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49.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800" r:id="rId3"/>
  </p:sldMasterIdLst>
  <p:notesMasterIdLst>
    <p:notesMasterId r:id="rId78"/>
  </p:notesMasterIdLst>
  <p:handoutMasterIdLst>
    <p:handoutMasterId r:id="rId79"/>
  </p:handoutMasterIdLst>
  <p:sldIdLst>
    <p:sldId id="256" r:id="rId4"/>
    <p:sldId id="257" r:id="rId5"/>
    <p:sldId id="298" r:id="rId6"/>
    <p:sldId id="299" r:id="rId7"/>
    <p:sldId id="300" r:id="rId8"/>
    <p:sldId id="500" r:id="rId9"/>
    <p:sldId id="428" r:id="rId10"/>
    <p:sldId id="443" r:id="rId11"/>
    <p:sldId id="444" r:id="rId12"/>
    <p:sldId id="449" r:id="rId13"/>
    <p:sldId id="450" r:id="rId14"/>
    <p:sldId id="451" r:id="rId15"/>
    <p:sldId id="441" r:id="rId16"/>
    <p:sldId id="445" r:id="rId17"/>
    <p:sldId id="446" r:id="rId18"/>
    <p:sldId id="429" r:id="rId19"/>
    <p:sldId id="447" r:id="rId20"/>
    <p:sldId id="448" r:id="rId21"/>
    <p:sldId id="258" r:id="rId22"/>
    <p:sldId id="259" r:id="rId23"/>
    <p:sldId id="260" r:id="rId24"/>
    <p:sldId id="261" r:id="rId25"/>
    <p:sldId id="262" r:id="rId26"/>
    <p:sldId id="263" r:id="rId27"/>
    <p:sldId id="430" r:id="rId28"/>
    <p:sldId id="264" r:id="rId29"/>
    <p:sldId id="265" r:id="rId30"/>
    <p:sldId id="267" r:id="rId31"/>
    <p:sldId id="434" r:id="rId32"/>
    <p:sldId id="266" r:id="rId33"/>
    <p:sldId id="377" r:id="rId34"/>
    <p:sldId id="378" r:id="rId35"/>
    <p:sldId id="270" r:id="rId36"/>
    <p:sldId id="268" r:id="rId37"/>
    <p:sldId id="274" r:id="rId38"/>
    <p:sldId id="426" r:id="rId39"/>
    <p:sldId id="435" r:id="rId40"/>
    <p:sldId id="427" r:id="rId41"/>
    <p:sldId id="279" r:id="rId42"/>
    <p:sldId id="281" r:id="rId43"/>
    <p:sldId id="278" r:id="rId44"/>
    <p:sldId id="275" r:id="rId45"/>
    <p:sldId id="283" r:id="rId46"/>
    <p:sldId id="284" r:id="rId47"/>
    <p:sldId id="285" r:id="rId48"/>
    <p:sldId id="286" r:id="rId49"/>
    <p:sldId id="436" r:id="rId50"/>
    <p:sldId id="287" r:id="rId51"/>
    <p:sldId id="301" r:id="rId52"/>
    <p:sldId id="437" r:id="rId53"/>
    <p:sldId id="438" r:id="rId54"/>
    <p:sldId id="462" r:id="rId55"/>
    <p:sldId id="463" r:id="rId56"/>
    <p:sldId id="468" r:id="rId57"/>
    <p:sldId id="469" r:id="rId58"/>
    <p:sldId id="470" r:id="rId59"/>
    <p:sldId id="471" r:id="rId60"/>
    <p:sldId id="472" r:id="rId61"/>
    <p:sldId id="478" r:id="rId62"/>
    <p:sldId id="479" r:id="rId63"/>
    <p:sldId id="480" r:id="rId64"/>
    <p:sldId id="481" r:id="rId65"/>
    <p:sldId id="482" r:id="rId66"/>
    <p:sldId id="483" r:id="rId67"/>
    <p:sldId id="484" r:id="rId68"/>
    <p:sldId id="485" r:id="rId69"/>
    <p:sldId id="486" r:id="rId70"/>
    <p:sldId id="487" r:id="rId71"/>
    <p:sldId id="488" r:id="rId72"/>
    <p:sldId id="492" r:id="rId73"/>
    <p:sldId id="493" r:id="rId74"/>
    <p:sldId id="494" r:id="rId75"/>
    <p:sldId id="495" r:id="rId76"/>
    <p:sldId id="496" r:id="rId77"/>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3" autoAdjust="0"/>
    <p:restoredTop sz="99798" autoAdjust="0"/>
  </p:normalViewPr>
  <p:slideViewPr>
    <p:cSldViewPr>
      <p:cViewPr>
        <p:scale>
          <a:sx n="187" d="100"/>
          <a:sy n="187" d="100"/>
        </p:scale>
        <p:origin x="-2912" y="-5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616"/>
    </p:cViewPr>
  </p:sorterViewPr>
  <p:notesViewPr>
    <p:cSldViewPr>
      <p:cViewPr varScale="1">
        <p:scale>
          <a:sx n="99" d="100"/>
          <a:sy n="99" d="100"/>
        </p:scale>
        <p:origin x="-3576"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notesMaster" Target="notesMasters/notesMaster1.xml"/><Relationship Id="rId79" Type="http://schemas.openxmlformats.org/officeDocument/2006/relationships/handoutMaster" Target="handoutMasters/handoutMaster1.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9.emf"/><Relationship Id="rId3"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1" Type="http://schemas.openxmlformats.org/officeDocument/2006/relationships/image" Target="../media/image28.emf"/><Relationship Id="rId2"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6.emf"/><Relationship Id="rId5" Type="http://schemas.openxmlformats.org/officeDocument/2006/relationships/image" Target="../media/image37.emf"/><Relationship Id="rId1" Type="http://schemas.openxmlformats.org/officeDocument/2006/relationships/image" Target="../media/image28.emf"/><Relationship Id="rId2"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9.emf"/><Relationship Id="rId5" Type="http://schemas.openxmlformats.org/officeDocument/2006/relationships/image" Target="../media/image40.emf"/><Relationship Id="rId1" Type="http://schemas.openxmlformats.org/officeDocument/2006/relationships/image" Target="../media/image28.emf"/><Relationship Id="rId2"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 Id="rId2"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6034" name="Rectangle 2"/>
          <p:cNvSpPr>
            <a:spLocks noGrp="1" noChangeArrowheads="1"/>
          </p:cNvSpPr>
          <p:nvPr>
            <p:ph type="hdr" sz="quarter"/>
          </p:nvPr>
        </p:nvSpPr>
        <p:spPr bwMode="auto">
          <a:xfrm>
            <a:off x="0" y="0"/>
            <a:ext cx="3170583" cy="480388"/>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defTabSz="966621">
              <a:defRPr sz="1200" smtClean="0">
                <a:latin typeface="Arial" pitchFamily="34" charset="0"/>
              </a:defRPr>
            </a:lvl1pPr>
          </a:lstStyle>
          <a:p>
            <a:pPr>
              <a:defRPr/>
            </a:pPr>
            <a:endParaRPr lang="en-US"/>
          </a:p>
        </p:txBody>
      </p:sp>
      <p:sp>
        <p:nvSpPr>
          <p:cNvPr id="556035" name="Rectangle 3"/>
          <p:cNvSpPr>
            <a:spLocks noGrp="1" noChangeArrowheads="1"/>
          </p:cNvSpPr>
          <p:nvPr>
            <p:ph type="dt" sz="quarter" idx="1"/>
          </p:nvPr>
        </p:nvSpPr>
        <p:spPr bwMode="auto">
          <a:xfrm>
            <a:off x="4142962" y="0"/>
            <a:ext cx="3170583" cy="480388"/>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algn="r" defTabSz="966621">
              <a:defRPr sz="1200" smtClean="0">
                <a:latin typeface="Arial" pitchFamily="34" charset="0"/>
              </a:defRPr>
            </a:lvl1pPr>
          </a:lstStyle>
          <a:p>
            <a:pPr>
              <a:defRPr/>
            </a:pPr>
            <a:endParaRPr lang="en-US"/>
          </a:p>
        </p:txBody>
      </p:sp>
      <p:sp>
        <p:nvSpPr>
          <p:cNvPr id="556036" name="Rectangle 4"/>
          <p:cNvSpPr>
            <a:spLocks noGrp="1" noChangeArrowheads="1"/>
          </p:cNvSpPr>
          <p:nvPr>
            <p:ph type="ftr" sz="quarter" idx="2"/>
          </p:nvPr>
        </p:nvSpPr>
        <p:spPr bwMode="auto">
          <a:xfrm>
            <a:off x="0" y="9119173"/>
            <a:ext cx="3170583" cy="480388"/>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defTabSz="966621">
              <a:defRPr sz="1200" smtClean="0">
                <a:latin typeface="Arial" pitchFamily="34" charset="0"/>
              </a:defRPr>
            </a:lvl1pPr>
          </a:lstStyle>
          <a:p>
            <a:pPr>
              <a:defRPr/>
            </a:pPr>
            <a:endParaRPr lang="en-US"/>
          </a:p>
        </p:txBody>
      </p:sp>
      <p:sp>
        <p:nvSpPr>
          <p:cNvPr id="556037" name="Rectangle 5"/>
          <p:cNvSpPr>
            <a:spLocks noGrp="1" noChangeArrowheads="1"/>
          </p:cNvSpPr>
          <p:nvPr>
            <p:ph type="sldNum" sz="quarter" idx="3"/>
          </p:nvPr>
        </p:nvSpPr>
        <p:spPr bwMode="auto">
          <a:xfrm>
            <a:off x="4142962" y="9119173"/>
            <a:ext cx="3170583" cy="480388"/>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algn="r" defTabSz="966621">
              <a:defRPr sz="1200" smtClean="0">
                <a:latin typeface="Arial" pitchFamily="34" charset="0"/>
              </a:defRPr>
            </a:lvl1pPr>
          </a:lstStyle>
          <a:p>
            <a:pPr>
              <a:defRPr/>
            </a:pPr>
            <a:fld id="{0399403A-A180-4780-AC88-CB249F233969}" type="slidenum">
              <a:rPr lang="en-US"/>
              <a:pPr>
                <a:defRPr/>
              </a:pPr>
              <a:t>‹#›</a:t>
            </a:fld>
            <a:endParaRPr lang="en-US"/>
          </a:p>
        </p:txBody>
      </p:sp>
    </p:spTree>
    <p:extLst>
      <p:ext uri="{BB962C8B-B14F-4D97-AF65-F5344CB8AC3E}">
        <p14:creationId xmlns:p14="http://schemas.microsoft.com/office/powerpoint/2010/main" val="2038681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3170583" cy="480388"/>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defTabSz="966621">
              <a:defRPr sz="1200" smtClean="0">
                <a:latin typeface="Arial" pitchFamily="34" charset="0"/>
              </a:defRPr>
            </a:lvl1pPr>
          </a:lstStyle>
          <a:p>
            <a:pPr>
              <a:defRPr/>
            </a:pPr>
            <a:endParaRPr lang="en-US"/>
          </a:p>
        </p:txBody>
      </p:sp>
      <p:sp>
        <p:nvSpPr>
          <p:cNvPr id="60419" name="Rectangle 3"/>
          <p:cNvSpPr>
            <a:spLocks noGrp="1" noChangeArrowheads="1"/>
          </p:cNvSpPr>
          <p:nvPr>
            <p:ph type="dt" idx="1"/>
          </p:nvPr>
        </p:nvSpPr>
        <p:spPr bwMode="auto">
          <a:xfrm>
            <a:off x="4142962" y="0"/>
            <a:ext cx="3170583" cy="480388"/>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algn="r" defTabSz="966621">
              <a:defRPr sz="1200" smtClean="0">
                <a:latin typeface="Arial" pitchFamily="34" charset="0"/>
              </a:defRPr>
            </a:lvl1pPr>
          </a:lstStyle>
          <a:p>
            <a:pPr>
              <a:defRPr/>
            </a:pPr>
            <a:endParaRPr lang="en-US"/>
          </a:p>
        </p:txBody>
      </p:sp>
      <p:sp>
        <p:nvSpPr>
          <p:cNvPr id="156676"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60421" name="Rectangle 5"/>
          <p:cNvSpPr>
            <a:spLocks noGrp="1" noChangeArrowheads="1"/>
          </p:cNvSpPr>
          <p:nvPr>
            <p:ph type="body" sz="quarter" idx="3"/>
          </p:nvPr>
        </p:nvSpPr>
        <p:spPr bwMode="auto">
          <a:xfrm>
            <a:off x="732183" y="4561226"/>
            <a:ext cx="5850835" cy="4320213"/>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0422" name="Rectangle 6"/>
          <p:cNvSpPr>
            <a:spLocks noGrp="1" noChangeArrowheads="1"/>
          </p:cNvSpPr>
          <p:nvPr>
            <p:ph type="ftr" sz="quarter" idx="4"/>
          </p:nvPr>
        </p:nvSpPr>
        <p:spPr bwMode="auto">
          <a:xfrm>
            <a:off x="0" y="9119173"/>
            <a:ext cx="3170583" cy="480388"/>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defTabSz="966621">
              <a:defRPr sz="1200" smtClean="0">
                <a:latin typeface="Arial" pitchFamily="34" charset="0"/>
              </a:defRPr>
            </a:lvl1pPr>
          </a:lstStyle>
          <a:p>
            <a:pPr>
              <a:defRPr/>
            </a:pPr>
            <a:endParaRPr lang="en-US"/>
          </a:p>
        </p:txBody>
      </p:sp>
      <p:sp>
        <p:nvSpPr>
          <p:cNvPr id="60423" name="Rectangle 7"/>
          <p:cNvSpPr>
            <a:spLocks noGrp="1" noChangeArrowheads="1"/>
          </p:cNvSpPr>
          <p:nvPr>
            <p:ph type="sldNum" sz="quarter" idx="5"/>
          </p:nvPr>
        </p:nvSpPr>
        <p:spPr bwMode="auto">
          <a:xfrm>
            <a:off x="4142962" y="9119173"/>
            <a:ext cx="3170583" cy="480388"/>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algn="r" defTabSz="966621">
              <a:defRPr sz="1200" smtClean="0">
                <a:latin typeface="Arial" pitchFamily="34" charset="0"/>
              </a:defRPr>
            </a:lvl1pPr>
          </a:lstStyle>
          <a:p>
            <a:pPr>
              <a:defRPr/>
            </a:pPr>
            <a:fld id="{3F89A1FE-DE6E-4BFB-A9D7-CEF9900134A5}" type="slidenum">
              <a:rPr lang="en-US"/>
              <a:pPr>
                <a:defRPr/>
              </a:pPr>
              <a:t>‹#›</a:t>
            </a:fld>
            <a:endParaRPr lang="en-US"/>
          </a:p>
        </p:txBody>
      </p:sp>
    </p:spTree>
    <p:extLst>
      <p:ext uri="{BB962C8B-B14F-4D97-AF65-F5344CB8AC3E}">
        <p14:creationId xmlns:p14="http://schemas.microsoft.com/office/powerpoint/2010/main" val="963061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7231E471-1DC5-4518-9045-1BFACE0FDFD0}" type="slidenum">
              <a:rPr lang="en-US">
                <a:latin typeface="Arial" charset="0"/>
              </a:rPr>
              <a:pPr/>
              <a:t>52</a:t>
            </a:fld>
            <a:endParaRPr lang="en-US">
              <a:latin typeface="Arial"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p:spPr>
        <p:txBody>
          <a:bodyPr/>
          <a:lstStyle/>
          <a:p>
            <a:pPr eaLnBrk="1" hangingPunct="1"/>
            <a:r>
              <a:rPr lang="fr-CA" smtClean="0">
                <a:latin typeface="Arial" charset="0"/>
              </a:rPr>
              <a:t>Systèmes locaux versus systèmes répartis</a:t>
            </a:r>
            <a:endParaRPr lang="en-US"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784225" y="719138"/>
            <a:ext cx="5710238" cy="4281487"/>
          </a:xfr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1C02ED3C-A396-4911-8D2C-494B6CC3FA5C}" type="slidenum">
              <a:rPr lang="en-US">
                <a:latin typeface="Arial" charset="0"/>
              </a:rPr>
              <a:pPr/>
              <a:t>54</a:t>
            </a:fld>
            <a:endParaRPr lang="en-US">
              <a:latin typeface="Arial"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74035" y="4561226"/>
            <a:ext cx="5367130" cy="4318573"/>
          </a:xfrm>
          <a:noFill/>
          <a:ln/>
        </p:spPr>
        <p:txBody>
          <a:bodyPr/>
          <a:lstStyle/>
          <a:p>
            <a:pPr eaLnBrk="1" hangingPunct="1"/>
            <a:endParaRPr 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5680F0A5-16BA-4494-AB83-11D18ACD0B89}" type="slidenum">
              <a:rPr lang="en-US">
                <a:latin typeface="Arial" charset="0"/>
              </a:rPr>
              <a:pPr/>
              <a:t>55</a:t>
            </a:fld>
            <a:endParaRPr lang="en-US">
              <a:latin typeface="Arial"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xfrm>
            <a:off x="974035" y="4561226"/>
            <a:ext cx="5367130" cy="4318573"/>
          </a:xfrm>
          <a:noFill/>
          <a:ln/>
        </p:spPr>
        <p:txBody>
          <a:bodyPr/>
          <a:lstStyle/>
          <a:p>
            <a:pPr eaLnBrk="1" hangingPunct="1"/>
            <a:r>
              <a:rPr lang="en-GB" smtClean="0">
                <a:latin typeface="Arial" charset="0"/>
              </a:rPr>
              <a:t>Casira - </a:t>
            </a:r>
            <a:r>
              <a:rPr lang="en-GB" smtClean="0">
                <a:solidFill>
                  <a:srgbClr val="003366"/>
                </a:solidFill>
                <a:latin typeface="Verdana" pitchFamily="34" charset="0"/>
              </a:rPr>
              <a:t>BlueCore based radio module, RS232 and USB interfaces, built-in I/O, capable of supporting both host-side software development (interfacing at either HCI or RFCOMM levels), and embedded systems development (interfacing at RFCOMM level, and/or using Bluecore's on-chip RISC microcontroller). </a:t>
            </a:r>
          </a:p>
          <a:p>
            <a:pPr eaLnBrk="1" hangingPunct="1"/>
            <a:endParaRPr lang="en-GB"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D82C0AB4-A7E7-46B8-9395-1BAF519CBA3B}" type="slidenum">
              <a:rPr lang="en-US">
                <a:latin typeface="Arial" charset="0"/>
              </a:rPr>
              <a:pPr/>
              <a:t>56</a:t>
            </a:fld>
            <a:endParaRPr lang="en-US">
              <a:latin typeface="Arial" charset="0"/>
            </a:endParaRPr>
          </a:p>
        </p:txBody>
      </p:sp>
      <p:sp>
        <p:nvSpPr>
          <p:cNvPr id="197635" name="Rectangle 2"/>
          <p:cNvSpPr>
            <a:spLocks noGrp="1" noRot="1" noChangeAspect="1" noChangeArrowheads="1" noTextEdit="1"/>
          </p:cNvSpPr>
          <p:nvPr>
            <p:ph type="sldImg"/>
          </p:nvPr>
        </p:nvSpPr>
        <p:spPr>
          <a:xfrm>
            <a:off x="1103313" y="295275"/>
            <a:ext cx="5203825" cy="3902075"/>
          </a:xfrm>
          <a:ln/>
        </p:spPr>
      </p:sp>
      <p:sp>
        <p:nvSpPr>
          <p:cNvPr id="197636" name="Rectangle 3"/>
          <p:cNvSpPr>
            <a:spLocks noGrp="1" noChangeArrowheads="1"/>
          </p:cNvSpPr>
          <p:nvPr>
            <p:ph type="body" idx="1"/>
          </p:nvPr>
        </p:nvSpPr>
        <p:spPr>
          <a:xfrm>
            <a:off x="410818" y="4575983"/>
            <a:ext cx="6589643" cy="4730099"/>
          </a:xfrm>
          <a:noFill/>
          <a:ln/>
        </p:spPr>
        <p:txBody>
          <a:bodyPr/>
          <a:lstStyle/>
          <a:p>
            <a:pPr eaLnBrk="1" hangingPunct="1"/>
            <a:endParaRPr lang="en-US" smtClean="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18F23579-D483-4A71-9228-9FAE358F9373}" type="slidenum">
              <a:rPr lang="en-US">
                <a:latin typeface="Arial" charset="0"/>
              </a:rPr>
              <a:pPr/>
              <a:t>57</a:t>
            </a:fld>
            <a:endParaRPr lang="en-US">
              <a:latin typeface="Arial"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pPr eaLnBrk="1" hangingPunct="1"/>
            <a:r>
              <a:rPr lang="fr-CA" smtClean="0">
                <a:latin typeface="Arial" charset="0"/>
              </a:rPr>
              <a:t>Systèmes locaux versus systèmes répartis</a:t>
            </a:r>
            <a:endParaRPr lang="en-US" smtClean="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B3CA1C2B-8CA8-4568-851A-8806C1251B4F}" type="slidenum">
              <a:rPr lang="en-US">
                <a:latin typeface="Arial" charset="0"/>
              </a:rPr>
              <a:pPr/>
              <a:t>59</a:t>
            </a:fld>
            <a:endParaRPr lang="en-US">
              <a:latin typeface="Arial"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pPr eaLnBrk="1" hangingPunct="1"/>
            <a:r>
              <a:rPr lang="fr-CA" smtClean="0">
                <a:latin typeface="Arial" charset="0"/>
              </a:rPr>
              <a:t>Systèmes locaux versus systèmes répartis</a:t>
            </a:r>
            <a:endParaRPr lang="en-US"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1880F0FD-0803-410E-8D20-9493A35517DE}" type="slidenum">
              <a:rPr lang="en-US">
                <a:latin typeface="Arial" charset="0"/>
              </a:rPr>
              <a:pPr/>
              <a:t>60</a:t>
            </a:fld>
            <a:endParaRPr lang="en-US">
              <a:latin typeface="Arial"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endParaRPr lang="fr-CA" smtClean="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FA293E9E-00DF-4EA1-AF2D-A62F151EE5C3}" type="slidenum">
              <a:rPr lang="en-US">
                <a:latin typeface="Arial" charset="0"/>
              </a:rPr>
              <a:pPr/>
              <a:t>62</a:t>
            </a:fld>
            <a:endParaRPr lang="en-US">
              <a:latin typeface="Arial"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endParaRPr lang="es-ES" smtClean="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01CBFEF7-FCC5-4880-BE3A-9A49AEFC0E43}" type="slidenum">
              <a:rPr lang="en-US">
                <a:latin typeface="Arial" charset="0"/>
              </a:rPr>
              <a:pPr/>
              <a:t>64</a:t>
            </a:fld>
            <a:endParaRPr lang="en-US">
              <a:latin typeface="Arial"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p:spPr>
        <p:txBody>
          <a:bodyPr/>
          <a:lstStyle/>
          <a:p>
            <a:pPr eaLnBrk="1" hangingPunct="1"/>
            <a:r>
              <a:rPr lang="fr-CA" smtClean="0">
                <a:latin typeface="Arial" charset="0"/>
              </a:rPr>
              <a:t>Systèmes locaux versus systèmes répartis</a:t>
            </a:r>
            <a:endParaRPr lang="en-US"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784225" y="719138"/>
            <a:ext cx="5710238" cy="4281487"/>
          </a:xfr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C8C31617-85AB-40C5-A9E3-1B508BBC1EB7}" type="slidenum">
              <a:rPr lang="en-US">
                <a:latin typeface="Arial" charset="0"/>
              </a:rPr>
              <a:pPr/>
              <a:t>65</a:t>
            </a:fld>
            <a:endParaRPr lang="en-US">
              <a:latin typeface="Arial"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F15156FC-7375-4F7E-B878-EF9C76051012}" type="slidenum">
              <a:rPr lang="en-US">
                <a:latin typeface="Arial" charset="0"/>
              </a:rPr>
              <a:pPr/>
              <a:t>70</a:t>
            </a:fld>
            <a:endParaRPr lang="en-US">
              <a:latin typeface="Arial"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7D264FC7-A29F-4483-9CD9-22FA6EB2A0C4}" type="slidenum">
              <a:rPr lang="en-US">
                <a:latin typeface="Arial" charset="0"/>
              </a:rPr>
              <a:pPr/>
              <a:t>72</a:t>
            </a:fld>
            <a:endParaRPr lang="en-US">
              <a:latin typeface="Arial"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784225" y="719138"/>
            <a:ext cx="5710238" cy="4281487"/>
          </a:xfr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xfrm>
            <a:off x="784225" y="719138"/>
            <a:ext cx="5710238" cy="4281487"/>
          </a:xfr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xfrm>
            <a:off x="1258888" y="719138"/>
            <a:ext cx="4800600" cy="3600450"/>
          </a:xfrm>
          <a:ln/>
        </p:spPr>
      </p:sp>
      <p:sp>
        <p:nvSpPr>
          <p:cNvPr id="169987" name="Rectangle 3"/>
          <p:cNvSpPr>
            <a:spLocks noGrp="1" noChangeArrowheads="1"/>
          </p:cNvSpPr>
          <p:nvPr>
            <p:ph type="body" idx="1"/>
          </p:nvPr>
        </p:nvSpPr>
        <p:spPr>
          <a:noFill/>
          <a:ln/>
        </p:spPr>
        <p:txBody>
          <a:bodyPr/>
          <a:lstStyle/>
          <a:p>
            <a:pPr eaLnBrk="1" hangingPunct="1"/>
            <a:r>
              <a:rPr lang="fr-CA" smtClean="0">
                <a:latin typeface="Arial" charset="0"/>
              </a:rPr>
              <a:t>Mettre en évidence que les composantes interagissent ensemble pour former un système dans le but d’atteindre un objectif commun: réaliser un service, etc.</a:t>
            </a:r>
          </a:p>
          <a:p>
            <a:pPr eaLnBrk="1" hangingPunct="1"/>
            <a:endParaRPr lang="fr-CA" smtClean="0">
              <a:latin typeface="Arial" charset="0"/>
            </a:endParaRPr>
          </a:p>
          <a:p>
            <a:pPr eaLnBrk="1" hangingPunct="1"/>
            <a:r>
              <a:rPr lang="fr-CA" smtClean="0">
                <a:latin typeface="Arial" charset="0"/>
              </a:rPr>
              <a:t>Les systèmes parallèles sont proches des systèmes répartis mais n’ont pas les mêmes objectifs… ni les mêmes caractéristiques. </a:t>
            </a:r>
            <a:endParaRPr 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xfrm>
            <a:off x="975693" y="4561226"/>
            <a:ext cx="5363817" cy="4320213"/>
          </a:xfrm>
          <a:noFill/>
          <a:ln/>
        </p:spPr>
        <p:txBody>
          <a:bodyPr/>
          <a:lstStyle/>
          <a:p>
            <a:pPr eaLnBrk="1" hangingPunct="1"/>
            <a:r>
              <a:rPr lang="fr-CA" smtClean="0">
                <a:latin typeface="Arial" charset="0"/>
                <a:cs typeface="Times New Roman" pitchFamily="18" charset="0"/>
              </a:rPr>
              <a:t>Ces différents services sont offerts dans une région appelée </a:t>
            </a:r>
            <a:r>
              <a:rPr lang="fr-CA" i="1" smtClean="0">
                <a:latin typeface="Arial" charset="0"/>
                <a:cs typeface="Times New Roman" pitchFamily="18" charset="0"/>
              </a:rPr>
              <a:t>zone de couverture</a:t>
            </a:r>
            <a:r>
              <a:rPr lang="fr-CA" smtClean="0">
                <a:latin typeface="Arial" charset="0"/>
                <a:cs typeface="Times New Roman" pitchFamily="18" charset="0"/>
              </a:rPr>
              <a:t> qui est divisée en </a:t>
            </a:r>
            <a:r>
              <a:rPr lang="fr-CA" i="1" smtClean="0">
                <a:latin typeface="Arial" charset="0"/>
                <a:cs typeface="Times New Roman" pitchFamily="18" charset="0"/>
              </a:rPr>
              <a:t>cellules.</a:t>
            </a:r>
            <a:r>
              <a:rPr lang="fr-CA" smtClean="0">
                <a:latin typeface="Arial" charset="0"/>
                <a:cs typeface="Times New Roman" pitchFamily="18" charset="0"/>
              </a:rPr>
              <a:t> Chaque cellule comporte une </a:t>
            </a:r>
            <a:r>
              <a:rPr lang="fr-CA" i="1" smtClean="0">
                <a:latin typeface="Arial" charset="0"/>
                <a:cs typeface="Times New Roman" pitchFamily="18" charset="0"/>
              </a:rPr>
              <a:t>station de base</a:t>
            </a:r>
            <a:r>
              <a:rPr lang="fr-CA" smtClean="0">
                <a:latin typeface="Arial" charset="0"/>
                <a:cs typeface="Times New Roman" pitchFamily="18" charset="0"/>
              </a:rPr>
              <a:t> qui gère toutes les communications à l’intérieur de cette cellule. Dans la zone de couverture, les cellules sont reliées à des unités spéciales appelées </a:t>
            </a:r>
            <a:r>
              <a:rPr lang="fr-CA" i="1" smtClean="0">
                <a:latin typeface="Arial" charset="0"/>
                <a:cs typeface="Times New Roman" pitchFamily="18" charset="0"/>
              </a:rPr>
              <a:t>commutateurs. </a:t>
            </a:r>
          </a:p>
          <a:p>
            <a:pPr eaLnBrk="1" hangingPunct="1"/>
            <a:r>
              <a:rPr lang="fr-CA" i="1" smtClean="0">
                <a:latin typeface="Arial" charset="0"/>
                <a:cs typeface="Times New Roman" pitchFamily="18" charset="0"/>
              </a:rPr>
              <a:t>lorsqu’un usager en communication passe d’une cellule à une autre, la station de base de la nouvelle cellule doit allouer un canal radio libre au mobile afin d’assurer une bonne qualité de service. L'acte de supporter le transfert de la communication d'un mobile d'une station de base à une autre se nomme relève entre cellules  (handoff). </a:t>
            </a:r>
          </a:p>
          <a:p>
            <a:pPr eaLnBrk="1" hangingPunct="1"/>
            <a:r>
              <a:rPr lang="fr-CA" i="1" smtClean="0">
                <a:latin typeface="Arial" charset="0"/>
                <a:cs typeface="Times New Roman" pitchFamily="18" charset="0"/>
              </a:rPr>
              <a:t>on parle de relève simple car ces deux cellules sont reliées au même commutateur </a:t>
            </a:r>
          </a:p>
          <a:p>
            <a:pPr eaLnBrk="1" hangingPunct="1"/>
            <a:endParaRPr lang="fr-CA" i="1" smtClean="0">
              <a:latin typeface="Arial" charset="0"/>
              <a:cs typeface="Times New Roman" pitchFamily="18" charset="0"/>
            </a:endParaRPr>
          </a:p>
          <a:p>
            <a:pPr eaLnBrk="1" hangingPunct="1"/>
            <a:endParaRPr lang="fr-CA" i="1" smtClean="0">
              <a:latin typeface="Arial" charset="0"/>
              <a:cs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xfrm>
            <a:off x="1258888" y="719138"/>
            <a:ext cx="4800600" cy="3600450"/>
          </a:xfrm>
          <a:ln/>
        </p:spPr>
      </p:sp>
      <p:sp>
        <p:nvSpPr>
          <p:cNvPr id="172035" name="Rectangle 3"/>
          <p:cNvSpPr>
            <a:spLocks noGrp="1" noChangeArrowheads="1"/>
          </p:cNvSpPr>
          <p:nvPr>
            <p:ph type="body" idx="1"/>
          </p:nvPr>
        </p:nvSpPr>
        <p:spPr>
          <a:noFill/>
          <a:ln/>
        </p:spPr>
        <p:txBody>
          <a:bodyPr/>
          <a:lstStyle/>
          <a:p>
            <a:pPr eaLnBrk="1" hangingPunct="1"/>
            <a:r>
              <a:rPr lang="fr-CA" smtClean="0">
                <a:latin typeface="Arial" charset="0"/>
              </a:rPr>
              <a:t>Mettre en évidence que les composantes interagissent ensemble pour former un système dans le but d’atteindre un objectif commun: réaliser un service, etc.</a:t>
            </a:r>
          </a:p>
          <a:p>
            <a:pPr eaLnBrk="1" hangingPunct="1"/>
            <a:endParaRPr lang="fr-CA" smtClean="0">
              <a:latin typeface="Arial" charset="0"/>
            </a:endParaRPr>
          </a:p>
          <a:p>
            <a:pPr eaLnBrk="1" hangingPunct="1"/>
            <a:r>
              <a:rPr lang="fr-CA" smtClean="0">
                <a:latin typeface="Arial" charset="0"/>
              </a:rPr>
              <a:t>Les systèmes parallèles sont proches des systèmes répartis mais n’ont pas les mêmes objectifs… ni les mêmes caractéristiques. </a:t>
            </a:r>
            <a:endParaRPr 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xfrm>
            <a:off x="1258888" y="719138"/>
            <a:ext cx="4800600" cy="3600450"/>
          </a:xfrm>
          <a:ln/>
        </p:spPr>
      </p:sp>
      <p:sp>
        <p:nvSpPr>
          <p:cNvPr id="173059" name="Rectangle 3"/>
          <p:cNvSpPr>
            <a:spLocks noGrp="1" noChangeArrowheads="1"/>
          </p:cNvSpPr>
          <p:nvPr>
            <p:ph type="body" idx="1"/>
          </p:nvPr>
        </p:nvSpPr>
        <p:spPr>
          <a:noFill/>
          <a:ln/>
        </p:spPr>
        <p:txBody>
          <a:bodyPr/>
          <a:lstStyle/>
          <a:p>
            <a:pPr eaLnBrk="1" hangingPunct="1"/>
            <a:r>
              <a:rPr lang="fr-CA" smtClean="0">
                <a:latin typeface="Arial" charset="0"/>
              </a:rPr>
              <a:t>Mettre en évidence que les composantes interagissent ensemble pour former un système dans le but d’atteindre un objectif commun: réaliser un service, etc.</a:t>
            </a:r>
          </a:p>
          <a:p>
            <a:pPr eaLnBrk="1" hangingPunct="1"/>
            <a:endParaRPr lang="fr-CA" smtClean="0">
              <a:latin typeface="Arial" charset="0"/>
            </a:endParaRPr>
          </a:p>
          <a:p>
            <a:pPr eaLnBrk="1" hangingPunct="1"/>
            <a:r>
              <a:rPr lang="fr-CA" smtClean="0">
                <a:latin typeface="Arial" charset="0"/>
              </a:rPr>
              <a:t>Les systèmes parallèles sont proches des systèmes répartis mais n’ont pas les mêmes objectifs… ni les mêmes caractéristiques. </a:t>
            </a:r>
            <a:endParaRPr lang="en-US"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1258888" y="719138"/>
            <a:ext cx="4800600" cy="3600450"/>
          </a:xfrm>
          <a:ln/>
        </p:spPr>
      </p:sp>
      <p:sp>
        <p:nvSpPr>
          <p:cNvPr id="178179" name="Rectangle 3"/>
          <p:cNvSpPr>
            <a:spLocks noGrp="1" noChangeArrowheads="1"/>
          </p:cNvSpPr>
          <p:nvPr>
            <p:ph type="body" idx="1"/>
          </p:nvPr>
        </p:nvSpPr>
        <p:spPr>
          <a:noFill/>
          <a:ln/>
        </p:spPr>
        <p:txBody>
          <a:bodyPr/>
          <a:lstStyle/>
          <a:p>
            <a:pPr eaLnBrk="1" hangingPunct="1"/>
            <a:r>
              <a:rPr lang="fr-CA" smtClean="0">
                <a:latin typeface="Arial" charset="0"/>
              </a:rPr>
              <a:t>Mettre en évidence que les composantes interagissent ensemble pour former un système dans le but d’atteindre un objectif commun: réaliser un service, etc.</a:t>
            </a:r>
          </a:p>
          <a:p>
            <a:pPr eaLnBrk="1" hangingPunct="1"/>
            <a:endParaRPr lang="fr-CA" smtClean="0">
              <a:latin typeface="Arial" charset="0"/>
            </a:endParaRPr>
          </a:p>
          <a:p>
            <a:pPr eaLnBrk="1" hangingPunct="1"/>
            <a:r>
              <a:rPr lang="fr-CA" smtClean="0">
                <a:latin typeface="Arial" charset="0"/>
              </a:rPr>
              <a:t>Les systèmes parallèles sont proches des systèmes répartis mais n’ont pas les mêmes objectifs… ni les mêmes caractéristiques. </a:t>
            </a:r>
            <a:endParaRPr 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a:lstStyle/>
          <a:p>
            <a:r>
              <a:rPr lang="fr-FR" smtClean="0"/>
              <a:t>Cliquez pour modifier le style du titre</a:t>
            </a:r>
            <a:endParaRPr lang="en-US"/>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Automne 2005</a:t>
            </a:r>
          </a:p>
        </p:txBody>
      </p:sp>
      <p:sp>
        <p:nvSpPr>
          <p:cNvPr id="5" name="Rectangle 5"/>
          <p:cNvSpPr>
            <a:spLocks noGrp="1" noChangeArrowheads="1"/>
          </p:cNvSpPr>
          <p:nvPr>
            <p:ph type="ftr" sz="quarter" idx="11"/>
          </p:nvPr>
        </p:nvSpPr>
        <p:spPr>
          <a:ln/>
        </p:spPr>
        <p:txBody>
          <a:bodyPr/>
          <a:lstStyle>
            <a:lvl1pPr>
              <a:defRPr/>
            </a:lvl1pPr>
          </a:lstStyle>
          <a:p>
            <a:pPr>
              <a:defRPr/>
            </a:pPr>
            <a:r>
              <a:rPr lang="en-CA"/>
              <a:t>© </a:t>
            </a:r>
            <a:r>
              <a:rPr lang="en-CA" b="1"/>
              <a:t>GII 2005</a:t>
            </a:r>
            <a:endParaRPr lang="en-US"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texte vertical 2"/>
          <p:cNvSpPr>
            <a:spLocks noGrp="1"/>
          </p:cNvSpPr>
          <p:nvPr>
            <p:ph type="body" orient="vert" idx="1"/>
          </p:nvPr>
        </p:nvSpPr>
        <p:spPr>
          <a:xfrm>
            <a:off x="457200" y="1600200"/>
            <a:ext cx="8229600" cy="4525963"/>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Automne 2005</a:t>
            </a:r>
          </a:p>
        </p:txBody>
      </p:sp>
      <p:sp>
        <p:nvSpPr>
          <p:cNvPr id="5" name="Rectangle 5"/>
          <p:cNvSpPr>
            <a:spLocks noGrp="1" noChangeArrowheads="1"/>
          </p:cNvSpPr>
          <p:nvPr>
            <p:ph type="ftr" sz="quarter" idx="11"/>
          </p:nvPr>
        </p:nvSpPr>
        <p:spPr>
          <a:ln/>
        </p:spPr>
        <p:txBody>
          <a:bodyPr/>
          <a:lstStyle>
            <a:lvl1pPr>
              <a:defRPr/>
            </a:lvl1pPr>
          </a:lstStyle>
          <a:p>
            <a:pPr>
              <a:defRPr/>
            </a:pPr>
            <a:r>
              <a:rPr lang="en-CA"/>
              <a:t>© </a:t>
            </a:r>
            <a:r>
              <a:rPr lang="en-CA" b="1"/>
              <a:t>GII 2005</a:t>
            </a:r>
            <a:endParaRPr lang="en-US" b="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a:prstGeom prst="rect">
            <a:avLst/>
          </a:prstGeom>
        </p:spPr>
        <p:txBody>
          <a:bodyPr vert="eaVert"/>
          <a:lstStyle/>
          <a:p>
            <a:r>
              <a:rPr lang="fr-FR" smtClean="0"/>
              <a:t>Cliquez pour modifier le style du titre</a:t>
            </a:r>
            <a:endParaRPr lang="en-US"/>
          </a:p>
        </p:txBody>
      </p:sp>
      <p:sp>
        <p:nvSpPr>
          <p:cNvPr id="3" name="Espace réservé du texte vertical 2"/>
          <p:cNvSpPr>
            <a:spLocks noGrp="1"/>
          </p:cNvSpPr>
          <p:nvPr>
            <p:ph type="body" orient="vert" idx="1"/>
          </p:nvPr>
        </p:nvSpPr>
        <p:spPr>
          <a:xfrm>
            <a:off x="457200" y="274638"/>
            <a:ext cx="6019800" cy="5851525"/>
          </a:xfrm>
          <a:prstGeom prst="rect">
            <a:avLst/>
          </a:prstGeo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Automne 2005</a:t>
            </a:r>
          </a:p>
        </p:txBody>
      </p:sp>
      <p:sp>
        <p:nvSpPr>
          <p:cNvPr id="5" name="Rectangle 5"/>
          <p:cNvSpPr>
            <a:spLocks noGrp="1" noChangeArrowheads="1"/>
          </p:cNvSpPr>
          <p:nvPr>
            <p:ph type="ftr" sz="quarter" idx="11"/>
          </p:nvPr>
        </p:nvSpPr>
        <p:spPr>
          <a:ln/>
        </p:spPr>
        <p:txBody>
          <a:bodyPr/>
          <a:lstStyle>
            <a:lvl1pPr>
              <a:defRPr/>
            </a:lvl1pPr>
          </a:lstStyle>
          <a:p>
            <a:pPr>
              <a:defRPr/>
            </a:pPr>
            <a:r>
              <a:rPr lang="en-CA"/>
              <a:t>© </a:t>
            </a:r>
            <a:r>
              <a:rPr lang="en-CA" b="1"/>
              <a:t>GII 2005</a:t>
            </a:r>
            <a:endParaRPr lang="en-US" b="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a:lstStyle/>
          <a:p>
            <a:r>
              <a:rPr lang="fr-FR" smtClean="0"/>
              <a:t>Cliquez pour modifier le style du titre</a:t>
            </a:r>
            <a:endParaRPr lang="en-US"/>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lvl1pPr>
              <a:defRPr smtClean="0"/>
            </a:lvl1pPr>
          </a:lstStyle>
          <a:p>
            <a:pPr>
              <a:defRPr/>
            </a:pPr>
            <a:r>
              <a:rPr lang="en-US"/>
              <a:t>Automne 2005</a:t>
            </a:r>
          </a:p>
        </p:txBody>
      </p:sp>
      <p:sp>
        <p:nvSpPr>
          <p:cNvPr id="5" name="Espace réservé du pied de page 4"/>
          <p:cNvSpPr>
            <a:spLocks noGrp="1"/>
          </p:cNvSpPr>
          <p:nvPr>
            <p:ph type="ftr" sz="quarter" idx="11"/>
          </p:nvPr>
        </p:nvSpPr>
        <p:spPr/>
        <p:txBody>
          <a:bodyPr/>
          <a:lstStyle>
            <a:lvl1pPr algn="r">
              <a:spcBef>
                <a:spcPct val="0"/>
              </a:spcBef>
              <a:defRPr smtClean="0"/>
            </a:lvl1pPr>
          </a:lstStyle>
          <a:p>
            <a:pPr>
              <a:defRPr/>
            </a:pPr>
            <a:r>
              <a:rPr lang="en-CA"/>
              <a:t>© GII 2005</a:t>
            </a:r>
            <a:endParaRPr lang="en-US"/>
          </a:p>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lvl1pPr>
              <a:defRPr smtClean="0"/>
            </a:lvl1pPr>
          </a:lstStyle>
          <a:p>
            <a:pPr>
              <a:defRPr/>
            </a:pPr>
            <a:r>
              <a:rPr lang="en-US"/>
              <a:t>Automne 2005</a:t>
            </a:r>
          </a:p>
        </p:txBody>
      </p:sp>
      <p:sp>
        <p:nvSpPr>
          <p:cNvPr id="5" name="Espace réservé du pied de page 4"/>
          <p:cNvSpPr>
            <a:spLocks noGrp="1"/>
          </p:cNvSpPr>
          <p:nvPr>
            <p:ph type="ftr" sz="quarter" idx="11"/>
          </p:nvPr>
        </p:nvSpPr>
        <p:spPr/>
        <p:txBody>
          <a:bodyPr/>
          <a:lstStyle>
            <a:lvl1pPr algn="r">
              <a:spcBef>
                <a:spcPct val="0"/>
              </a:spcBef>
              <a:defRPr smtClean="0"/>
            </a:lvl1pPr>
          </a:lstStyle>
          <a:p>
            <a:pPr>
              <a:defRPr/>
            </a:pPr>
            <a:r>
              <a:rPr lang="en-CA"/>
              <a:t>© GII 2005</a:t>
            </a:r>
            <a:endParaRPr lang="en-US"/>
          </a:p>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fr-FR" smtClean="0"/>
              <a:t>Cliquez pour modifier le style du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smtClean="0"/>
            </a:lvl1pPr>
          </a:lstStyle>
          <a:p>
            <a:pPr>
              <a:defRPr/>
            </a:pPr>
            <a:r>
              <a:rPr lang="en-US"/>
              <a:t>Automne 2005</a:t>
            </a:r>
          </a:p>
        </p:txBody>
      </p:sp>
      <p:sp>
        <p:nvSpPr>
          <p:cNvPr id="5" name="Espace réservé du pied de page 4"/>
          <p:cNvSpPr>
            <a:spLocks noGrp="1"/>
          </p:cNvSpPr>
          <p:nvPr>
            <p:ph type="ftr" sz="quarter" idx="11"/>
          </p:nvPr>
        </p:nvSpPr>
        <p:spPr/>
        <p:txBody>
          <a:bodyPr/>
          <a:lstStyle>
            <a:lvl1pPr algn="r">
              <a:spcBef>
                <a:spcPct val="0"/>
              </a:spcBef>
              <a:defRPr smtClean="0"/>
            </a:lvl1pPr>
          </a:lstStyle>
          <a:p>
            <a:pPr>
              <a:defRPr/>
            </a:pPr>
            <a:r>
              <a:rPr lang="en-CA"/>
              <a:t>© GII 2005</a:t>
            </a:r>
            <a:endParaRPr lang="en-US"/>
          </a:p>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contenu 2"/>
          <p:cNvSpPr>
            <a:spLocks noGrp="1"/>
          </p:cNvSpPr>
          <p:nvPr>
            <p:ph sz="half" idx="1"/>
          </p:nvPr>
        </p:nvSpPr>
        <p:spPr>
          <a:xfrm>
            <a:off x="457200" y="685800"/>
            <a:ext cx="4038600" cy="5440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4648200" y="685800"/>
            <a:ext cx="4038600" cy="5440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lvl1pPr>
              <a:defRPr smtClean="0"/>
            </a:lvl1pPr>
          </a:lstStyle>
          <a:p>
            <a:pPr>
              <a:defRPr/>
            </a:pPr>
            <a:r>
              <a:rPr lang="en-US"/>
              <a:t>Automne 2005</a:t>
            </a:r>
          </a:p>
        </p:txBody>
      </p:sp>
      <p:sp>
        <p:nvSpPr>
          <p:cNvPr id="6" name="Espace réservé du pied de page 5"/>
          <p:cNvSpPr>
            <a:spLocks noGrp="1"/>
          </p:cNvSpPr>
          <p:nvPr>
            <p:ph type="ftr" sz="quarter" idx="11"/>
          </p:nvPr>
        </p:nvSpPr>
        <p:spPr/>
        <p:txBody>
          <a:bodyPr/>
          <a:lstStyle>
            <a:lvl1pPr algn="r">
              <a:spcBef>
                <a:spcPct val="0"/>
              </a:spcBef>
              <a:defRPr smtClean="0"/>
            </a:lvl1pPr>
          </a:lstStyle>
          <a:p>
            <a:pPr>
              <a:defRPr/>
            </a:pPr>
            <a:r>
              <a:rPr lang="en-CA"/>
              <a:t>© GII 2005</a:t>
            </a:r>
            <a:endParaRPr lang="en-US"/>
          </a:p>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lvl1pPr>
              <a:defRPr/>
            </a:lvl1pPr>
          </a:lstStyle>
          <a:p>
            <a:r>
              <a:rPr lang="fr-FR" smtClean="0"/>
              <a:t>Cliquez pour modifier le style du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lvl1pPr>
              <a:defRPr smtClean="0"/>
            </a:lvl1pPr>
          </a:lstStyle>
          <a:p>
            <a:pPr>
              <a:defRPr/>
            </a:pPr>
            <a:r>
              <a:rPr lang="en-US"/>
              <a:t>Automne 2005</a:t>
            </a:r>
          </a:p>
        </p:txBody>
      </p:sp>
      <p:sp>
        <p:nvSpPr>
          <p:cNvPr id="8" name="Espace réservé du pied de page 7"/>
          <p:cNvSpPr>
            <a:spLocks noGrp="1"/>
          </p:cNvSpPr>
          <p:nvPr>
            <p:ph type="ftr" sz="quarter" idx="11"/>
          </p:nvPr>
        </p:nvSpPr>
        <p:spPr/>
        <p:txBody>
          <a:bodyPr/>
          <a:lstStyle>
            <a:lvl1pPr algn="r">
              <a:spcBef>
                <a:spcPct val="0"/>
              </a:spcBef>
              <a:defRPr smtClean="0"/>
            </a:lvl1pPr>
          </a:lstStyle>
          <a:p>
            <a:pPr>
              <a:defRPr/>
            </a:pPr>
            <a:r>
              <a:rPr lang="en-CA"/>
              <a:t>© GII 2005</a:t>
            </a:r>
            <a:endParaRPr lang="en-US"/>
          </a:p>
          <a:p>
            <a:pPr>
              <a:defRPr/>
            </a:pP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e la date 2"/>
          <p:cNvSpPr>
            <a:spLocks noGrp="1"/>
          </p:cNvSpPr>
          <p:nvPr>
            <p:ph type="dt" sz="half" idx="10"/>
          </p:nvPr>
        </p:nvSpPr>
        <p:spPr/>
        <p:txBody>
          <a:bodyPr/>
          <a:lstStyle>
            <a:lvl1pPr>
              <a:defRPr smtClean="0"/>
            </a:lvl1pPr>
          </a:lstStyle>
          <a:p>
            <a:pPr>
              <a:defRPr/>
            </a:pPr>
            <a:r>
              <a:rPr lang="en-US"/>
              <a:t>Automne 2005</a:t>
            </a:r>
          </a:p>
        </p:txBody>
      </p:sp>
      <p:sp>
        <p:nvSpPr>
          <p:cNvPr id="4" name="Espace réservé du pied de page 3"/>
          <p:cNvSpPr>
            <a:spLocks noGrp="1"/>
          </p:cNvSpPr>
          <p:nvPr>
            <p:ph type="ftr" sz="quarter" idx="11"/>
          </p:nvPr>
        </p:nvSpPr>
        <p:spPr/>
        <p:txBody>
          <a:bodyPr/>
          <a:lstStyle>
            <a:lvl1pPr algn="r">
              <a:spcBef>
                <a:spcPct val="0"/>
              </a:spcBef>
              <a:defRPr smtClean="0"/>
            </a:lvl1pPr>
          </a:lstStyle>
          <a:p>
            <a:pPr>
              <a:defRPr/>
            </a:pPr>
            <a:r>
              <a:rPr lang="en-CA"/>
              <a:t>© GII 2005</a:t>
            </a:r>
            <a:endParaRPr lang="en-US"/>
          </a:p>
          <a:p>
            <a:pPr>
              <a:defRPr/>
            </a:pP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smtClean="0"/>
            </a:lvl1pPr>
          </a:lstStyle>
          <a:p>
            <a:pPr>
              <a:defRPr/>
            </a:pPr>
            <a:r>
              <a:rPr lang="en-US"/>
              <a:t>Automne 2005</a:t>
            </a:r>
          </a:p>
        </p:txBody>
      </p:sp>
      <p:sp>
        <p:nvSpPr>
          <p:cNvPr id="3" name="Espace réservé du pied de page 2"/>
          <p:cNvSpPr>
            <a:spLocks noGrp="1"/>
          </p:cNvSpPr>
          <p:nvPr>
            <p:ph type="ftr" sz="quarter" idx="11"/>
          </p:nvPr>
        </p:nvSpPr>
        <p:spPr/>
        <p:txBody>
          <a:bodyPr/>
          <a:lstStyle>
            <a:lvl1pPr algn="r">
              <a:spcBef>
                <a:spcPct val="0"/>
              </a:spcBef>
              <a:defRPr smtClean="0"/>
            </a:lvl1pPr>
          </a:lstStyle>
          <a:p>
            <a:pPr>
              <a:defRPr/>
            </a:pPr>
            <a:r>
              <a:rPr lang="en-CA"/>
              <a:t>© GII 2005</a:t>
            </a:r>
            <a:endParaRPr lang="en-US"/>
          </a:p>
          <a:p>
            <a:pPr>
              <a:defRPr/>
            </a:pP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a:prstGeom prst="rect">
            <a:avLst/>
          </a:prstGeom>
        </p:spPr>
        <p:txBody>
          <a:bodyPr anchor="b"/>
          <a:lstStyle>
            <a:lvl1pPr algn="l">
              <a:defRPr sz="2000" b="1"/>
            </a:lvl1pPr>
          </a:lstStyle>
          <a:p>
            <a:r>
              <a:rPr lang="fr-FR" smtClean="0"/>
              <a:t>Cliquez pour modifier le style du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smtClean="0"/>
            </a:lvl1pPr>
          </a:lstStyle>
          <a:p>
            <a:pPr>
              <a:defRPr/>
            </a:pPr>
            <a:r>
              <a:rPr lang="en-US"/>
              <a:t>Automne 2005</a:t>
            </a:r>
          </a:p>
        </p:txBody>
      </p:sp>
      <p:sp>
        <p:nvSpPr>
          <p:cNvPr id="6" name="Espace réservé du pied de page 5"/>
          <p:cNvSpPr>
            <a:spLocks noGrp="1"/>
          </p:cNvSpPr>
          <p:nvPr>
            <p:ph type="ftr" sz="quarter" idx="11"/>
          </p:nvPr>
        </p:nvSpPr>
        <p:spPr/>
        <p:txBody>
          <a:bodyPr/>
          <a:lstStyle>
            <a:lvl1pPr algn="r">
              <a:spcBef>
                <a:spcPct val="0"/>
              </a:spcBef>
              <a:defRPr smtClean="0"/>
            </a:lvl1pPr>
          </a:lstStyle>
          <a:p>
            <a:pPr>
              <a:defRPr/>
            </a:pPr>
            <a:r>
              <a:rPr lang="en-CA"/>
              <a:t>© GII 2005</a:t>
            </a:r>
            <a:endParaRPr lang="en-US"/>
          </a:p>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Automne 2005</a:t>
            </a:r>
          </a:p>
        </p:txBody>
      </p:sp>
      <p:sp>
        <p:nvSpPr>
          <p:cNvPr id="5" name="Rectangle 5"/>
          <p:cNvSpPr>
            <a:spLocks noGrp="1" noChangeArrowheads="1"/>
          </p:cNvSpPr>
          <p:nvPr>
            <p:ph type="ftr" sz="quarter" idx="11"/>
          </p:nvPr>
        </p:nvSpPr>
        <p:spPr>
          <a:ln/>
        </p:spPr>
        <p:txBody>
          <a:bodyPr/>
          <a:lstStyle>
            <a:lvl1pPr>
              <a:defRPr/>
            </a:lvl1pPr>
          </a:lstStyle>
          <a:p>
            <a:pPr>
              <a:defRPr/>
            </a:pPr>
            <a:r>
              <a:rPr lang="en-CA"/>
              <a:t>© </a:t>
            </a:r>
            <a:r>
              <a:rPr lang="en-CA" b="1"/>
              <a:t>GII 2005</a:t>
            </a:r>
            <a:endParaRPr lang="en-US" b="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fr-FR" smtClean="0"/>
              <a:t>Cliquez pour modifier le style du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smtClean="0"/>
            </a:lvl1pPr>
          </a:lstStyle>
          <a:p>
            <a:pPr>
              <a:defRPr/>
            </a:pPr>
            <a:r>
              <a:rPr lang="en-US"/>
              <a:t>Automne 2005</a:t>
            </a:r>
          </a:p>
        </p:txBody>
      </p:sp>
      <p:sp>
        <p:nvSpPr>
          <p:cNvPr id="6" name="Espace réservé du pied de page 5"/>
          <p:cNvSpPr>
            <a:spLocks noGrp="1"/>
          </p:cNvSpPr>
          <p:nvPr>
            <p:ph type="ftr" sz="quarter" idx="11"/>
          </p:nvPr>
        </p:nvSpPr>
        <p:spPr/>
        <p:txBody>
          <a:bodyPr/>
          <a:lstStyle>
            <a:lvl1pPr algn="r">
              <a:spcBef>
                <a:spcPct val="0"/>
              </a:spcBef>
              <a:defRPr smtClean="0"/>
            </a:lvl1pPr>
          </a:lstStyle>
          <a:p>
            <a:pPr>
              <a:defRPr/>
            </a:pPr>
            <a:r>
              <a:rPr lang="en-CA"/>
              <a:t>© GII 2005</a:t>
            </a:r>
            <a:endParaRPr lang="en-US"/>
          </a:p>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lvl1pPr>
              <a:defRPr smtClean="0"/>
            </a:lvl1pPr>
          </a:lstStyle>
          <a:p>
            <a:pPr>
              <a:defRPr/>
            </a:pPr>
            <a:r>
              <a:rPr lang="en-US"/>
              <a:t>Automne 2005</a:t>
            </a:r>
          </a:p>
        </p:txBody>
      </p:sp>
      <p:sp>
        <p:nvSpPr>
          <p:cNvPr id="5" name="Espace réservé du pied de page 4"/>
          <p:cNvSpPr>
            <a:spLocks noGrp="1"/>
          </p:cNvSpPr>
          <p:nvPr>
            <p:ph type="ftr" sz="quarter" idx="11"/>
          </p:nvPr>
        </p:nvSpPr>
        <p:spPr/>
        <p:txBody>
          <a:bodyPr/>
          <a:lstStyle>
            <a:lvl1pPr algn="r">
              <a:spcBef>
                <a:spcPct val="0"/>
              </a:spcBef>
              <a:defRPr smtClean="0"/>
            </a:lvl1pPr>
          </a:lstStyle>
          <a:p>
            <a:pPr>
              <a:defRPr/>
            </a:pPr>
            <a:r>
              <a:rPr lang="en-CA"/>
              <a:t>© GII 2005</a:t>
            </a:r>
            <a:endParaRPr lang="en-US"/>
          </a:p>
          <a:p>
            <a:pPr>
              <a:defRPr/>
            </a:pP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a:prstGeom prst="rect">
            <a:avLst/>
          </a:prstGeom>
        </p:spPr>
        <p:txBody>
          <a:bodyPr vert="eaVert"/>
          <a:lstStyle/>
          <a:p>
            <a:r>
              <a:rPr lang="fr-FR" smtClean="0"/>
              <a:t>Cliquez pour modifier le style du titre</a:t>
            </a:r>
            <a:endParaRPr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lvl1pPr>
              <a:defRPr smtClean="0"/>
            </a:lvl1pPr>
          </a:lstStyle>
          <a:p>
            <a:pPr>
              <a:defRPr/>
            </a:pPr>
            <a:r>
              <a:rPr lang="en-US"/>
              <a:t>Automne 2005</a:t>
            </a:r>
          </a:p>
        </p:txBody>
      </p:sp>
      <p:sp>
        <p:nvSpPr>
          <p:cNvPr id="5" name="Espace réservé du pied de page 4"/>
          <p:cNvSpPr>
            <a:spLocks noGrp="1"/>
          </p:cNvSpPr>
          <p:nvPr>
            <p:ph type="ftr" sz="quarter" idx="11"/>
          </p:nvPr>
        </p:nvSpPr>
        <p:spPr/>
        <p:txBody>
          <a:bodyPr/>
          <a:lstStyle>
            <a:lvl1pPr algn="r">
              <a:spcBef>
                <a:spcPct val="0"/>
              </a:spcBef>
              <a:defRPr smtClean="0"/>
            </a:lvl1pPr>
          </a:lstStyle>
          <a:p>
            <a:pPr>
              <a:defRPr/>
            </a:pPr>
            <a:r>
              <a:rPr lang="en-CA"/>
              <a:t>© GII 2005</a:t>
            </a:r>
            <a:endParaRPr lang="en-US"/>
          </a:p>
          <a:p>
            <a:pPr>
              <a:defRPr/>
            </a:pP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texte 2"/>
          <p:cNvSpPr>
            <a:spLocks noGrp="1"/>
          </p:cNvSpPr>
          <p:nvPr>
            <p:ph type="body" sz="half" idx="1"/>
          </p:nvPr>
        </p:nvSpPr>
        <p:spPr>
          <a:xfrm>
            <a:off x="457200" y="1600200"/>
            <a:ext cx="4038600" cy="452596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4648200" y="1600200"/>
            <a:ext cx="4038600" cy="452596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Rectangle 11"/>
          <p:cNvSpPr>
            <a:spLocks noGrp="1" noChangeArrowheads="1"/>
          </p:cNvSpPr>
          <p:nvPr>
            <p:ph type="sldNum" sz="quarter" idx="10"/>
          </p:nvPr>
        </p:nvSpPr>
        <p:spPr>
          <a:xfrm>
            <a:off x="6553200" y="6356350"/>
            <a:ext cx="2133600" cy="365125"/>
          </a:xfrm>
          <a:prstGeom prst="rect">
            <a:avLst/>
          </a:prstGeom>
          <a:ln/>
        </p:spPr>
        <p:txBody>
          <a:bodyPr/>
          <a:lstStyle>
            <a:lvl1pPr>
              <a:defRPr/>
            </a:lvl1pPr>
          </a:lstStyle>
          <a:p>
            <a:pPr>
              <a:defRPr/>
            </a:pPr>
            <a:fld id="{834FD943-7A22-45A2-B05E-4ECC5A7F5C1F}" type="slidenum">
              <a:rPr lang="en-US"/>
              <a:pPr>
                <a:defRPr/>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texte 2"/>
          <p:cNvSpPr>
            <a:spLocks noGrp="1"/>
          </p:cNvSpPr>
          <p:nvPr>
            <p:ph type="body" sz="half" idx="1"/>
          </p:nvPr>
        </p:nvSpPr>
        <p:spPr>
          <a:xfrm>
            <a:off x="457200" y="685800"/>
            <a:ext cx="4038600" cy="544036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quarter" idx="2"/>
          </p:nvPr>
        </p:nvSpPr>
        <p:spPr>
          <a:xfrm>
            <a:off x="4648200" y="685800"/>
            <a:ext cx="4038600" cy="2643188"/>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contenu 4"/>
          <p:cNvSpPr>
            <a:spLocks noGrp="1"/>
          </p:cNvSpPr>
          <p:nvPr>
            <p:ph sz="quarter" idx="3"/>
          </p:nvPr>
        </p:nvSpPr>
        <p:spPr>
          <a:xfrm>
            <a:off x="4648200" y="3481388"/>
            <a:ext cx="4038600" cy="2644775"/>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e la date 5"/>
          <p:cNvSpPr>
            <a:spLocks noGrp="1"/>
          </p:cNvSpPr>
          <p:nvPr>
            <p:ph type="dt" sz="half" idx="10"/>
          </p:nvPr>
        </p:nvSpPr>
        <p:spPr>
          <a:xfrm>
            <a:off x="76200" y="6457950"/>
            <a:ext cx="2133600" cy="476250"/>
          </a:xfrm>
          <a:prstGeom prst="rect">
            <a:avLst/>
          </a:prstGeom>
        </p:spPr>
        <p:txBody>
          <a:bodyPr/>
          <a:lstStyle>
            <a:lvl1pPr>
              <a:defRPr>
                <a:latin typeface="Arial" pitchFamily="34" charset="0"/>
              </a:defRPr>
            </a:lvl1pPr>
          </a:lstStyle>
          <a:p>
            <a:pPr>
              <a:defRPr/>
            </a:pPr>
            <a:r>
              <a:rPr lang="en-US"/>
              <a:t>Automne 2006</a:t>
            </a:r>
          </a:p>
        </p:txBody>
      </p:sp>
      <p:sp>
        <p:nvSpPr>
          <p:cNvPr id="7" name="Espace réservé du pied de page 6"/>
          <p:cNvSpPr>
            <a:spLocks noGrp="1"/>
          </p:cNvSpPr>
          <p:nvPr>
            <p:ph type="ftr" sz="quarter" idx="11"/>
          </p:nvPr>
        </p:nvSpPr>
        <p:spPr>
          <a:xfrm>
            <a:off x="6172200" y="6457950"/>
            <a:ext cx="2895600" cy="476250"/>
          </a:xfrm>
          <a:prstGeom prst="rect">
            <a:avLst/>
          </a:prstGeom>
        </p:spPr>
        <p:txBody>
          <a:bodyPr/>
          <a:lstStyle>
            <a:lvl1pPr algn="r">
              <a:spcBef>
                <a:spcPct val="0"/>
              </a:spcBef>
              <a:defRPr>
                <a:latin typeface="Arial" pitchFamily="34" charset="0"/>
              </a:defRPr>
            </a:lvl1pPr>
          </a:lstStyle>
          <a:p>
            <a:pPr>
              <a:defRPr/>
            </a:pPr>
            <a:r>
              <a:rPr lang="en-CA"/>
              <a:t>© GII 2006</a:t>
            </a:r>
            <a:endParaRPr lang="en-US"/>
          </a:p>
          <a:p>
            <a:pPr>
              <a:defRPr/>
            </a:pP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xOverObj">
  <p:cSld name="Titre et texte sur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texte 2"/>
          <p:cNvSpPr>
            <a:spLocks noGrp="1"/>
          </p:cNvSpPr>
          <p:nvPr>
            <p:ph type="body" sz="half" idx="1"/>
          </p:nvPr>
        </p:nvSpPr>
        <p:spPr>
          <a:xfrm>
            <a:off x="457200" y="685800"/>
            <a:ext cx="8229600" cy="2643188"/>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457200" y="3481388"/>
            <a:ext cx="8229600" cy="2644775"/>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a:xfrm>
            <a:off x="76200" y="6457950"/>
            <a:ext cx="2133600" cy="476250"/>
          </a:xfrm>
          <a:prstGeom prst="rect">
            <a:avLst/>
          </a:prstGeom>
        </p:spPr>
        <p:txBody>
          <a:bodyPr/>
          <a:lstStyle>
            <a:lvl1pPr>
              <a:defRPr>
                <a:latin typeface="Arial" pitchFamily="34" charset="0"/>
              </a:defRPr>
            </a:lvl1pPr>
          </a:lstStyle>
          <a:p>
            <a:pPr>
              <a:defRPr/>
            </a:pPr>
            <a:r>
              <a:rPr lang="en-US"/>
              <a:t>Automne 2006</a:t>
            </a:r>
          </a:p>
        </p:txBody>
      </p:sp>
      <p:sp>
        <p:nvSpPr>
          <p:cNvPr id="6" name="Espace réservé du pied de page 5"/>
          <p:cNvSpPr>
            <a:spLocks noGrp="1"/>
          </p:cNvSpPr>
          <p:nvPr>
            <p:ph type="ftr" sz="quarter" idx="11"/>
          </p:nvPr>
        </p:nvSpPr>
        <p:spPr>
          <a:xfrm>
            <a:off x="6172200" y="6457950"/>
            <a:ext cx="2895600" cy="476250"/>
          </a:xfrm>
          <a:prstGeom prst="rect">
            <a:avLst/>
          </a:prstGeom>
        </p:spPr>
        <p:txBody>
          <a:bodyPr/>
          <a:lstStyle>
            <a:lvl1pPr algn="r">
              <a:spcBef>
                <a:spcPct val="0"/>
              </a:spcBef>
              <a:defRPr>
                <a:latin typeface="Arial" pitchFamily="34" charset="0"/>
              </a:defRPr>
            </a:lvl1pPr>
          </a:lstStyle>
          <a:p>
            <a:pPr>
              <a:defRPr/>
            </a:pPr>
            <a:r>
              <a:rPr lang="en-CA"/>
              <a:t>© GII 2006</a:t>
            </a:r>
            <a:endParaRPr lang="en-US"/>
          </a:p>
          <a:p>
            <a:pPr>
              <a:defRPr/>
            </a:pP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pPr>
              <a:defRPr/>
            </a:pPr>
            <a:r>
              <a:rPr lang="en-US" smtClean="0"/>
              <a:t>Automne 2005</a:t>
            </a:r>
            <a:endParaRPr lang="en-US"/>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pPr>
              <a:defRPr/>
            </a:pPr>
            <a:r>
              <a:rPr lang="en-CA" smtClean="0"/>
              <a:t>© GII 2005</a:t>
            </a:r>
            <a:endParaRPr lang="en-US" smtClean="0"/>
          </a:p>
          <a:p>
            <a:pPr>
              <a:defRPr/>
            </a:pPr>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7C79BFFB-C349-4EE7-A1A9-0ACF633BF5A1}" type="slidenum">
              <a:rPr lang="fr-CA" smtClean="0"/>
              <a:t>‹#›</a:t>
            </a:fld>
            <a:endParaRPr lang="fr-CA"/>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8" name="Espace réservé du contenu 7"/>
          <p:cNvSpPr>
            <a:spLocks noGrp="1"/>
          </p:cNvSpPr>
          <p:nvPr>
            <p:ph sz="quarter" idx="1"/>
          </p:nvPr>
        </p:nvSpPr>
        <p:spPr>
          <a:xfrm>
            <a:off x="457200" y="1600200"/>
            <a:ext cx="7467600" cy="4873752"/>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4"/>
          </p:nvPr>
        </p:nvSpPr>
        <p:spPr/>
        <p:txBody>
          <a:bodyPr rtlCol="0"/>
          <a:lstStyle/>
          <a:p>
            <a:pPr>
              <a:defRPr/>
            </a:pPr>
            <a:r>
              <a:rPr lang="en-US" smtClean="0"/>
              <a:t>INF8405</a:t>
            </a:r>
            <a:endParaRPr lang="en-US" dirty="0"/>
          </a:p>
        </p:txBody>
      </p:sp>
      <p:sp>
        <p:nvSpPr>
          <p:cNvPr id="9" name="Espace réservé du numéro de diapositive 8"/>
          <p:cNvSpPr>
            <a:spLocks noGrp="1"/>
          </p:cNvSpPr>
          <p:nvPr>
            <p:ph type="sldNum" sz="quarter" idx="15"/>
          </p:nvPr>
        </p:nvSpPr>
        <p:spPr/>
        <p:txBody>
          <a:bodyPr rtlCol="0"/>
          <a:lstStyle/>
          <a:p>
            <a:fld id="{7C79BFFB-C349-4EE7-A1A9-0ACF633BF5A1}" type="slidenum">
              <a:rPr lang="fr-CA" smtClean="0"/>
              <a:t>‹#›</a:t>
            </a:fld>
            <a:endParaRPr lang="fr-CA"/>
          </a:p>
        </p:txBody>
      </p:sp>
      <p:sp>
        <p:nvSpPr>
          <p:cNvPr id="10" name="Espace réservé du pied de page 9"/>
          <p:cNvSpPr>
            <a:spLocks noGrp="1"/>
          </p:cNvSpPr>
          <p:nvPr>
            <p:ph type="ftr" sz="quarter" idx="16"/>
          </p:nvPr>
        </p:nvSpPr>
        <p:spPr/>
        <p:txBody>
          <a:bodyPr rtlCol="0"/>
          <a:lstStyle/>
          <a:p>
            <a:pPr>
              <a:defRPr/>
            </a:pP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pPr>
              <a:defRPr/>
            </a:pPr>
            <a:r>
              <a:rPr lang="en-US" smtClean="0"/>
              <a:t>Automne 2005</a:t>
            </a:r>
            <a:endParaRPr lang="en-US"/>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pPr>
              <a:defRPr/>
            </a:pPr>
            <a:r>
              <a:rPr lang="en-CA" smtClean="0"/>
              <a:t>© GII 2005</a:t>
            </a:r>
            <a:endParaRPr lang="en-US" smtClean="0"/>
          </a:p>
          <a:p>
            <a:pPr>
              <a:defRPr/>
            </a:pPr>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7C79BFFB-C349-4EE7-A1A9-0ACF633BF5A1}" type="slidenum">
              <a:rPr lang="fr-CA" smtClean="0"/>
              <a:t>‹#›</a:t>
            </a:fld>
            <a:endParaRPr lang="fr-CA"/>
          </a:p>
        </p:txBody>
      </p:sp>
    </p:spTree>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5" name="Espace réservé de la date 4"/>
          <p:cNvSpPr>
            <a:spLocks noGrp="1"/>
          </p:cNvSpPr>
          <p:nvPr>
            <p:ph type="dt" sz="half" idx="10"/>
          </p:nvPr>
        </p:nvSpPr>
        <p:spPr/>
        <p:txBody>
          <a:bodyPr/>
          <a:lstStyle/>
          <a:p>
            <a:pPr>
              <a:defRPr/>
            </a:pPr>
            <a:r>
              <a:rPr lang="en-US" smtClean="0"/>
              <a:t>Automne 2005</a:t>
            </a:r>
            <a:endParaRPr lang="en-US"/>
          </a:p>
        </p:txBody>
      </p:sp>
      <p:sp>
        <p:nvSpPr>
          <p:cNvPr id="6" name="Espace réservé du pied de page 5"/>
          <p:cNvSpPr>
            <a:spLocks noGrp="1"/>
          </p:cNvSpPr>
          <p:nvPr>
            <p:ph type="ftr" sz="quarter" idx="11"/>
          </p:nvPr>
        </p:nvSpPr>
        <p:spPr/>
        <p:txBody>
          <a:bodyPr/>
          <a:lstStyle/>
          <a:p>
            <a:pPr>
              <a:defRPr/>
            </a:pPr>
            <a:r>
              <a:rPr lang="en-CA" smtClean="0"/>
              <a:t>© GII 2005</a:t>
            </a:r>
            <a:endParaRPr lang="en-US" smtClean="0"/>
          </a:p>
          <a:p>
            <a:pPr>
              <a:defRPr/>
            </a:pPr>
            <a:endParaRPr lang="en-US"/>
          </a:p>
        </p:txBody>
      </p:sp>
      <p:sp>
        <p:nvSpPr>
          <p:cNvPr id="7" name="Espace réservé du numéro de diapositive 6"/>
          <p:cNvSpPr>
            <a:spLocks noGrp="1"/>
          </p:cNvSpPr>
          <p:nvPr>
            <p:ph type="sldNum" sz="quarter" idx="12"/>
          </p:nvPr>
        </p:nvSpPr>
        <p:spPr/>
        <p:txBody>
          <a:bodyPr/>
          <a:lstStyle/>
          <a:p>
            <a:fld id="{7C79BFFB-C349-4EE7-A1A9-0ACF633BF5A1}" type="slidenum">
              <a:rPr lang="fr-CA" smtClean="0"/>
              <a:t>‹#›</a:t>
            </a:fld>
            <a:endParaRPr lang="fr-CA"/>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fr-FR" smtClean="0"/>
              <a:t>Cliquez pour modifier le style du titre</a:t>
            </a:r>
            <a:endParaRPr lang="en-US"/>
          </a:p>
        </p:txBody>
      </p:sp>
      <p:sp>
        <p:nvSpPr>
          <p:cNvPr id="3" name="Espace réservé du texte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r>
              <a:rPr lang="en-US"/>
              <a:t>Automne 2005</a:t>
            </a:r>
          </a:p>
        </p:txBody>
      </p:sp>
      <p:sp>
        <p:nvSpPr>
          <p:cNvPr id="5" name="Rectangle 5"/>
          <p:cNvSpPr>
            <a:spLocks noGrp="1" noChangeArrowheads="1"/>
          </p:cNvSpPr>
          <p:nvPr>
            <p:ph type="ftr" sz="quarter" idx="11"/>
          </p:nvPr>
        </p:nvSpPr>
        <p:spPr>
          <a:ln/>
        </p:spPr>
        <p:txBody>
          <a:bodyPr/>
          <a:lstStyle>
            <a:lvl1pPr>
              <a:defRPr/>
            </a:lvl1pPr>
          </a:lstStyle>
          <a:p>
            <a:pPr>
              <a:defRPr/>
            </a:pPr>
            <a:r>
              <a:rPr lang="en-CA"/>
              <a:t>© </a:t>
            </a:r>
            <a:r>
              <a:rPr lang="en-CA" b="1"/>
              <a:t>GII 2005</a:t>
            </a:r>
            <a:endParaRPr lang="en-US" b="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Modifiez le style du titre</a:t>
            </a:r>
            <a:endParaRPr kumimoji="0" lang="en-US"/>
          </a:p>
        </p:txBody>
      </p:sp>
      <p:sp>
        <p:nvSpPr>
          <p:cNvPr id="7" name="Espace réservé de la date 6"/>
          <p:cNvSpPr>
            <a:spLocks noGrp="1"/>
          </p:cNvSpPr>
          <p:nvPr>
            <p:ph type="dt" sz="half" idx="10"/>
          </p:nvPr>
        </p:nvSpPr>
        <p:spPr/>
        <p:txBody>
          <a:bodyPr/>
          <a:lstStyle/>
          <a:p>
            <a:pPr>
              <a:defRPr/>
            </a:pPr>
            <a:r>
              <a:rPr lang="en-US" smtClean="0"/>
              <a:t>Automne 2005</a:t>
            </a:r>
            <a:endParaRPr lang="en-US"/>
          </a:p>
        </p:txBody>
      </p:sp>
      <p:sp>
        <p:nvSpPr>
          <p:cNvPr id="8" name="Espace réservé du pied de page 7"/>
          <p:cNvSpPr>
            <a:spLocks noGrp="1"/>
          </p:cNvSpPr>
          <p:nvPr>
            <p:ph type="ftr" sz="quarter" idx="11"/>
          </p:nvPr>
        </p:nvSpPr>
        <p:spPr/>
        <p:txBody>
          <a:bodyPr/>
          <a:lstStyle/>
          <a:p>
            <a:pPr>
              <a:defRPr/>
            </a:pPr>
            <a:r>
              <a:rPr lang="en-CA" smtClean="0"/>
              <a:t>© GII 2005</a:t>
            </a:r>
            <a:endParaRPr lang="en-US" smtClean="0"/>
          </a:p>
          <a:p>
            <a:pPr>
              <a:defRPr/>
            </a:pPr>
            <a:endParaRPr lang="en-US"/>
          </a:p>
        </p:txBody>
      </p:sp>
      <p:sp>
        <p:nvSpPr>
          <p:cNvPr id="9" name="Espace réservé du numéro de diapositive 8"/>
          <p:cNvSpPr>
            <a:spLocks noGrp="1"/>
          </p:cNvSpPr>
          <p:nvPr>
            <p:ph type="sldNum" sz="quarter" idx="12"/>
          </p:nvPr>
        </p:nvSpPr>
        <p:spPr/>
        <p:txBody>
          <a:bodyPr/>
          <a:lstStyle/>
          <a:p>
            <a:fld id="{7C79BFFB-C349-4EE7-A1A9-0ACF633BF5A1}" type="slidenum">
              <a:rPr lang="fr-CA" smtClean="0"/>
              <a:t>‹#›</a:t>
            </a:fld>
            <a:endParaRPr lang="fr-CA"/>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6" name="Espace réservé de la date 5"/>
          <p:cNvSpPr>
            <a:spLocks noGrp="1"/>
          </p:cNvSpPr>
          <p:nvPr>
            <p:ph type="dt" sz="half" idx="10"/>
          </p:nvPr>
        </p:nvSpPr>
        <p:spPr/>
        <p:txBody>
          <a:bodyPr rtlCol="0"/>
          <a:lstStyle/>
          <a:p>
            <a:pPr>
              <a:defRPr/>
            </a:pPr>
            <a:r>
              <a:rPr lang="en-US" smtClean="0"/>
              <a:t>Automne 2005</a:t>
            </a:r>
            <a:endParaRPr lang="en-US"/>
          </a:p>
        </p:txBody>
      </p:sp>
      <p:sp>
        <p:nvSpPr>
          <p:cNvPr id="7" name="Espace réservé du numéro de diapositive 6"/>
          <p:cNvSpPr>
            <a:spLocks noGrp="1"/>
          </p:cNvSpPr>
          <p:nvPr>
            <p:ph type="sldNum" sz="quarter" idx="11"/>
          </p:nvPr>
        </p:nvSpPr>
        <p:spPr/>
        <p:txBody>
          <a:bodyPr rtlCol="0"/>
          <a:lstStyle/>
          <a:p>
            <a:fld id="{7C79BFFB-C349-4EE7-A1A9-0ACF633BF5A1}" type="slidenum">
              <a:rPr lang="fr-CA" smtClean="0"/>
              <a:t>‹#›</a:t>
            </a:fld>
            <a:endParaRPr lang="fr-CA"/>
          </a:p>
        </p:txBody>
      </p:sp>
      <p:sp>
        <p:nvSpPr>
          <p:cNvPr id="8" name="Espace réservé du pied de page 7"/>
          <p:cNvSpPr>
            <a:spLocks noGrp="1"/>
          </p:cNvSpPr>
          <p:nvPr>
            <p:ph type="ftr" sz="quarter" idx="12"/>
          </p:nvPr>
        </p:nvSpPr>
        <p:spPr/>
        <p:txBody>
          <a:bodyPr rtlCol="0"/>
          <a:lstStyle/>
          <a:p>
            <a:pPr>
              <a:defRPr/>
            </a:pPr>
            <a:r>
              <a:rPr lang="en-CA" smtClean="0"/>
              <a:t>© GII 2005</a:t>
            </a:r>
            <a:endParaRPr lang="en-US" smtClean="0"/>
          </a:p>
          <a:p>
            <a:pPr>
              <a:defRPr/>
            </a:pP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r>
              <a:rPr lang="en-US" smtClean="0"/>
              <a:t>Automne 2005</a:t>
            </a:r>
            <a:endParaRPr lang="en-US"/>
          </a:p>
        </p:txBody>
      </p:sp>
      <p:sp>
        <p:nvSpPr>
          <p:cNvPr id="3" name="Espace réservé du pied de page 2"/>
          <p:cNvSpPr>
            <a:spLocks noGrp="1"/>
          </p:cNvSpPr>
          <p:nvPr>
            <p:ph type="ftr" sz="quarter" idx="11"/>
          </p:nvPr>
        </p:nvSpPr>
        <p:spPr/>
        <p:txBody>
          <a:bodyPr/>
          <a:lstStyle/>
          <a:p>
            <a:pPr>
              <a:defRPr/>
            </a:pPr>
            <a:r>
              <a:rPr lang="en-CA" smtClean="0"/>
              <a:t>© GII 2005</a:t>
            </a:r>
            <a:endParaRPr lang="en-US" smtClean="0"/>
          </a:p>
          <a:p>
            <a:pPr>
              <a:defRPr/>
            </a:pPr>
            <a:endParaRPr lang="en-US"/>
          </a:p>
        </p:txBody>
      </p:sp>
      <p:sp>
        <p:nvSpPr>
          <p:cNvPr id="4" name="Espace réservé du numéro de diapositive 3"/>
          <p:cNvSpPr>
            <a:spLocks noGrp="1"/>
          </p:cNvSpPr>
          <p:nvPr>
            <p:ph type="sldNum" sz="quarter" idx="12"/>
          </p:nvPr>
        </p:nvSpPr>
        <p:spPr/>
        <p:txBody>
          <a:bodyPr/>
          <a:lstStyle/>
          <a:p>
            <a:fld id="{7C79BFFB-C349-4EE7-A1A9-0ACF633BF5A1}" type="slidenum">
              <a:rPr lang="fr-CA" smtClean="0"/>
              <a:t>‹#›</a:t>
            </a:fld>
            <a:endParaRPr lang="fr-CA"/>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pPr>
              <a:defRPr/>
            </a:pPr>
            <a:r>
              <a:rPr lang="en-US" smtClean="0"/>
              <a:t>Automne 2005</a:t>
            </a:r>
            <a:endParaRPr lang="en-US"/>
          </a:p>
        </p:txBody>
      </p:sp>
      <p:sp>
        <p:nvSpPr>
          <p:cNvPr id="22" name="Espace réservé du numéro de diapositive 21"/>
          <p:cNvSpPr>
            <a:spLocks noGrp="1"/>
          </p:cNvSpPr>
          <p:nvPr>
            <p:ph type="sldNum" sz="quarter" idx="15"/>
          </p:nvPr>
        </p:nvSpPr>
        <p:spPr/>
        <p:txBody>
          <a:bodyPr rtlCol="0"/>
          <a:lstStyle/>
          <a:p>
            <a:fld id="{7C79BFFB-C349-4EE7-A1A9-0ACF633BF5A1}" type="slidenum">
              <a:rPr lang="fr-CA" smtClean="0"/>
              <a:t>‹#›</a:t>
            </a:fld>
            <a:endParaRPr lang="fr-CA"/>
          </a:p>
        </p:txBody>
      </p:sp>
      <p:sp>
        <p:nvSpPr>
          <p:cNvPr id="23" name="Espace réservé du pied de page 22"/>
          <p:cNvSpPr>
            <a:spLocks noGrp="1"/>
          </p:cNvSpPr>
          <p:nvPr>
            <p:ph type="ftr" sz="quarter" idx="16"/>
          </p:nvPr>
        </p:nvSpPr>
        <p:spPr/>
        <p:txBody>
          <a:bodyPr rtlCol="0"/>
          <a:lstStyle/>
          <a:p>
            <a:pPr>
              <a:defRPr/>
            </a:pPr>
            <a:r>
              <a:rPr lang="en-CA" smtClean="0"/>
              <a:t>© GII 2005</a:t>
            </a:r>
            <a:endParaRPr lang="en-US" smtClean="0"/>
          </a:p>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pPr>
              <a:defRPr/>
            </a:pPr>
            <a:r>
              <a:rPr lang="en-US" smtClean="0"/>
              <a:t>Automne 2005</a:t>
            </a:r>
            <a:endParaRPr lang="en-US"/>
          </a:p>
        </p:txBody>
      </p:sp>
      <p:sp>
        <p:nvSpPr>
          <p:cNvPr id="18" name="Espace réservé du numéro de diapositive 17"/>
          <p:cNvSpPr>
            <a:spLocks noGrp="1"/>
          </p:cNvSpPr>
          <p:nvPr>
            <p:ph type="sldNum" sz="quarter" idx="11"/>
          </p:nvPr>
        </p:nvSpPr>
        <p:spPr/>
        <p:txBody>
          <a:bodyPr rtlCol="0"/>
          <a:lstStyle/>
          <a:p>
            <a:fld id="{7C79BFFB-C349-4EE7-A1A9-0ACF633BF5A1}" type="slidenum">
              <a:rPr lang="fr-CA" smtClean="0"/>
              <a:t>‹#›</a:t>
            </a:fld>
            <a:endParaRPr lang="fr-CA"/>
          </a:p>
        </p:txBody>
      </p:sp>
      <p:sp>
        <p:nvSpPr>
          <p:cNvPr id="21" name="Espace réservé du pied de page 20"/>
          <p:cNvSpPr>
            <a:spLocks noGrp="1"/>
          </p:cNvSpPr>
          <p:nvPr>
            <p:ph type="ftr" sz="quarter" idx="12"/>
          </p:nvPr>
        </p:nvSpPr>
        <p:spPr/>
        <p:txBody>
          <a:bodyPr rtlCol="0"/>
          <a:lstStyle/>
          <a:p>
            <a:pPr>
              <a:defRPr/>
            </a:pPr>
            <a:r>
              <a:rPr lang="en-CA" smtClean="0"/>
              <a:t>© GII 2005</a:t>
            </a:r>
            <a:endParaRPr lang="en-US" smtClean="0"/>
          </a:p>
          <a:p>
            <a:pPr>
              <a:defRPr/>
            </a:pP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pPr>
              <a:defRPr/>
            </a:pPr>
            <a:r>
              <a:rPr lang="en-US" smtClean="0"/>
              <a:t>Automne 2005</a:t>
            </a:r>
            <a:endParaRPr lang="en-US"/>
          </a:p>
        </p:txBody>
      </p:sp>
      <p:sp>
        <p:nvSpPr>
          <p:cNvPr id="5" name="Espace réservé du pied de page 4"/>
          <p:cNvSpPr>
            <a:spLocks noGrp="1"/>
          </p:cNvSpPr>
          <p:nvPr>
            <p:ph type="ftr" sz="quarter" idx="11"/>
          </p:nvPr>
        </p:nvSpPr>
        <p:spPr/>
        <p:txBody>
          <a:bodyPr/>
          <a:lstStyle/>
          <a:p>
            <a:pPr>
              <a:defRPr/>
            </a:pPr>
            <a:r>
              <a:rPr lang="en-CA" smtClean="0"/>
              <a:t>© GII 2005</a:t>
            </a:r>
            <a:endParaRPr lang="en-US" smtClean="0"/>
          </a:p>
          <a:p>
            <a:pPr>
              <a:defRPr/>
            </a:pPr>
            <a:endParaRPr lang="en-US"/>
          </a:p>
        </p:txBody>
      </p:sp>
      <p:sp>
        <p:nvSpPr>
          <p:cNvPr id="6" name="Espace réservé du numéro de diapositive 5"/>
          <p:cNvSpPr>
            <a:spLocks noGrp="1"/>
          </p:cNvSpPr>
          <p:nvPr>
            <p:ph type="sldNum" sz="quarter" idx="12"/>
          </p:nvPr>
        </p:nvSpPr>
        <p:spPr/>
        <p:txBody>
          <a:bodyPr/>
          <a:lstStyle/>
          <a:p>
            <a:fld id="{7C79BFFB-C349-4EE7-A1A9-0ACF633BF5A1}" type="slidenum">
              <a:rPr lang="fr-CA" smtClean="0"/>
              <a:t>‹#›</a:t>
            </a:fld>
            <a:endParaRPr lang="fr-CA"/>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pPr>
              <a:defRPr/>
            </a:pPr>
            <a:r>
              <a:rPr lang="en-US" smtClean="0"/>
              <a:t>Automne 2005</a:t>
            </a:r>
            <a:endParaRPr lang="en-US"/>
          </a:p>
        </p:txBody>
      </p:sp>
      <p:sp>
        <p:nvSpPr>
          <p:cNvPr id="5" name="Espace réservé du pied de page 4"/>
          <p:cNvSpPr>
            <a:spLocks noGrp="1"/>
          </p:cNvSpPr>
          <p:nvPr>
            <p:ph type="ftr" sz="quarter" idx="11"/>
          </p:nvPr>
        </p:nvSpPr>
        <p:spPr/>
        <p:txBody>
          <a:bodyPr/>
          <a:lstStyle/>
          <a:p>
            <a:pPr>
              <a:defRPr/>
            </a:pPr>
            <a:r>
              <a:rPr lang="en-CA" smtClean="0"/>
              <a:t>© GII 2005</a:t>
            </a:r>
            <a:endParaRPr lang="en-US" smtClean="0"/>
          </a:p>
          <a:p>
            <a:pPr>
              <a:defRPr/>
            </a:pPr>
            <a:endParaRPr lang="en-US"/>
          </a:p>
        </p:txBody>
      </p:sp>
      <p:sp>
        <p:nvSpPr>
          <p:cNvPr id="6" name="Espace réservé du numéro de diapositive 5"/>
          <p:cNvSpPr>
            <a:spLocks noGrp="1"/>
          </p:cNvSpPr>
          <p:nvPr>
            <p:ph type="sldNum" sz="quarter" idx="12"/>
          </p:nvPr>
        </p:nvSpPr>
        <p:spPr/>
        <p:txBody>
          <a:bodyPr/>
          <a:lstStyle/>
          <a:p>
            <a:fld id="{7C79BFFB-C349-4EE7-A1A9-0ACF633BF5A1}" type="slidenum">
              <a:rPr lang="fr-CA" smtClean="0"/>
              <a:t>‹#›</a:t>
            </a:fld>
            <a:endParaRPr lang="fr-CA"/>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texte 2"/>
          <p:cNvSpPr>
            <a:spLocks noGrp="1"/>
          </p:cNvSpPr>
          <p:nvPr>
            <p:ph type="body" sz="half" idx="1"/>
          </p:nvPr>
        </p:nvSpPr>
        <p:spPr>
          <a:xfrm>
            <a:off x="457200" y="1600200"/>
            <a:ext cx="4038600" cy="452596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4648200" y="1600200"/>
            <a:ext cx="4038600" cy="452596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Rectangle 11"/>
          <p:cNvSpPr>
            <a:spLocks noGrp="1" noChangeArrowheads="1"/>
          </p:cNvSpPr>
          <p:nvPr>
            <p:ph type="sldNum" sz="quarter" idx="10"/>
          </p:nvPr>
        </p:nvSpPr>
        <p:spPr>
          <a:xfrm>
            <a:off x="6553200" y="6356350"/>
            <a:ext cx="2133600" cy="365125"/>
          </a:xfrm>
          <a:prstGeom prst="rect">
            <a:avLst/>
          </a:prstGeom>
          <a:ln/>
        </p:spPr>
        <p:txBody>
          <a:bodyPr/>
          <a:lstStyle>
            <a:lvl1pPr>
              <a:defRPr/>
            </a:lvl1pPr>
          </a:lstStyle>
          <a:p>
            <a:pPr>
              <a:defRPr/>
            </a:pPr>
            <a:fld id="{834FD943-7A22-45A2-B05E-4ECC5A7F5C1F}" type="slidenum">
              <a:rPr lang="en-US"/>
              <a:pPr>
                <a:defRPr/>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xOverObj">
  <p:cSld name="Titre et texte sur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texte 2"/>
          <p:cNvSpPr>
            <a:spLocks noGrp="1"/>
          </p:cNvSpPr>
          <p:nvPr>
            <p:ph type="body" sz="half" idx="1"/>
          </p:nvPr>
        </p:nvSpPr>
        <p:spPr>
          <a:xfrm>
            <a:off x="457200" y="685800"/>
            <a:ext cx="8229600" cy="2643188"/>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457200" y="3481388"/>
            <a:ext cx="8229600" cy="2644775"/>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a:xfrm>
            <a:off x="76200" y="6457950"/>
            <a:ext cx="2133600" cy="476250"/>
          </a:xfrm>
          <a:prstGeom prst="rect">
            <a:avLst/>
          </a:prstGeom>
        </p:spPr>
        <p:txBody>
          <a:bodyPr/>
          <a:lstStyle>
            <a:lvl1pPr>
              <a:defRPr>
                <a:latin typeface="Arial" pitchFamily="34" charset="0"/>
              </a:defRPr>
            </a:lvl1pPr>
          </a:lstStyle>
          <a:p>
            <a:pPr>
              <a:defRPr/>
            </a:pPr>
            <a:r>
              <a:rPr lang="en-US"/>
              <a:t>Automne 2006</a:t>
            </a:r>
          </a:p>
        </p:txBody>
      </p:sp>
      <p:sp>
        <p:nvSpPr>
          <p:cNvPr id="6" name="Espace réservé du pied de page 5"/>
          <p:cNvSpPr>
            <a:spLocks noGrp="1"/>
          </p:cNvSpPr>
          <p:nvPr>
            <p:ph type="ftr" sz="quarter" idx="11"/>
          </p:nvPr>
        </p:nvSpPr>
        <p:spPr>
          <a:xfrm>
            <a:off x="6172200" y="6457950"/>
            <a:ext cx="2895600" cy="476250"/>
          </a:xfrm>
          <a:prstGeom prst="rect">
            <a:avLst/>
          </a:prstGeom>
        </p:spPr>
        <p:txBody>
          <a:bodyPr/>
          <a:lstStyle>
            <a:lvl1pPr algn="r">
              <a:spcBef>
                <a:spcPct val="0"/>
              </a:spcBef>
              <a:defRPr>
                <a:latin typeface="Arial" pitchFamily="34" charset="0"/>
              </a:defRPr>
            </a:lvl1pPr>
          </a:lstStyle>
          <a:p>
            <a:pPr>
              <a:defRPr/>
            </a:pPr>
            <a:r>
              <a:rPr lang="en-CA"/>
              <a:t>© GII 2006</a:t>
            </a:r>
            <a:endParaRPr lang="en-US"/>
          </a:p>
          <a:p>
            <a:pPr>
              <a:defRPr/>
            </a:pP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texte 2"/>
          <p:cNvSpPr>
            <a:spLocks noGrp="1"/>
          </p:cNvSpPr>
          <p:nvPr>
            <p:ph type="body" sz="half" idx="1"/>
          </p:nvPr>
        </p:nvSpPr>
        <p:spPr>
          <a:xfrm>
            <a:off x="457200" y="685800"/>
            <a:ext cx="4038600" cy="544036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quarter" idx="2"/>
          </p:nvPr>
        </p:nvSpPr>
        <p:spPr>
          <a:xfrm>
            <a:off x="4648200" y="685800"/>
            <a:ext cx="4038600" cy="2643188"/>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contenu 4"/>
          <p:cNvSpPr>
            <a:spLocks noGrp="1"/>
          </p:cNvSpPr>
          <p:nvPr>
            <p:ph sz="quarter" idx="3"/>
          </p:nvPr>
        </p:nvSpPr>
        <p:spPr>
          <a:xfrm>
            <a:off x="4648200" y="3481388"/>
            <a:ext cx="4038600" cy="2644775"/>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e la date 5"/>
          <p:cNvSpPr>
            <a:spLocks noGrp="1"/>
          </p:cNvSpPr>
          <p:nvPr>
            <p:ph type="dt" sz="half" idx="10"/>
          </p:nvPr>
        </p:nvSpPr>
        <p:spPr>
          <a:xfrm>
            <a:off x="76200" y="6457950"/>
            <a:ext cx="2133600" cy="476250"/>
          </a:xfrm>
          <a:prstGeom prst="rect">
            <a:avLst/>
          </a:prstGeom>
        </p:spPr>
        <p:txBody>
          <a:bodyPr/>
          <a:lstStyle>
            <a:lvl1pPr>
              <a:defRPr>
                <a:latin typeface="Arial" pitchFamily="34" charset="0"/>
              </a:defRPr>
            </a:lvl1pPr>
          </a:lstStyle>
          <a:p>
            <a:pPr>
              <a:defRPr/>
            </a:pPr>
            <a:r>
              <a:rPr lang="en-US"/>
              <a:t>Automne 2006</a:t>
            </a:r>
          </a:p>
        </p:txBody>
      </p:sp>
      <p:sp>
        <p:nvSpPr>
          <p:cNvPr id="7" name="Espace réservé du pied de page 6"/>
          <p:cNvSpPr>
            <a:spLocks noGrp="1"/>
          </p:cNvSpPr>
          <p:nvPr>
            <p:ph type="ftr" sz="quarter" idx="11"/>
          </p:nvPr>
        </p:nvSpPr>
        <p:spPr>
          <a:xfrm>
            <a:off x="6172200" y="6457950"/>
            <a:ext cx="2895600" cy="476250"/>
          </a:xfrm>
          <a:prstGeom prst="rect">
            <a:avLst/>
          </a:prstGeom>
        </p:spPr>
        <p:txBody>
          <a:bodyPr/>
          <a:lstStyle>
            <a:lvl1pPr algn="r">
              <a:spcBef>
                <a:spcPct val="0"/>
              </a:spcBef>
              <a:defRPr>
                <a:latin typeface="Arial" pitchFamily="34" charset="0"/>
              </a:defRPr>
            </a:lvl1pPr>
          </a:lstStyle>
          <a:p>
            <a:pPr>
              <a:defRPr/>
            </a:pPr>
            <a:r>
              <a:rPr lang="en-CA"/>
              <a:t>© GII 2006</a:t>
            </a:r>
            <a:endParaRPr lang="en-US"/>
          </a:p>
          <a:p>
            <a:pPr>
              <a:defRPr/>
            </a:pPr>
            <a:endParaRPr lang="en-US"/>
          </a:p>
        </p:txBody>
      </p:sp>
    </p:spTree>
    <p:extLst>
      <p:ext uri="{BB962C8B-B14F-4D97-AF65-F5344CB8AC3E}">
        <p14:creationId xmlns:p14="http://schemas.microsoft.com/office/powerpoint/2010/main" val="2297732955"/>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Espace réservé du contenu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Automne 2005</a:t>
            </a:r>
          </a:p>
        </p:txBody>
      </p:sp>
      <p:sp>
        <p:nvSpPr>
          <p:cNvPr id="6" name="Rectangle 5"/>
          <p:cNvSpPr>
            <a:spLocks noGrp="1" noChangeArrowheads="1"/>
          </p:cNvSpPr>
          <p:nvPr>
            <p:ph type="ftr" sz="quarter" idx="11"/>
          </p:nvPr>
        </p:nvSpPr>
        <p:spPr>
          <a:ln/>
        </p:spPr>
        <p:txBody>
          <a:bodyPr/>
          <a:lstStyle>
            <a:lvl1pPr>
              <a:defRPr/>
            </a:lvl1pPr>
          </a:lstStyle>
          <a:p>
            <a:pPr>
              <a:defRPr/>
            </a:pPr>
            <a:r>
              <a:rPr lang="en-CA"/>
              <a:t>© </a:t>
            </a:r>
            <a:r>
              <a:rPr lang="en-CA" b="1"/>
              <a:t>GII 2005</a:t>
            </a:r>
            <a:endParaRPr lang="en-US" b="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lvl1pPr>
              <a:defRPr/>
            </a:lvl1pPr>
          </a:lstStyle>
          <a:p>
            <a:r>
              <a:rPr lang="fr-FR" smtClean="0"/>
              <a:t>Cliquez pour modifier le style du titre</a:t>
            </a:r>
            <a:endParaRPr lang="en-US"/>
          </a:p>
        </p:txBody>
      </p:sp>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t>Automne 2005</a:t>
            </a:r>
          </a:p>
        </p:txBody>
      </p:sp>
      <p:sp>
        <p:nvSpPr>
          <p:cNvPr id="8" name="Rectangle 5"/>
          <p:cNvSpPr>
            <a:spLocks noGrp="1" noChangeArrowheads="1"/>
          </p:cNvSpPr>
          <p:nvPr>
            <p:ph type="ftr" sz="quarter" idx="11"/>
          </p:nvPr>
        </p:nvSpPr>
        <p:spPr>
          <a:ln/>
        </p:spPr>
        <p:txBody>
          <a:bodyPr/>
          <a:lstStyle>
            <a:lvl1pPr>
              <a:defRPr/>
            </a:lvl1pPr>
          </a:lstStyle>
          <a:p>
            <a:pPr>
              <a:defRPr/>
            </a:pPr>
            <a:r>
              <a:rPr lang="en-CA"/>
              <a:t>© </a:t>
            </a:r>
            <a:r>
              <a:rPr lang="en-CA" b="1"/>
              <a:t>GII 2005</a:t>
            </a:r>
            <a:endParaRPr lang="en-US" b="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t>Automne 2005</a:t>
            </a:r>
          </a:p>
        </p:txBody>
      </p:sp>
      <p:sp>
        <p:nvSpPr>
          <p:cNvPr id="4" name="Rectangle 5"/>
          <p:cNvSpPr>
            <a:spLocks noGrp="1" noChangeArrowheads="1"/>
          </p:cNvSpPr>
          <p:nvPr>
            <p:ph type="ftr" sz="quarter" idx="11"/>
          </p:nvPr>
        </p:nvSpPr>
        <p:spPr>
          <a:ln/>
        </p:spPr>
        <p:txBody>
          <a:bodyPr/>
          <a:lstStyle>
            <a:lvl1pPr>
              <a:defRPr/>
            </a:lvl1pPr>
          </a:lstStyle>
          <a:p>
            <a:pPr>
              <a:defRPr/>
            </a:pPr>
            <a:r>
              <a:rPr lang="en-CA"/>
              <a:t>© </a:t>
            </a:r>
            <a:r>
              <a:rPr lang="en-CA" b="1"/>
              <a:t>GII 2005</a:t>
            </a:r>
            <a:endParaRPr lang="en-US" b="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Automne 2005</a:t>
            </a:r>
          </a:p>
        </p:txBody>
      </p:sp>
      <p:sp>
        <p:nvSpPr>
          <p:cNvPr id="3" name="Rectangle 5"/>
          <p:cNvSpPr>
            <a:spLocks noGrp="1" noChangeArrowheads="1"/>
          </p:cNvSpPr>
          <p:nvPr>
            <p:ph type="ftr" sz="quarter" idx="11"/>
          </p:nvPr>
        </p:nvSpPr>
        <p:spPr>
          <a:ln/>
        </p:spPr>
        <p:txBody>
          <a:bodyPr/>
          <a:lstStyle>
            <a:lvl1pPr>
              <a:defRPr/>
            </a:lvl1pPr>
          </a:lstStyle>
          <a:p>
            <a:pPr>
              <a:defRPr/>
            </a:pPr>
            <a:r>
              <a:rPr lang="en-CA"/>
              <a:t>© </a:t>
            </a:r>
            <a:r>
              <a:rPr lang="en-CA" b="1"/>
              <a:t>GII 2005</a:t>
            </a:r>
            <a:endParaRPr lang="en-US" b="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a:prstGeom prst="rect">
            <a:avLst/>
          </a:prstGeom>
        </p:spPr>
        <p:txBody>
          <a:bodyPr anchor="b"/>
          <a:lstStyle>
            <a:lvl1pPr algn="l">
              <a:defRPr sz="2000" b="1"/>
            </a:lvl1pPr>
          </a:lstStyle>
          <a:p>
            <a:r>
              <a:rPr lang="fr-FR" smtClean="0"/>
              <a:t>Cliquez pour modifier le style du titre</a:t>
            </a:r>
            <a:endParaRPr lang="en-US"/>
          </a:p>
        </p:txBody>
      </p:sp>
      <p:sp>
        <p:nvSpPr>
          <p:cNvPr id="3" name="Espace réservé du contenu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r>
              <a:rPr lang="en-US"/>
              <a:t>Automne 2005</a:t>
            </a:r>
          </a:p>
        </p:txBody>
      </p:sp>
      <p:sp>
        <p:nvSpPr>
          <p:cNvPr id="6" name="Rectangle 5"/>
          <p:cNvSpPr>
            <a:spLocks noGrp="1" noChangeArrowheads="1"/>
          </p:cNvSpPr>
          <p:nvPr>
            <p:ph type="ftr" sz="quarter" idx="11"/>
          </p:nvPr>
        </p:nvSpPr>
        <p:spPr>
          <a:ln/>
        </p:spPr>
        <p:txBody>
          <a:bodyPr/>
          <a:lstStyle>
            <a:lvl1pPr>
              <a:defRPr/>
            </a:lvl1pPr>
          </a:lstStyle>
          <a:p>
            <a:pPr>
              <a:defRPr/>
            </a:pPr>
            <a:r>
              <a:rPr lang="en-CA"/>
              <a:t>© </a:t>
            </a:r>
            <a:r>
              <a:rPr lang="en-CA" b="1"/>
              <a:t>GII 2005</a:t>
            </a:r>
            <a:endParaRPr lang="en-US" b="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fr-FR" smtClean="0"/>
              <a:t>Cliquez pour modifier le style du titre</a:t>
            </a:r>
            <a:endParaRPr lang="en-US"/>
          </a:p>
        </p:txBody>
      </p:sp>
      <p:sp>
        <p:nvSpPr>
          <p:cNvPr id="3" name="Espace réservé pour une imag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r>
              <a:rPr lang="en-US"/>
              <a:t>Automne 2005</a:t>
            </a:r>
          </a:p>
        </p:txBody>
      </p:sp>
      <p:sp>
        <p:nvSpPr>
          <p:cNvPr id="6" name="Rectangle 5"/>
          <p:cNvSpPr>
            <a:spLocks noGrp="1" noChangeArrowheads="1"/>
          </p:cNvSpPr>
          <p:nvPr>
            <p:ph type="ftr" sz="quarter" idx="11"/>
          </p:nvPr>
        </p:nvSpPr>
        <p:spPr>
          <a:ln/>
        </p:spPr>
        <p:txBody>
          <a:bodyPr/>
          <a:lstStyle>
            <a:lvl1pPr>
              <a:defRPr/>
            </a:lvl1pPr>
          </a:lstStyle>
          <a:p>
            <a:pPr>
              <a:defRPr/>
            </a:pPr>
            <a:r>
              <a:rPr lang="en-CA"/>
              <a:t>© </a:t>
            </a:r>
            <a:r>
              <a:rPr lang="en-CA" b="1"/>
              <a:t>GII 2005</a:t>
            </a:r>
            <a:endParaRPr lang="en-US" b="1"/>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1295400"/>
          </a:xfrm>
          <a:prstGeom prst="rect">
            <a:avLst/>
          </a:prstGeom>
          <a:solidFill>
            <a:srgbClr val="3366FF">
              <a:alpha val="64999"/>
            </a:srgbClr>
          </a:solidFill>
          <a:ln w="9525">
            <a:noFill/>
            <a:miter lim="800000"/>
            <a:headEnd/>
            <a:tailEnd/>
          </a:ln>
          <a:effectLst/>
        </p:spPr>
        <p:txBody>
          <a:bodyPr wrap="none" anchor="ctr"/>
          <a:lstStyle/>
          <a:p>
            <a:pPr>
              <a:defRPr/>
            </a:pPr>
            <a:endParaRPr lang="en-US">
              <a:latin typeface="Arial" pitchFamily="34" charset="0"/>
            </a:endParaRPr>
          </a:p>
        </p:txBody>
      </p:sp>
      <p:sp>
        <p:nvSpPr>
          <p:cNvPr id="4099" name="Rectangle 3"/>
          <p:cNvSpPr>
            <a:spLocks noChangeArrowheads="1"/>
          </p:cNvSpPr>
          <p:nvPr/>
        </p:nvSpPr>
        <p:spPr bwMode="auto">
          <a:xfrm>
            <a:off x="0" y="5562600"/>
            <a:ext cx="9144000" cy="1295400"/>
          </a:xfrm>
          <a:prstGeom prst="rect">
            <a:avLst/>
          </a:prstGeom>
          <a:solidFill>
            <a:srgbClr val="3366FF">
              <a:alpha val="66000"/>
            </a:srgbClr>
          </a:solidFill>
          <a:ln w="9525">
            <a:noFill/>
            <a:miter lim="800000"/>
            <a:headEnd/>
            <a:tailEnd/>
          </a:ln>
          <a:effectLst/>
        </p:spPr>
        <p:txBody>
          <a:bodyPr wrap="none" anchor="ctr"/>
          <a:lstStyle/>
          <a:p>
            <a:pPr>
              <a:defRPr/>
            </a:pPr>
            <a:endParaRPr lang="en-US">
              <a:latin typeface="Arial" pitchFamily="34" charset="0"/>
            </a:endParaRPr>
          </a:p>
        </p:txBody>
      </p:sp>
      <p:sp>
        <p:nvSpPr>
          <p:cNvPr id="41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smtClean="0">
                <a:solidFill>
                  <a:schemeClr val="bg1"/>
                </a:solidFill>
                <a:latin typeface="Arial" pitchFamily="34" charset="0"/>
              </a:defRPr>
            </a:lvl1pPr>
          </a:lstStyle>
          <a:p>
            <a:pPr>
              <a:defRPr/>
            </a:pPr>
            <a:r>
              <a:rPr lang="en-US"/>
              <a:t>Automne 2005</a:t>
            </a:r>
          </a:p>
        </p:txBody>
      </p:sp>
      <p:sp>
        <p:nvSpPr>
          <p:cNvPr id="4101" name="Rectangle 5"/>
          <p:cNvSpPr>
            <a:spLocks noGrp="1" noChangeArrowheads="1"/>
          </p:cNvSpPr>
          <p:nvPr>
            <p:ph type="ftr" sz="quarter" idx="3"/>
          </p:nvPr>
        </p:nvSpPr>
        <p:spPr bwMode="auto">
          <a:xfrm>
            <a:off x="60198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chemeClr val="bg1"/>
                </a:solidFill>
                <a:latin typeface="Arial" pitchFamily="34" charset="0"/>
              </a:defRPr>
            </a:lvl1pPr>
          </a:lstStyle>
          <a:p>
            <a:pPr>
              <a:defRPr/>
            </a:pPr>
            <a:r>
              <a:rPr lang="en-CA"/>
              <a:t>© </a:t>
            </a:r>
            <a:r>
              <a:rPr lang="en-CA" b="1"/>
              <a:t>GII 2005</a:t>
            </a:r>
            <a:endParaRPr lang="en-US" b="1"/>
          </a:p>
        </p:txBody>
      </p:sp>
      <p:pic>
        <p:nvPicPr>
          <p:cNvPr id="11270" name="Picture 6" descr="Logo_Poly_Rouge"/>
          <p:cNvPicPr>
            <a:picLocks noChangeAspect="1" noChangeArrowheads="1"/>
          </p:cNvPicPr>
          <p:nvPr/>
        </p:nvPicPr>
        <p:blipFill>
          <a:blip r:embed="rId13" cstate="print"/>
          <a:srcRect/>
          <a:stretch>
            <a:fillRect/>
          </a:stretch>
        </p:blipFill>
        <p:spPr bwMode="auto">
          <a:xfrm>
            <a:off x="7581900" y="228600"/>
            <a:ext cx="1333500" cy="784225"/>
          </a:xfrm>
          <a:prstGeom prst="rect">
            <a:avLst/>
          </a:prstGeom>
          <a:noFill/>
          <a:ln w="9525">
            <a:noFill/>
            <a:miter lim="800000"/>
            <a:headEnd/>
            <a:tailEnd/>
          </a:ln>
        </p:spPr>
      </p:pic>
      <p:sp>
        <p:nvSpPr>
          <p:cNvPr id="4103" name="Text Box 7"/>
          <p:cNvSpPr txBox="1">
            <a:spLocks noChangeArrowheads="1"/>
          </p:cNvSpPr>
          <p:nvPr/>
        </p:nvSpPr>
        <p:spPr bwMode="auto">
          <a:xfrm>
            <a:off x="457200" y="838200"/>
            <a:ext cx="2362200" cy="366713"/>
          </a:xfrm>
          <a:prstGeom prst="rect">
            <a:avLst/>
          </a:prstGeom>
          <a:noFill/>
          <a:ln w="9525">
            <a:noFill/>
            <a:miter lim="800000"/>
            <a:headEnd/>
            <a:tailEnd/>
          </a:ln>
          <a:effectLst/>
        </p:spPr>
        <p:txBody>
          <a:bodyPr>
            <a:spAutoFit/>
          </a:bodyPr>
          <a:lstStyle/>
          <a:p>
            <a:pPr>
              <a:spcBef>
                <a:spcPct val="50000"/>
              </a:spcBef>
              <a:defRPr/>
            </a:pPr>
            <a:endParaRPr lang="en-US" sz="1800">
              <a:latin typeface="Arial" pitchFamily="34" charset="0"/>
            </a:endParaRPr>
          </a:p>
        </p:txBody>
      </p:sp>
      <p:sp>
        <p:nvSpPr>
          <p:cNvPr id="4104" name="Text Box 8"/>
          <p:cNvSpPr txBox="1">
            <a:spLocks noChangeArrowheads="1"/>
          </p:cNvSpPr>
          <p:nvPr/>
        </p:nvSpPr>
        <p:spPr bwMode="auto">
          <a:xfrm>
            <a:off x="482600" y="890588"/>
            <a:ext cx="4953000" cy="366712"/>
          </a:xfrm>
          <a:prstGeom prst="rect">
            <a:avLst/>
          </a:prstGeom>
          <a:noFill/>
          <a:ln w="9525">
            <a:noFill/>
            <a:miter lim="800000"/>
            <a:headEnd/>
            <a:tailEnd/>
          </a:ln>
          <a:effectLst/>
        </p:spPr>
        <p:txBody>
          <a:bodyPr>
            <a:spAutoFit/>
          </a:bodyPr>
          <a:lstStyle/>
          <a:p>
            <a:pPr>
              <a:spcBef>
                <a:spcPct val="50000"/>
              </a:spcBef>
              <a:defRPr/>
            </a:pPr>
            <a:r>
              <a:rPr lang="en-CA" sz="1800" b="1">
                <a:solidFill>
                  <a:schemeClr val="bg1"/>
                </a:solidFill>
                <a:latin typeface="Arial" pitchFamily="34" charset="0"/>
              </a:rPr>
              <a:t>INF4402 – Systèmes</a:t>
            </a:r>
            <a:r>
              <a:rPr lang="fr-CA" sz="1800" b="1">
                <a:solidFill>
                  <a:schemeClr val="bg1"/>
                </a:solidFill>
                <a:latin typeface="Arial" pitchFamily="34" charset="0"/>
              </a:rPr>
              <a:t> répartis sur l’Internet</a:t>
            </a:r>
            <a:endParaRPr lang="en-US" sz="1800" b="1">
              <a:solidFill>
                <a:schemeClr val="bg1"/>
              </a:solidFill>
              <a:latin typeface="Arial" pitchFamily="34" charset="0"/>
            </a:endParaRPr>
          </a:p>
        </p:txBody>
      </p:sp>
      <p:sp>
        <p:nvSpPr>
          <p:cNvPr id="4105" name="Line 9"/>
          <p:cNvSpPr>
            <a:spLocks noChangeShapeType="1"/>
          </p:cNvSpPr>
          <p:nvPr/>
        </p:nvSpPr>
        <p:spPr bwMode="auto">
          <a:xfrm>
            <a:off x="457200" y="838200"/>
            <a:ext cx="0" cy="533400"/>
          </a:xfrm>
          <a:prstGeom prst="line">
            <a:avLst/>
          </a:prstGeom>
          <a:noFill/>
          <a:ln w="57150">
            <a:solidFill>
              <a:schemeClr val="bg1"/>
            </a:solidFill>
            <a:round/>
            <a:headEnd/>
            <a:tailEnd/>
          </a:ln>
          <a:effectLst/>
        </p:spPr>
        <p:txBody>
          <a:bodyPr/>
          <a:lstStyle/>
          <a:p>
            <a:pPr>
              <a:defRPr/>
            </a:pPr>
            <a:endParaRPr lang="en-US">
              <a:latin typeface="Arial" pitchFamily="34" charset="0"/>
            </a:endParaRPr>
          </a:p>
        </p:txBody>
      </p:sp>
      <p:sp>
        <p:nvSpPr>
          <p:cNvPr id="4106" name="Text Box 10"/>
          <p:cNvSpPr txBox="1">
            <a:spLocks noChangeArrowheads="1"/>
          </p:cNvSpPr>
          <p:nvPr/>
        </p:nvSpPr>
        <p:spPr bwMode="auto">
          <a:xfrm>
            <a:off x="584200" y="1536700"/>
            <a:ext cx="8001000" cy="3733800"/>
          </a:xfrm>
          <a:prstGeom prst="rect">
            <a:avLst/>
          </a:prstGeom>
          <a:noFill/>
          <a:ln w="9525">
            <a:noFill/>
            <a:miter lim="800000"/>
            <a:headEnd/>
            <a:tailEnd/>
          </a:ln>
          <a:effectLst/>
        </p:spPr>
        <p:txBody>
          <a:bodyPr wrap="none"/>
          <a:lstStyle/>
          <a:p>
            <a:pPr>
              <a:spcBef>
                <a:spcPct val="50000"/>
              </a:spcBef>
              <a:defRPr/>
            </a:pPr>
            <a:endParaRPr lang="en-US" sz="1800">
              <a:latin typeface="Arial" pitchFamily="34" charset="0"/>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rtl="0" eaLnBrk="0" fontAlgn="base" hangingPunct="0">
        <a:spcBef>
          <a:spcPct val="0"/>
        </a:spcBef>
        <a:spcAft>
          <a:spcPct val="0"/>
        </a:spcAft>
        <a:defRPr sz="3200" b="1">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Arial" pitchFamily="34" charset="0"/>
        </a:defRPr>
      </a:lvl2pPr>
      <a:lvl3pPr algn="ctr" rtl="0" eaLnBrk="0" fontAlgn="base" hangingPunct="0">
        <a:spcBef>
          <a:spcPct val="0"/>
        </a:spcBef>
        <a:spcAft>
          <a:spcPct val="0"/>
        </a:spcAft>
        <a:defRPr sz="3200" b="1">
          <a:solidFill>
            <a:schemeClr val="tx2"/>
          </a:solidFill>
          <a:latin typeface="Arial" pitchFamily="34" charset="0"/>
        </a:defRPr>
      </a:lvl3pPr>
      <a:lvl4pPr algn="ctr" rtl="0" eaLnBrk="0" fontAlgn="base" hangingPunct="0">
        <a:spcBef>
          <a:spcPct val="0"/>
        </a:spcBef>
        <a:spcAft>
          <a:spcPct val="0"/>
        </a:spcAft>
        <a:defRPr sz="3200" b="1">
          <a:solidFill>
            <a:schemeClr val="tx2"/>
          </a:solidFill>
          <a:latin typeface="Arial" pitchFamily="34" charset="0"/>
        </a:defRPr>
      </a:lvl4pPr>
      <a:lvl5pPr algn="ctr" rtl="0" eaLnBrk="0" fontAlgn="base" hangingPunct="0">
        <a:spcBef>
          <a:spcPct val="0"/>
        </a:spcBef>
        <a:spcAft>
          <a:spcPct val="0"/>
        </a:spcAft>
        <a:defRPr sz="3200" b="1">
          <a:solidFill>
            <a:schemeClr val="tx2"/>
          </a:solidFill>
          <a:latin typeface="Arial" pitchFamily="34" charset="0"/>
        </a:defRPr>
      </a:lvl5pPr>
      <a:lvl6pPr marL="457200" algn="ctr" rtl="0" fontAlgn="base">
        <a:spcBef>
          <a:spcPct val="0"/>
        </a:spcBef>
        <a:spcAft>
          <a:spcPct val="0"/>
        </a:spcAft>
        <a:defRPr sz="3200" b="1">
          <a:solidFill>
            <a:schemeClr val="tx2"/>
          </a:solidFill>
          <a:latin typeface="Arial" pitchFamily="34" charset="0"/>
        </a:defRPr>
      </a:lvl6pPr>
      <a:lvl7pPr marL="914400" algn="ctr" rtl="0" fontAlgn="base">
        <a:spcBef>
          <a:spcPct val="0"/>
        </a:spcBef>
        <a:spcAft>
          <a:spcPct val="0"/>
        </a:spcAft>
        <a:defRPr sz="3200" b="1">
          <a:solidFill>
            <a:schemeClr val="tx2"/>
          </a:solidFill>
          <a:latin typeface="Arial" pitchFamily="34" charset="0"/>
        </a:defRPr>
      </a:lvl7pPr>
      <a:lvl8pPr marL="1371600" algn="ctr" rtl="0" fontAlgn="base">
        <a:spcBef>
          <a:spcPct val="0"/>
        </a:spcBef>
        <a:spcAft>
          <a:spcPct val="0"/>
        </a:spcAft>
        <a:defRPr sz="3200" b="1">
          <a:solidFill>
            <a:schemeClr val="tx2"/>
          </a:solidFill>
          <a:latin typeface="Arial" pitchFamily="34" charset="0"/>
        </a:defRPr>
      </a:lvl8pPr>
      <a:lvl9pPr marL="1828800" algn="ctr" rtl="0" fontAlgn="base">
        <a:spcBef>
          <a:spcPct val="0"/>
        </a:spcBef>
        <a:spcAft>
          <a:spcPct val="0"/>
        </a:spcAft>
        <a:defRPr sz="3200" b="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6324600"/>
            <a:ext cx="9144000" cy="533400"/>
          </a:xfrm>
          <a:prstGeom prst="rect">
            <a:avLst/>
          </a:prstGeom>
          <a:solidFill>
            <a:srgbClr val="3366FF">
              <a:alpha val="64999"/>
            </a:srgbClr>
          </a:solidFill>
          <a:ln w="9525">
            <a:noFill/>
            <a:miter lim="800000"/>
            <a:headEnd/>
            <a:tailEnd/>
          </a:ln>
          <a:effectLst/>
        </p:spPr>
        <p:txBody>
          <a:bodyPr wrap="none" anchor="ctr"/>
          <a:lstStyle/>
          <a:p>
            <a:pPr>
              <a:defRPr/>
            </a:pPr>
            <a:endParaRPr lang="en-US">
              <a:latin typeface="Arial" pitchFamily="34" charset="0"/>
            </a:endParaRPr>
          </a:p>
        </p:txBody>
      </p:sp>
      <p:sp>
        <p:nvSpPr>
          <p:cNvPr id="12291" name="Rectangle 3"/>
          <p:cNvSpPr>
            <a:spLocks noGrp="1" noChangeArrowheads="1"/>
          </p:cNvSpPr>
          <p:nvPr>
            <p:ph type="body" idx="1"/>
          </p:nvPr>
        </p:nvSpPr>
        <p:spPr bwMode="auto">
          <a:xfrm>
            <a:off x="457200" y="685800"/>
            <a:ext cx="8229600" cy="544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8" name="Rectangle 4"/>
          <p:cNvSpPr>
            <a:spLocks noGrp="1" noChangeArrowheads="1"/>
          </p:cNvSpPr>
          <p:nvPr>
            <p:ph type="dt" sz="half" idx="2"/>
          </p:nvPr>
        </p:nvSpPr>
        <p:spPr bwMode="auto">
          <a:xfrm>
            <a:off x="76200" y="64579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smtClean="0">
                <a:solidFill>
                  <a:schemeClr val="bg1"/>
                </a:solidFill>
                <a:latin typeface="Arial" pitchFamily="34" charset="0"/>
              </a:defRPr>
            </a:lvl1pPr>
          </a:lstStyle>
          <a:p>
            <a:pPr>
              <a:defRPr/>
            </a:pPr>
            <a:r>
              <a:rPr lang="en-US"/>
              <a:t>Automne 2005</a:t>
            </a:r>
          </a:p>
        </p:txBody>
      </p:sp>
      <p:sp>
        <p:nvSpPr>
          <p:cNvPr id="6149" name="Rectangle 5"/>
          <p:cNvSpPr>
            <a:spLocks noGrp="1" noChangeArrowheads="1"/>
          </p:cNvSpPr>
          <p:nvPr>
            <p:ph type="ftr" sz="quarter" idx="3"/>
          </p:nvPr>
        </p:nvSpPr>
        <p:spPr bwMode="auto">
          <a:xfrm>
            <a:off x="6172200" y="64579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50000"/>
              </a:spcBef>
              <a:defRPr sz="1400" b="1" smtClean="0">
                <a:solidFill>
                  <a:schemeClr val="bg1"/>
                </a:solidFill>
                <a:latin typeface="Arial" pitchFamily="34" charset="0"/>
              </a:defRPr>
            </a:lvl1pPr>
          </a:lstStyle>
          <a:p>
            <a:pPr>
              <a:defRPr/>
            </a:pPr>
            <a:r>
              <a:rPr lang="en-CA"/>
              <a:t>© GII 2005</a:t>
            </a:r>
            <a:endParaRPr lang="en-US"/>
          </a:p>
          <a:p>
            <a:pPr>
              <a:defRPr/>
            </a:pPr>
            <a:endParaRPr lang="en-US"/>
          </a:p>
        </p:txBody>
      </p:sp>
      <p:sp>
        <p:nvSpPr>
          <p:cNvPr id="6150" name="Rectangle 6"/>
          <p:cNvSpPr>
            <a:spLocks noChangeArrowheads="1"/>
          </p:cNvSpPr>
          <p:nvPr/>
        </p:nvSpPr>
        <p:spPr bwMode="auto">
          <a:xfrm>
            <a:off x="0" y="0"/>
            <a:ext cx="9144000" cy="533400"/>
          </a:xfrm>
          <a:prstGeom prst="rect">
            <a:avLst/>
          </a:prstGeom>
          <a:solidFill>
            <a:srgbClr val="3366FF">
              <a:alpha val="64999"/>
            </a:srgbClr>
          </a:solidFill>
          <a:ln w="9525">
            <a:noFill/>
            <a:miter lim="800000"/>
            <a:headEnd/>
            <a:tailEnd/>
          </a:ln>
          <a:effectLst/>
        </p:spPr>
        <p:txBody>
          <a:bodyPr wrap="none" anchor="ctr"/>
          <a:lstStyle/>
          <a:p>
            <a:pPr>
              <a:defRPr/>
            </a:pPr>
            <a:endParaRPr lang="en-US">
              <a:latin typeface="Arial" pitchFamily="34" charset="0"/>
            </a:endParaRPr>
          </a:p>
        </p:txBody>
      </p:sp>
      <p:sp>
        <p:nvSpPr>
          <p:cNvPr id="6151" name="Text Box 7"/>
          <p:cNvSpPr txBox="1">
            <a:spLocks noChangeArrowheads="1"/>
          </p:cNvSpPr>
          <p:nvPr/>
        </p:nvSpPr>
        <p:spPr bwMode="auto">
          <a:xfrm>
            <a:off x="520700" y="246063"/>
            <a:ext cx="4953000" cy="274637"/>
          </a:xfrm>
          <a:prstGeom prst="rect">
            <a:avLst/>
          </a:prstGeom>
          <a:noFill/>
          <a:ln w="9525">
            <a:noFill/>
            <a:miter lim="800000"/>
            <a:headEnd/>
            <a:tailEnd/>
          </a:ln>
          <a:effectLst/>
        </p:spPr>
        <p:txBody>
          <a:bodyPr>
            <a:spAutoFit/>
          </a:bodyPr>
          <a:lstStyle/>
          <a:p>
            <a:pPr>
              <a:spcBef>
                <a:spcPct val="50000"/>
              </a:spcBef>
              <a:defRPr/>
            </a:pPr>
            <a:r>
              <a:rPr lang="en-CA" sz="1200" b="1">
                <a:solidFill>
                  <a:schemeClr val="bg1"/>
                </a:solidFill>
                <a:latin typeface="Arial" pitchFamily="34" charset="0"/>
              </a:rPr>
              <a:t>INF4402 – Systèmes</a:t>
            </a:r>
            <a:r>
              <a:rPr lang="fr-CA" sz="1200" b="1">
                <a:solidFill>
                  <a:schemeClr val="bg1"/>
                </a:solidFill>
                <a:latin typeface="Arial" pitchFamily="34" charset="0"/>
              </a:rPr>
              <a:t> répartis sur l’Internet</a:t>
            </a:r>
            <a:endParaRPr lang="en-US" sz="1200" b="1">
              <a:solidFill>
                <a:schemeClr val="bg1"/>
              </a:solidFill>
              <a:latin typeface="Arial" pitchFamily="34" charset="0"/>
            </a:endParaRPr>
          </a:p>
        </p:txBody>
      </p:sp>
      <p:sp>
        <p:nvSpPr>
          <p:cNvPr id="6152" name="Line 8"/>
          <p:cNvSpPr>
            <a:spLocks noChangeShapeType="1"/>
          </p:cNvSpPr>
          <p:nvPr/>
        </p:nvSpPr>
        <p:spPr bwMode="auto">
          <a:xfrm>
            <a:off x="508000" y="228600"/>
            <a:ext cx="0" cy="533400"/>
          </a:xfrm>
          <a:prstGeom prst="line">
            <a:avLst/>
          </a:prstGeom>
          <a:noFill/>
          <a:ln w="38100">
            <a:solidFill>
              <a:schemeClr val="bg1"/>
            </a:solidFill>
            <a:round/>
            <a:headEnd/>
            <a:tailEnd/>
          </a:ln>
          <a:effectLst/>
        </p:spPr>
        <p:txBody>
          <a:bodyPr/>
          <a:lstStyle/>
          <a:p>
            <a:pPr>
              <a:defRPr/>
            </a:pPr>
            <a:endParaRPr lang="en-US">
              <a:latin typeface="Arial" pitchFamily="34" charset="0"/>
            </a:endParaRPr>
          </a:p>
        </p:txBody>
      </p:sp>
      <p:pic>
        <p:nvPicPr>
          <p:cNvPr id="12297" name="Picture 9" descr="Logo_Poly_Rouge"/>
          <p:cNvPicPr>
            <a:picLocks noChangeAspect="1" noChangeArrowheads="1"/>
          </p:cNvPicPr>
          <p:nvPr/>
        </p:nvPicPr>
        <p:blipFill>
          <a:blip r:embed="rId16" cstate="print"/>
          <a:srcRect/>
          <a:stretch>
            <a:fillRect/>
          </a:stretch>
        </p:blipFill>
        <p:spPr bwMode="auto">
          <a:xfrm>
            <a:off x="8407400" y="76200"/>
            <a:ext cx="609600" cy="358775"/>
          </a:xfrm>
          <a:prstGeom prst="rect">
            <a:avLst/>
          </a:prstGeom>
          <a:noFill/>
          <a:ln w="9525">
            <a:noFill/>
            <a:miter lim="800000"/>
            <a:headEnd/>
            <a:tailEnd/>
          </a:ln>
        </p:spPr>
      </p:pic>
      <p:sp>
        <p:nvSpPr>
          <p:cNvPr id="6154" name="Text Box 10"/>
          <p:cNvSpPr txBox="1">
            <a:spLocks noChangeArrowheads="1"/>
          </p:cNvSpPr>
          <p:nvPr/>
        </p:nvSpPr>
        <p:spPr bwMode="auto">
          <a:xfrm>
            <a:off x="4219575" y="6462713"/>
            <a:ext cx="806450" cy="304800"/>
          </a:xfrm>
          <a:prstGeom prst="rect">
            <a:avLst/>
          </a:prstGeom>
          <a:noFill/>
          <a:ln w="9525">
            <a:noFill/>
            <a:miter lim="800000"/>
            <a:headEnd/>
            <a:tailEnd/>
          </a:ln>
          <a:effectLst/>
        </p:spPr>
        <p:txBody>
          <a:bodyPr wrap="none">
            <a:spAutoFit/>
          </a:bodyPr>
          <a:lstStyle/>
          <a:p>
            <a:pPr>
              <a:defRPr/>
            </a:pPr>
            <a:r>
              <a:rPr lang="en-CA" sz="1400" b="1">
                <a:solidFill>
                  <a:schemeClr val="bg1"/>
                </a:solidFill>
                <a:latin typeface="Arial" pitchFamily="34" charset="0"/>
              </a:rPr>
              <a:t>~ </a:t>
            </a:r>
            <a:fld id="{6184E30A-C5D5-420A-B8B6-5A8D9E28B171}" type="slidenum">
              <a:rPr lang="en-CA" sz="1400" b="1">
                <a:latin typeface="Arial" pitchFamily="34" charset="0"/>
              </a:rPr>
              <a:pPr>
                <a:defRPr/>
              </a:pPr>
              <a:t>‹#›</a:t>
            </a:fld>
            <a:r>
              <a:rPr lang="en-CA" sz="1400" b="1">
                <a:latin typeface="Arial" pitchFamily="34" charset="0"/>
              </a:rPr>
              <a:t> </a:t>
            </a:r>
            <a:r>
              <a:rPr lang="en-CA" sz="1400" b="1">
                <a:solidFill>
                  <a:schemeClr val="bg1"/>
                </a:solidFill>
                <a:latin typeface="Arial" pitchFamily="34" charset="0"/>
              </a:rPr>
              <a:t>~</a:t>
            </a:r>
            <a:endParaRPr lang="en-US" sz="1400" b="1">
              <a:solidFill>
                <a:schemeClr val="bg1"/>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52" r:id="rId12"/>
    <p:sldLayoutId id="2147483753" r:id="rId13"/>
    <p:sldLayoutId id="2147483754"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8"/>
            <a:ext cx="7467600" cy="1143000"/>
          </a:xfrm>
          <a:prstGeom prst="rect">
            <a:avLst/>
          </a:prstGeom>
        </p:spPr>
        <p:txBody>
          <a:bodyPr vert="horz" anchor="b">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r>
              <a:rPr lang="en-US" smtClean="0"/>
              <a:t>Automne 2005</a:t>
            </a:r>
            <a:endParaRPr lang="en-US"/>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r>
              <a:rPr lang="en-CA" smtClean="0"/>
              <a:t>© </a:t>
            </a:r>
            <a:r>
              <a:rPr lang="en-CA" b="1" smtClean="0"/>
              <a:t>GII 2005</a:t>
            </a:r>
            <a:endParaRPr lang="en-US" b="1"/>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4" r:id="rId13"/>
    <p:sldLayoutId id="2147483815" r:id="rId14"/>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9.jpeg"/><Relationship Id="rId3" Type="http://schemas.openxmlformats.org/officeDocument/2006/relationships/hyperlink" Target="http://smarthomeenergy.co.uk/what-smart-hom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0.jpeg"/><Relationship Id="rId3" Type="http://schemas.openxmlformats.org/officeDocument/2006/relationships/hyperlink" Target="http://kseniacoffman.wordpress.com/category/wireless/wla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jpeg"/><Relationship Id="rId3" Type="http://schemas.openxmlformats.org/officeDocument/2006/relationships/hyperlink" Target="http://www.ece.gatech.edu/research/labs/bwn/mesh/work.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2.png"/><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5.jpeg"/><Relationship Id="rId3" Type="http://schemas.openxmlformats.org/officeDocument/2006/relationships/hyperlink" Target="http://ytd2525.wordpress.com/category/wima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hyperlink" Target="http://www.mitsubishielectric.com/semiconductors/triple_a_plus/technology/02/index2.html" TargetMode="Externa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hyperlink" Target="http://www.moxa.com/Event/Tech/2007/Industrial_Wireless_Guidebook/" TargetMode="External"/><Relationship Id="rId5" Type="http://schemas.openxmlformats.org/officeDocument/2006/relationships/hyperlink" Target="https://www.ntt-review.jp/anqtest/archive/ntttechnical.php?contents=ntr200805sf3.html" TargetMode="External"/><Relationship Id="rId6" Type="http://schemas.openxmlformats.org/officeDocument/2006/relationships/hyperlink" Target="http://fr.wikipedia.org/wiki/European_Telecommunications_Standards_Institute" TargetMode="External"/><Relationship Id="rId1" Type="http://schemas.openxmlformats.org/officeDocument/2006/relationships/slideLayout" Target="../slideLayouts/slideLayout27.xml"/><Relationship Id="rId2" Type="http://schemas.openxmlformats.org/officeDocument/2006/relationships/image" Target="../media/image1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png"/><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bin"/><Relationship Id="rId5" Type="http://schemas.openxmlformats.org/officeDocument/2006/relationships/image" Target="../media/image23.wmf"/><Relationship Id="rId1" Type="http://schemas.openxmlformats.org/officeDocument/2006/relationships/vmlDrawing" Target="../drawings/vmlDrawing1.vml"/><Relationship Id="rId2"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www.google.ca/url?sa=i&amp;rct=j&amp;q=&amp;esrc=s&amp;source=images&amp;cd=&amp;cad=rja&amp;docid=5MZ9MxdxQ-bMYM&amp;tbnid=meH-hd-DEDup3M:&amp;ved=0CAQQjB0&amp;url=http://novero-automotive.com/technologie/mobilfunk/&amp;ei=BSOnUrWrHoHGqQHdmYDQCw&amp;bvm=bv.57799294,d.cWc&amp;psig=AFQjCNHnR_YmwNqbaTAwM-N1G8T6qDMJcw&amp;ust=1386771352689698" TargetMode="External"/><Relationship Id="rId1" Type="http://schemas.openxmlformats.org/officeDocument/2006/relationships/slideLayout" Target="../slideLayouts/slideLayout27.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8.emf"/><Relationship Id="rId5" Type="http://schemas.openxmlformats.org/officeDocument/2006/relationships/oleObject" Target="../embeddings/oleObject3.bin"/><Relationship Id="rId6" Type="http://schemas.openxmlformats.org/officeDocument/2006/relationships/oleObject" Target="../embeddings/oleObject4.bin"/><Relationship Id="rId7" Type="http://schemas.openxmlformats.org/officeDocument/2006/relationships/image" Target="../media/image29.emf"/><Relationship Id="rId8" Type="http://schemas.openxmlformats.org/officeDocument/2006/relationships/oleObject" Target="../embeddings/oleObject5.bin"/><Relationship Id="rId9" Type="http://schemas.openxmlformats.org/officeDocument/2006/relationships/oleObject" Target="../embeddings/oleObject6.bin"/><Relationship Id="rId10" Type="http://schemas.openxmlformats.org/officeDocument/2006/relationships/oleObject" Target="../embeddings/oleObject7.bin"/><Relationship Id="rId11" Type="http://schemas.openxmlformats.org/officeDocument/2006/relationships/image" Target="../media/image30.emf"/><Relationship Id="rId1" Type="http://schemas.openxmlformats.org/officeDocument/2006/relationships/vmlDrawing" Target="../drawings/vmlDrawing2.vml"/><Relationship Id="rId2"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1" Type="http://schemas.openxmlformats.org/officeDocument/2006/relationships/oleObject" Target="../embeddings/oleObject13.bin"/><Relationship Id="rId12" Type="http://schemas.openxmlformats.org/officeDocument/2006/relationships/oleObject" Target="../embeddings/oleObject14.bin"/><Relationship Id="rId13" Type="http://schemas.openxmlformats.org/officeDocument/2006/relationships/image" Target="../media/image33.emf"/><Relationship Id="rId14" Type="http://schemas.openxmlformats.org/officeDocument/2006/relationships/oleObject" Target="../embeddings/oleObject15.bin"/><Relationship Id="rId15" Type="http://schemas.openxmlformats.org/officeDocument/2006/relationships/oleObject" Target="../embeddings/oleObject16.bin"/><Relationship Id="rId16" Type="http://schemas.openxmlformats.org/officeDocument/2006/relationships/oleObject" Target="../embeddings/oleObject17.bin"/><Relationship Id="rId17" Type="http://schemas.openxmlformats.org/officeDocument/2006/relationships/oleObject" Target="../embeddings/oleObject18.bin"/><Relationship Id="rId18" Type="http://schemas.openxmlformats.org/officeDocument/2006/relationships/image" Target="../media/image34.emf"/><Relationship Id="rId19" Type="http://schemas.openxmlformats.org/officeDocument/2006/relationships/oleObject" Target="../embeddings/oleObject19.bin"/><Relationship Id="rId1" Type="http://schemas.openxmlformats.org/officeDocument/2006/relationships/vmlDrawing" Target="../drawings/vmlDrawing3.vml"/><Relationship Id="rId2" Type="http://schemas.openxmlformats.org/officeDocument/2006/relationships/slideLayout" Target="../slideLayouts/slideLayout27.xml"/><Relationship Id="rId3" Type="http://schemas.openxmlformats.org/officeDocument/2006/relationships/oleObject" Target="../embeddings/oleObject8.bin"/><Relationship Id="rId4" Type="http://schemas.openxmlformats.org/officeDocument/2006/relationships/image" Target="../media/image28.emf"/><Relationship Id="rId5" Type="http://schemas.openxmlformats.org/officeDocument/2006/relationships/oleObject" Target="../embeddings/oleObject9.bin"/><Relationship Id="rId6" Type="http://schemas.openxmlformats.org/officeDocument/2006/relationships/oleObject" Target="../embeddings/oleObject10.bin"/><Relationship Id="rId7" Type="http://schemas.openxmlformats.org/officeDocument/2006/relationships/image" Target="../media/image31.emf"/><Relationship Id="rId8" Type="http://schemas.openxmlformats.org/officeDocument/2006/relationships/oleObject" Target="../embeddings/oleObject11.bin"/><Relationship Id="rId9" Type="http://schemas.openxmlformats.org/officeDocument/2006/relationships/image" Target="../media/image32.emf"/><Relationship Id="rId10"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11" Type="http://schemas.openxmlformats.org/officeDocument/2006/relationships/oleObject" Target="../embeddings/oleObject25.bin"/><Relationship Id="rId12" Type="http://schemas.openxmlformats.org/officeDocument/2006/relationships/oleObject" Target="../embeddings/oleObject26.bin"/><Relationship Id="rId13" Type="http://schemas.openxmlformats.org/officeDocument/2006/relationships/image" Target="../media/image36.emf"/><Relationship Id="rId14" Type="http://schemas.openxmlformats.org/officeDocument/2006/relationships/oleObject" Target="../embeddings/oleObject27.bin"/><Relationship Id="rId15" Type="http://schemas.openxmlformats.org/officeDocument/2006/relationships/oleObject" Target="../embeddings/oleObject28.bin"/><Relationship Id="rId16" Type="http://schemas.openxmlformats.org/officeDocument/2006/relationships/oleObject" Target="../embeddings/oleObject29.bin"/><Relationship Id="rId17" Type="http://schemas.openxmlformats.org/officeDocument/2006/relationships/oleObject" Target="../embeddings/oleObject30.bin"/><Relationship Id="rId18" Type="http://schemas.openxmlformats.org/officeDocument/2006/relationships/image" Target="../media/image37.emf"/><Relationship Id="rId19" Type="http://schemas.openxmlformats.org/officeDocument/2006/relationships/oleObject" Target="../embeddings/oleObject31.bin"/><Relationship Id="rId1" Type="http://schemas.openxmlformats.org/officeDocument/2006/relationships/vmlDrawing" Target="../drawings/vmlDrawing4.vml"/><Relationship Id="rId2" Type="http://schemas.openxmlformats.org/officeDocument/2006/relationships/slideLayout" Target="../slideLayouts/slideLayout27.xml"/><Relationship Id="rId3" Type="http://schemas.openxmlformats.org/officeDocument/2006/relationships/oleObject" Target="../embeddings/oleObject20.bin"/><Relationship Id="rId4" Type="http://schemas.openxmlformats.org/officeDocument/2006/relationships/image" Target="../media/image28.emf"/><Relationship Id="rId5" Type="http://schemas.openxmlformats.org/officeDocument/2006/relationships/oleObject" Target="../embeddings/oleObject21.bin"/><Relationship Id="rId6" Type="http://schemas.openxmlformats.org/officeDocument/2006/relationships/oleObject" Target="../embeddings/oleObject22.bin"/><Relationship Id="rId7" Type="http://schemas.openxmlformats.org/officeDocument/2006/relationships/image" Target="../media/image35.emf"/><Relationship Id="rId8" Type="http://schemas.openxmlformats.org/officeDocument/2006/relationships/oleObject" Target="../embeddings/oleObject23.bin"/><Relationship Id="rId9" Type="http://schemas.openxmlformats.org/officeDocument/2006/relationships/image" Target="../media/image32.emf"/><Relationship Id="rId10" Type="http://schemas.openxmlformats.org/officeDocument/2006/relationships/oleObject" Target="../embeddings/oleObject24.bin"/></Relationships>
</file>

<file path=ppt/slides/_rels/slide45.xml.rels><?xml version="1.0" encoding="UTF-8" standalone="yes"?>
<Relationships xmlns="http://schemas.openxmlformats.org/package/2006/relationships"><Relationship Id="rId11" Type="http://schemas.openxmlformats.org/officeDocument/2006/relationships/oleObject" Target="../embeddings/oleObject37.bin"/><Relationship Id="rId12" Type="http://schemas.openxmlformats.org/officeDocument/2006/relationships/oleObject" Target="../embeddings/oleObject38.bin"/><Relationship Id="rId13" Type="http://schemas.openxmlformats.org/officeDocument/2006/relationships/image" Target="../media/image39.emf"/><Relationship Id="rId14" Type="http://schemas.openxmlformats.org/officeDocument/2006/relationships/oleObject" Target="../embeddings/oleObject39.bin"/><Relationship Id="rId15" Type="http://schemas.openxmlformats.org/officeDocument/2006/relationships/oleObject" Target="../embeddings/oleObject40.bin"/><Relationship Id="rId16" Type="http://schemas.openxmlformats.org/officeDocument/2006/relationships/oleObject" Target="../embeddings/oleObject41.bin"/><Relationship Id="rId17" Type="http://schemas.openxmlformats.org/officeDocument/2006/relationships/oleObject" Target="../embeddings/oleObject42.bin"/><Relationship Id="rId18" Type="http://schemas.openxmlformats.org/officeDocument/2006/relationships/image" Target="../media/image40.emf"/><Relationship Id="rId19" Type="http://schemas.openxmlformats.org/officeDocument/2006/relationships/oleObject" Target="../embeddings/oleObject43.bin"/><Relationship Id="rId1" Type="http://schemas.openxmlformats.org/officeDocument/2006/relationships/vmlDrawing" Target="../drawings/vmlDrawing5.vml"/><Relationship Id="rId2" Type="http://schemas.openxmlformats.org/officeDocument/2006/relationships/slideLayout" Target="../slideLayouts/slideLayout27.xml"/><Relationship Id="rId3" Type="http://schemas.openxmlformats.org/officeDocument/2006/relationships/oleObject" Target="../embeddings/oleObject32.bin"/><Relationship Id="rId4" Type="http://schemas.openxmlformats.org/officeDocument/2006/relationships/image" Target="../media/image28.emf"/><Relationship Id="rId5" Type="http://schemas.openxmlformats.org/officeDocument/2006/relationships/oleObject" Target="../embeddings/oleObject33.bin"/><Relationship Id="rId6" Type="http://schemas.openxmlformats.org/officeDocument/2006/relationships/oleObject" Target="../embeddings/oleObject34.bin"/><Relationship Id="rId7" Type="http://schemas.openxmlformats.org/officeDocument/2006/relationships/image" Target="../media/image38.emf"/><Relationship Id="rId8" Type="http://schemas.openxmlformats.org/officeDocument/2006/relationships/oleObject" Target="../embeddings/oleObject35.bin"/><Relationship Id="rId9" Type="http://schemas.openxmlformats.org/officeDocument/2006/relationships/image" Target="../media/image32.emf"/><Relationship Id="rId10" Type="http://schemas.openxmlformats.org/officeDocument/2006/relationships/oleObject" Target="../embeddings/oleObject36.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1.jpeg"/></Relationships>
</file>

<file path=ppt/slides/_rels/slide48.xml.rels><?xml version="1.0" encoding="UTF-8" standalone="yes"?>
<Relationships xmlns="http://schemas.openxmlformats.org/package/2006/relationships"><Relationship Id="rId11" Type="http://schemas.openxmlformats.org/officeDocument/2006/relationships/oleObject" Target="../embeddings/oleObject48.bin"/><Relationship Id="rId12" Type="http://schemas.openxmlformats.org/officeDocument/2006/relationships/image" Target="../media/image46.png"/><Relationship Id="rId1" Type="http://schemas.openxmlformats.org/officeDocument/2006/relationships/vmlDrawing" Target="../drawings/vmlDrawing6.vml"/><Relationship Id="rId2" Type="http://schemas.openxmlformats.org/officeDocument/2006/relationships/slideLayout" Target="../slideLayouts/slideLayout37.xml"/><Relationship Id="rId3" Type="http://schemas.openxmlformats.org/officeDocument/2006/relationships/oleObject" Target="../embeddings/oleObject44.bin"/><Relationship Id="rId4" Type="http://schemas.openxmlformats.org/officeDocument/2006/relationships/image" Target="../media/image42.wmf"/><Relationship Id="rId5" Type="http://schemas.openxmlformats.org/officeDocument/2006/relationships/oleObject" Target="../embeddings/oleObject45.bin"/><Relationship Id="rId6" Type="http://schemas.openxmlformats.org/officeDocument/2006/relationships/oleObject" Target="../embeddings/oleObject46.bin"/><Relationship Id="rId7" Type="http://schemas.openxmlformats.org/officeDocument/2006/relationships/oleObject" Target="../embeddings/oleObject47.bin"/><Relationship Id="rId8" Type="http://schemas.openxmlformats.org/officeDocument/2006/relationships/image" Target="../media/image43.wmf"/><Relationship Id="rId9" Type="http://schemas.openxmlformats.org/officeDocument/2006/relationships/image" Target="../media/image44.wmf"/><Relationship Id="rId10"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jpeg"/><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5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9.bin"/><Relationship Id="rId4" Type="http://schemas.openxmlformats.org/officeDocument/2006/relationships/image" Target="../media/image55.png"/><Relationship Id="rId1" Type="http://schemas.openxmlformats.org/officeDocument/2006/relationships/vmlDrawing" Target="../drawings/vmlDrawing7.vml"/><Relationship Id="rId2"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eg"/><Relationship Id="rId1" Type="http://schemas.openxmlformats.org/officeDocument/2006/relationships/slideLayout" Target="../slideLayouts/slideLayout37.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9.png"/><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jpeg"/><Relationship Id="rId7" Type="http://schemas.openxmlformats.org/officeDocument/2006/relationships/image" Target="../media/image66.jpeg"/><Relationship Id="rId8" Type="http://schemas.openxmlformats.org/officeDocument/2006/relationships/image" Target="../media/image67.jpeg"/><Relationship Id="rId9" Type="http://schemas.openxmlformats.org/officeDocument/2006/relationships/image" Target="../media/image68.jpeg"/><Relationship Id="rId1" Type="http://schemas.openxmlformats.org/officeDocument/2006/relationships/slideLayout" Target="../slideLayouts/slideLayout31.xml"/><Relationship Id="rId2" Type="http://schemas.openxmlformats.org/officeDocument/2006/relationships/image" Target="../media/image61.jpeg"/></Relationships>
</file>

<file path=ppt/slides/_rels/slide69.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jpeg"/><Relationship Id="rId5" Type="http://schemas.openxmlformats.org/officeDocument/2006/relationships/image" Target="../media/image72.jpeg"/><Relationship Id="rId6" Type="http://schemas.openxmlformats.org/officeDocument/2006/relationships/image" Target="../media/image73.jpeg"/><Relationship Id="rId1" Type="http://schemas.openxmlformats.org/officeDocument/2006/relationships/slideLayout" Target="../slideLayouts/slideLayout27.xml"/><Relationship Id="rId2" Type="http://schemas.openxmlformats.org/officeDocument/2006/relationships/image" Target="../media/image6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2.xml"/><Relationship Id="rId3" Type="http://schemas.openxmlformats.org/officeDocument/2006/relationships/image" Target="../media/image7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27.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ctrTitle"/>
          </p:nvPr>
        </p:nvSpPr>
        <p:spPr bwMode="auto">
          <a:xfrm>
            <a:off x="228600" y="1447800"/>
            <a:ext cx="8686800" cy="3962400"/>
          </a:xfrm>
          <a:noFill/>
          <a:ln>
            <a:miter lim="800000"/>
            <a:headEnd/>
            <a:tailEnd/>
          </a:ln>
        </p:spPr>
        <p:txBody>
          <a:bodyPr vert="horz" wrap="square" lIns="91440" tIns="45720" rIns="91440" bIns="45720" numCol="1" anchor="ctr" anchorCtr="1" compatLnSpc="1">
            <a:prstTxWarp prst="textNoShape">
              <a:avLst/>
            </a:prstTxWarp>
          </a:bodyPr>
          <a:lstStyle/>
          <a:p>
            <a:pPr eaLnBrk="1" hangingPunct="1"/>
            <a:r>
              <a:rPr lang="en-CA" smtClean="0"/>
              <a:t>Module 1 </a:t>
            </a:r>
            <a:br>
              <a:rPr lang="en-CA" smtClean="0"/>
            </a:br>
            <a:r>
              <a:rPr lang="en-CA" smtClean="0"/>
              <a:t/>
            </a:r>
            <a:br>
              <a:rPr lang="en-CA" smtClean="0"/>
            </a:br>
            <a:r>
              <a:rPr lang="en-CA" smtClean="0"/>
              <a:t>Introduction à l’Informatique Mobile</a:t>
            </a:r>
            <a:endParaRPr lang="en-US" smtClean="0"/>
          </a:p>
        </p:txBody>
      </p:sp>
      <p:sp>
        <p:nvSpPr>
          <p:cNvPr id="27650" name="Espace réservé du numéro de diapositive 3"/>
          <p:cNvSpPr>
            <a:spLocks noGrp="1"/>
          </p:cNvSpPr>
          <p:nvPr>
            <p:ph type="sldNum" sz="quarter" idx="12"/>
          </p:nvPr>
        </p:nvSpPr>
        <p:spPr>
          <a:xfrm>
            <a:off x="7010400" y="6356350"/>
            <a:ext cx="2133600" cy="365125"/>
          </a:xfrm>
          <a:prstGeom prst="rect">
            <a:avLst/>
          </a:prstGeom>
          <a:noFill/>
        </p:spPr>
        <p:txBody>
          <a:bodyPr/>
          <a:lstStyle/>
          <a:p>
            <a:fld id="{D2876BA4-94D2-4B84-ABA5-A2D6DE988F15}" type="slidenum">
              <a:rPr lang="en-US">
                <a:latin typeface="Arial" charset="0"/>
              </a:rPr>
              <a:pPr/>
              <a:t>1</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334962"/>
          </a:xfrm>
        </p:spPr>
        <p:txBody>
          <a:bodyPr>
            <a:normAutofit fontScale="90000"/>
          </a:bodyPr>
          <a:lstStyle/>
          <a:p>
            <a:pPr algn="ctr"/>
            <a:r>
              <a:rPr lang="en-CA" dirty="0" smtClean="0"/>
              <a:t>PAN Personal area networks</a:t>
            </a:r>
            <a:endParaRPr lang="fr-CA" dirty="0"/>
          </a:p>
        </p:txBody>
      </p:sp>
      <p:pic>
        <p:nvPicPr>
          <p:cNvPr id="18434" name="Picture 2" descr="http://smarthomeenergy.co.uk/sites/smarthomeenergy.co.uk/files/images/smart-home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5866459" cy="4627644"/>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495800" y="5988278"/>
            <a:ext cx="1675459" cy="215444"/>
          </a:xfrm>
          <a:prstGeom prst="rect">
            <a:avLst/>
          </a:prstGeom>
          <a:noFill/>
        </p:spPr>
        <p:txBody>
          <a:bodyPr wrap="none" rtlCol="0">
            <a:spAutoFit/>
          </a:bodyPr>
          <a:lstStyle/>
          <a:p>
            <a:r>
              <a:rPr lang="en-CA" sz="800" dirty="0" smtClean="0"/>
              <a:t>Source: </a:t>
            </a:r>
            <a:r>
              <a:rPr lang="fr-CA" sz="800" dirty="0">
                <a:hlinkClick r:id="rId3"/>
              </a:rPr>
              <a:t>smarthomeenergy.co.uk</a:t>
            </a:r>
            <a:endParaRPr lang="fr-CA" sz="800" dirty="0"/>
          </a:p>
        </p:txBody>
      </p:sp>
    </p:spTree>
    <p:extLst>
      <p:ext uri="{BB962C8B-B14F-4D97-AF65-F5344CB8AC3E}">
        <p14:creationId xmlns:p14="http://schemas.microsoft.com/office/powerpoint/2010/main" val="39568463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411162"/>
          </a:xfrm>
        </p:spPr>
        <p:txBody>
          <a:bodyPr>
            <a:normAutofit fontScale="90000"/>
          </a:bodyPr>
          <a:lstStyle/>
          <a:p>
            <a:r>
              <a:rPr lang="en-CA" dirty="0" smtClean="0"/>
              <a:t>WLAN Wireless local area networks</a:t>
            </a:r>
            <a:endParaRPr lang="fr-CA" dirty="0"/>
          </a:p>
        </p:txBody>
      </p:sp>
      <p:pic>
        <p:nvPicPr>
          <p:cNvPr id="19458" name="Picture 2" descr="http://kseniacoffman.files.wordpress.com/2010/10/all-wireless-camp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7281913"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495800" y="6064478"/>
            <a:ext cx="1960793" cy="215444"/>
          </a:xfrm>
          <a:prstGeom prst="rect">
            <a:avLst/>
          </a:prstGeom>
          <a:noFill/>
        </p:spPr>
        <p:txBody>
          <a:bodyPr wrap="none" rtlCol="0">
            <a:spAutoFit/>
          </a:bodyPr>
          <a:lstStyle/>
          <a:p>
            <a:r>
              <a:rPr lang="en-CA" sz="800" dirty="0" smtClean="0"/>
              <a:t>Source: </a:t>
            </a:r>
            <a:r>
              <a:rPr lang="fr-CA" sz="800" dirty="0">
                <a:hlinkClick r:id="rId3"/>
              </a:rPr>
              <a:t>kseniacoffman.wordpress.com</a:t>
            </a:r>
            <a:endParaRPr lang="fr-CA" sz="800" dirty="0"/>
          </a:p>
        </p:txBody>
      </p:sp>
    </p:spTree>
    <p:extLst>
      <p:ext uri="{BB962C8B-B14F-4D97-AF65-F5344CB8AC3E}">
        <p14:creationId xmlns:p14="http://schemas.microsoft.com/office/powerpoint/2010/main" val="39310743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en-CA" dirty="0" smtClean="0"/>
              <a:t>WMAN : Wireless metropolitan area networks</a:t>
            </a:r>
            <a:endParaRPr lang="fr-CA" dirty="0"/>
          </a:p>
        </p:txBody>
      </p:sp>
      <p:pic>
        <p:nvPicPr>
          <p:cNvPr id="20482" name="Picture 2" descr="http://www.ece.gatech.edu/research/labs/bwn/mesh/meshm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762875"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643437" y="6290131"/>
            <a:ext cx="1527982" cy="215444"/>
          </a:xfrm>
          <a:prstGeom prst="rect">
            <a:avLst/>
          </a:prstGeom>
          <a:noFill/>
        </p:spPr>
        <p:txBody>
          <a:bodyPr wrap="none" rtlCol="0">
            <a:spAutoFit/>
          </a:bodyPr>
          <a:lstStyle/>
          <a:p>
            <a:r>
              <a:rPr lang="en-CA" sz="800" dirty="0" smtClean="0"/>
              <a:t>Source: </a:t>
            </a:r>
            <a:r>
              <a:rPr lang="fr-CA" sz="800" dirty="0">
                <a:hlinkClick r:id="rId3"/>
              </a:rPr>
              <a:t>www.ece.gatech.edu</a:t>
            </a:r>
            <a:endParaRPr lang="fr-CA" sz="800" dirty="0"/>
          </a:p>
        </p:txBody>
      </p:sp>
    </p:spTree>
    <p:extLst>
      <p:ext uri="{BB962C8B-B14F-4D97-AF65-F5344CB8AC3E}">
        <p14:creationId xmlns:p14="http://schemas.microsoft.com/office/powerpoint/2010/main" val="8790616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174329" y="846138"/>
            <a:ext cx="4690081" cy="3235927"/>
            <a:chOff x="816" y="1027"/>
            <a:chExt cx="4098" cy="2909"/>
          </a:xfrm>
        </p:grpSpPr>
        <p:grpSp>
          <p:nvGrpSpPr>
            <p:cNvPr id="3" name="Group 5"/>
            <p:cNvGrpSpPr>
              <a:grpSpLocks noChangeAspect="1"/>
            </p:cNvGrpSpPr>
            <p:nvPr/>
          </p:nvGrpSpPr>
          <p:grpSpPr bwMode="auto">
            <a:xfrm>
              <a:off x="1104" y="1027"/>
              <a:ext cx="3810" cy="2909"/>
              <a:chOff x="567" y="845"/>
              <a:chExt cx="3810" cy="2909"/>
            </a:xfrm>
          </p:grpSpPr>
          <p:sp>
            <p:nvSpPr>
              <p:cNvPr id="5" name="AutoShape 6"/>
              <p:cNvSpPr>
                <a:spLocks noChangeAspect="1" noChangeArrowheads="1" noTextEdit="1"/>
              </p:cNvSpPr>
              <p:nvPr/>
            </p:nvSpPr>
            <p:spPr bwMode="auto">
              <a:xfrm>
                <a:off x="567" y="845"/>
                <a:ext cx="3810" cy="2909"/>
              </a:xfrm>
              <a:prstGeom prst="rect">
                <a:avLst/>
              </a:prstGeom>
              <a:noFill/>
              <a:ln w="9525">
                <a:noFill/>
                <a:miter lim="800000"/>
                <a:headEnd/>
                <a:tailEnd/>
              </a:ln>
            </p:spPr>
            <p:txBody>
              <a:bodyPr/>
              <a:lstStyle/>
              <a:p>
                <a:endParaRPr lang="en-US" sz="2800">
                  <a:solidFill>
                    <a:srgbClr val="000000"/>
                  </a:solidFill>
                </a:endParaRPr>
              </a:p>
            </p:txBody>
          </p:sp>
          <p:pic>
            <p:nvPicPr>
              <p:cNvPr id="6" name="Picture 7"/>
              <p:cNvPicPr>
                <a:picLocks noChangeAspect="1" noChangeArrowheads="1"/>
              </p:cNvPicPr>
              <p:nvPr/>
            </p:nvPicPr>
            <p:blipFill>
              <a:blip r:embed="rId2" cstate="print"/>
              <a:srcRect/>
              <a:stretch>
                <a:fillRect/>
              </a:stretch>
            </p:blipFill>
            <p:spPr bwMode="auto">
              <a:xfrm>
                <a:off x="567" y="845"/>
                <a:ext cx="3814" cy="2913"/>
              </a:xfrm>
              <a:prstGeom prst="rect">
                <a:avLst/>
              </a:prstGeom>
              <a:noFill/>
              <a:ln w="9525">
                <a:noFill/>
                <a:miter lim="800000"/>
                <a:headEnd/>
                <a:tailEnd/>
              </a:ln>
            </p:spPr>
          </p:pic>
        </p:grpSp>
        <p:sp>
          <p:nvSpPr>
            <p:cNvPr id="4" name="Rectangle 9"/>
            <p:cNvSpPr>
              <a:spLocks noChangeArrowheads="1"/>
            </p:cNvSpPr>
            <p:nvPr/>
          </p:nvSpPr>
          <p:spPr bwMode="auto">
            <a:xfrm>
              <a:off x="816" y="3792"/>
              <a:ext cx="3216" cy="144"/>
            </a:xfrm>
            <a:prstGeom prst="rect">
              <a:avLst/>
            </a:prstGeom>
            <a:solidFill>
              <a:schemeClr val="bg1"/>
            </a:solidFill>
            <a:ln w="9525">
              <a:noFill/>
              <a:miter lim="800000"/>
              <a:headEnd/>
              <a:tailEnd/>
            </a:ln>
            <a:effectLst/>
          </p:spPr>
          <p:txBody>
            <a:bodyPr wrap="none" anchor="ctr"/>
            <a:lstStyle/>
            <a:p>
              <a:endParaRPr lang="en-US" sz="2800">
                <a:solidFill>
                  <a:srgbClr val="000000"/>
                </a:solidFill>
              </a:endParaRPr>
            </a:p>
          </p:txBody>
        </p:sp>
      </p:grpSp>
      <p:pic>
        <p:nvPicPr>
          <p:cNvPr id="7" name="Picture 2" descr="http://softhandover.files.wordpress.com/2010/09/071009_wireless_evol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773777"/>
            <a:ext cx="4456031" cy="2424081"/>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p:cNvSpPr txBox="1">
            <a:spLocks/>
          </p:cNvSpPr>
          <p:nvPr/>
        </p:nvSpPr>
        <p:spPr>
          <a:xfrm>
            <a:off x="457200" y="274638"/>
            <a:ext cx="7467600" cy="487362"/>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CA" dirty="0" smtClean="0"/>
              <a:t>EVOLUTION</a:t>
            </a:r>
            <a:endParaRPr lang="fr-CA" dirty="0"/>
          </a:p>
        </p:txBody>
      </p:sp>
    </p:spTree>
    <p:extLst>
      <p:ext uri="{BB962C8B-B14F-4D97-AF65-F5344CB8AC3E}">
        <p14:creationId xmlns:p14="http://schemas.microsoft.com/office/powerpoint/2010/main" val="32854642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563562"/>
          </a:xfrm>
        </p:spPr>
        <p:txBody>
          <a:bodyPr/>
          <a:lstStyle/>
          <a:p>
            <a:pPr algn="ctr"/>
            <a:r>
              <a:rPr lang="fr-FR" dirty="0" smtClean="0"/>
              <a:t>Evolution communication sans fil</a:t>
            </a:r>
            <a:endParaRPr lang="fr-FR" dirty="0"/>
          </a:p>
        </p:txBody>
      </p:sp>
      <p:pic>
        <p:nvPicPr>
          <p:cNvPr id="17410" name="Picture 2" descr="http://electronicdesign.com/content/content/74012/74012-f1-s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6096000" cy="415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5800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8290" name="Picture 2" descr="http://ytd2525.files.wordpress.com/2012/08/4g_lte_web_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33600"/>
            <a:ext cx="5715000" cy="339090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6248400" y="5912078"/>
            <a:ext cx="1664238" cy="215444"/>
          </a:xfrm>
          <a:prstGeom prst="rect">
            <a:avLst/>
          </a:prstGeom>
          <a:noFill/>
        </p:spPr>
        <p:txBody>
          <a:bodyPr wrap="none" rtlCol="0">
            <a:spAutoFit/>
          </a:bodyPr>
          <a:lstStyle/>
          <a:p>
            <a:r>
              <a:rPr lang="en-CA" sz="800" dirty="0" smtClean="0"/>
              <a:t>Source: </a:t>
            </a:r>
            <a:r>
              <a:rPr lang="fr-CA" sz="800" dirty="0">
                <a:hlinkClick r:id="rId3"/>
              </a:rPr>
              <a:t>ytd2525.wordpress.com</a:t>
            </a:r>
            <a:endParaRPr lang="fr-CA" sz="800" dirty="0"/>
          </a:p>
        </p:txBody>
      </p:sp>
      <p:sp>
        <p:nvSpPr>
          <p:cNvPr id="6" name="Titre 1"/>
          <p:cNvSpPr txBox="1">
            <a:spLocks/>
          </p:cNvSpPr>
          <p:nvPr/>
        </p:nvSpPr>
        <p:spPr>
          <a:xfrm>
            <a:off x="457200" y="274638"/>
            <a:ext cx="7467600" cy="5635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fr-FR" smtClean="0"/>
              <a:t>Evolution communication sans fil</a:t>
            </a:r>
            <a:endParaRPr lang="fr-FR" dirty="0"/>
          </a:p>
        </p:txBody>
      </p:sp>
    </p:spTree>
    <p:extLst>
      <p:ext uri="{BB962C8B-B14F-4D97-AF65-F5344CB8AC3E}">
        <p14:creationId xmlns:p14="http://schemas.microsoft.com/office/powerpoint/2010/main" val="28488849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
          </p:nvPr>
        </p:nvPicPr>
        <p:blipFill>
          <a:blip r:embed="rId2" cstate="print"/>
          <a:stretch>
            <a:fillRect/>
          </a:stretch>
        </p:blipFill>
        <p:spPr bwMode="auto">
          <a:xfrm>
            <a:off x="1333500" y="1951037"/>
            <a:ext cx="5715000" cy="4171950"/>
          </a:xfrm>
          <a:prstGeom prst="rect">
            <a:avLst/>
          </a:prstGeom>
          <a:noFill/>
          <a:ln w="9525">
            <a:noFill/>
            <a:miter lim="800000"/>
            <a:headEnd/>
            <a:tailEnd/>
          </a:ln>
        </p:spPr>
      </p:pic>
      <p:sp>
        <p:nvSpPr>
          <p:cNvPr id="5" name="ZoneTexte 4"/>
          <p:cNvSpPr txBox="1"/>
          <p:nvPr/>
        </p:nvSpPr>
        <p:spPr>
          <a:xfrm>
            <a:off x="4648200" y="6324600"/>
            <a:ext cx="3432350" cy="230832"/>
          </a:xfrm>
          <a:prstGeom prst="rect">
            <a:avLst/>
          </a:prstGeom>
          <a:noFill/>
        </p:spPr>
        <p:txBody>
          <a:bodyPr wrap="none" rtlCol="0">
            <a:spAutoFit/>
          </a:bodyPr>
          <a:lstStyle/>
          <a:p>
            <a:r>
              <a:rPr lang="fr-CA" sz="900" dirty="0" smtClean="0"/>
              <a:t>Source : http://www.techspot.com/guides/272-everything-about-4g/</a:t>
            </a:r>
            <a:endParaRPr lang="en-US" sz="900" dirty="0"/>
          </a:p>
        </p:txBody>
      </p:sp>
      <p:sp>
        <p:nvSpPr>
          <p:cNvPr id="7" name="Titre 1"/>
          <p:cNvSpPr txBox="1">
            <a:spLocks/>
          </p:cNvSpPr>
          <p:nvPr/>
        </p:nvSpPr>
        <p:spPr>
          <a:xfrm>
            <a:off x="457200" y="274638"/>
            <a:ext cx="7467600" cy="5635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fr-FR" smtClean="0"/>
              <a:t>Evolution communication sans fil</a:t>
            </a:r>
            <a:endParaRPr lang="fr-FR" dirty="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title"/>
          </p:nvPr>
        </p:nvSpPr>
        <p:spPr>
          <a:xfrm>
            <a:off x="457200" y="274638"/>
            <a:ext cx="7467600" cy="563562"/>
          </a:xfrm>
        </p:spPr>
        <p:txBody>
          <a:bodyPr/>
          <a:lstStyle/>
          <a:p>
            <a:pPr algn="ctr"/>
            <a:r>
              <a:rPr lang="fr-FR" dirty="0" smtClean="0"/>
              <a:t>Evolution communication sans fil</a:t>
            </a:r>
            <a:endParaRPr lang="fr-FR" dirty="0"/>
          </a:p>
        </p:txBody>
      </p:sp>
      <p:sp>
        <p:nvSpPr>
          <p:cNvPr id="4" name="ZoneTexte 3"/>
          <p:cNvSpPr txBox="1"/>
          <p:nvPr/>
        </p:nvSpPr>
        <p:spPr>
          <a:xfrm>
            <a:off x="4579394" y="5870347"/>
            <a:ext cx="1824538" cy="215444"/>
          </a:xfrm>
          <a:prstGeom prst="rect">
            <a:avLst/>
          </a:prstGeom>
          <a:noFill/>
        </p:spPr>
        <p:txBody>
          <a:bodyPr wrap="none" rtlCol="0">
            <a:spAutoFit/>
          </a:bodyPr>
          <a:lstStyle/>
          <a:p>
            <a:r>
              <a:rPr lang="en-CA" sz="800" dirty="0" smtClean="0"/>
              <a:t>Source: </a:t>
            </a:r>
            <a:r>
              <a:rPr lang="fr-CA" sz="800" dirty="0">
                <a:hlinkClick r:id="rId2"/>
              </a:rPr>
              <a:t>www.mitsubishielectric.com</a:t>
            </a:r>
            <a:endParaRPr lang="fr-CA" sz="800" dirty="0"/>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490347"/>
            <a:ext cx="5943600" cy="408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503884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15362" name="Picture 2" descr="https://www.ntt-review.jp/archive_html/200805/images/sf3_fig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492552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www.moxa.com/Event/Tech/2007/Industrial_Wireless_Guidebook/images/Overvi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133600"/>
            <a:ext cx="3324225"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6629400" y="4724400"/>
            <a:ext cx="1293944" cy="215444"/>
          </a:xfrm>
          <a:prstGeom prst="rect">
            <a:avLst/>
          </a:prstGeom>
          <a:noFill/>
        </p:spPr>
        <p:txBody>
          <a:bodyPr wrap="none" rtlCol="0">
            <a:spAutoFit/>
          </a:bodyPr>
          <a:lstStyle/>
          <a:p>
            <a:r>
              <a:rPr lang="en-CA" sz="800" dirty="0" smtClean="0"/>
              <a:t>Source: </a:t>
            </a:r>
            <a:r>
              <a:rPr lang="fr-CA" sz="800" dirty="0">
                <a:hlinkClick r:id="rId4"/>
              </a:rPr>
              <a:t>www.moxa.com</a:t>
            </a:r>
            <a:endParaRPr lang="fr-CA" sz="800" dirty="0"/>
          </a:p>
        </p:txBody>
      </p:sp>
      <p:sp>
        <p:nvSpPr>
          <p:cNvPr id="5" name="ZoneTexte 4"/>
          <p:cNvSpPr txBox="1"/>
          <p:nvPr/>
        </p:nvSpPr>
        <p:spPr>
          <a:xfrm>
            <a:off x="2362200" y="4966156"/>
            <a:ext cx="1374094" cy="215444"/>
          </a:xfrm>
          <a:prstGeom prst="rect">
            <a:avLst/>
          </a:prstGeom>
          <a:noFill/>
        </p:spPr>
        <p:txBody>
          <a:bodyPr wrap="none" rtlCol="0">
            <a:spAutoFit/>
          </a:bodyPr>
          <a:lstStyle/>
          <a:p>
            <a:r>
              <a:rPr lang="en-CA" sz="800" dirty="0" smtClean="0"/>
              <a:t>Source: </a:t>
            </a:r>
            <a:r>
              <a:rPr lang="fr-CA" sz="800" dirty="0">
                <a:hlinkClick r:id="rId5"/>
              </a:rPr>
              <a:t>www.ntt-review.jp</a:t>
            </a:r>
            <a:endParaRPr lang="fr-CA" sz="800" dirty="0"/>
          </a:p>
        </p:txBody>
      </p:sp>
      <p:sp>
        <p:nvSpPr>
          <p:cNvPr id="6" name="ZoneTexte 5"/>
          <p:cNvSpPr txBox="1"/>
          <p:nvPr/>
        </p:nvSpPr>
        <p:spPr>
          <a:xfrm>
            <a:off x="5316119" y="4030504"/>
            <a:ext cx="3664786" cy="246221"/>
          </a:xfrm>
          <a:prstGeom prst="rect">
            <a:avLst/>
          </a:prstGeom>
          <a:noFill/>
        </p:spPr>
        <p:txBody>
          <a:bodyPr wrap="none" rtlCol="0">
            <a:spAutoFit/>
          </a:bodyPr>
          <a:lstStyle/>
          <a:p>
            <a:r>
              <a:rPr lang="en-CA" sz="1000" dirty="0" smtClean="0"/>
              <a:t>ETSI : </a:t>
            </a:r>
            <a:r>
              <a:rPr lang="fr-CA" sz="1000" b="1" i="1" dirty="0" err="1">
                <a:hlinkClick r:id="rId6"/>
              </a:rPr>
              <a:t>European</a:t>
            </a:r>
            <a:r>
              <a:rPr lang="fr-CA" sz="1000" b="1" i="1" dirty="0">
                <a:hlinkClick r:id="rId6"/>
              </a:rPr>
              <a:t> </a:t>
            </a:r>
            <a:r>
              <a:rPr lang="fr-CA" sz="1000" b="1" i="1" dirty="0" err="1">
                <a:hlinkClick r:id="rId6"/>
              </a:rPr>
              <a:t>Telecommunications</a:t>
            </a:r>
            <a:r>
              <a:rPr lang="fr-CA" sz="1000" b="1" i="1" dirty="0">
                <a:hlinkClick r:id="rId6"/>
              </a:rPr>
              <a:t> Standards </a:t>
            </a:r>
            <a:r>
              <a:rPr lang="fr-CA" sz="1000" b="1" i="1" dirty="0" smtClean="0">
                <a:hlinkClick r:id="rId6"/>
              </a:rPr>
              <a:t>Institute</a:t>
            </a:r>
            <a:endParaRPr lang="fr-CA" sz="1000" b="1" dirty="0"/>
          </a:p>
        </p:txBody>
      </p:sp>
    </p:spTree>
    <p:extLst>
      <p:ext uri="{BB962C8B-B14F-4D97-AF65-F5344CB8AC3E}">
        <p14:creationId xmlns:p14="http://schemas.microsoft.com/office/powerpoint/2010/main" val="84309288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bwMode="auto">
          <a:xfrm>
            <a:off x="304800" y="2286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mtClean="0">
                <a:latin typeface="Times New Roman" pitchFamily="18" charset="0"/>
              </a:rPr>
              <a:t>Mobilité et informatique mobile</a:t>
            </a:r>
            <a:endParaRPr lang="en-US" smtClean="0">
              <a:latin typeface="Times New Roman" pitchFamily="18" charset="0"/>
            </a:endParaRPr>
          </a:p>
        </p:txBody>
      </p:sp>
      <p:sp>
        <p:nvSpPr>
          <p:cNvPr id="41988" name="Rectangle 3"/>
          <p:cNvSpPr>
            <a:spLocks noGrp="1" noChangeArrowheads="1"/>
          </p:cNvSpPr>
          <p:nvPr>
            <p:ph sz="quarter" idx="1"/>
          </p:nvPr>
        </p:nvSpPr>
        <p:spPr bwMode="auto">
          <a:xfrm>
            <a:off x="381000" y="1981200"/>
            <a:ext cx="8229600" cy="2133600"/>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80000"/>
              </a:lnSpc>
              <a:buFontTx/>
              <a:buNone/>
            </a:pPr>
            <a:endParaRPr lang="fr-CA" sz="2000" smtClean="0">
              <a:latin typeface="Times New Roman" pitchFamily="18" charset="0"/>
            </a:endParaRPr>
          </a:p>
          <a:p>
            <a:pPr algn="just" eaLnBrk="1" hangingPunct="1">
              <a:lnSpc>
                <a:spcPct val="80000"/>
              </a:lnSpc>
            </a:pPr>
            <a:r>
              <a:rPr lang="fr-CA" sz="2400" smtClean="0">
                <a:latin typeface="Times New Roman" pitchFamily="18" charset="0"/>
              </a:rPr>
              <a:t>La mobilité dans le domaine des réseaux de communications peut être définie comme la capacité d’accéder, à partir de n’importe o</a:t>
            </a:r>
            <a:r>
              <a:rPr lang="fr-FR" sz="2400" smtClean="0">
                <a:latin typeface="Times New Roman" pitchFamily="18" charset="0"/>
                <a:cs typeface="Times New Roman" pitchFamily="18" charset="0"/>
              </a:rPr>
              <a:t>ù</a:t>
            </a:r>
            <a:r>
              <a:rPr lang="fr-CA" sz="2400" smtClean="0">
                <a:latin typeface="Times New Roman" pitchFamily="18" charset="0"/>
              </a:rPr>
              <a:t>, à l’ensemble des services disponibles normalement dans un environnement fixe et câblé tels une maison ou un bureau.</a:t>
            </a:r>
          </a:p>
          <a:p>
            <a:pPr algn="just" eaLnBrk="1" hangingPunct="1">
              <a:lnSpc>
                <a:spcPct val="80000"/>
              </a:lnSpc>
              <a:buFontTx/>
              <a:buNone/>
            </a:pPr>
            <a:endParaRPr lang="fr-CA" sz="2000" b="1" smtClean="0">
              <a:latin typeface="Times New Roman" pitchFamily="18" charset="0"/>
            </a:endParaRPr>
          </a:p>
        </p:txBody>
      </p:sp>
      <p:sp>
        <p:nvSpPr>
          <p:cNvPr id="41986"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4BC4783D-F2D5-4D82-831F-7CF0760D4E98}" type="slidenum">
              <a:rPr lang="en-US">
                <a:latin typeface="Arial" charset="0"/>
              </a:rPr>
              <a:pPr/>
              <a:t>19</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sz="quarter" idx="1"/>
          </p:nvPr>
        </p:nvSpPr>
        <p:spPr bwMode="auto">
          <a:xfrm>
            <a:off x="457200" y="1447800"/>
            <a:ext cx="8229600" cy="4525963"/>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fr-CA" sz="2800" b="1" smtClean="0">
                <a:latin typeface="Times New Roman" pitchFamily="18" charset="0"/>
              </a:rPr>
              <a:t>Plan du module</a:t>
            </a:r>
          </a:p>
          <a:p>
            <a:pPr eaLnBrk="1" hangingPunct="1"/>
            <a:r>
              <a:rPr lang="fr-CA" sz="2800" smtClean="0">
                <a:latin typeface="Times New Roman" pitchFamily="18" charset="0"/>
              </a:rPr>
              <a:t>Introduction</a:t>
            </a:r>
          </a:p>
          <a:p>
            <a:pPr eaLnBrk="1" hangingPunct="1"/>
            <a:r>
              <a:rPr lang="fr-CA" sz="2800" smtClean="0">
                <a:latin typeface="Times New Roman" pitchFamily="18" charset="0"/>
              </a:rPr>
              <a:t>Définition et concepts de base</a:t>
            </a:r>
          </a:p>
          <a:p>
            <a:pPr eaLnBrk="1" hangingPunct="1"/>
            <a:r>
              <a:rPr lang="fr-CA" sz="2800" smtClean="0">
                <a:latin typeface="Times New Roman" pitchFamily="18" charset="0"/>
              </a:rPr>
              <a:t>Fondements de l’architecture cellulaire</a:t>
            </a:r>
          </a:p>
          <a:p>
            <a:pPr eaLnBrk="1" hangingPunct="1"/>
            <a:r>
              <a:rPr lang="fr-CA" sz="2800" smtClean="0">
                <a:latin typeface="Times New Roman" pitchFamily="18" charset="0"/>
              </a:rPr>
              <a:t>Principes de base de la gestion de mobilité</a:t>
            </a:r>
          </a:p>
          <a:p>
            <a:pPr eaLnBrk="1" hangingPunct="1"/>
            <a:r>
              <a:rPr lang="fr-CA" sz="2800" smtClean="0">
                <a:latin typeface="Times New Roman" pitchFamily="18" charset="0"/>
              </a:rPr>
              <a:t>Normes et protocoles pour la gestion de localisation</a:t>
            </a:r>
          </a:p>
          <a:p>
            <a:pPr eaLnBrk="1" hangingPunct="1"/>
            <a:r>
              <a:rPr lang="fr-CA" sz="2800" smtClean="0">
                <a:latin typeface="Times New Roman" pitchFamily="18" charset="0"/>
              </a:rPr>
              <a:t>Techniques d’accès aux systèmes cellulaires</a:t>
            </a:r>
          </a:p>
          <a:p>
            <a:pPr eaLnBrk="1" hangingPunct="1"/>
            <a:r>
              <a:rPr lang="fr-CA" sz="2800" smtClean="0">
                <a:latin typeface="Times New Roman" pitchFamily="18" charset="0"/>
              </a:rPr>
              <a:t>Techniques de transmission</a:t>
            </a:r>
            <a:endParaRPr lang="en-US" sz="2800" smtClean="0">
              <a:latin typeface="Times New Roman" pitchFamily="18" charset="0"/>
            </a:endParaRPr>
          </a:p>
        </p:txBody>
      </p:sp>
      <p:sp>
        <p:nvSpPr>
          <p:cNvPr id="28674"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73BB8151-792F-4152-A804-D96BDB98DB52}" type="slidenum">
              <a:rPr lang="en-US">
                <a:latin typeface="Arial" charset="0"/>
              </a:rPr>
              <a:pPr/>
              <a:t>2</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bwMode="auto">
          <a:xfrm>
            <a:off x="304800" y="228600"/>
            <a:ext cx="7620000" cy="639763"/>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fr-CA" sz="2800" smtClean="0">
                <a:latin typeface="Times New Roman" pitchFamily="18" charset="0"/>
              </a:rPr>
              <a:t>Informatique mobile</a:t>
            </a:r>
            <a:br>
              <a:rPr lang="fr-CA" sz="2800" smtClean="0">
                <a:latin typeface="Times New Roman" pitchFamily="18" charset="0"/>
              </a:rPr>
            </a:br>
            <a:endParaRPr lang="en-US" sz="2800" smtClean="0">
              <a:latin typeface="Times New Roman" pitchFamily="18" charset="0"/>
            </a:endParaRPr>
          </a:p>
        </p:txBody>
      </p:sp>
      <p:sp>
        <p:nvSpPr>
          <p:cNvPr id="43012" name="Rectangle 3"/>
          <p:cNvSpPr>
            <a:spLocks noGrp="1" noChangeArrowheads="1"/>
          </p:cNvSpPr>
          <p:nvPr>
            <p:ph sz="quarter" idx="1"/>
          </p:nvPr>
        </p:nvSpPr>
        <p:spPr bwMode="auto">
          <a:xfrm>
            <a:off x="228600" y="1295400"/>
            <a:ext cx="86106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Tx/>
              <a:buNone/>
            </a:pPr>
            <a:endParaRPr lang="fr-CA" sz="2800" smtClean="0"/>
          </a:p>
          <a:p>
            <a:pPr lvl="1" eaLnBrk="1" hangingPunct="1">
              <a:spcBef>
                <a:spcPct val="25000"/>
              </a:spcBef>
            </a:pPr>
            <a:r>
              <a:rPr lang="fr-FR" sz="2000" smtClean="0">
                <a:latin typeface="Times New Roman" pitchFamily="18" charset="0"/>
                <a:cs typeface="Times New Roman" pitchFamily="18" charset="0"/>
              </a:rPr>
              <a:t>Le concept d'</a:t>
            </a:r>
            <a:r>
              <a:rPr lang="fr-FR" sz="2000" i="1" smtClean="0">
                <a:latin typeface="Times New Roman" pitchFamily="18" charset="0"/>
                <a:cs typeface="Times New Roman" pitchFamily="18" charset="0"/>
              </a:rPr>
              <a:t>informatique mobile </a:t>
            </a:r>
            <a:r>
              <a:rPr lang="fr-FR" sz="2000" smtClean="0">
                <a:latin typeface="Times New Roman" pitchFamily="18" charset="0"/>
                <a:cs typeface="Times New Roman" pitchFamily="18" charset="0"/>
              </a:rPr>
              <a:t>réfère à la possibilité pour des usagers munis de périphériques portables ou d'ordinateurs mobiles d'accéder à des services et à des applications évolués, à travers une infrastructure partagée de réseau, indépendamment de leur localisation physique ou du comportement de mouvement de ces usagers</a:t>
            </a:r>
            <a:r>
              <a:rPr lang="fr-CA" sz="2000" smtClean="0">
                <a:latin typeface="Times New Roman" pitchFamily="18" charset="0"/>
                <a:cs typeface="Times New Roman" pitchFamily="18" charset="0"/>
              </a:rPr>
              <a:t>. Il se distingue de l’informatique classique fixe par les deux aspects suivants :</a:t>
            </a:r>
          </a:p>
          <a:p>
            <a:pPr lvl="2" eaLnBrk="1" hangingPunct="1">
              <a:spcBef>
                <a:spcPct val="25000"/>
              </a:spcBef>
            </a:pPr>
            <a:endParaRPr lang="fr-CA" sz="2000" smtClean="0">
              <a:latin typeface="Times New Roman" pitchFamily="18" charset="0"/>
              <a:cs typeface="Times New Roman" pitchFamily="18" charset="0"/>
            </a:endParaRPr>
          </a:p>
          <a:p>
            <a:pPr lvl="2" algn="just" eaLnBrk="1" hangingPunct="1"/>
            <a:r>
              <a:rPr lang="fr-FR" sz="2000" smtClean="0">
                <a:latin typeface="Times New Roman" pitchFamily="18" charset="0"/>
                <a:cs typeface="Times New Roman" pitchFamily="18" charset="0"/>
              </a:rPr>
              <a:t>la mobilité des utilisateurs et de leurs ordinateurs faisant ainsi référence aux</a:t>
            </a:r>
            <a:r>
              <a:rPr lang="fr-CA" sz="2000" smtClean="0">
                <a:latin typeface="Times New Roman" pitchFamily="18" charset="0"/>
                <a:cs typeface="Times New Roman" pitchFamily="18" charset="0"/>
              </a:rPr>
              <a:t> </a:t>
            </a:r>
            <a:r>
              <a:rPr lang="fr-FR" sz="2000" smtClean="0">
                <a:latin typeface="Times New Roman" pitchFamily="18" charset="0"/>
                <a:cs typeface="Times New Roman" pitchFamily="18" charset="0"/>
              </a:rPr>
              <a:t>concepts</a:t>
            </a:r>
            <a:r>
              <a:rPr lang="fr-CA" sz="2000" smtClean="0">
                <a:latin typeface="Times New Roman" pitchFamily="18" charset="0"/>
                <a:cs typeface="Times New Roman" pitchFamily="18" charset="0"/>
              </a:rPr>
              <a:t> </a:t>
            </a:r>
            <a:r>
              <a:rPr lang="fr-FR" sz="2000" smtClean="0">
                <a:latin typeface="Times New Roman" pitchFamily="18" charset="0"/>
                <a:cs typeface="Times New Roman" pitchFamily="18" charset="0"/>
              </a:rPr>
              <a:t>d’ubiquité et de nomadisme</a:t>
            </a:r>
            <a:r>
              <a:rPr lang="fr-CA" sz="2000" smtClean="0">
                <a:latin typeface="Times New Roman" pitchFamily="18" charset="0"/>
                <a:cs typeface="Times New Roman" pitchFamily="18" charset="0"/>
              </a:rPr>
              <a:t> ;</a:t>
            </a:r>
          </a:p>
          <a:p>
            <a:pPr lvl="2" algn="just" eaLnBrk="1" hangingPunct="1"/>
            <a:endParaRPr lang="fr-CA" sz="2000" smtClean="0">
              <a:latin typeface="Times New Roman" pitchFamily="18" charset="0"/>
              <a:cs typeface="Times New Roman" pitchFamily="18" charset="0"/>
            </a:endParaRPr>
          </a:p>
          <a:p>
            <a:pPr lvl="2" algn="just" eaLnBrk="1" hangingPunct="1"/>
            <a:r>
              <a:rPr lang="fr-FR" sz="2000" smtClean="0">
                <a:latin typeface="Times New Roman" pitchFamily="18" charset="0"/>
                <a:cs typeface="Times New Roman" pitchFamily="18" charset="0"/>
              </a:rPr>
              <a:t>les contraintes de ressources mobiles telles la largeur de bande sans fil</a:t>
            </a:r>
            <a:r>
              <a:rPr lang="fr-CA" sz="2000" smtClean="0">
                <a:latin typeface="Times New Roman" pitchFamily="18" charset="0"/>
                <a:cs typeface="Times New Roman" pitchFamily="18" charset="0"/>
              </a:rPr>
              <a:t> </a:t>
            </a:r>
            <a:r>
              <a:rPr lang="fr-FR" sz="2000" smtClean="0">
                <a:latin typeface="Times New Roman" pitchFamily="18" charset="0"/>
                <a:cs typeface="Times New Roman" pitchFamily="18" charset="0"/>
              </a:rPr>
              <a:t>limitée et </a:t>
            </a:r>
            <a:r>
              <a:rPr lang="fr-CA" sz="2000" smtClean="0">
                <a:latin typeface="Times New Roman" pitchFamily="18" charset="0"/>
                <a:cs typeface="Times New Roman" pitchFamily="18" charset="0"/>
              </a:rPr>
              <a:t>l</a:t>
            </a:r>
            <a:r>
              <a:rPr lang="fr-FR" sz="2000" smtClean="0">
                <a:latin typeface="Times New Roman" pitchFamily="18" charset="0"/>
                <a:cs typeface="Times New Roman" pitchFamily="18" charset="0"/>
              </a:rPr>
              <a:t>’autonomie limitée des batteries.</a:t>
            </a:r>
            <a:endParaRPr lang="fr-CA" sz="2000" smtClean="0">
              <a:latin typeface="Times New Roman" pitchFamily="18" charset="0"/>
              <a:cs typeface="Times New Roman" pitchFamily="18" charset="0"/>
            </a:endParaRPr>
          </a:p>
        </p:txBody>
      </p:sp>
      <p:sp>
        <p:nvSpPr>
          <p:cNvPr id="43010"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AF90FCD0-FD7D-42D9-878B-6533AF734C9C}" type="slidenum">
              <a:rPr lang="en-US">
                <a:latin typeface="Arial" charset="0"/>
              </a:rPr>
              <a:pPr/>
              <a:t>20</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bwMode="auto">
          <a:xfrm>
            <a:off x="304800" y="2286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mtClean="0">
                <a:latin typeface="Times New Roman" pitchFamily="18" charset="0"/>
              </a:rPr>
              <a:t>Informatique mobile</a:t>
            </a:r>
            <a:endParaRPr lang="en-US" smtClean="0">
              <a:latin typeface="Times New Roman" pitchFamily="18" charset="0"/>
            </a:endParaRPr>
          </a:p>
        </p:txBody>
      </p:sp>
      <p:sp>
        <p:nvSpPr>
          <p:cNvPr id="44036" name="Rectangle 3"/>
          <p:cNvSpPr>
            <a:spLocks noGrp="1" noChangeArrowheads="1"/>
          </p:cNvSpPr>
          <p:nvPr>
            <p:ph sz="quarter" idx="1"/>
          </p:nvPr>
        </p:nvSpPr>
        <p:spPr bwMode="auto">
          <a:xfrm>
            <a:off x="381000" y="1295400"/>
            <a:ext cx="82296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Tx/>
              <a:buNone/>
            </a:pPr>
            <a:r>
              <a:rPr lang="fr-CA" sz="2000" smtClean="0">
                <a:latin typeface="Times New Roman" pitchFamily="18" charset="0"/>
              </a:rPr>
              <a:t>Mobilité et informatique mobile</a:t>
            </a:r>
          </a:p>
          <a:p>
            <a:pPr eaLnBrk="1" hangingPunct="1">
              <a:buFontTx/>
              <a:buNone/>
            </a:pPr>
            <a:endParaRPr lang="fr-CA" sz="2000" smtClean="0">
              <a:latin typeface="Times New Roman" pitchFamily="18" charset="0"/>
            </a:endParaRPr>
          </a:p>
          <a:p>
            <a:pPr lvl="1" eaLnBrk="1" hangingPunct="1">
              <a:spcBef>
                <a:spcPct val="25000"/>
              </a:spcBef>
            </a:pPr>
            <a:r>
              <a:rPr lang="fr-CA" sz="2000" smtClean="0">
                <a:latin typeface="Times New Roman" pitchFamily="18" charset="0"/>
              </a:rPr>
              <a:t>Il existe plusieurs forme de mobilité:</a:t>
            </a:r>
          </a:p>
          <a:p>
            <a:pPr lvl="2" eaLnBrk="1" hangingPunct="1">
              <a:spcBef>
                <a:spcPct val="25000"/>
              </a:spcBef>
            </a:pPr>
            <a:r>
              <a:rPr lang="fr-CA" sz="2000" i="1" smtClean="0">
                <a:latin typeface="Times New Roman" pitchFamily="18" charset="0"/>
                <a:cs typeface="Times New Roman" pitchFamily="18" charset="0"/>
              </a:rPr>
              <a:t>Nomadisme </a:t>
            </a:r>
          </a:p>
          <a:p>
            <a:pPr lvl="3" eaLnBrk="1" hangingPunct="1"/>
            <a:r>
              <a:rPr lang="fr-FR" smtClean="0">
                <a:latin typeface="Times New Roman" pitchFamily="18" charset="0"/>
                <a:cs typeface="Times New Roman" pitchFamily="18" charset="0"/>
              </a:rPr>
              <a:t>Le nomadisme des utilisateurs implique que ceux-ci peuvent se connecter à des points d'accès différents en ayant recours éventuellement à des liaisons sans fil. </a:t>
            </a:r>
          </a:p>
          <a:p>
            <a:pPr lvl="3" eaLnBrk="1" hangingPunct="1"/>
            <a:endParaRPr lang="fr-FR" smtClean="0">
              <a:latin typeface="Times New Roman" pitchFamily="18" charset="0"/>
              <a:cs typeface="Times New Roman" pitchFamily="18" charset="0"/>
            </a:endParaRPr>
          </a:p>
          <a:p>
            <a:pPr lvl="2" eaLnBrk="1" hangingPunct="1"/>
            <a:r>
              <a:rPr lang="fr-CA" sz="2000" i="1" smtClean="0">
                <a:latin typeface="Times New Roman" pitchFamily="18" charset="0"/>
                <a:cs typeface="Times New Roman" pitchFamily="18" charset="0"/>
              </a:rPr>
              <a:t>Ubiquité</a:t>
            </a:r>
          </a:p>
          <a:p>
            <a:pPr lvl="3" eaLnBrk="1" hangingPunct="1"/>
            <a:r>
              <a:rPr lang="fr-CA" smtClean="0">
                <a:latin typeface="Times New Roman" pitchFamily="18" charset="0"/>
                <a:cs typeface="Times New Roman" pitchFamily="18" charset="0"/>
              </a:rPr>
              <a:t>L</a:t>
            </a:r>
            <a:r>
              <a:rPr lang="fr-FR" smtClean="0">
                <a:latin typeface="Times New Roman" pitchFamily="18" charset="0"/>
                <a:cs typeface="Times New Roman" pitchFamily="18" charset="0"/>
              </a:rPr>
              <a:t>’ubiquité des utilisateurs fait référence au fait que ces derniers peuvent vouloir rester connectés lorsqu’ils sont en mouvement, en subissant éventuellement des déconnexions intermittentes.</a:t>
            </a:r>
            <a:endParaRPr lang="en-US" smtClean="0">
              <a:latin typeface="Times New Roman" pitchFamily="18" charset="0"/>
              <a:cs typeface="Times New Roman" pitchFamily="18" charset="0"/>
            </a:endParaRPr>
          </a:p>
        </p:txBody>
      </p:sp>
      <p:sp>
        <p:nvSpPr>
          <p:cNvPr id="44034"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584E5CBC-8B65-4135-83D1-DAA04ED90A0A}" type="slidenum">
              <a:rPr lang="en-US">
                <a:latin typeface="Arial" charset="0"/>
              </a:rPr>
              <a:pPr/>
              <a:t>21</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bwMode="auto">
          <a:xfrm>
            <a:off x="304800" y="2286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mtClean="0">
                <a:latin typeface="Times New Roman" pitchFamily="18" charset="0"/>
              </a:rPr>
              <a:t>Informatique mobile</a:t>
            </a:r>
            <a:endParaRPr lang="en-US" smtClean="0">
              <a:latin typeface="Times New Roman" pitchFamily="18" charset="0"/>
            </a:endParaRPr>
          </a:p>
        </p:txBody>
      </p:sp>
      <p:sp>
        <p:nvSpPr>
          <p:cNvPr id="45060" name="Rectangle 3"/>
          <p:cNvSpPr>
            <a:spLocks noGrp="1" noChangeArrowheads="1"/>
          </p:cNvSpPr>
          <p:nvPr>
            <p:ph sz="quarter" idx="1"/>
          </p:nvPr>
        </p:nvSpPr>
        <p:spPr bwMode="auto">
          <a:xfrm>
            <a:off x="457200" y="1752600"/>
            <a:ext cx="8229600" cy="3200400"/>
          </a:xfrm>
          <a:noFill/>
          <a:ln>
            <a:miter lim="800000"/>
            <a:headEnd/>
            <a:tailEnd/>
          </a:ln>
        </p:spPr>
        <p:txBody>
          <a:bodyPr vert="horz" wrap="square" lIns="91440" tIns="45720" rIns="91440" bIns="45720" numCol="1" anchor="t" anchorCtr="0" compatLnSpc="1">
            <a:prstTxWarp prst="textNoShape">
              <a:avLst/>
            </a:prstTxWarp>
          </a:bodyPr>
          <a:lstStyle/>
          <a:p>
            <a:pPr lvl="1" eaLnBrk="1" hangingPunct="1">
              <a:lnSpc>
                <a:spcPct val="90000"/>
              </a:lnSpc>
              <a:spcBef>
                <a:spcPct val="15000"/>
              </a:spcBef>
              <a:buFontTx/>
              <a:buNone/>
            </a:pPr>
            <a:r>
              <a:rPr lang="fr-CA" sz="2400" smtClean="0">
                <a:latin typeface="Times New Roman" pitchFamily="18" charset="0"/>
              </a:rPr>
              <a:t>Typologie de la mobilité</a:t>
            </a:r>
          </a:p>
          <a:p>
            <a:pPr lvl="1" eaLnBrk="1" hangingPunct="1">
              <a:lnSpc>
                <a:spcPct val="90000"/>
              </a:lnSpc>
              <a:spcBef>
                <a:spcPct val="15000"/>
              </a:spcBef>
              <a:buFontTx/>
              <a:buNone/>
            </a:pPr>
            <a:endParaRPr lang="fr-CA" sz="2400" smtClean="0">
              <a:latin typeface="Times New Roman" pitchFamily="18" charset="0"/>
            </a:endParaRPr>
          </a:p>
          <a:p>
            <a:pPr lvl="1" eaLnBrk="1" hangingPunct="1">
              <a:lnSpc>
                <a:spcPct val="90000"/>
              </a:lnSpc>
              <a:spcBef>
                <a:spcPct val="15000"/>
              </a:spcBef>
              <a:buFontTx/>
              <a:buNone/>
            </a:pPr>
            <a:endParaRPr lang="fr-CA" sz="2000" b="1" smtClean="0">
              <a:latin typeface="Times New Roman" pitchFamily="18" charset="0"/>
            </a:endParaRPr>
          </a:p>
          <a:p>
            <a:pPr lvl="2" eaLnBrk="1" hangingPunct="1">
              <a:lnSpc>
                <a:spcPct val="90000"/>
              </a:lnSpc>
              <a:spcBef>
                <a:spcPct val="15000"/>
              </a:spcBef>
            </a:pPr>
            <a:r>
              <a:rPr lang="fr-CA" smtClean="0">
                <a:latin typeface="Times New Roman" pitchFamily="18" charset="0"/>
              </a:rPr>
              <a:t> Mobilité terminale</a:t>
            </a:r>
          </a:p>
          <a:p>
            <a:pPr lvl="2" eaLnBrk="1" hangingPunct="1">
              <a:lnSpc>
                <a:spcPct val="90000"/>
              </a:lnSpc>
              <a:spcBef>
                <a:spcPct val="15000"/>
              </a:spcBef>
            </a:pPr>
            <a:endParaRPr lang="fr-CA" smtClean="0">
              <a:latin typeface="Times New Roman" pitchFamily="18" charset="0"/>
            </a:endParaRPr>
          </a:p>
          <a:p>
            <a:pPr lvl="2" eaLnBrk="1" hangingPunct="1">
              <a:lnSpc>
                <a:spcPct val="90000"/>
              </a:lnSpc>
              <a:spcBef>
                <a:spcPct val="15000"/>
              </a:spcBef>
            </a:pPr>
            <a:r>
              <a:rPr lang="fr-CA" smtClean="0">
                <a:latin typeface="Times New Roman" pitchFamily="18" charset="0"/>
              </a:rPr>
              <a:t> Mobilité personnelle</a:t>
            </a:r>
          </a:p>
          <a:p>
            <a:pPr lvl="2" eaLnBrk="1" hangingPunct="1">
              <a:lnSpc>
                <a:spcPct val="90000"/>
              </a:lnSpc>
              <a:spcBef>
                <a:spcPct val="15000"/>
              </a:spcBef>
            </a:pPr>
            <a:endParaRPr lang="fr-CA" smtClean="0">
              <a:latin typeface="Times New Roman" pitchFamily="18" charset="0"/>
            </a:endParaRPr>
          </a:p>
          <a:p>
            <a:pPr lvl="2" eaLnBrk="1" hangingPunct="1">
              <a:lnSpc>
                <a:spcPct val="90000"/>
              </a:lnSpc>
              <a:spcBef>
                <a:spcPct val="15000"/>
              </a:spcBef>
            </a:pPr>
            <a:r>
              <a:rPr lang="fr-CA" smtClean="0">
                <a:latin typeface="Times New Roman" pitchFamily="18" charset="0"/>
              </a:rPr>
              <a:t> Mobilité des services</a:t>
            </a:r>
          </a:p>
        </p:txBody>
      </p:sp>
      <p:sp>
        <p:nvSpPr>
          <p:cNvPr id="45058"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A159F501-EAF7-4D95-AD64-9641654BA346}" type="slidenum">
              <a:rPr lang="en-US">
                <a:latin typeface="Arial" charset="0"/>
              </a:rPr>
              <a:pPr/>
              <a:t>22</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bwMode="auto">
          <a:xfrm>
            <a:off x="304800" y="2286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mtClean="0">
                <a:latin typeface="Times New Roman" pitchFamily="18" charset="0"/>
              </a:rPr>
              <a:t>Informatique mobile</a:t>
            </a:r>
            <a:endParaRPr lang="en-US" smtClean="0">
              <a:latin typeface="Times New Roman" pitchFamily="18" charset="0"/>
            </a:endParaRPr>
          </a:p>
        </p:txBody>
      </p:sp>
      <p:sp>
        <p:nvSpPr>
          <p:cNvPr id="46084" name="Rectangle 3"/>
          <p:cNvSpPr>
            <a:spLocks noGrp="1" noChangeArrowheads="1"/>
          </p:cNvSpPr>
          <p:nvPr>
            <p:ph sz="quarter" idx="1"/>
          </p:nvPr>
        </p:nvSpPr>
        <p:spPr bwMode="auto">
          <a:xfrm>
            <a:off x="457200" y="1752600"/>
            <a:ext cx="8229600" cy="3200400"/>
          </a:xfrm>
          <a:noFill/>
          <a:ln>
            <a:miter lim="800000"/>
            <a:headEnd/>
            <a:tailEnd/>
          </a:ln>
        </p:spPr>
        <p:txBody>
          <a:bodyPr vert="horz" wrap="square" lIns="91440" tIns="45720" rIns="91440" bIns="45720" numCol="1" anchor="t" anchorCtr="0" compatLnSpc="1">
            <a:prstTxWarp prst="textNoShape">
              <a:avLst/>
            </a:prstTxWarp>
          </a:bodyPr>
          <a:lstStyle/>
          <a:p>
            <a:pPr lvl="1" eaLnBrk="1" hangingPunct="1">
              <a:spcBef>
                <a:spcPct val="15000"/>
              </a:spcBef>
              <a:buFontTx/>
              <a:buNone/>
            </a:pPr>
            <a:r>
              <a:rPr lang="fr-CA" sz="2400" smtClean="0">
                <a:latin typeface="Times New Roman" pitchFamily="18" charset="0"/>
              </a:rPr>
              <a:t>Mobilité terminale</a:t>
            </a:r>
          </a:p>
          <a:p>
            <a:pPr lvl="1" eaLnBrk="1" hangingPunct="1">
              <a:spcBef>
                <a:spcPct val="15000"/>
              </a:spcBef>
              <a:buFontTx/>
              <a:buNone/>
            </a:pPr>
            <a:endParaRPr lang="fr-CA" sz="2400" u="sng" smtClean="0">
              <a:latin typeface="Times New Roman" pitchFamily="18" charset="0"/>
            </a:endParaRPr>
          </a:p>
          <a:p>
            <a:pPr lvl="1" algn="just" eaLnBrk="1" hangingPunct="1">
              <a:spcBef>
                <a:spcPct val="15000"/>
              </a:spcBef>
            </a:pPr>
            <a:r>
              <a:rPr lang="fr-FR" sz="2400" smtClean="0">
                <a:latin typeface="Times New Roman" pitchFamily="18" charset="0"/>
                <a:cs typeface="Times New Roman" pitchFamily="18" charset="0"/>
              </a:rPr>
              <a:t>La </a:t>
            </a:r>
            <a:r>
              <a:rPr lang="fr-FR" sz="2400" i="1" smtClean="0">
                <a:latin typeface="Times New Roman" pitchFamily="18" charset="0"/>
                <a:cs typeface="Times New Roman" pitchFamily="18" charset="0"/>
              </a:rPr>
              <a:t>mobilité des unités</a:t>
            </a:r>
            <a:r>
              <a:rPr lang="fr-FR" sz="2400" smtClean="0">
                <a:latin typeface="Times New Roman" pitchFamily="18" charset="0"/>
                <a:cs typeface="Times New Roman" pitchFamily="18" charset="0"/>
              </a:rPr>
              <a:t>, aussi appelée </a:t>
            </a:r>
            <a:r>
              <a:rPr lang="fr-FR" sz="2400" i="1" smtClean="0">
                <a:latin typeface="Times New Roman" pitchFamily="18" charset="0"/>
                <a:cs typeface="Times New Roman" pitchFamily="18" charset="0"/>
              </a:rPr>
              <a:t>mobilité  terminale</a:t>
            </a:r>
            <a:r>
              <a:rPr lang="fr-FR" sz="2400" smtClean="0">
                <a:latin typeface="Times New Roman" pitchFamily="18" charset="0"/>
                <a:cs typeface="Times New Roman" pitchFamily="18" charset="0"/>
              </a:rPr>
              <a:t>, réfère à la capacité de localiser et d'identifier un terminal mobile, en permettant à ce terminal d'accéder aux services de réseau à partir de n'importe quelle position où se trouverait ce terminal.  Elle est intimement liée à l’accès radio.</a:t>
            </a:r>
            <a:r>
              <a:rPr lang="fr-FR" sz="2400" b="1" smtClean="0">
                <a:latin typeface="Times New Roman" pitchFamily="18" charset="0"/>
              </a:rPr>
              <a:t> </a:t>
            </a:r>
          </a:p>
          <a:p>
            <a:pPr lvl="1" eaLnBrk="1" hangingPunct="1">
              <a:spcBef>
                <a:spcPct val="15000"/>
              </a:spcBef>
              <a:buFontTx/>
              <a:buNone/>
            </a:pPr>
            <a:endParaRPr lang="fr-CA" sz="2400" smtClean="0">
              <a:latin typeface="Times New Roman" pitchFamily="18" charset="0"/>
            </a:endParaRPr>
          </a:p>
        </p:txBody>
      </p:sp>
      <p:sp>
        <p:nvSpPr>
          <p:cNvPr id="46082"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09737190-32FE-46BB-B451-16CDFF0D411F}" type="slidenum">
              <a:rPr lang="en-US">
                <a:latin typeface="Arial" charset="0"/>
              </a:rPr>
              <a:pPr/>
              <a:t>23</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bwMode="auto">
          <a:xfrm>
            <a:off x="304800" y="2286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dirty="0" smtClean="0">
                <a:latin typeface="Times New Roman" pitchFamily="18" charset="0"/>
              </a:rPr>
              <a:t>Informatique mobile</a:t>
            </a:r>
            <a:endParaRPr lang="en-US" dirty="0" smtClean="0">
              <a:latin typeface="Times New Roman" pitchFamily="18" charset="0"/>
            </a:endParaRPr>
          </a:p>
        </p:txBody>
      </p:sp>
      <p:sp>
        <p:nvSpPr>
          <p:cNvPr id="47108" name="Rectangle 3"/>
          <p:cNvSpPr>
            <a:spLocks noGrp="1" noChangeArrowheads="1"/>
          </p:cNvSpPr>
          <p:nvPr>
            <p:ph sz="quarter" idx="1"/>
          </p:nvPr>
        </p:nvSpPr>
        <p:spPr bwMode="auto">
          <a:xfrm>
            <a:off x="457200" y="1752600"/>
            <a:ext cx="8229600" cy="3657600"/>
          </a:xfr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lvl="1" eaLnBrk="1" hangingPunct="1">
              <a:lnSpc>
                <a:spcPct val="80000"/>
              </a:lnSpc>
              <a:spcBef>
                <a:spcPct val="15000"/>
              </a:spcBef>
            </a:pPr>
            <a:endParaRPr lang="fr-FR" sz="1600" b="1" smtClean="0"/>
          </a:p>
          <a:p>
            <a:pPr lvl="1" eaLnBrk="1" hangingPunct="1">
              <a:lnSpc>
                <a:spcPct val="80000"/>
              </a:lnSpc>
              <a:spcBef>
                <a:spcPct val="15000"/>
              </a:spcBef>
              <a:buFontTx/>
              <a:buNone/>
            </a:pPr>
            <a:r>
              <a:rPr lang="fr-CA" sz="2400" smtClean="0">
                <a:latin typeface="Times New Roman" pitchFamily="18" charset="0"/>
              </a:rPr>
              <a:t>Mobilité personnelle</a:t>
            </a:r>
          </a:p>
          <a:p>
            <a:pPr lvl="1" eaLnBrk="1" hangingPunct="1">
              <a:lnSpc>
                <a:spcPct val="80000"/>
              </a:lnSpc>
              <a:spcBef>
                <a:spcPct val="15000"/>
              </a:spcBef>
            </a:pPr>
            <a:endParaRPr lang="fr-CA" sz="2400" smtClean="0">
              <a:latin typeface="Times New Roman" pitchFamily="18" charset="0"/>
            </a:endParaRPr>
          </a:p>
          <a:p>
            <a:pPr lvl="1" algn="just" eaLnBrk="1" hangingPunct="1">
              <a:lnSpc>
                <a:spcPct val="80000"/>
              </a:lnSpc>
              <a:spcBef>
                <a:spcPct val="15000"/>
              </a:spcBef>
            </a:pPr>
            <a:r>
              <a:rPr lang="fr-FR" sz="2400" smtClean="0">
                <a:latin typeface="Times New Roman" pitchFamily="18" charset="0"/>
                <a:cs typeface="Times New Roman" pitchFamily="18" charset="0"/>
              </a:rPr>
              <a:t>La </a:t>
            </a:r>
            <a:r>
              <a:rPr lang="fr-FR" sz="2400" i="1" smtClean="0">
                <a:latin typeface="Times New Roman" pitchFamily="18" charset="0"/>
                <a:cs typeface="Times New Roman" pitchFamily="18" charset="0"/>
              </a:rPr>
              <a:t>mobilité personnelle</a:t>
            </a:r>
            <a:r>
              <a:rPr lang="fr-FR" sz="2400" smtClean="0">
                <a:latin typeface="Times New Roman" pitchFamily="18" charset="0"/>
                <a:cs typeface="Times New Roman" pitchFamily="18" charset="0"/>
              </a:rPr>
              <a:t> concerne l'abonné qui est muni d'un numéro d'identification personnel et qui peut être ainsi joint à partir de n'importe quel terminal</a:t>
            </a:r>
            <a:r>
              <a:rPr lang="fr-CA" sz="2400" smtClean="0">
                <a:latin typeface="Times New Roman" pitchFamily="18" charset="0"/>
                <a:cs typeface="Times New Roman" pitchFamily="18" charset="0"/>
              </a:rPr>
              <a:t>.</a:t>
            </a:r>
            <a:r>
              <a:rPr lang="fr-CA" sz="2200" smtClean="0">
                <a:latin typeface="Times New Roman" pitchFamily="18" charset="0"/>
                <a:cs typeface="Times New Roman" pitchFamily="18" charset="0"/>
              </a:rPr>
              <a:t> </a:t>
            </a:r>
          </a:p>
          <a:p>
            <a:pPr lvl="1" algn="just" eaLnBrk="1" hangingPunct="1">
              <a:lnSpc>
                <a:spcPct val="80000"/>
              </a:lnSpc>
              <a:spcBef>
                <a:spcPct val="15000"/>
              </a:spcBef>
            </a:pPr>
            <a:endParaRPr lang="fr-CA" sz="2200" smtClean="0">
              <a:latin typeface="Times New Roman" pitchFamily="18" charset="0"/>
              <a:cs typeface="Times New Roman" pitchFamily="18" charset="0"/>
            </a:endParaRPr>
          </a:p>
          <a:p>
            <a:pPr lvl="1" algn="just" eaLnBrk="1" hangingPunct="1">
              <a:lnSpc>
                <a:spcPct val="80000"/>
              </a:lnSpc>
              <a:spcBef>
                <a:spcPct val="15000"/>
              </a:spcBef>
            </a:pPr>
            <a:r>
              <a:rPr lang="fr-FR" sz="2400" smtClean="0">
                <a:latin typeface="Times New Roman" pitchFamily="18" charset="0"/>
                <a:cs typeface="Times New Roman" pitchFamily="18" charset="0"/>
              </a:rPr>
              <a:t>Ce type de mobilité implique l’identification des usagers auxquels il permet non seulement de recevoir et d’initier des appels, mais aussi d’accéder aux services de communications en utilisant n’importe quel périphérique ou unité mobile.</a:t>
            </a:r>
            <a:r>
              <a:rPr lang="fr-FR" sz="2000" b="1" smtClean="0">
                <a:latin typeface="Times New Roman" pitchFamily="18" charset="0"/>
                <a:cs typeface="Times New Roman" pitchFamily="18" charset="0"/>
              </a:rPr>
              <a:t> </a:t>
            </a:r>
            <a:r>
              <a:rPr lang="fr-FR" sz="2000" b="1" smtClean="0">
                <a:latin typeface="Times New Roman" pitchFamily="18" charset="0"/>
              </a:rPr>
              <a:t> </a:t>
            </a:r>
            <a:endParaRPr lang="fr-CA" sz="2000" smtClean="0">
              <a:latin typeface="Times New Roman" pitchFamily="18" charset="0"/>
            </a:endParaRPr>
          </a:p>
        </p:txBody>
      </p:sp>
      <p:sp>
        <p:nvSpPr>
          <p:cNvPr id="47106"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B9BADB42-E73D-4F36-903B-F49AFC54C23D}" type="slidenum">
              <a:rPr lang="en-US">
                <a:latin typeface="Arial" charset="0"/>
              </a:rPr>
              <a:pPr/>
              <a:t>24</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304800" y="228600"/>
            <a:ext cx="7620000" cy="639763"/>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r>
              <a:rPr lang="fr-CA" dirty="0" smtClean="0">
                <a:latin typeface="Times New Roman" pitchFamily="18" charset="0"/>
              </a:rPr>
              <a:t>Informatique mobile</a:t>
            </a:r>
            <a:endParaRPr lang="en-US" dirty="0" smtClean="0">
              <a:latin typeface="Times New Roman" pitchFamily="18" charset="0"/>
            </a:endParaRPr>
          </a:p>
        </p:txBody>
      </p:sp>
      <p:sp>
        <p:nvSpPr>
          <p:cNvPr id="9" name="ZoneTexte 8"/>
          <p:cNvSpPr txBox="1"/>
          <p:nvPr/>
        </p:nvSpPr>
        <p:spPr>
          <a:xfrm>
            <a:off x="3429000" y="5867400"/>
            <a:ext cx="4114800" cy="230832"/>
          </a:xfrm>
          <a:prstGeom prst="rect">
            <a:avLst/>
          </a:prstGeom>
          <a:noFill/>
        </p:spPr>
        <p:txBody>
          <a:bodyPr wrap="square" rtlCol="0">
            <a:spAutoFit/>
          </a:bodyPr>
          <a:lstStyle/>
          <a:p>
            <a:r>
              <a:rPr lang="fr-CA" sz="900" dirty="0" smtClean="0"/>
              <a:t>Source : </a:t>
            </a:r>
            <a:r>
              <a:rPr lang="fr-CA" sz="900" dirty="0" err="1"/>
              <a:t>S</a:t>
            </a:r>
            <a:r>
              <a:rPr lang="fr-CA" sz="900" dirty="0" err="1" smtClean="0"/>
              <a:t>andvine</a:t>
            </a:r>
            <a:endParaRPr lang="en-US" sz="900" dirty="0"/>
          </a:p>
        </p:txBody>
      </p:sp>
      <p:pic>
        <p:nvPicPr>
          <p:cNvPr id="3" name="Image 2"/>
          <p:cNvPicPr>
            <a:picLocks noChangeAspect="1"/>
          </p:cNvPicPr>
          <p:nvPr/>
        </p:nvPicPr>
        <p:blipFill>
          <a:blip r:embed="rId2"/>
          <a:stretch>
            <a:fillRect/>
          </a:stretch>
        </p:blipFill>
        <p:spPr>
          <a:xfrm>
            <a:off x="152400" y="1447800"/>
            <a:ext cx="4293870" cy="3505200"/>
          </a:xfrm>
          <a:prstGeom prst="rect">
            <a:avLst/>
          </a:prstGeom>
        </p:spPr>
      </p:pic>
      <p:pic>
        <p:nvPicPr>
          <p:cNvPr id="4" name="Image 3"/>
          <p:cNvPicPr>
            <a:picLocks noChangeAspect="1"/>
          </p:cNvPicPr>
          <p:nvPr/>
        </p:nvPicPr>
        <p:blipFill>
          <a:blip r:embed="rId3"/>
          <a:stretch>
            <a:fillRect/>
          </a:stretch>
        </p:blipFill>
        <p:spPr>
          <a:xfrm>
            <a:off x="4343400" y="1447800"/>
            <a:ext cx="4310152" cy="3505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bwMode="auto">
          <a:xfrm>
            <a:off x="304800" y="2286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mtClean="0">
                <a:latin typeface="Times New Roman" pitchFamily="18" charset="0"/>
              </a:rPr>
              <a:t>Informatique mobile</a:t>
            </a:r>
            <a:endParaRPr lang="en-US" smtClean="0">
              <a:latin typeface="Times New Roman" pitchFamily="18" charset="0"/>
            </a:endParaRPr>
          </a:p>
        </p:txBody>
      </p:sp>
      <p:sp>
        <p:nvSpPr>
          <p:cNvPr id="48132" name="Rectangle 3"/>
          <p:cNvSpPr>
            <a:spLocks noGrp="1" noChangeArrowheads="1"/>
          </p:cNvSpPr>
          <p:nvPr>
            <p:ph sz="quarter" idx="1"/>
          </p:nvPr>
        </p:nvSpPr>
        <p:spPr bwMode="auto">
          <a:xfrm>
            <a:off x="457200" y="1295400"/>
            <a:ext cx="8229600" cy="4572000"/>
          </a:xfrm>
          <a:noFill/>
          <a:ln>
            <a:miter lim="800000"/>
            <a:headEnd/>
            <a:tailEnd/>
          </a:ln>
        </p:spPr>
        <p:txBody>
          <a:bodyPr vert="horz" wrap="square" lIns="91440" tIns="45720" rIns="91440" bIns="45720" numCol="1" anchor="t" anchorCtr="0" compatLnSpc="1">
            <a:prstTxWarp prst="textNoShape">
              <a:avLst/>
            </a:prstTxWarp>
          </a:bodyPr>
          <a:lstStyle/>
          <a:p>
            <a:pPr lvl="1" eaLnBrk="1" hangingPunct="1">
              <a:lnSpc>
                <a:spcPct val="80000"/>
              </a:lnSpc>
              <a:spcBef>
                <a:spcPct val="15000"/>
              </a:spcBef>
            </a:pPr>
            <a:endParaRPr lang="fr-CA" sz="1500" b="1" smtClean="0"/>
          </a:p>
          <a:p>
            <a:pPr lvl="1" eaLnBrk="1" hangingPunct="1">
              <a:lnSpc>
                <a:spcPct val="80000"/>
              </a:lnSpc>
              <a:spcBef>
                <a:spcPct val="15000"/>
              </a:spcBef>
              <a:buFontTx/>
              <a:buNone/>
            </a:pPr>
            <a:r>
              <a:rPr lang="fr-CA" sz="2200" smtClean="0">
                <a:latin typeface="Times New Roman" pitchFamily="18" charset="0"/>
              </a:rPr>
              <a:t>Mobilité des services</a:t>
            </a:r>
          </a:p>
          <a:p>
            <a:pPr lvl="1" eaLnBrk="1" hangingPunct="1">
              <a:lnSpc>
                <a:spcPct val="80000"/>
              </a:lnSpc>
              <a:spcBef>
                <a:spcPct val="15000"/>
              </a:spcBef>
              <a:buFontTx/>
              <a:buNone/>
            </a:pPr>
            <a:endParaRPr lang="fr-CA" sz="2200" u="sng" smtClean="0">
              <a:latin typeface="Times New Roman" pitchFamily="18" charset="0"/>
            </a:endParaRPr>
          </a:p>
          <a:p>
            <a:pPr lvl="1" algn="just" eaLnBrk="1" hangingPunct="1">
              <a:lnSpc>
                <a:spcPct val="80000"/>
              </a:lnSpc>
              <a:spcBef>
                <a:spcPct val="15000"/>
              </a:spcBef>
            </a:pPr>
            <a:r>
              <a:rPr lang="fr-FR" sz="2200" smtClean="0">
                <a:latin typeface="Times New Roman" pitchFamily="18" charset="0"/>
                <a:cs typeface="Times New Roman" pitchFamily="18" charset="0"/>
              </a:rPr>
              <a:t>La </a:t>
            </a:r>
            <a:r>
              <a:rPr lang="fr-FR" sz="2200" i="1" smtClean="0">
                <a:latin typeface="Times New Roman" pitchFamily="18" charset="0"/>
                <a:cs typeface="Times New Roman" pitchFamily="18" charset="0"/>
              </a:rPr>
              <a:t>portabilité des services</a:t>
            </a:r>
            <a:r>
              <a:rPr lang="fr-FR" sz="2200" smtClean="0">
                <a:latin typeface="Times New Roman" pitchFamily="18" charset="0"/>
                <a:cs typeface="Times New Roman" pitchFamily="18" charset="0"/>
              </a:rPr>
              <a:t> réfère à la capacité du réseau d'identifier les usagers en mouvement, de permettre à ces usagers d'initier et de recevoir des appels, de fournir les services souscrits à ces usagers mobiles ou à la localisation  que ces derniers ont désignée</a:t>
            </a:r>
            <a:r>
              <a:rPr lang="fr-CA" sz="2200" smtClean="0">
                <a:latin typeface="Times New Roman" pitchFamily="18" charset="0"/>
                <a:cs typeface="Times New Roman" pitchFamily="18" charset="0"/>
              </a:rPr>
              <a:t>.</a:t>
            </a:r>
          </a:p>
          <a:p>
            <a:pPr lvl="1" algn="just" eaLnBrk="1" hangingPunct="1">
              <a:lnSpc>
                <a:spcPct val="80000"/>
              </a:lnSpc>
              <a:spcBef>
                <a:spcPct val="15000"/>
              </a:spcBef>
            </a:pPr>
            <a:endParaRPr lang="fr-CA" sz="2200" smtClean="0">
              <a:latin typeface="Times New Roman" pitchFamily="18" charset="0"/>
              <a:cs typeface="Times New Roman" pitchFamily="18" charset="0"/>
            </a:endParaRPr>
          </a:p>
          <a:p>
            <a:pPr lvl="1" algn="just" eaLnBrk="1" hangingPunct="1">
              <a:lnSpc>
                <a:spcPct val="80000"/>
              </a:lnSpc>
              <a:spcBef>
                <a:spcPct val="15000"/>
              </a:spcBef>
            </a:pPr>
            <a:r>
              <a:rPr lang="fr-FR" sz="2200" smtClean="0">
                <a:latin typeface="Times New Roman" pitchFamily="18" charset="0"/>
                <a:cs typeface="Times New Roman" pitchFamily="18" charset="0"/>
              </a:rPr>
              <a:t>La portabilité des services est intimement liée au concept de </a:t>
            </a:r>
            <a:r>
              <a:rPr lang="fr-FR" sz="2200" i="1" smtClean="0">
                <a:latin typeface="Times New Roman" pitchFamily="18" charset="0"/>
                <a:cs typeface="Times New Roman" pitchFamily="18" charset="0"/>
              </a:rPr>
              <a:t>réseau intelligent</a:t>
            </a:r>
            <a:r>
              <a:rPr lang="fr-FR" sz="2200" smtClean="0">
                <a:latin typeface="Times New Roman" pitchFamily="18" charset="0"/>
                <a:cs typeface="Times New Roman" pitchFamily="18" charset="0"/>
              </a:rPr>
              <a:t> selon lequel le profil de service de l’usager peut être maintenu dans une base de données convenable, à laquelle l’usager peut accéder, qu’il peut interroger et mettre à jour, pour gérer et contrôler les services auxquels il a souscrit.</a:t>
            </a:r>
            <a:endParaRPr lang="fr-CA" sz="2200" smtClean="0">
              <a:latin typeface="Times New Roman" pitchFamily="18" charset="0"/>
            </a:endParaRPr>
          </a:p>
        </p:txBody>
      </p:sp>
      <p:sp>
        <p:nvSpPr>
          <p:cNvPr id="48130"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894A0DB7-E6E8-46D7-AC3D-3F430B26FB24}" type="slidenum">
              <a:rPr lang="en-US">
                <a:latin typeface="Arial" charset="0"/>
              </a:rPr>
              <a:pPr/>
              <a:t>26</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bwMode="auto">
          <a:xfrm>
            <a:off x="228600" y="1524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mtClean="0">
                <a:latin typeface="Times New Roman" pitchFamily="18" charset="0"/>
              </a:rPr>
              <a:t>Informatique mobile</a:t>
            </a:r>
            <a:endParaRPr lang="en-US" smtClean="0">
              <a:latin typeface="Times New Roman" pitchFamily="18" charset="0"/>
            </a:endParaRPr>
          </a:p>
        </p:txBody>
      </p:sp>
      <p:sp>
        <p:nvSpPr>
          <p:cNvPr id="49154"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F2D75ED6-C206-414C-BEEC-6C4C496F693D}" type="slidenum">
              <a:rPr lang="en-US">
                <a:latin typeface="Arial" charset="0"/>
              </a:rPr>
              <a:pPr/>
              <a:t>27</a:t>
            </a:fld>
            <a:endParaRPr lang="en-US">
              <a:latin typeface="Arial" charset="0"/>
            </a:endParaRPr>
          </a:p>
        </p:txBody>
      </p:sp>
      <p:sp>
        <p:nvSpPr>
          <p:cNvPr id="49156" name="Text Box 6"/>
          <p:cNvSpPr txBox="1">
            <a:spLocks noChangeArrowheads="1"/>
          </p:cNvSpPr>
          <p:nvPr/>
        </p:nvSpPr>
        <p:spPr bwMode="auto">
          <a:xfrm>
            <a:off x="1790700" y="1117600"/>
            <a:ext cx="4722813" cy="457200"/>
          </a:xfrm>
          <a:prstGeom prst="rect">
            <a:avLst/>
          </a:prstGeom>
          <a:noFill/>
          <a:ln w="9525">
            <a:noFill/>
            <a:miter lim="800000"/>
            <a:headEnd/>
            <a:tailEnd/>
          </a:ln>
        </p:spPr>
        <p:txBody>
          <a:bodyPr/>
          <a:lstStyle/>
          <a:p>
            <a:pPr algn="ctr" eaLnBrk="0" hangingPunct="0"/>
            <a:r>
              <a:rPr lang="fr-FR" sz="1600" b="1">
                <a:latin typeface="Times New Roman" pitchFamily="18" charset="0"/>
              </a:rPr>
              <a:t>Services de communications personnelles et mobiles</a:t>
            </a:r>
          </a:p>
        </p:txBody>
      </p:sp>
      <p:sp>
        <p:nvSpPr>
          <p:cNvPr id="49157" name="Text Box 7"/>
          <p:cNvSpPr txBox="1">
            <a:spLocks noChangeArrowheads="1"/>
          </p:cNvSpPr>
          <p:nvPr/>
        </p:nvSpPr>
        <p:spPr bwMode="auto">
          <a:xfrm>
            <a:off x="1676400" y="4062413"/>
            <a:ext cx="1389063" cy="342900"/>
          </a:xfrm>
          <a:prstGeom prst="rect">
            <a:avLst/>
          </a:prstGeom>
          <a:noFill/>
          <a:ln w="9525">
            <a:noFill/>
            <a:miter lim="800000"/>
            <a:headEnd/>
            <a:tailEnd/>
          </a:ln>
        </p:spPr>
        <p:txBody>
          <a:bodyPr/>
          <a:lstStyle/>
          <a:p>
            <a:pPr algn="ctr" eaLnBrk="0" hangingPunct="0"/>
            <a:r>
              <a:rPr lang="fr-FR" sz="1600">
                <a:latin typeface="Times New Roman" pitchFamily="18" charset="0"/>
              </a:rPr>
              <a:t>Mobilité des unités</a:t>
            </a:r>
          </a:p>
        </p:txBody>
      </p:sp>
      <p:sp>
        <p:nvSpPr>
          <p:cNvPr id="338952" name="Text Box 8"/>
          <p:cNvSpPr txBox="1">
            <a:spLocks noChangeArrowheads="1"/>
          </p:cNvSpPr>
          <p:nvPr/>
        </p:nvSpPr>
        <p:spPr bwMode="auto">
          <a:xfrm>
            <a:off x="1866900" y="5214938"/>
            <a:ext cx="925513" cy="728662"/>
          </a:xfrm>
          <a:prstGeom prst="rect">
            <a:avLst/>
          </a:prstGeom>
          <a:solidFill>
            <a:schemeClr val="bg1"/>
          </a:solidFill>
          <a:ln w="9525">
            <a:solidFill>
              <a:srgbClr val="000000"/>
            </a:solidFill>
            <a:miter lim="800000"/>
            <a:headEnd/>
            <a:tailEnd/>
          </a:ln>
          <a:effectLst>
            <a:outerShdw dist="35921" dir="2700000" algn="ctr" rotWithShape="0">
              <a:srgbClr val="808080"/>
            </a:outerShdw>
          </a:effectLst>
        </p:spPr>
        <p:txBody>
          <a:bodyPr/>
          <a:lstStyle/>
          <a:p>
            <a:pPr algn="ctr" eaLnBrk="0" hangingPunct="0">
              <a:defRPr/>
            </a:pPr>
            <a:r>
              <a:rPr lang="fr-FR" sz="1600">
                <a:latin typeface="Times New Roman" pitchFamily="18" charset="0"/>
              </a:rPr>
              <a:t>Accès radio</a:t>
            </a:r>
          </a:p>
        </p:txBody>
      </p:sp>
      <p:sp>
        <p:nvSpPr>
          <p:cNvPr id="49159" name="Text Box 9"/>
          <p:cNvSpPr txBox="1">
            <a:spLocks noChangeArrowheads="1"/>
          </p:cNvSpPr>
          <p:nvPr/>
        </p:nvSpPr>
        <p:spPr bwMode="auto">
          <a:xfrm>
            <a:off x="3448050" y="4062413"/>
            <a:ext cx="1470025" cy="636587"/>
          </a:xfrm>
          <a:prstGeom prst="rect">
            <a:avLst/>
          </a:prstGeom>
          <a:noFill/>
          <a:ln w="9525">
            <a:noFill/>
            <a:miter lim="800000"/>
            <a:headEnd/>
            <a:tailEnd/>
          </a:ln>
        </p:spPr>
        <p:txBody>
          <a:bodyPr/>
          <a:lstStyle/>
          <a:p>
            <a:pPr algn="ctr" eaLnBrk="0" hangingPunct="0"/>
            <a:r>
              <a:rPr lang="fr-FR" sz="1600">
                <a:latin typeface="Times New Roman" pitchFamily="18" charset="0"/>
              </a:rPr>
              <a:t>Mobilité personnelle</a:t>
            </a:r>
          </a:p>
        </p:txBody>
      </p:sp>
      <p:sp>
        <p:nvSpPr>
          <p:cNvPr id="49160" name="Text Box 10"/>
          <p:cNvSpPr txBox="1">
            <a:spLocks noChangeArrowheads="1"/>
          </p:cNvSpPr>
          <p:nvPr/>
        </p:nvSpPr>
        <p:spPr bwMode="auto">
          <a:xfrm>
            <a:off x="5380038" y="4062413"/>
            <a:ext cx="1611312" cy="331787"/>
          </a:xfrm>
          <a:prstGeom prst="rect">
            <a:avLst/>
          </a:prstGeom>
          <a:noFill/>
          <a:ln w="9525">
            <a:noFill/>
            <a:miter lim="800000"/>
            <a:headEnd/>
            <a:tailEnd/>
          </a:ln>
        </p:spPr>
        <p:txBody>
          <a:bodyPr/>
          <a:lstStyle/>
          <a:p>
            <a:pPr algn="ctr" eaLnBrk="0" hangingPunct="0"/>
            <a:r>
              <a:rPr lang="fr-FR" sz="1600">
                <a:latin typeface="Times New Roman" pitchFamily="18" charset="0"/>
              </a:rPr>
              <a:t>Portabilité des services</a:t>
            </a:r>
          </a:p>
        </p:txBody>
      </p:sp>
      <p:sp>
        <p:nvSpPr>
          <p:cNvPr id="338955" name="Text Box 11"/>
          <p:cNvSpPr txBox="1">
            <a:spLocks noChangeArrowheads="1"/>
          </p:cNvSpPr>
          <p:nvPr/>
        </p:nvSpPr>
        <p:spPr bwMode="auto">
          <a:xfrm>
            <a:off x="3390900" y="5214938"/>
            <a:ext cx="1600200" cy="728662"/>
          </a:xfrm>
          <a:prstGeom prst="rect">
            <a:avLst/>
          </a:prstGeom>
          <a:solidFill>
            <a:schemeClr val="bg1"/>
          </a:solidFill>
          <a:ln w="9525">
            <a:solidFill>
              <a:srgbClr val="000000"/>
            </a:solidFill>
            <a:miter lim="800000"/>
            <a:headEnd/>
            <a:tailEnd/>
          </a:ln>
          <a:effectLst>
            <a:outerShdw dist="35921" dir="2700000" algn="ctr" rotWithShape="0">
              <a:srgbClr val="808080"/>
            </a:outerShdw>
          </a:effectLst>
        </p:spPr>
        <p:txBody>
          <a:bodyPr/>
          <a:lstStyle/>
          <a:p>
            <a:pPr algn="ctr" eaLnBrk="0" hangingPunct="0">
              <a:defRPr/>
            </a:pPr>
            <a:r>
              <a:rPr lang="fr-FR" sz="1600">
                <a:latin typeface="Times New Roman" pitchFamily="18" charset="0"/>
              </a:rPr>
              <a:t>Numéro personnel</a:t>
            </a:r>
          </a:p>
        </p:txBody>
      </p:sp>
      <p:sp>
        <p:nvSpPr>
          <p:cNvPr id="338956" name="Text Box 12"/>
          <p:cNvSpPr txBox="1">
            <a:spLocks noChangeArrowheads="1"/>
          </p:cNvSpPr>
          <p:nvPr/>
        </p:nvSpPr>
        <p:spPr bwMode="auto">
          <a:xfrm>
            <a:off x="5219700" y="5214938"/>
            <a:ext cx="1827213" cy="728662"/>
          </a:xfrm>
          <a:prstGeom prst="rect">
            <a:avLst/>
          </a:prstGeom>
          <a:solidFill>
            <a:schemeClr val="bg1"/>
          </a:solidFill>
          <a:ln w="9525">
            <a:solidFill>
              <a:srgbClr val="000000"/>
            </a:solidFill>
            <a:miter lim="800000"/>
            <a:headEnd/>
            <a:tailEnd/>
          </a:ln>
          <a:effectLst>
            <a:outerShdw dist="35921" dir="2700000" algn="ctr" rotWithShape="0">
              <a:srgbClr val="808080"/>
            </a:outerShdw>
          </a:effectLst>
        </p:spPr>
        <p:txBody>
          <a:bodyPr/>
          <a:lstStyle/>
          <a:p>
            <a:pPr algn="ctr" eaLnBrk="0" hangingPunct="0">
              <a:defRPr/>
            </a:pPr>
            <a:r>
              <a:rPr lang="fr-FR" sz="1600">
                <a:latin typeface="Times New Roman" pitchFamily="18" charset="0"/>
              </a:rPr>
              <a:t>Capacités de réseau intelligent</a:t>
            </a:r>
          </a:p>
        </p:txBody>
      </p:sp>
      <p:sp>
        <p:nvSpPr>
          <p:cNvPr id="49163" name="Line 13"/>
          <p:cNvSpPr>
            <a:spLocks noChangeShapeType="1"/>
          </p:cNvSpPr>
          <p:nvPr/>
        </p:nvSpPr>
        <p:spPr bwMode="auto">
          <a:xfrm>
            <a:off x="4152900" y="1447800"/>
            <a:ext cx="0" cy="609600"/>
          </a:xfrm>
          <a:prstGeom prst="line">
            <a:avLst/>
          </a:prstGeom>
          <a:noFill/>
          <a:ln w="28575">
            <a:solidFill>
              <a:srgbClr val="000000"/>
            </a:solidFill>
            <a:round/>
            <a:headEnd/>
            <a:tailEnd type="stealth" w="lg" len="lg"/>
          </a:ln>
        </p:spPr>
        <p:txBody>
          <a:bodyPr/>
          <a:lstStyle/>
          <a:p>
            <a:endParaRPr lang="en-US"/>
          </a:p>
        </p:txBody>
      </p:sp>
      <p:sp>
        <p:nvSpPr>
          <p:cNvPr id="49164" name="Line 14"/>
          <p:cNvSpPr>
            <a:spLocks noChangeShapeType="1"/>
          </p:cNvSpPr>
          <p:nvPr/>
        </p:nvSpPr>
        <p:spPr bwMode="auto">
          <a:xfrm flipH="1">
            <a:off x="2324100" y="2919413"/>
            <a:ext cx="1112838" cy="1143000"/>
          </a:xfrm>
          <a:prstGeom prst="line">
            <a:avLst/>
          </a:prstGeom>
          <a:noFill/>
          <a:ln w="28575">
            <a:solidFill>
              <a:srgbClr val="000000"/>
            </a:solidFill>
            <a:round/>
            <a:headEnd/>
            <a:tailEnd type="stealth" w="lg" len="lg"/>
          </a:ln>
        </p:spPr>
        <p:txBody>
          <a:bodyPr/>
          <a:lstStyle/>
          <a:p>
            <a:endParaRPr lang="en-US"/>
          </a:p>
        </p:txBody>
      </p:sp>
      <p:sp>
        <p:nvSpPr>
          <p:cNvPr id="49165" name="Line 15"/>
          <p:cNvSpPr>
            <a:spLocks noChangeShapeType="1"/>
          </p:cNvSpPr>
          <p:nvPr/>
        </p:nvSpPr>
        <p:spPr bwMode="auto">
          <a:xfrm>
            <a:off x="4176713" y="2919413"/>
            <a:ext cx="0" cy="1143000"/>
          </a:xfrm>
          <a:prstGeom prst="line">
            <a:avLst/>
          </a:prstGeom>
          <a:noFill/>
          <a:ln w="28575">
            <a:solidFill>
              <a:srgbClr val="000000"/>
            </a:solidFill>
            <a:round/>
            <a:headEnd/>
            <a:tailEnd type="stealth" w="lg" len="lg"/>
          </a:ln>
        </p:spPr>
        <p:txBody>
          <a:bodyPr/>
          <a:lstStyle/>
          <a:p>
            <a:endParaRPr lang="en-US"/>
          </a:p>
        </p:txBody>
      </p:sp>
      <p:sp>
        <p:nvSpPr>
          <p:cNvPr id="49166" name="Line 16"/>
          <p:cNvSpPr>
            <a:spLocks noChangeShapeType="1"/>
          </p:cNvSpPr>
          <p:nvPr/>
        </p:nvSpPr>
        <p:spPr bwMode="auto">
          <a:xfrm>
            <a:off x="5103813" y="2919413"/>
            <a:ext cx="833437" cy="1143000"/>
          </a:xfrm>
          <a:prstGeom prst="line">
            <a:avLst/>
          </a:prstGeom>
          <a:noFill/>
          <a:ln w="28575">
            <a:solidFill>
              <a:srgbClr val="000000"/>
            </a:solidFill>
            <a:round/>
            <a:headEnd/>
            <a:tailEnd type="stealth" w="lg" len="lg"/>
          </a:ln>
        </p:spPr>
        <p:txBody>
          <a:bodyPr/>
          <a:lstStyle/>
          <a:p>
            <a:endParaRPr lang="en-US"/>
          </a:p>
        </p:txBody>
      </p:sp>
      <p:sp>
        <p:nvSpPr>
          <p:cNvPr id="49167" name="Line 17"/>
          <p:cNvSpPr>
            <a:spLocks noChangeShapeType="1"/>
          </p:cNvSpPr>
          <p:nvPr/>
        </p:nvSpPr>
        <p:spPr bwMode="auto">
          <a:xfrm>
            <a:off x="2324100" y="4613275"/>
            <a:ext cx="0" cy="568325"/>
          </a:xfrm>
          <a:prstGeom prst="line">
            <a:avLst/>
          </a:prstGeom>
          <a:noFill/>
          <a:ln w="28575">
            <a:solidFill>
              <a:srgbClr val="000000"/>
            </a:solidFill>
            <a:round/>
            <a:headEnd/>
            <a:tailEnd type="stealth" w="lg" len="lg"/>
          </a:ln>
        </p:spPr>
        <p:txBody>
          <a:bodyPr/>
          <a:lstStyle/>
          <a:p>
            <a:endParaRPr lang="en-US"/>
          </a:p>
        </p:txBody>
      </p:sp>
      <p:sp>
        <p:nvSpPr>
          <p:cNvPr id="49168" name="Line 18"/>
          <p:cNvSpPr>
            <a:spLocks noChangeShapeType="1"/>
          </p:cNvSpPr>
          <p:nvPr/>
        </p:nvSpPr>
        <p:spPr bwMode="auto">
          <a:xfrm>
            <a:off x="4176713" y="4613275"/>
            <a:ext cx="0" cy="568325"/>
          </a:xfrm>
          <a:prstGeom prst="line">
            <a:avLst/>
          </a:prstGeom>
          <a:noFill/>
          <a:ln w="28575">
            <a:solidFill>
              <a:srgbClr val="000000"/>
            </a:solidFill>
            <a:round/>
            <a:headEnd/>
            <a:tailEnd type="stealth" w="lg" len="lg"/>
          </a:ln>
        </p:spPr>
        <p:txBody>
          <a:bodyPr/>
          <a:lstStyle/>
          <a:p>
            <a:endParaRPr lang="en-US"/>
          </a:p>
        </p:txBody>
      </p:sp>
      <p:sp>
        <p:nvSpPr>
          <p:cNvPr id="49169" name="Line 19"/>
          <p:cNvSpPr>
            <a:spLocks noChangeShapeType="1"/>
          </p:cNvSpPr>
          <p:nvPr/>
        </p:nvSpPr>
        <p:spPr bwMode="auto">
          <a:xfrm>
            <a:off x="6134100" y="4613275"/>
            <a:ext cx="0" cy="568325"/>
          </a:xfrm>
          <a:prstGeom prst="line">
            <a:avLst/>
          </a:prstGeom>
          <a:noFill/>
          <a:ln w="28575">
            <a:solidFill>
              <a:srgbClr val="000000"/>
            </a:solidFill>
            <a:round/>
            <a:headEnd/>
            <a:tailEnd type="stealth" w="lg" len="lg"/>
          </a:ln>
        </p:spPr>
        <p:txBody>
          <a:bodyPr/>
          <a:lstStyle/>
          <a:p>
            <a:endParaRPr lang="en-US"/>
          </a:p>
        </p:txBody>
      </p:sp>
      <p:sp>
        <p:nvSpPr>
          <p:cNvPr id="338965" name="Text Box 21"/>
          <p:cNvSpPr txBox="1">
            <a:spLocks noChangeArrowheads="1"/>
          </p:cNvSpPr>
          <p:nvPr/>
        </p:nvSpPr>
        <p:spPr bwMode="auto">
          <a:xfrm>
            <a:off x="2171700" y="2057400"/>
            <a:ext cx="3983038" cy="862013"/>
          </a:xfrm>
          <a:prstGeom prst="rect">
            <a:avLst/>
          </a:prstGeom>
          <a:solidFill>
            <a:schemeClr val="bg1"/>
          </a:solidFill>
          <a:ln w="9525">
            <a:solidFill>
              <a:srgbClr val="000000"/>
            </a:solidFill>
            <a:miter lim="800000"/>
            <a:headEnd/>
            <a:tailEnd/>
          </a:ln>
          <a:effectLst>
            <a:outerShdw dist="35921" dir="2700000" algn="ctr" rotWithShape="0">
              <a:srgbClr val="808080"/>
            </a:outerShdw>
          </a:effectLst>
        </p:spPr>
        <p:txBody>
          <a:bodyPr tIns="154800"/>
          <a:lstStyle/>
          <a:p>
            <a:pPr algn="ctr" eaLnBrk="0" hangingPunct="0">
              <a:defRPr/>
            </a:pPr>
            <a:r>
              <a:rPr lang="en-US" sz="1600" b="1" noProof="1">
                <a:latin typeface="Times New Roman" pitchFamily="18" charset="0"/>
              </a:rPr>
              <a:t>Disponibilité et localisation indépendantes  </a:t>
            </a:r>
          </a:p>
          <a:p>
            <a:pPr algn="ctr" eaLnBrk="0" hangingPunct="0">
              <a:defRPr/>
            </a:pPr>
            <a:r>
              <a:rPr lang="fr-FR" sz="1600" b="1">
                <a:latin typeface="Times New Roman" pitchFamily="18" charset="0"/>
              </a:rPr>
              <a:t>des services de communications</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bwMode="auto">
          <a:xfrm>
            <a:off x="304800" y="2286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mtClean="0">
                <a:latin typeface="Times New Roman" pitchFamily="18" charset="0"/>
              </a:rPr>
              <a:t>Informatique mobile</a:t>
            </a:r>
            <a:endParaRPr lang="en-US" smtClean="0">
              <a:latin typeface="Times New Roman" pitchFamily="18" charset="0"/>
            </a:endParaRPr>
          </a:p>
        </p:txBody>
      </p:sp>
      <p:sp>
        <p:nvSpPr>
          <p:cNvPr id="50180" name="Rectangle 3"/>
          <p:cNvSpPr>
            <a:spLocks noGrp="1" noChangeArrowheads="1"/>
          </p:cNvSpPr>
          <p:nvPr>
            <p:ph sz="quarter" idx="1"/>
          </p:nvPr>
        </p:nvSpPr>
        <p:spPr bwMode="auto">
          <a:xfrm>
            <a:off x="457200" y="1295400"/>
            <a:ext cx="8229600" cy="4572000"/>
          </a:xfr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eaLnBrk="1" hangingPunct="1">
              <a:lnSpc>
                <a:spcPct val="90000"/>
              </a:lnSpc>
            </a:pPr>
            <a:r>
              <a:rPr lang="es-CO" sz="2200" b="1" smtClean="0">
                <a:latin typeface="Times New Roman" pitchFamily="18" charset="0"/>
              </a:rPr>
              <a:t>La mobilité qu’est-ce que ça implique? </a:t>
            </a:r>
          </a:p>
          <a:p>
            <a:pPr eaLnBrk="1" hangingPunct="1">
              <a:lnSpc>
                <a:spcPct val="90000"/>
              </a:lnSpc>
              <a:buFontTx/>
              <a:buNone/>
            </a:pPr>
            <a:endParaRPr lang="fr-CA" sz="2600" b="1" smtClean="0">
              <a:latin typeface="Times New Roman" pitchFamily="18" charset="0"/>
            </a:endParaRPr>
          </a:p>
          <a:p>
            <a:pPr lvl="1" eaLnBrk="1" hangingPunct="1">
              <a:lnSpc>
                <a:spcPct val="90000"/>
              </a:lnSpc>
              <a:spcBef>
                <a:spcPct val="25000"/>
              </a:spcBef>
            </a:pPr>
            <a:r>
              <a:rPr lang="fr-CA" sz="2200" b="1" smtClean="0">
                <a:latin typeface="Times New Roman" pitchFamily="18" charset="0"/>
              </a:rPr>
              <a:t>Portabilité</a:t>
            </a:r>
          </a:p>
          <a:p>
            <a:pPr lvl="2" eaLnBrk="1" hangingPunct="1">
              <a:lnSpc>
                <a:spcPct val="90000"/>
              </a:lnSpc>
              <a:spcBef>
                <a:spcPct val="25000"/>
              </a:spcBef>
              <a:buFontTx/>
              <a:buNone/>
            </a:pPr>
            <a:r>
              <a:rPr lang="fr-CA" sz="2200" smtClean="0">
                <a:latin typeface="Times New Roman" pitchFamily="18" charset="0"/>
              </a:rPr>
              <a:t>L’accessibilité des services et des applications</a:t>
            </a:r>
          </a:p>
          <a:p>
            <a:pPr lvl="2" eaLnBrk="1" hangingPunct="1">
              <a:lnSpc>
                <a:spcPct val="90000"/>
              </a:lnSpc>
              <a:spcBef>
                <a:spcPct val="25000"/>
              </a:spcBef>
            </a:pPr>
            <a:endParaRPr lang="fr-CA" sz="2200" b="1" smtClean="0">
              <a:latin typeface="Times New Roman" pitchFamily="18" charset="0"/>
            </a:endParaRPr>
          </a:p>
          <a:p>
            <a:pPr lvl="1" eaLnBrk="1" hangingPunct="1">
              <a:lnSpc>
                <a:spcPct val="90000"/>
              </a:lnSpc>
              <a:spcBef>
                <a:spcPct val="25000"/>
              </a:spcBef>
            </a:pPr>
            <a:r>
              <a:rPr lang="fr-CA" sz="2200" b="1" smtClean="0">
                <a:latin typeface="Times New Roman" pitchFamily="18" charset="0"/>
              </a:rPr>
              <a:t>Couverture</a:t>
            </a:r>
          </a:p>
          <a:p>
            <a:pPr lvl="2" algn="just" eaLnBrk="1" hangingPunct="1">
              <a:lnSpc>
                <a:spcPct val="90000"/>
              </a:lnSpc>
              <a:spcBef>
                <a:spcPct val="25000"/>
              </a:spcBef>
            </a:pPr>
            <a:r>
              <a:rPr lang="fr-CA" sz="2200" smtClean="0">
                <a:latin typeface="Times New Roman" pitchFamily="18" charset="0"/>
              </a:rPr>
              <a:t>Le territoire où le service est utilisé soit couvert par une technologie et qu’il soit possible d’y accéder</a:t>
            </a:r>
          </a:p>
          <a:p>
            <a:pPr lvl="1" eaLnBrk="1" hangingPunct="1">
              <a:lnSpc>
                <a:spcPct val="90000"/>
              </a:lnSpc>
              <a:spcBef>
                <a:spcPct val="25000"/>
              </a:spcBef>
            </a:pPr>
            <a:endParaRPr lang="fr-CA" sz="2200" b="1" smtClean="0">
              <a:latin typeface="Times New Roman" pitchFamily="18" charset="0"/>
            </a:endParaRPr>
          </a:p>
          <a:p>
            <a:pPr lvl="1" eaLnBrk="1" hangingPunct="1">
              <a:lnSpc>
                <a:spcPct val="90000"/>
              </a:lnSpc>
              <a:spcBef>
                <a:spcPct val="25000"/>
              </a:spcBef>
            </a:pPr>
            <a:r>
              <a:rPr lang="fr-CA" sz="2200" b="1" smtClean="0">
                <a:latin typeface="Times New Roman" pitchFamily="18" charset="0"/>
              </a:rPr>
              <a:t>Interopérabilité		</a:t>
            </a:r>
          </a:p>
          <a:p>
            <a:pPr lvl="2" algn="just" eaLnBrk="1" hangingPunct="1">
              <a:lnSpc>
                <a:spcPct val="90000"/>
              </a:lnSpc>
            </a:pPr>
            <a:r>
              <a:rPr lang="fr-CA" sz="2200" smtClean="0">
                <a:latin typeface="Times New Roman" pitchFamily="18" charset="0"/>
              </a:rPr>
              <a:t>Les architectures et les protocoles doivent être compatibles pour pouvoir coopérer, traduire et réaliser le service tel que l’utilisateur l’attend</a:t>
            </a:r>
          </a:p>
          <a:p>
            <a:pPr lvl="1" eaLnBrk="1" hangingPunct="1">
              <a:lnSpc>
                <a:spcPct val="90000"/>
              </a:lnSpc>
              <a:spcBef>
                <a:spcPct val="15000"/>
              </a:spcBef>
            </a:pPr>
            <a:endParaRPr lang="fr-CA" sz="2200" b="1" smtClean="0">
              <a:latin typeface="Times New Roman" pitchFamily="18" charset="0"/>
            </a:endParaRPr>
          </a:p>
        </p:txBody>
      </p:sp>
      <p:sp>
        <p:nvSpPr>
          <p:cNvPr id="50178"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F3196CEA-8E78-4564-ADDF-721F95F590B8}" type="slidenum">
              <a:rPr lang="en-US">
                <a:latin typeface="Arial" charset="0"/>
              </a:rPr>
              <a:pPr/>
              <a:t>28</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411162"/>
          </a:xfrm>
        </p:spPr>
        <p:txBody>
          <a:bodyPr>
            <a:normAutofit fontScale="90000"/>
          </a:bodyPr>
          <a:lstStyle/>
          <a:p>
            <a:pPr algn="ctr"/>
            <a:r>
              <a:rPr lang="en-CA" dirty="0" err="1" smtClean="0"/>
              <a:t>Informatique</a:t>
            </a:r>
            <a:r>
              <a:rPr lang="en-CA" dirty="0" smtClean="0"/>
              <a:t> Mobile</a:t>
            </a:r>
            <a:endParaRPr lang="fr-CA" dirty="0"/>
          </a:p>
        </p:txBody>
      </p:sp>
      <p:sp>
        <p:nvSpPr>
          <p:cNvPr id="3" name="Espace réservé du contenu 2"/>
          <p:cNvSpPr>
            <a:spLocks noGrp="1"/>
          </p:cNvSpPr>
          <p:nvPr>
            <p:ph sz="quarter" idx="1"/>
          </p:nvPr>
        </p:nvSpPr>
        <p:spPr>
          <a:xfrm>
            <a:off x="457200" y="914400"/>
            <a:ext cx="7467600" cy="4873752"/>
          </a:xfrm>
        </p:spPr>
        <p:txBody>
          <a:bodyPr/>
          <a:lstStyle/>
          <a:p>
            <a:r>
              <a:rPr lang="fr-CA" sz="1800" dirty="0" smtClean="0">
                <a:latin typeface="Times New Roman" pitchFamily="18" charset="0"/>
                <a:cs typeface="Times New Roman" pitchFamily="18" charset="0"/>
              </a:rPr>
              <a:t>On </a:t>
            </a:r>
            <a:r>
              <a:rPr lang="fr-CA" sz="1800" dirty="0">
                <a:latin typeface="Times New Roman" pitchFamily="18" charset="0"/>
                <a:cs typeface="Times New Roman" pitchFamily="18" charset="0"/>
              </a:rPr>
              <a:t>fait référence au terme informatique mobile dans le nuage lorsqu’on utilise un terminal mobile pour communiquer avec des serveurs se trouvant dans </a:t>
            </a:r>
            <a:r>
              <a:rPr lang="fr-CA" sz="1800" dirty="0" smtClean="0">
                <a:latin typeface="Times New Roman" pitchFamily="18" charset="0"/>
                <a:cs typeface="Times New Roman" pitchFamily="18" charset="0"/>
              </a:rPr>
              <a:t>des centres </a:t>
            </a:r>
            <a:r>
              <a:rPr lang="fr-CA" sz="1800" dirty="0">
                <a:latin typeface="Times New Roman" pitchFamily="18" charset="0"/>
                <a:cs typeface="Times New Roman" pitchFamily="18" charset="0"/>
              </a:rPr>
              <a:t>de données, l’accès à ces ressources se faisant via le réseau </a:t>
            </a:r>
            <a:r>
              <a:rPr lang="fr-CA" sz="1800" dirty="0" smtClean="0">
                <a:latin typeface="Times New Roman" pitchFamily="18" charset="0"/>
                <a:cs typeface="Times New Roman" pitchFamily="18" charset="0"/>
              </a:rPr>
              <a:t>4G </a:t>
            </a:r>
            <a:r>
              <a:rPr lang="fr-CA" sz="1800" dirty="0">
                <a:latin typeface="Times New Roman" pitchFamily="18" charset="0"/>
                <a:cs typeface="Times New Roman" pitchFamily="18" charset="0"/>
              </a:rPr>
              <a:t>ou Wi-Fi </a:t>
            </a:r>
          </a:p>
          <a:p>
            <a:endParaRPr lang="fr-CA" sz="1800"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09800"/>
            <a:ext cx="5072062" cy="416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1600200" y="6477000"/>
            <a:ext cx="6348213" cy="215444"/>
          </a:xfrm>
          <a:prstGeom prst="rect">
            <a:avLst/>
          </a:prstGeom>
          <a:noFill/>
        </p:spPr>
        <p:txBody>
          <a:bodyPr wrap="none" rtlCol="0">
            <a:spAutoFit/>
          </a:bodyPr>
          <a:lstStyle/>
          <a:p>
            <a:r>
              <a:rPr lang="en-CA" sz="800" dirty="0" smtClean="0"/>
              <a:t>Source: </a:t>
            </a:r>
            <a:r>
              <a:rPr lang="en-US" sz="800" dirty="0"/>
              <a:t>H. T. </a:t>
            </a:r>
            <a:r>
              <a:rPr lang="en-US" sz="800" dirty="0" err="1"/>
              <a:t>Dinh</a:t>
            </a:r>
            <a:r>
              <a:rPr lang="en-US" sz="800" dirty="0"/>
              <a:t>, C. Lee, D. </a:t>
            </a:r>
            <a:r>
              <a:rPr lang="en-US" sz="800" dirty="0" err="1"/>
              <a:t>Niyato</a:t>
            </a:r>
            <a:r>
              <a:rPr lang="en-US" sz="800" dirty="0"/>
              <a:t>, and P. Wang, "A survey of mobile cloud computing: architecture, applications, and approaches," </a:t>
            </a:r>
            <a:endParaRPr lang="fr-CA" sz="800" dirty="0"/>
          </a:p>
        </p:txBody>
      </p:sp>
    </p:spTree>
    <p:extLst>
      <p:ext uri="{BB962C8B-B14F-4D97-AF65-F5344CB8AC3E}">
        <p14:creationId xmlns:p14="http://schemas.microsoft.com/office/powerpoint/2010/main" val="19755273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ce réservé du numéro de diapositive 1"/>
          <p:cNvSpPr>
            <a:spLocks noGrp="1"/>
          </p:cNvSpPr>
          <p:nvPr>
            <p:ph type="sldNum" sz="quarter" idx="12"/>
          </p:nvPr>
        </p:nvSpPr>
        <p:spPr>
          <a:xfrm>
            <a:off x="7010400" y="6356350"/>
            <a:ext cx="2133600" cy="365125"/>
          </a:xfrm>
          <a:prstGeom prst="rect">
            <a:avLst/>
          </a:prstGeom>
          <a:noFill/>
        </p:spPr>
        <p:txBody>
          <a:bodyPr/>
          <a:lstStyle/>
          <a:p>
            <a:fld id="{1172C3F9-25B2-4BB9-A169-0230F71B9302}" type="slidenum">
              <a:rPr lang="en-US">
                <a:latin typeface="Arial" charset="0"/>
              </a:rPr>
              <a:pPr/>
              <a:t>3</a:t>
            </a:fld>
            <a:endParaRPr lang="en-US">
              <a:latin typeface="Arial" charset="0"/>
            </a:endParaRPr>
          </a:p>
        </p:txBody>
      </p:sp>
      <p:sp>
        <p:nvSpPr>
          <p:cNvPr id="29699" name="Text Box 3"/>
          <p:cNvSpPr txBox="1">
            <a:spLocks noChangeArrowheads="1"/>
          </p:cNvSpPr>
          <p:nvPr/>
        </p:nvSpPr>
        <p:spPr bwMode="auto">
          <a:xfrm>
            <a:off x="228600" y="152400"/>
            <a:ext cx="8077200" cy="519113"/>
          </a:xfrm>
          <a:prstGeom prst="rect">
            <a:avLst/>
          </a:prstGeom>
          <a:noFill/>
          <a:ln w="9525">
            <a:noFill/>
            <a:miter lim="800000"/>
            <a:headEnd/>
            <a:tailEnd/>
          </a:ln>
        </p:spPr>
        <p:txBody>
          <a:bodyPr>
            <a:spAutoFit/>
          </a:bodyPr>
          <a:lstStyle/>
          <a:p>
            <a:pPr>
              <a:spcBef>
                <a:spcPct val="50000"/>
              </a:spcBef>
            </a:pPr>
            <a:r>
              <a:rPr lang="fr-CA" sz="2800">
                <a:latin typeface="Times New Roman" pitchFamily="18" charset="0"/>
              </a:rPr>
              <a:t>Définition d’un réseau de télécommunications</a:t>
            </a:r>
          </a:p>
        </p:txBody>
      </p:sp>
      <p:sp>
        <p:nvSpPr>
          <p:cNvPr id="29700" name="Text Box 4"/>
          <p:cNvSpPr txBox="1">
            <a:spLocks noChangeArrowheads="1"/>
          </p:cNvSpPr>
          <p:nvPr/>
        </p:nvSpPr>
        <p:spPr bwMode="auto">
          <a:xfrm>
            <a:off x="290513" y="1049338"/>
            <a:ext cx="8607425" cy="4656137"/>
          </a:xfrm>
          <a:prstGeom prst="rect">
            <a:avLst/>
          </a:prstGeom>
          <a:noFill/>
          <a:ln w="9525">
            <a:noFill/>
            <a:miter lim="800000"/>
            <a:headEnd/>
            <a:tailEnd/>
          </a:ln>
        </p:spPr>
        <p:txBody>
          <a:bodyPr>
            <a:spAutoFit/>
          </a:bodyPr>
          <a:lstStyle/>
          <a:p>
            <a:pPr algn="just">
              <a:spcBef>
                <a:spcPct val="50000"/>
              </a:spcBef>
            </a:pPr>
            <a:r>
              <a:rPr lang="fr-CA">
                <a:latin typeface="Times New Roman" pitchFamily="18" charset="0"/>
              </a:rPr>
              <a:t>Un réseau de télécommunications est un ensemble d’équipements de télécommunications reliés entre eux permettant de véhiculer des données, de la voix et</a:t>
            </a:r>
            <a:r>
              <a:rPr lang="en-US">
                <a:latin typeface="Times New Roman" pitchFamily="18" charset="0"/>
              </a:rPr>
              <a:t>/ou</a:t>
            </a:r>
            <a:r>
              <a:rPr lang="fr-CA">
                <a:latin typeface="Times New Roman" pitchFamily="18" charset="0"/>
              </a:rPr>
              <a:t> des images entre des utilisateurs géographiquement éloignés (de quelques mètres à plusieurs milliers de kilomètres).</a:t>
            </a:r>
          </a:p>
          <a:p>
            <a:pPr lvl="1">
              <a:spcBef>
                <a:spcPct val="50000"/>
              </a:spcBef>
              <a:buFontTx/>
              <a:buChar char="•"/>
            </a:pPr>
            <a:r>
              <a:rPr lang="fr-CA">
                <a:solidFill>
                  <a:schemeClr val="accent2"/>
                </a:solidFill>
                <a:latin typeface="Times New Roman" pitchFamily="18" charset="0"/>
              </a:rPr>
              <a:t> Réseaux téléphoniques;</a:t>
            </a:r>
          </a:p>
          <a:p>
            <a:pPr lvl="1">
              <a:spcBef>
                <a:spcPct val="50000"/>
              </a:spcBef>
              <a:buFontTx/>
              <a:buChar char="•"/>
            </a:pPr>
            <a:r>
              <a:rPr lang="fr-CA">
                <a:solidFill>
                  <a:schemeClr val="accent2"/>
                </a:solidFill>
                <a:latin typeface="Times New Roman" pitchFamily="18" charset="0"/>
              </a:rPr>
              <a:t> Réseaux informatiques;</a:t>
            </a:r>
          </a:p>
          <a:p>
            <a:pPr lvl="1">
              <a:spcBef>
                <a:spcPct val="50000"/>
              </a:spcBef>
              <a:buFontTx/>
              <a:buChar char="•"/>
            </a:pPr>
            <a:r>
              <a:rPr lang="fr-CA">
                <a:solidFill>
                  <a:schemeClr val="accent2"/>
                </a:solidFill>
                <a:latin typeface="Times New Roman" pitchFamily="18" charset="0"/>
              </a:rPr>
              <a:t> Réseaux satellites;</a:t>
            </a:r>
          </a:p>
          <a:p>
            <a:pPr lvl="1">
              <a:spcBef>
                <a:spcPct val="50000"/>
              </a:spcBef>
              <a:buFontTx/>
              <a:buChar char="•"/>
            </a:pPr>
            <a:r>
              <a:rPr lang="fr-CA">
                <a:solidFill>
                  <a:schemeClr val="accent2"/>
                </a:solidFill>
                <a:latin typeface="Times New Roman" pitchFamily="18" charset="0"/>
              </a:rPr>
              <a:t> Réseaux mobiles;</a:t>
            </a:r>
          </a:p>
          <a:p>
            <a:pPr lvl="1">
              <a:spcBef>
                <a:spcPct val="50000"/>
              </a:spcBef>
              <a:buFontTx/>
              <a:buChar char="•"/>
            </a:pPr>
            <a:r>
              <a:rPr lang="fr-CA">
                <a:solidFill>
                  <a:schemeClr val="accent2"/>
                </a:solidFill>
                <a:latin typeface="Times New Roman" pitchFamily="18" charset="0"/>
              </a:rPr>
              <a:t> etc.</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bwMode="auto">
          <a:xfrm>
            <a:off x="228600" y="1524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2800" smtClean="0">
                <a:latin typeface="Times New Roman" pitchFamily="18" charset="0"/>
              </a:rPr>
              <a:t>Fondements de l’architecture cellulaire</a:t>
            </a:r>
            <a:endParaRPr lang="en-US" sz="2800" smtClean="0">
              <a:latin typeface="Times New Roman" pitchFamily="18" charset="0"/>
            </a:endParaRPr>
          </a:p>
        </p:txBody>
      </p:sp>
      <p:sp>
        <p:nvSpPr>
          <p:cNvPr id="51202"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64437604-3E25-463A-A7DB-2B471BBBCD7D}" type="slidenum">
              <a:rPr lang="en-US">
                <a:latin typeface="Arial" charset="0"/>
              </a:rPr>
              <a:pPr/>
              <a:t>30</a:t>
            </a:fld>
            <a:endParaRPr lang="en-US">
              <a:latin typeface="Arial" charset="0"/>
            </a:endParaRPr>
          </a:p>
        </p:txBody>
      </p:sp>
      <p:sp>
        <p:nvSpPr>
          <p:cNvPr id="51204" name="Text Box 19"/>
          <p:cNvSpPr txBox="1">
            <a:spLocks noChangeArrowheads="1"/>
          </p:cNvSpPr>
          <p:nvPr/>
        </p:nvSpPr>
        <p:spPr bwMode="auto">
          <a:xfrm>
            <a:off x="533400" y="2133600"/>
            <a:ext cx="8093075" cy="2282825"/>
          </a:xfrm>
          <a:prstGeom prst="rect">
            <a:avLst/>
          </a:prstGeom>
          <a:noFill/>
          <a:ln w="9525">
            <a:noFill/>
            <a:miter lim="800000"/>
            <a:headEnd/>
            <a:tailEnd/>
          </a:ln>
        </p:spPr>
        <p:txBody>
          <a:bodyPr>
            <a:spAutoFit/>
          </a:bodyPr>
          <a:lstStyle/>
          <a:p>
            <a:pPr lvl="1"/>
            <a:r>
              <a:rPr lang="fr-CA">
                <a:latin typeface="Times New Roman" pitchFamily="18" charset="0"/>
              </a:rPr>
              <a:t>Dans un réseau cellulaire, le territoire couvert ou la zone de couverture desservie est généralement découpée en de petites surfaces géographiquement limitées et communément appelées cellules.  Celles-ci sont souvent représentées par des hexagones dont le rayon varie de quelques centaines de mètres à quelques kilomètres.</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bwMode="auto">
          <a:xfrm>
            <a:off x="228600" y="228600"/>
            <a:ext cx="7467600" cy="9144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sz="2800" b="0" smtClean="0">
                <a:latin typeface="Times New Roman" pitchFamily="18" charset="0"/>
              </a:rPr>
              <a:t>Vision des réseaux 3G </a:t>
            </a:r>
            <a:br>
              <a:rPr lang="en-US" sz="2800" b="0" smtClean="0">
                <a:latin typeface="Times New Roman" pitchFamily="18" charset="0"/>
              </a:rPr>
            </a:br>
            <a:r>
              <a:rPr lang="en-US" sz="2800" b="0" smtClean="0">
                <a:latin typeface="Times New Roman" pitchFamily="18" charset="0"/>
              </a:rPr>
              <a:t>PAN, LAN, WAN et le Satellite</a:t>
            </a:r>
          </a:p>
        </p:txBody>
      </p:sp>
      <p:sp>
        <p:nvSpPr>
          <p:cNvPr id="52226" name="Espace réservé du numéro de diapositive 2"/>
          <p:cNvSpPr>
            <a:spLocks noGrp="1"/>
          </p:cNvSpPr>
          <p:nvPr>
            <p:ph type="sldNum" sz="quarter" idx="11"/>
          </p:nvPr>
        </p:nvSpPr>
        <p:spPr>
          <a:xfrm>
            <a:off x="7010400" y="6356350"/>
            <a:ext cx="2133600" cy="365125"/>
          </a:xfrm>
          <a:prstGeom prst="rect">
            <a:avLst/>
          </a:prstGeom>
          <a:noFill/>
        </p:spPr>
        <p:txBody>
          <a:bodyPr/>
          <a:lstStyle/>
          <a:p>
            <a:fld id="{4CA1976C-CD04-455C-8000-CB134F8C07BD}" type="slidenum">
              <a:rPr lang="en-US">
                <a:latin typeface="Arial" charset="0"/>
              </a:rPr>
              <a:pPr/>
              <a:t>31</a:t>
            </a:fld>
            <a:endParaRPr lang="en-US">
              <a:latin typeface="Arial" charset="0"/>
            </a:endParaRPr>
          </a:p>
        </p:txBody>
      </p:sp>
      <p:grpSp>
        <p:nvGrpSpPr>
          <p:cNvPr id="52228" name="Group 3"/>
          <p:cNvGrpSpPr>
            <a:grpSpLocks/>
          </p:cNvGrpSpPr>
          <p:nvPr/>
        </p:nvGrpSpPr>
        <p:grpSpPr bwMode="auto">
          <a:xfrm>
            <a:off x="304800" y="1828800"/>
            <a:ext cx="8258175" cy="3810000"/>
            <a:chOff x="528" y="1200"/>
            <a:chExt cx="5202" cy="2400"/>
          </a:xfrm>
        </p:grpSpPr>
        <p:sp>
          <p:nvSpPr>
            <p:cNvPr id="52286" name="Freeform 4"/>
            <p:cNvSpPr>
              <a:spLocks/>
            </p:cNvSpPr>
            <p:nvPr/>
          </p:nvSpPr>
          <p:spPr bwMode="auto">
            <a:xfrm>
              <a:off x="528" y="1200"/>
              <a:ext cx="4580" cy="1929"/>
            </a:xfrm>
            <a:custGeom>
              <a:avLst/>
              <a:gdLst>
                <a:gd name="T0" fmla="*/ 23 w 4284"/>
                <a:gd name="T1" fmla="*/ 1364 h 1570"/>
                <a:gd name="T2" fmla="*/ 66 w 4284"/>
                <a:gd name="T3" fmla="*/ 1253 h 1570"/>
                <a:gd name="T4" fmla="*/ 131 w 4284"/>
                <a:gd name="T5" fmla="*/ 1145 h 1570"/>
                <a:gd name="T6" fmla="*/ 187 w 4284"/>
                <a:gd name="T7" fmla="*/ 1034 h 1570"/>
                <a:gd name="T8" fmla="*/ 262 w 4284"/>
                <a:gd name="T9" fmla="*/ 936 h 1570"/>
                <a:gd name="T10" fmla="*/ 327 w 4284"/>
                <a:gd name="T11" fmla="*/ 838 h 1570"/>
                <a:gd name="T12" fmla="*/ 415 w 4284"/>
                <a:gd name="T13" fmla="*/ 743 h 1570"/>
                <a:gd name="T14" fmla="*/ 500 w 4284"/>
                <a:gd name="T15" fmla="*/ 658 h 1570"/>
                <a:gd name="T16" fmla="*/ 588 w 4284"/>
                <a:gd name="T17" fmla="*/ 570 h 1570"/>
                <a:gd name="T18" fmla="*/ 686 w 4284"/>
                <a:gd name="T19" fmla="*/ 488 h 1570"/>
                <a:gd name="T20" fmla="*/ 785 w 4284"/>
                <a:gd name="T21" fmla="*/ 413 h 1570"/>
                <a:gd name="T22" fmla="*/ 892 w 4284"/>
                <a:gd name="T23" fmla="*/ 354 h 1570"/>
                <a:gd name="T24" fmla="*/ 1000 w 4284"/>
                <a:gd name="T25" fmla="*/ 278 h 1570"/>
                <a:gd name="T26" fmla="*/ 1111 w 4284"/>
                <a:gd name="T27" fmla="*/ 229 h 1570"/>
                <a:gd name="T28" fmla="*/ 1229 w 4284"/>
                <a:gd name="T29" fmla="*/ 171 h 1570"/>
                <a:gd name="T30" fmla="*/ 1350 w 4284"/>
                <a:gd name="T31" fmla="*/ 131 h 1570"/>
                <a:gd name="T32" fmla="*/ 1481 w 4284"/>
                <a:gd name="T33" fmla="*/ 86 h 1570"/>
                <a:gd name="T34" fmla="*/ 1611 w 4284"/>
                <a:gd name="T35" fmla="*/ 59 h 1570"/>
                <a:gd name="T36" fmla="*/ 1742 w 4284"/>
                <a:gd name="T37" fmla="*/ 36 h 1570"/>
                <a:gd name="T38" fmla="*/ 1873 w 4284"/>
                <a:gd name="T39" fmla="*/ 10 h 1570"/>
                <a:gd name="T40" fmla="*/ 2003 w 4284"/>
                <a:gd name="T41" fmla="*/ 0 h 1570"/>
                <a:gd name="T42" fmla="*/ 2144 w 4284"/>
                <a:gd name="T43" fmla="*/ 0 h 1570"/>
                <a:gd name="T44" fmla="*/ 2284 w 4284"/>
                <a:gd name="T45" fmla="*/ 0 h 1570"/>
                <a:gd name="T46" fmla="*/ 2415 w 4284"/>
                <a:gd name="T47" fmla="*/ 10 h 1570"/>
                <a:gd name="T48" fmla="*/ 2546 w 4284"/>
                <a:gd name="T49" fmla="*/ 36 h 1570"/>
                <a:gd name="T50" fmla="*/ 2686 w 4284"/>
                <a:gd name="T51" fmla="*/ 59 h 1570"/>
                <a:gd name="T52" fmla="*/ 2807 w 4284"/>
                <a:gd name="T53" fmla="*/ 86 h 1570"/>
                <a:gd name="T54" fmla="*/ 2938 w 4284"/>
                <a:gd name="T55" fmla="*/ 131 h 1570"/>
                <a:gd name="T56" fmla="*/ 3056 w 4284"/>
                <a:gd name="T57" fmla="*/ 171 h 1570"/>
                <a:gd name="T58" fmla="*/ 3176 w 4284"/>
                <a:gd name="T59" fmla="*/ 229 h 1570"/>
                <a:gd name="T60" fmla="*/ 3284 w 4284"/>
                <a:gd name="T61" fmla="*/ 278 h 1570"/>
                <a:gd name="T62" fmla="*/ 3395 w 4284"/>
                <a:gd name="T63" fmla="*/ 354 h 1570"/>
                <a:gd name="T64" fmla="*/ 3503 w 4284"/>
                <a:gd name="T65" fmla="*/ 413 h 1570"/>
                <a:gd name="T66" fmla="*/ 3601 w 4284"/>
                <a:gd name="T67" fmla="*/ 498 h 1570"/>
                <a:gd name="T68" fmla="*/ 3699 w 4284"/>
                <a:gd name="T69" fmla="*/ 570 h 1570"/>
                <a:gd name="T70" fmla="*/ 3797 w 4284"/>
                <a:gd name="T71" fmla="*/ 658 h 1570"/>
                <a:gd name="T72" fmla="*/ 3872 w 4284"/>
                <a:gd name="T73" fmla="*/ 743 h 1570"/>
                <a:gd name="T74" fmla="*/ 3961 w 4284"/>
                <a:gd name="T75" fmla="*/ 838 h 1570"/>
                <a:gd name="T76" fmla="*/ 4036 w 4284"/>
                <a:gd name="T77" fmla="*/ 936 h 1570"/>
                <a:gd name="T78" fmla="*/ 4101 w 4284"/>
                <a:gd name="T79" fmla="*/ 1047 h 1570"/>
                <a:gd name="T80" fmla="*/ 4167 w 4284"/>
                <a:gd name="T81" fmla="*/ 1145 h 1570"/>
                <a:gd name="T82" fmla="*/ 4222 w 4284"/>
                <a:gd name="T83" fmla="*/ 1253 h 1570"/>
                <a:gd name="T84" fmla="*/ 4265 w 4284"/>
                <a:gd name="T85" fmla="*/ 1374 h 1570"/>
                <a:gd name="T86" fmla="*/ 4274 w 4284"/>
                <a:gd name="T87" fmla="*/ 1423 h 1570"/>
                <a:gd name="T88" fmla="*/ 4222 w 4284"/>
                <a:gd name="T89" fmla="*/ 1459 h 1570"/>
                <a:gd name="T90" fmla="*/ 4078 w 4284"/>
                <a:gd name="T91" fmla="*/ 1485 h 1570"/>
                <a:gd name="T92" fmla="*/ 3784 w 4284"/>
                <a:gd name="T93" fmla="*/ 1521 h 1570"/>
                <a:gd name="T94" fmla="*/ 3307 w 4284"/>
                <a:gd name="T95" fmla="*/ 1547 h 1570"/>
                <a:gd name="T96" fmla="*/ 2752 w 4284"/>
                <a:gd name="T97" fmla="*/ 1570 h 1570"/>
                <a:gd name="T98" fmla="*/ 2144 w 4284"/>
                <a:gd name="T99" fmla="*/ 1570 h 1570"/>
                <a:gd name="T100" fmla="*/ 1533 w 4284"/>
                <a:gd name="T101" fmla="*/ 1557 h 1570"/>
                <a:gd name="T102" fmla="*/ 807 w 4284"/>
                <a:gd name="T103" fmla="*/ 1534 h 1570"/>
                <a:gd name="T104" fmla="*/ 500 w 4284"/>
                <a:gd name="T105" fmla="*/ 1521 h 1570"/>
                <a:gd name="T106" fmla="*/ 219 w 4284"/>
                <a:gd name="T107" fmla="*/ 1485 h 1570"/>
                <a:gd name="T108" fmla="*/ 66 w 4284"/>
                <a:gd name="T109" fmla="*/ 1449 h 1570"/>
                <a:gd name="T110" fmla="*/ 13 w 4284"/>
                <a:gd name="T111" fmla="*/ 1423 h 15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4"/>
                <a:gd name="T169" fmla="*/ 0 h 1570"/>
                <a:gd name="T170" fmla="*/ 4284 w 4284"/>
                <a:gd name="T171" fmla="*/ 1570 h 157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4" h="1570">
                  <a:moveTo>
                    <a:pt x="0" y="1400"/>
                  </a:moveTo>
                  <a:lnTo>
                    <a:pt x="0" y="1400"/>
                  </a:lnTo>
                  <a:lnTo>
                    <a:pt x="23" y="1364"/>
                  </a:lnTo>
                  <a:lnTo>
                    <a:pt x="33" y="1325"/>
                  </a:lnTo>
                  <a:lnTo>
                    <a:pt x="56" y="1289"/>
                  </a:lnTo>
                  <a:lnTo>
                    <a:pt x="66" y="1253"/>
                  </a:lnTo>
                  <a:lnTo>
                    <a:pt x="88" y="1217"/>
                  </a:lnTo>
                  <a:lnTo>
                    <a:pt x="108" y="1181"/>
                  </a:lnTo>
                  <a:lnTo>
                    <a:pt x="131" y="1145"/>
                  </a:lnTo>
                  <a:lnTo>
                    <a:pt x="144" y="1106"/>
                  </a:lnTo>
                  <a:lnTo>
                    <a:pt x="164" y="1070"/>
                  </a:lnTo>
                  <a:lnTo>
                    <a:pt x="187" y="1034"/>
                  </a:lnTo>
                  <a:lnTo>
                    <a:pt x="206" y="998"/>
                  </a:lnTo>
                  <a:lnTo>
                    <a:pt x="229" y="975"/>
                  </a:lnTo>
                  <a:lnTo>
                    <a:pt x="262" y="936"/>
                  </a:lnTo>
                  <a:lnTo>
                    <a:pt x="285" y="900"/>
                  </a:lnTo>
                  <a:lnTo>
                    <a:pt x="304" y="864"/>
                  </a:lnTo>
                  <a:lnTo>
                    <a:pt x="327" y="838"/>
                  </a:lnTo>
                  <a:lnTo>
                    <a:pt x="360" y="802"/>
                  </a:lnTo>
                  <a:lnTo>
                    <a:pt x="383" y="779"/>
                  </a:lnTo>
                  <a:lnTo>
                    <a:pt x="415" y="743"/>
                  </a:lnTo>
                  <a:lnTo>
                    <a:pt x="435" y="717"/>
                  </a:lnTo>
                  <a:lnTo>
                    <a:pt x="468" y="681"/>
                  </a:lnTo>
                  <a:lnTo>
                    <a:pt x="500" y="658"/>
                  </a:lnTo>
                  <a:lnTo>
                    <a:pt x="523" y="622"/>
                  </a:lnTo>
                  <a:lnTo>
                    <a:pt x="556" y="596"/>
                  </a:lnTo>
                  <a:lnTo>
                    <a:pt x="588" y="570"/>
                  </a:lnTo>
                  <a:lnTo>
                    <a:pt x="621" y="547"/>
                  </a:lnTo>
                  <a:lnTo>
                    <a:pt x="654" y="511"/>
                  </a:lnTo>
                  <a:lnTo>
                    <a:pt x="686" y="488"/>
                  </a:lnTo>
                  <a:lnTo>
                    <a:pt x="719" y="462"/>
                  </a:lnTo>
                  <a:lnTo>
                    <a:pt x="752" y="439"/>
                  </a:lnTo>
                  <a:lnTo>
                    <a:pt x="785" y="413"/>
                  </a:lnTo>
                  <a:lnTo>
                    <a:pt x="814" y="390"/>
                  </a:lnTo>
                  <a:lnTo>
                    <a:pt x="860" y="364"/>
                  </a:lnTo>
                  <a:lnTo>
                    <a:pt x="892" y="354"/>
                  </a:lnTo>
                  <a:lnTo>
                    <a:pt x="925" y="328"/>
                  </a:lnTo>
                  <a:lnTo>
                    <a:pt x="971" y="305"/>
                  </a:lnTo>
                  <a:lnTo>
                    <a:pt x="1000" y="278"/>
                  </a:lnTo>
                  <a:lnTo>
                    <a:pt x="1033" y="265"/>
                  </a:lnTo>
                  <a:lnTo>
                    <a:pt x="1075" y="243"/>
                  </a:lnTo>
                  <a:lnTo>
                    <a:pt x="1111" y="229"/>
                  </a:lnTo>
                  <a:lnTo>
                    <a:pt x="1154" y="207"/>
                  </a:lnTo>
                  <a:lnTo>
                    <a:pt x="1196" y="193"/>
                  </a:lnTo>
                  <a:lnTo>
                    <a:pt x="1229" y="171"/>
                  </a:lnTo>
                  <a:lnTo>
                    <a:pt x="1271" y="157"/>
                  </a:lnTo>
                  <a:lnTo>
                    <a:pt x="1317" y="144"/>
                  </a:lnTo>
                  <a:lnTo>
                    <a:pt x="1350" y="131"/>
                  </a:lnTo>
                  <a:lnTo>
                    <a:pt x="1392" y="108"/>
                  </a:lnTo>
                  <a:lnTo>
                    <a:pt x="1438" y="95"/>
                  </a:lnTo>
                  <a:lnTo>
                    <a:pt x="1481" y="86"/>
                  </a:lnTo>
                  <a:lnTo>
                    <a:pt x="1523" y="72"/>
                  </a:lnTo>
                  <a:lnTo>
                    <a:pt x="1565" y="59"/>
                  </a:lnTo>
                  <a:lnTo>
                    <a:pt x="1611" y="59"/>
                  </a:lnTo>
                  <a:lnTo>
                    <a:pt x="1654" y="46"/>
                  </a:lnTo>
                  <a:lnTo>
                    <a:pt x="1699" y="36"/>
                  </a:lnTo>
                  <a:lnTo>
                    <a:pt x="1742" y="36"/>
                  </a:lnTo>
                  <a:lnTo>
                    <a:pt x="1784" y="23"/>
                  </a:lnTo>
                  <a:lnTo>
                    <a:pt x="1827" y="10"/>
                  </a:lnTo>
                  <a:lnTo>
                    <a:pt x="1873" y="10"/>
                  </a:lnTo>
                  <a:lnTo>
                    <a:pt x="1915" y="10"/>
                  </a:lnTo>
                  <a:lnTo>
                    <a:pt x="1958" y="0"/>
                  </a:lnTo>
                  <a:lnTo>
                    <a:pt x="2003" y="0"/>
                  </a:lnTo>
                  <a:lnTo>
                    <a:pt x="2056" y="0"/>
                  </a:lnTo>
                  <a:lnTo>
                    <a:pt x="2101" y="0"/>
                  </a:lnTo>
                  <a:lnTo>
                    <a:pt x="2144" y="0"/>
                  </a:lnTo>
                  <a:lnTo>
                    <a:pt x="2186" y="0"/>
                  </a:lnTo>
                  <a:lnTo>
                    <a:pt x="2229" y="0"/>
                  </a:lnTo>
                  <a:lnTo>
                    <a:pt x="2284" y="0"/>
                  </a:lnTo>
                  <a:lnTo>
                    <a:pt x="2330" y="0"/>
                  </a:lnTo>
                  <a:lnTo>
                    <a:pt x="2373" y="10"/>
                  </a:lnTo>
                  <a:lnTo>
                    <a:pt x="2415" y="10"/>
                  </a:lnTo>
                  <a:lnTo>
                    <a:pt x="2458" y="10"/>
                  </a:lnTo>
                  <a:lnTo>
                    <a:pt x="2500" y="23"/>
                  </a:lnTo>
                  <a:lnTo>
                    <a:pt x="2546" y="36"/>
                  </a:lnTo>
                  <a:lnTo>
                    <a:pt x="2598" y="36"/>
                  </a:lnTo>
                  <a:lnTo>
                    <a:pt x="2644" y="46"/>
                  </a:lnTo>
                  <a:lnTo>
                    <a:pt x="2686" y="59"/>
                  </a:lnTo>
                  <a:lnTo>
                    <a:pt x="2719" y="59"/>
                  </a:lnTo>
                  <a:lnTo>
                    <a:pt x="2761" y="72"/>
                  </a:lnTo>
                  <a:lnTo>
                    <a:pt x="2807" y="86"/>
                  </a:lnTo>
                  <a:lnTo>
                    <a:pt x="2850" y="95"/>
                  </a:lnTo>
                  <a:lnTo>
                    <a:pt x="2895" y="108"/>
                  </a:lnTo>
                  <a:lnTo>
                    <a:pt x="2938" y="131"/>
                  </a:lnTo>
                  <a:lnTo>
                    <a:pt x="2980" y="144"/>
                  </a:lnTo>
                  <a:lnTo>
                    <a:pt x="3013" y="157"/>
                  </a:lnTo>
                  <a:lnTo>
                    <a:pt x="3056" y="171"/>
                  </a:lnTo>
                  <a:lnTo>
                    <a:pt x="3098" y="193"/>
                  </a:lnTo>
                  <a:lnTo>
                    <a:pt x="3134" y="207"/>
                  </a:lnTo>
                  <a:lnTo>
                    <a:pt x="3176" y="229"/>
                  </a:lnTo>
                  <a:lnTo>
                    <a:pt x="3209" y="243"/>
                  </a:lnTo>
                  <a:lnTo>
                    <a:pt x="3252" y="265"/>
                  </a:lnTo>
                  <a:lnTo>
                    <a:pt x="3284" y="278"/>
                  </a:lnTo>
                  <a:lnTo>
                    <a:pt x="3330" y="305"/>
                  </a:lnTo>
                  <a:lnTo>
                    <a:pt x="3359" y="328"/>
                  </a:lnTo>
                  <a:lnTo>
                    <a:pt x="3395" y="354"/>
                  </a:lnTo>
                  <a:lnTo>
                    <a:pt x="3438" y="377"/>
                  </a:lnTo>
                  <a:lnTo>
                    <a:pt x="3471" y="390"/>
                  </a:lnTo>
                  <a:lnTo>
                    <a:pt x="3503" y="413"/>
                  </a:lnTo>
                  <a:lnTo>
                    <a:pt x="3536" y="439"/>
                  </a:lnTo>
                  <a:lnTo>
                    <a:pt x="3569" y="462"/>
                  </a:lnTo>
                  <a:lnTo>
                    <a:pt x="3601" y="498"/>
                  </a:lnTo>
                  <a:lnTo>
                    <a:pt x="3634" y="524"/>
                  </a:lnTo>
                  <a:lnTo>
                    <a:pt x="3667" y="547"/>
                  </a:lnTo>
                  <a:lnTo>
                    <a:pt x="3699" y="570"/>
                  </a:lnTo>
                  <a:lnTo>
                    <a:pt x="3732" y="596"/>
                  </a:lnTo>
                  <a:lnTo>
                    <a:pt x="3765" y="632"/>
                  </a:lnTo>
                  <a:lnTo>
                    <a:pt x="3797" y="658"/>
                  </a:lnTo>
                  <a:lnTo>
                    <a:pt x="3817" y="694"/>
                  </a:lnTo>
                  <a:lnTo>
                    <a:pt x="3850" y="717"/>
                  </a:lnTo>
                  <a:lnTo>
                    <a:pt x="3872" y="743"/>
                  </a:lnTo>
                  <a:lnTo>
                    <a:pt x="3905" y="779"/>
                  </a:lnTo>
                  <a:lnTo>
                    <a:pt x="3928" y="815"/>
                  </a:lnTo>
                  <a:lnTo>
                    <a:pt x="3961" y="838"/>
                  </a:lnTo>
                  <a:lnTo>
                    <a:pt x="3984" y="877"/>
                  </a:lnTo>
                  <a:lnTo>
                    <a:pt x="4003" y="913"/>
                  </a:lnTo>
                  <a:lnTo>
                    <a:pt x="4036" y="936"/>
                  </a:lnTo>
                  <a:lnTo>
                    <a:pt x="4059" y="975"/>
                  </a:lnTo>
                  <a:lnTo>
                    <a:pt x="4078" y="1011"/>
                  </a:lnTo>
                  <a:lnTo>
                    <a:pt x="4101" y="1047"/>
                  </a:lnTo>
                  <a:lnTo>
                    <a:pt x="4124" y="1083"/>
                  </a:lnTo>
                  <a:lnTo>
                    <a:pt x="4144" y="1106"/>
                  </a:lnTo>
                  <a:lnTo>
                    <a:pt x="4167" y="1145"/>
                  </a:lnTo>
                  <a:lnTo>
                    <a:pt x="4186" y="1181"/>
                  </a:lnTo>
                  <a:lnTo>
                    <a:pt x="4199" y="1217"/>
                  </a:lnTo>
                  <a:lnTo>
                    <a:pt x="4222" y="1253"/>
                  </a:lnTo>
                  <a:lnTo>
                    <a:pt x="4232" y="1289"/>
                  </a:lnTo>
                  <a:lnTo>
                    <a:pt x="4255" y="1338"/>
                  </a:lnTo>
                  <a:lnTo>
                    <a:pt x="4265" y="1374"/>
                  </a:lnTo>
                  <a:lnTo>
                    <a:pt x="4284" y="1413"/>
                  </a:lnTo>
                  <a:lnTo>
                    <a:pt x="4284" y="1423"/>
                  </a:lnTo>
                  <a:lnTo>
                    <a:pt x="4274" y="1423"/>
                  </a:lnTo>
                  <a:lnTo>
                    <a:pt x="4265" y="1436"/>
                  </a:lnTo>
                  <a:lnTo>
                    <a:pt x="4255" y="1449"/>
                  </a:lnTo>
                  <a:lnTo>
                    <a:pt x="4222" y="1459"/>
                  </a:lnTo>
                  <a:lnTo>
                    <a:pt x="4199" y="1459"/>
                  </a:lnTo>
                  <a:lnTo>
                    <a:pt x="4124" y="1485"/>
                  </a:lnTo>
                  <a:lnTo>
                    <a:pt x="4078" y="1485"/>
                  </a:lnTo>
                  <a:lnTo>
                    <a:pt x="4026" y="1498"/>
                  </a:lnTo>
                  <a:lnTo>
                    <a:pt x="3915" y="1508"/>
                  </a:lnTo>
                  <a:lnTo>
                    <a:pt x="3784" y="1521"/>
                  </a:lnTo>
                  <a:lnTo>
                    <a:pt x="3634" y="1534"/>
                  </a:lnTo>
                  <a:lnTo>
                    <a:pt x="3480" y="1547"/>
                  </a:lnTo>
                  <a:lnTo>
                    <a:pt x="3307" y="1547"/>
                  </a:lnTo>
                  <a:lnTo>
                    <a:pt x="3134" y="1557"/>
                  </a:lnTo>
                  <a:lnTo>
                    <a:pt x="2948" y="1557"/>
                  </a:lnTo>
                  <a:lnTo>
                    <a:pt x="2752" y="1570"/>
                  </a:lnTo>
                  <a:lnTo>
                    <a:pt x="2546" y="1570"/>
                  </a:lnTo>
                  <a:lnTo>
                    <a:pt x="2350" y="1570"/>
                  </a:lnTo>
                  <a:lnTo>
                    <a:pt x="2144" y="1570"/>
                  </a:lnTo>
                  <a:lnTo>
                    <a:pt x="1938" y="1570"/>
                  </a:lnTo>
                  <a:lnTo>
                    <a:pt x="1742" y="1570"/>
                  </a:lnTo>
                  <a:lnTo>
                    <a:pt x="1533" y="1557"/>
                  </a:lnTo>
                  <a:lnTo>
                    <a:pt x="1350" y="1557"/>
                  </a:lnTo>
                  <a:lnTo>
                    <a:pt x="981" y="1547"/>
                  </a:lnTo>
                  <a:lnTo>
                    <a:pt x="807" y="1534"/>
                  </a:lnTo>
                  <a:lnTo>
                    <a:pt x="654" y="1534"/>
                  </a:lnTo>
                  <a:lnTo>
                    <a:pt x="579" y="1521"/>
                  </a:lnTo>
                  <a:lnTo>
                    <a:pt x="500" y="1521"/>
                  </a:lnTo>
                  <a:lnTo>
                    <a:pt x="383" y="1508"/>
                  </a:lnTo>
                  <a:lnTo>
                    <a:pt x="262" y="1485"/>
                  </a:lnTo>
                  <a:lnTo>
                    <a:pt x="219" y="1485"/>
                  </a:lnTo>
                  <a:lnTo>
                    <a:pt x="164" y="1472"/>
                  </a:lnTo>
                  <a:lnTo>
                    <a:pt x="98" y="1459"/>
                  </a:lnTo>
                  <a:lnTo>
                    <a:pt x="66" y="1449"/>
                  </a:lnTo>
                  <a:lnTo>
                    <a:pt x="43" y="1436"/>
                  </a:lnTo>
                  <a:lnTo>
                    <a:pt x="23" y="1436"/>
                  </a:lnTo>
                  <a:lnTo>
                    <a:pt x="13" y="1423"/>
                  </a:lnTo>
                  <a:lnTo>
                    <a:pt x="0" y="1413"/>
                  </a:lnTo>
                  <a:lnTo>
                    <a:pt x="0" y="1400"/>
                  </a:lnTo>
                  <a:close/>
                </a:path>
              </a:pathLst>
            </a:custGeom>
            <a:solidFill>
              <a:srgbClr val="FFFFFF"/>
            </a:solidFill>
            <a:ln w="9525">
              <a:noFill/>
              <a:round/>
              <a:headEnd/>
              <a:tailEnd/>
            </a:ln>
          </p:spPr>
          <p:txBody>
            <a:bodyPr/>
            <a:lstStyle/>
            <a:p>
              <a:endParaRPr lang="en-US"/>
            </a:p>
          </p:txBody>
        </p:sp>
        <p:sp>
          <p:nvSpPr>
            <p:cNvPr id="52287" name="Freeform 5"/>
            <p:cNvSpPr>
              <a:spLocks/>
            </p:cNvSpPr>
            <p:nvPr/>
          </p:nvSpPr>
          <p:spPr bwMode="auto">
            <a:xfrm>
              <a:off x="528" y="1200"/>
              <a:ext cx="4580" cy="1929"/>
            </a:xfrm>
            <a:custGeom>
              <a:avLst/>
              <a:gdLst>
                <a:gd name="T0" fmla="*/ 23 w 4284"/>
                <a:gd name="T1" fmla="*/ 1364 h 1570"/>
                <a:gd name="T2" fmla="*/ 66 w 4284"/>
                <a:gd name="T3" fmla="*/ 1253 h 1570"/>
                <a:gd name="T4" fmla="*/ 131 w 4284"/>
                <a:gd name="T5" fmla="*/ 1145 h 1570"/>
                <a:gd name="T6" fmla="*/ 187 w 4284"/>
                <a:gd name="T7" fmla="*/ 1034 h 1570"/>
                <a:gd name="T8" fmla="*/ 262 w 4284"/>
                <a:gd name="T9" fmla="*/ 936 h 1570"/>
                <a:gd name="T10" fmla="*/ 327 w 4284"/>
                <a:gd name="T11" fmla="*/ 838 h 1570"/>
                <a:gd name="T12" fmla="*/ 415 w 4284"/>
                <a:gd name="T13" fmla="*/ 743 h 1570"/>
                <a:gd name="T14" fmla="*/ 500 w 4284"/>
                <a:gd name="T15" fmla="*/ 658 h 1570"/>
                <a:gd name="T16" fmla="*/ 588 w 4284"/>
                <a:gd name="T17" fmla="*/ 570 h 1570"/>
                <a:gd name="T18" fmla="*/ 686 w 4284"/>
                <a:gd name="T19" fmla="*/ 488 h 1570"/>
                <a:gd name="T20" fmla="*/ 785 w 4284"/>
                <a:gd name="T21" fmla="*/ 413 h 1570"/>
                <a:gd name="T22" fmla="*/ 892 w 4284"/>
                <a:gd name="T23" fmla="*/ 354 h 1570"/>
                <a:gd name="T24" fmla="*/ 1000 w 4284"/>
                <a:gd name="T25" fmla="*/ 278 h 1570"/>
                <a:gd name="T26" fmla="*/ 1111 w 4284"/>
                <a:gd name="T27" fmla="*/ 229 h 1570"/>
                <a:gd name="T28" fmla="*/ 1229 w 4284"/>
                <a:gd name="T29" fmla="*/ 171 h 1570"/>
                <a:gd name="T30" fmla="*/ 1350 w 4284"/>
                <a:gd name="T31" fmla="*/ 131 h 1570"/>
                <a:gd name="T32" fmla="*/ 1481 w 4284"/>
                <a:gd name="T33" fmla="*/ 86 h 1570"/>
                <a:gd name="T34" fmla="*/ 1611 w 4284"/>
                <a:gd name="T35" fmla="*/ 59 h 1570"/>
                <a:gd name="T36" fmla="*/ 1742 w 4284"/>
                <a:gd name="T37" fmla="*/ 36 h 1570"/>
                <a:gd name="T38" fmla="*/ 1873 w 4284"/>
                <a:gd name="T39" fmla="*/ 10 h 1570"/>
                <a:gd name="T40" fmla="*/ 2003 w 4284"/>
                <a:gd name="T41" fmla="*/ 0 h 1570"/>
                <a:gd name="T42" fmla="*/ 2144 w 4284"/>
                <a:gd name="T43" fmla="*/ 0 h 1570"/>
                <a:gd name="T44" fmla="*/ 2284 w 4284"/>
                <a:gd name="T45" fmla="*/ 0 h 1570"/>
                <a:gd name="T46" fmla="*/ 2415 w 4284"/>
                <a:gd name="T47" fmla="*/ 10 h 1570"/>
                <a:gd name="T48" fmla="*/ 2546 w 4284"/>
                <a:gd name="T49" fmla="*/ 36 h 1570"/>
                <a:gd name="T50" fmla="*/ 2686 w 4284"/>
                <a:gd name="T51" fmla="*/ 59 h 1570"/>
                <a:gd name="T52" fmla="*/ 2807 w 4284"/>
                <a:gd name="T53" fmla="*/ 86 h 1570"/>
                <a:gd name="T54" fmla="*/ 2938 w 4284"/>
                <a:gd name="T55" fmla="*/ 131 h 1570"/>
                <a:gd name="T56" fmla="*/ 3056 w 4284"/>
                <a:gd name="T57" fmla="*/ 171 h 1570"/>
                <a:gd name="T58" fmla="*/ 3176 w 4284"/>
                <a:gd name="T59" fmla="*/ 229 h 1570"/>
                <a:gd name="T60" fmla="*/ 3284 w 4284"/>
                <a:gd name="T61" fmla="*/ 278 h 1570"/>
                <a:gd name="T62" fmla="*/ 3395 w 4284"/>
                <a:gd name="T63" fmla="*/ 354 h 1570"/>
                <a:gd name="T64" fmla="*/ 3503 w 4284"/>
                <a:gd name="T65" fmla="*/ 413 h 1570"/>
                <a:gd name="T66" fmla="*/ 3601 w 4284"/>
                <a:gd name="T67" fmla="*/ 498 h 1570"/>
                <a:gd name="T68" fmla="*/ 3699 w 4284"/>
                <a:gd name="T69" fmla="*/ 570 h 1570"/>
                <a:gd name="T70" fmla="*/ 3797 w 4284"/>
                <a:gd name="T71" fmla="*/ 658 h 1570"/>
                <a:gd name="T72" fmla="*/ 3872 w 4284"/>
                <a:gd name="T73" fmla="*/ 743 h 1570"/>
                <a:gd name="T74" fmla="*/ 3961 w 4284"/>
                <a:gd name="T75" fmla="*/ 838 h 1570"/>
                <a:gd name="T76" fmla="*/ 4036 w 4284"/>
                <a:gd name="T77" fmla="*/ 936 h 1570"/>
                <a:gd name="T78" fmla="*/ 4101 w 4284"/>
                <a:gd name="T79" fmla="*/ 1047 h 1570"/>
                <a:gd name="T80" fmla="*/ 4167 w 4284"/>
                <a:gd name="T81" fmla="*/ 1145 h 1570"/>
                <a:gd name="T82" fmla="*/ 4222 w 4284"/>
                <a:gd name="T83" fmla="*/ 1253 h 1570"/>
                <a:gd name="T84" fmla="*/ 4265 w 4284"/>
                <a:gd name="T85" fmla="*/ 1374 h 1570"/>
                <a:gd name="T86" fmla="*/ 4274 w 4284"/>
                <a:gd name="T87" fmla="*/ 1423 h 1570"/>
                <a:gd name="T88" fmla="*/ 4222 w 4284"/>
                <a:gd name="T89" fmla="*/ 1459 h 1570"/>
                <a:gd name="T90" fmla="*/ 4078 w 4284"/>
                <a:gd name="T91" fmla="*/ 1485 h 1570"/>
                <a:gd name="T92" fmla="*/ 3784 w 4284"/>
                <a:gd name="T93" fmla="*/ 1521 h 1570"/>
                <a:gd name="T94" fmla="*/ 3307 w 4284"/>
                <a:gd name="T95" fmla="*/ 1547 h 1570"/>
                <a:gd name="T96" fmla="*/ 2752 w 4284"/>
                <a:gd name="T97" fmla="*/ 1570 h 1570"/>
                <a:gd name="T98" fmla="*/ 2144 w 4284"/>
                <a:gd name="T99" fmla="*/ 1570 h 1570"/>
                <a:gd name="T100" fmla="*/ 1533 w 4284"/>
                <a:gd name="T101" fmla="*/ 1557 h 1570"/>
                <a:gd name="T102" fmla="*/ 807 w 4284"/>
                <a:gd name="T103" fmla="*/ 1534 h 1570"/>
                <a:gd name="T104" fmla="*/ 500 w 4284"/>
                <a:gd name="T105" fmla="*/ 1521 h 1570"/>
                <a:gd name="T106" fmla="*/ 219 w 4284"/>
                <a:gd name="T107" fmla="*/ 1485 h 1570"/>
                <a:gd name="T108" fmla="*/ 66 w 4284"/>
                <a:gd name="T109" fmla="*/ 1449 h 1570"/>
                <a:gd name="T110" fmla="*/ 13 w 4284"/>
                <a:gd name="T111" fmla="*/ 1423 h 15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4"/>
                <a:gd name="T169" fmla="*/ 0 h 1570"/>
                <a:gd name="T170" fmla="*/ 4284 w 4284"/>
                <a:gd name="T171" fmla="*/ 1570 h 157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4" h="1570">
                  <a:moveTo>
                    <a:pt x="0" y="1400"/>
                  </a:moveTo>
                  <a:lnTo>
                    <a:pt x="0" y="1400"/>
                  </a:lnTo>
                  <a:lnTo>
                    <a:pt x="23" y="1364"/>
                  </a:lnTo>
                  <a:lnTo>
                    <a:pt x="33" y="1325"/>
                  </a:lnTo>
                  <a:lnTo>
                    <a:pt x="56" y="1289"/>
                  </a:lnTo>
                  <a:lnTo>
                    <a:pt x="66" y="1253"/>
                  </a:lnTo>
                  <a:lnTo>
                    <a:pt x="88" y="1217"/>
                  </a:lnTo>
                  <a:lnTo>
                    <a:pt x="108" y="1181"/>
                  </a:lnTo>
                  <a:lnTo>
                    <a:pt x="131" y="1145"/>
                  </a:lnTo>
                  <a:lnTo>
                    <a:pt x="144" y="1106"/>
                  </a:lnTo>
                  <a:lnTo>
                    <a:pt x="164" y="1070"/>
                  </a:lnTo>
                  <a:lnTo>
                    <a:pt x="187" y="1034"/>
                  </a:lnTo>
                  <a:lnTo>
                    <a:pt x="206" y="998"/>
                  </a:lnTo>
                  <a:lnTo>
                    <a:pt x="229" y="975"/>
                  </a:lnTo>
                  <a:lnTo>
                    <a:pt x="262" y="936"/>
                  </a:lnTo>
                  <a:lnTo>
                    <a:pt x="285" y="900"/>
                  </a:lnTo>
                  <a:lnTo>
                    <a:pt x="304" y="864"/>
                  </a:lnTo>
                  <a:lnTo>
                    <a:pt x="327" y="838"/>
                  </a:lnTo>
                  <a:lnTo>
                    <a:pt x="360" y="802"/>
                  </a:lnTo>
                  <a:lnTo>
                    <a:pt x="383" y="779"/>
                  </a:lnTo>
                  <a:lnTo>
                    <a:pt x="415" y="743"/>
                  </a:lnTo>
                  <a:lnTo>
                    <a:pt x="435" y="717"/>
                  </a:lnTo>
                  <a:lnTo>
                    <a:pt x="468" y="681"/>
                  </a:lnTo>
                  <a:lnTo>
                    <a:pt x="500" y="658"/>
                  </a:lnTo>
                  <a:lnTo>
                    <a:pt x="523" y="622"/>
                  </a:lnTo>
                  <a:lnTo>
                    <a:pt x="556" y="596"/>
                  </a:lnTo>
                  <a:lnTo>
                    <a:pt x="588" y="570"/>
                  </a:lnTo>
                  <a:lnTo>
                    <a:pt x="621" y="547"/>
                  </a:lnTo>
                  <a:lnTo>
                    <a:pt x="654" y="511"/>
                  </a:lnTo>
                  <a:lnTo>
                    <a:pt x="686" y="488"/>
                  </a:lnTo>
                  <a:lnTo>
                    <a:pt x="719" y="462"/>
                  </a:lnTo>
                  <a:lnTo>
                    <a:pt x="752" y="439"/>
                  </a:lnTo>
                  <a:lnTo>
                    <a:pt x="785" y="413"/>
                  </a:lnTo>
                  <a:lnTo>
                    <a:pt x="814" y="390"/>
                  </a:lnTo>
                  <a:lnTo>
                    <a:pt x="860" y="364"/>
                  </a:lnTo>
                  <a:lnTo>
                    <a:pt x="892" y="354"/>
                  </a:lnTo>
                  <a:lnTo>
                    <a:pt x="925" y="328"/>
                  </a:lnTo>
                  <a:lnTo>
                    <a:pt x="971" y="305"/>
                  </a:lnTo>
                  <a:lnTo>
                    <a:pt x="1000" y="278"/>
                  </a:lnTo>
                  <a:lnTo>
                    <a:pt x="1033" y="265"/>
                  </a:lnTo>
                  <a:lnTo>
                    <a:pt x="1075" y="243"/>
                  </a:lnTo>
                  <a:lnTo>
                    <a:pt x="1111" y="229"/>
                  </a:lnTo>
                  <a:lnTo>
                    <a:pt x="1154" y="207"/>
                  </a:lnTo>
                  <a:lnTo>
                    <a:pt x="1196" y="193"/>
                  </a:lnTo>
                  <a:lnTo>
                    <a:pt x="1229" y="171"/>
                  </a:lnTo>
                  <a:lnTo>
                    <a:pt x="1271" y="157"/>
                  </a:lnTo>
                  <a:lnTo>
                    <a:pt x="1317" y="144"/>
                  </a:lnTo>
                  <a:lnTo>
                    <a:pt x="1350" y="131"/>
                  </a:lnTo>
                  <a:lnTo>
                    <a:pt x="1392" y="108"/>
                  </a:lnTo>
                  <a:lnTo>
                    <a:pt x="1438" y="95"/>
                  </a:lnTo>
                  <a:lnTo>
                    <a:pt x="1481" y="86"/>
                  </a:lnTo>
                  <a:lnTo>
                    <a:pt x="1523" y="72"/>
                  </a:lnTo>
                  <a:lnTo>
                    <a:pt x="1565" y="59"/>
                  </a:lnTo>
                  <a:lnTo>
                    <a:pt x="1611" y="59"/>
                  </a:lnTo>
                  <a:lnTo>
                    <a:pt x="1654" y="46"/>
                  </a:lnTo>
                  <a:lnTo>
                    <a:pt x="1699" y="36"/>
                  </a:lnTo>
                  <a:lnTo>
                    <a:pt x="1742" y="36"/>
                  </a:lnTo>
                  <a:lnTo>
                    <a:pt x="1784" y="23"/>
                  </a:lnTo>
                  <a:lnTo>
                    <a:pt x="1827" y="10"/>
                  </a:lnTo>
                  <a:lnTo>
                    <a:pt x="1873" y="10"/>
                  </a:lnTo>
                  <a:lnTo>
                    <a:pt x="1915" y="10"/>
                  </a:lnTo>
                  <a:lnTo>
                    <a:pt x="1958" y="0"/>
                  </a:lnTo>
                  <a:lnTo>
                    <a:pt x="2003" y="0"/>
                  </a:lnTo>
                  <a:lnTo>
                    <a:pt x="2056" y="0"/>
                  </a:lnTo>
                  <a:lnTo>
                    <a:pt x="2101" y="0"/>
                  </a:lnTo>
                  <a:lnTo>
                    <a:pt x="2144" y="0"/>
                  </a:lnTo>
                  <a:lnTo>
                    <a:pt x="2186" y="0"/>
                  </a:lnTo>
                  <a:lnTo>
                    <a:pt x="2229" y="0"/>
                  </a:lnTo>
                  <a:lnTo>
                    <a:pt x="2284" y="0"/>
                  </a:lnTo>
                  <a:lnTo>
                    <a:pt x="2330" y="0"/>
                  </a:lnTo>
                  <a:lnTo>
                    <a:pt x="2373" y="10"/>
                  </a:lnTo>
                  <a:lnTo>
                    <a:pt x="2415" y="10"/>
                  </a:lnTo>
                  <a:lnTo>
                    <a:pt x="2458" y="10"/>
                  </a:lnTo>
                  <a:lnTo>
                    <a:pt x="2500" y="23"/>
                  </a:lnTo>
                  <a:lnTo>
                    <a:pt x="2546" y="36"/>
                  </a:lnTo>
                  <a:lnTo>
                    <a:pt x="2598" y="36"/>
                  </a:lnTo>
                  <a:lnTo>
                    <a:pt x="2644" y="46"/>
                  </a:lnTo>
                  <a:lnTo>
                    <a:pt x="2686" y="59"/>
                  </a:lnTo>
                  <a:lnTo>
                    <a:pt x="2719" y="59"/>
                  </a:lnTo>
                  <a:lnTo>
                    <a:pt x="2761" y="72"/>
                  </a:lnTo>
                  <a:lnTo>
                    <a:pt x="2807" y="86"/>
                  </a:lnTo>
                  <a:lnTo>
                    <a:pt x="2850" y="95"/>
                  </a:lnTo>
                  <a:lnTo>
                    <a:pt x="2895" y="108"/>
                  </a:lnTo>
                  <a:lnTo>
                    <a:pt x="2938" y="131"/>
                  </a:lnTo>
                  <a:lnTo>
                    <a:pt x="2980" y="144"/>
                  </a:lnTo>
                  <a:lnTo>
                    <a:pt x="3013" y="157"/>
                  </a:lnTo>
                  <a:lnTo>
                    <a:pt x="3056" y="171"/>
                  </a:lnTo>
                  <a:lnTo>
                    <a:pt x="3098" y="193"/>
                  </a:lnTo>
                  <a:lnTo>
                    <a:pt x="3134" y="207"/>
                  </a:lnTo>
                  <a:lnTo>
                    <a:pt x="3176" y="229"/>
                  </a:lnTo>
                  <a:lnTo>
                    <a:pt x="3209" y="243"/>
                  </a:lnTo>
                  <a:lnTo>
                    <a:pt x="3252" y="265"/>
                  </a:lnTo>
                  <a:lnTo>
                    <a:pt x="3284" y="278"/>
                  </a:lnTo>
                  <a:lnTo>
                    <a:pt x="3330" y="305"/>
                  </a:lnTo>
                  <a:lnTo>
                    <a:pt x="3359" y="328"/>
                  </a:lnTo>
                  <a:lnTo>
                    <a:pt x="3395" y="354"/>
                  </a:lnTo>
                  <a:lnTo>
                    <a:pt x="3438" y="377"/>
                  </a:lnTo>
                  <a:lnTo>
                    <a:pt x="3471" y="390"/>
                  </a:lnTo>
                  <a:lnTo>
                    <a:pt x="3503" y="413"/>
                  </a:lnTo>
                  <a:lnTo>
                    <a:pt x="3536" y="439"/>
                  </a:lnTo>
                  <a:lnTo>
                    <a:pt x="3569" y="462"/>
                  </a:lnTo>
                  <a:lnTo>
                    <a:pt x="3601" y="498"/>
                  </a:lnTo>
                  <a:lnTo>
                    <a:pt x="3634" y="524"/>
                  </a:lnTo>
                  <a:lnTo>
                    <a:pt x="3667" y="547"/>
                  </a:lnTo>
                  <a:lnTo>
                    <a:pt x="3699" y="570"/>
                  </a:lnTo>
                  <a:lnTo>
                    <a:pt x="3732" y="596"/>
                  </a:lnTo>
                  <a:lnTo>
                    <a:pt x="3765" y="632"/>
                  </a:lnTo>
                  <a:lnTo>
                    <a:pt x="3797" y="658"/>
                  </a:lnTo>
                  <a:lnTo>
                    <a:pt x="3817" y="694"/>
                  </a:lnTo>
                  <a:lnTo>
                    <a:pt x="3850" y="717"/>
                  </a:lnTo>
                  <a:lnTo>
                    <a:pt x="3872" y="743"/>
                  </a:lnTo>
                  <a:lnTo>
                    <a:pt x="3905" y="779"/>
                  </a:lnTo>
                  <a:lnTo>
                    <a:pt x="3928" y="815"/>
                  </a:lnTo>
                  <a:lnTo>
                    <a:pt x="3961" y="838"/>
                  </a:lnTo>
                  <a:lnTo>
                    <a:pt x="3984" y="877"/>
                  </a:lnTo>
                  <a:lnTo>
                    <a:pt x="4003" y="913"/>
                  </a:lnTo>
                  <a:lnTo>
                    <a:pt x="4036" y="936"/>
                  </a:lnTo>
                  <a:lnTo>
                    <a:pt x="4059" y="975"/>
                  </a:lnTo>
                  <a:lnTo>
                    <a:pt x="4078" y="1011"/>
                  </a:lnTo>
                  <a:lnTo>
                    <a:pt x="4101" y="1047"/>
                  </a:lnTo>
                  <a:lnTo>
                    <a:pt x="4124" y="1083"/>
                  </a:lnTo>
                  <a:lnTo>
                    <a:pt x="4144" y="1106"/>
                  </a:lnTo>
                  <a:lnTo>
                    <a:pt x="4167" y="1145"/>
                  </a:lnTo>
                  <a:lnTo>
                    <a:pt x="4186" y="1181"/>
                  </a:lnTo>
                  <a:lnTo>
                    <a:pt x="4199" y="1217"/>
                  </a:lnTo>
                  <a:lnTo>
                    <a:pt x="4222" y="1253"/>
                  </a:lnTo>
                  <a:lnTo>
                    <a:pt x="4232" y="1289"/>
                  </a:lnTo>
                  <a:lnTo>
                    <a:pt x="4255" y="1338"/>
                  </a:lnTo>
                  <a:lnTo>
                    <a:pt x="4265" y="1374"/>
                  </a:lnTo>
                  <a:lnTo>
                    <a:pt x="4284" y="1413"/>
                  </a:lnTo>
                  <a:lnTo>
                    <a:pt x="4284" y="1423"/>
                  </a:lnTo>
                  <a:lnTo>
                    <a:pt x="4274" y="1423"/>
                  </a:lnTo>
                  <a:lnTo>
                    <a:pt x="4265" y="1436"/>
                  </a:lnTo>
                  <a:lnTo>
                    <a:pt x="4255" y="1449"/>
                  </a:lnTo>
                  <a:lnTo>
                    <a:pt x="4222" y="1459"/>
                  </a:lnTo>
                  <a:lnTo>
                    <a:pt x="4199" y="1459"/>
                  </a:lnTo>
                  <a:lnTo>
                    <a:pt x="4124" y="1485"/>
                  </a:lnTo>
                  <a:lnTo>
                    <a:pt x="4078" y="1485"/>
                  </a:lnTo>
                  <a:lnTo>
                    <a:pt x="4026" y="1498"/>
                  </a:lnTo>
                  <a:lnTo>
                    <a:pt x="3915" y="1508"/>
                  </a:lnTo>
                  <a:lnTo>
                    <a:pt x="3784" y="1521"/>
                  </a:lnTo>
                  <a:lnTo>
                    <a:pt x="3634" y="1534"/>
                  </a:lnTo>
                  <a:lnTo>
                    <a:pt x="3480" y="1547"/>
                  </a:lnTo>
                  <a:lnTo>
                    <a:pt x="3307" y="1547"/>
                  </a:lnTo>
                  <a:lnTo>
                    <a:pt x="3134" y="1557"/>
                  </a:lnTo>
                  <a:lnTo>
                    <a:pt x="2948" y="1557"/>
                  </a:lnTo>
                  <a:lnTo>
                    <a:pt x="2752" y="1570"/>
                  </a:lnTo>
                  <a:lnTo>
                    <a:pt x="2546" y="1570"/>
                  </a:lnTo>
                  <a:lnTo>
                    <a:pt x="2350" y="1570"/>
                  </a:lnTo>
                  <a:lnTo>
                    <a:pt x="2144" y="1570"/>
                  </a:lnTo>
                  <a:lnTo>
                    <a:pt x="1938" y="1570"/>
                  </a:lnTo>
                  <a:lnTo>
                    <a:pt x="1742" y="1570"/>
                  </a:lnTo>
                  <a:lnTo>
                    <a:pt x="1533" y="1557"/>
                  </a:lnTo>
                  <a:lnTo>
                    <a:pt x="1350" y="1557"/>
                  </a:lnTo>
                  <a:lnTo>
                    <a:pt x="981" y="1547"/>
                  </a:lnTo>
                  <a:lnTo>
                    <a:pt x="807" y="1534"/>
                  </a:lnTo>
                  <a:lnTo>
                    <a:pt x="654" y="1534"/>
                  </a:lnTo>
                  <a:lnTo>
                    <a:pt x="579" y="1521"/>
                  </a:lnTo>
                  <a:lnTo>
                    <a:pt x="500" y="1521"/>
                  </a:lnTo>
                  <a:lnTo>
                    <a:pt x="383" y="1508"/>
                  </a:lnTo>
                  <a:lnTo>
                    <a:pt x="262" y="1485"/>
                  </a:lnTo>
                  <a:lnTo>
                    <a:pt x="219" y="1485"/>
                  </a:lnTo>
                  <a:lnTo>
                    <a:pt x="164" y="1472"/>
                  </a:lnTo>
                  <a:lnTo>
                    <a:pt x="98" y="1459"/>
                  </a:lnTo>
                  <a:lnTo>
                    <a:pt x="66" y="1449"/>
                  </a:lnTo>
                  <a:lnTo>
                    <a:pt x="43" y="1436"/>
                  </a:lnTo>
                  <a:lnTo>
                    <a:pt x="23" y="1436"/>
                  </a:lnTo>
                  <a:lnTo>
                    <a:pt x="13" y="1423"/>
                  </a:lnTo>
                  <a:lnTo>
                    <a:pt x="0" y="1413"/>
                  </a:lnTo>
                  <a:lnTo>
                    <a:pt x="0" y="1400"/>
                  </a:lnTo>
                </a:path>
              </a:pathLst>
            </a:custGeom>
            <a:noFill/>
            <a:ln w="11113">
              <a:solidFill>
                <a:srgbClr val="000000"/>
              </a:solidFill>
              <a:prstDash val="solid"/>
              <a:round/>
              <a:headEnd/>
              <a:tailEnd/>
            </a:ln>
          </p:spPr>
          <p:txBody>
            <a:bodyPr/>
            <a:lstStyle/>
            <a:p>
              <a:endParaRPr lang="en-US"/>
            </a:p>
          </p:txBody>
        </p:sp>
        <p:grpSp>
          <p:nvGrpSpPr>
            <p:cNvPr id="52288" name="Group 6"/>
            <p:cNvGrpSpPr>
              <a:grpSpLocks/>
            </p:cNvGrpSpPr>
            <p:nvPr/>
          </p:nvGrpSpPr>
          <p:grpSpPr bwMode="auto">
            <a:xfrm>
              <a:off x="542" y="1961"/>
              <a:ext cx="1035" cy="943"/>
              <a:chOff x="690" y="1786"/>
              <a:chExt cx="968" cy="768"/>
            </a:xfrm>
          </p:grpSpPr>
          <p:sp>
            <p:nvSpPr>
              <p:cNvPr id="53513" name="Freeform 7"/>
              <p:cNvSpPr>
                <a:spLocks/>
              </p:cNvSpPr>
              <p:nvPr/>
            </p:nvSpPr>
            <p:spPr bwMode="auto">
              <a:xfrm>
                <a:off x="690" y="1786"/>
                <a:ext cx="961" cy="762"/>
              </a:xfrm>
              <a:custGeom>
                <a:avLst/>
                <a:gdLst>
                  <a:gd name="T0" fmla="*/ 10 w 961"/>
                  <a:gd name="T1" fmla="*/ 435 h 762"/>
                  <a:gd name="T2" fmla="*/ 20 w 961"/>
                  <a:gd name="T3" fmla="*/ 533 h 762"/>
                  <a:gd name="T4" fmla="*/ 20 w 961"/>
                  <a:gd name="T5" fmla="*/ 690 h 762"/>
                  <a:gd name="T6" fmla="*/ 30 w 961"/>
                  <a:gd name="T7" fmla="*/ 749 h 762"/>
                  <a:gd name="T8" fmla="*/ 53 w 961"/>
                  <a:gd name="T9" fmla="*/ 762 h 762"/>
                  <a:gd name="T10" fmla="*/ 85 w 961"/>
                  <a:gd name="T11" fmla="*/ 749 h 762"/>
                  <a:gd name="T12" fmla="*/ 141 w 961"/>
                  <a:gd name="T13" fmla="*/ 726 h 762"/>
                  <a:gd name="T14" fmla="*/ 174 w 961"/>
                  <a:gd name="T15" fmla="*/ 700 h 762"/>
                  <a:gd name="T16" fmla="*/ 203 w 961"/>
                  <a:gd name="T17" fmla="*/ 690 h 762"/>
                  <a:gd name="T18" fmla="*/ 268 w 961"/>
                  <a:gd name="T19" fmla="*/ 690 h 762"/>
                  <a:gd name="T20" fmla="*/ 324 w 961"/>
                  <a:gd name="T21" fmla="*/ 690 h 762"/>
                  <a:gd name="T22" fmla="*/ 386 w 961"/>
                  <a:gd name="T23" fmla="*/ 690 h 762"/>
                  <a:gd name="T24" fmla="*/ 441 w 961"/>
                  <a:gd name="T25" fmla="*/ 690 h 762"/>
                  <a:gd name="T26" fmla="*/ 540 w 961"/>
                  <a:gd name="T27" fmla="*/ 664 h 762"/>
                  <a:gd name="T28" fmla="*/ 647 w 961"/>
                  <a:gd name="T29" fmla="*/ 641 h 762"/>
                  <a:gd name="T30" fmla="*/ 690 w 961"/>
                  <a:gd name="T31" fmla="*/ 628 h 762"/>
                  <a:gd name="T32" fmla="*/ 680 w 961"/>
                  <a:gd name="T33" fmla="*/ 605 h 762"/>
                  <a:gd name="T34" fmla="*/ 722 w 961"/>
                  <a:gd name="T35" fmla="*/ 618 h 762"/>
                  <a:gd name="T36" fmla="*/ 765 w 961"/>
                  <a:gd name="T37" fmla="*/ 628 h 762"/>
                  <a:gd name="T38" fmla="*/ 807 w 961"/>
                  <a:gd name="T39" fmla="*/ 618 h 762"/>
                  <a:gd name="T40" fmla="*/ 853 w 961"/>
                  <a:gd name="T41" fmla="*/ 592 h 762"/>
                  <a:gd name="T42" fmla="*/ 896 w 961"/>
                  <a:gd name="T43" fmla="*/ 556 h 762"/>
                  <a:gd name="T44" fmla="*/ 938 w 961"/>
                  <a:gd name="T45" fmla="*/ 507 h 762"/>
                  <a:gd name="T46" fmla="*/ 873 w 961"/>
                  <a:gd name="T47" fmla="*/ 111 h 762"/>
                  <a:gd name="T48" fmla="*/ 830 w 961"/>
                  <a:gd name="T49" fmla="*/ 98 h 762"/>
                  <a:gd name="T50" fmla="*/ 798 w 961"/>
                  <a:gd name="T51" fmla="*/ 62 h 762"/>
                  <a:gd name="T52" fmla="*/ 778 w 961"/>
                  <a:gd name="T53" fmla="*/ 0 h 762"/>
                  <a:gd name="T54" fmla="*/ 745 w 961"/>
                  <a:gd name="T55" fmla="*/ 13 h 762"/>
                  <a:gd name="T56" fmla="*/ 713 w 961"/>
                  <a:gd name="T57" fmla="*/ 26 h 762"/>
                  <a:gd name="T58" fmla="*/ 667 w 961"/>
                  <a:gd name="T59" fmla="*/ 26 h 762"/>
                  <a:gd name="T60" fmla="*/ 605 w 961"/>
                  <a:gd name="T61" fmla="*/ 121 h 762"/>
                  <a:gd name="T62" fmla="*/ 559 w 961"/>
                  <a:gd name="T63" fmla="*/ 206 h 762"/>
                  <a:gd name="T64" fmla="*/ 517 w 961"/>
                  <a:gd name="T65" fmla="*/ 265 h 762"/>
                  <a:gd name="T66" fmla="*/ 474 w 961"/>
                  <a:gd name="T67" fmla="*/ 314 h 762"/>
                  <a:gd name="T68" fmla="*/ 441 w 961"/>
                  <a:gd name="T69" fmla="*/ 304 h 762"/>
                  <a:gd name="T70" fmla="*/ 432 w 961"/>
                  <a:gd name="T71" fmla="*/ 278 h 762"/>
                  <a:gd name="T72" fmla="*/ 419 w 961"/>
                  <a:gd name="T73" fmla="*/ 255 h 762"/>
                  <a:gd name="T74" fmla="*/ 376 w 961"/>
                  <a:gd name="T75" fmla="*/ 327 h 762"/>
                  <a:gd name="T76" fmla="*/ 357 w 961"/>
                  <a:gd name="T77" fmla="*/ 376 h 762"/>
                  <a:gd name="T78" fmla="*/ 334 w 961"/>
                  <a:gd name="T79" fmla="*/ 422 h 762"/>
                  <a:gd name="T80" fmla="*/ 314 w 961"/>
                  <a:gd name="T81" fmla="*/ 484 h 762"/>
                  <a:gd name="T82" fmla="*/ 301 w 961"/>
                  <a:gd name="T83" fmla="*/ 507 h 762"/>
                  <a:gd name="T84" fmla="*/ 278 w 961"/>
                  <a:gd name="T85" fmla="*/ 520 h 762"/>
                  <a:gd name="T86" fmla="*/ 245 w 961"/>
                  <a:gd name="T87" fmla="*/ 507 h 762"/>
                  <a:gd name="T88" fmla="*/ 216 w 961"/>
                  <a:gd name="T89" fmla="*/ 520 h 762"/>
                  <a:gd name="T90" fmla="*/ 193 w 961"/>
                  <a:gd name="T91" fmla="*/ 569 h 762"/>
                  <a:gd name="T92" fmla="*/ 174 w 961"/>
                  <a:gd name="T93" fmla="*/ 592 h 762"/>
                  <a:gd name="T94" fmla="*/ 151 w 961"/>
                  <a:gd name="T95" fmla="*/ 579 h 762"/>
                  <a:gd name="T96" fmla="*/ 128 w 961"/>
                  <a:gd name="T97" fmla="*/ 556 h 762"/>
                  <a:gd name="T98" fmla="*/ 75 w 961"/>
                  <a:gd name="T99" fmla="*/ 471 h 762"/>
                  <a:gd name="T100" fmla="*/ 53 w 961"/>
                  <a:gd name="T101" fmla="*/ 448 h 762"/>
                  <a:gd name="T102" fmla="*/ 30 w 961"/>
                  <a:gd name="T103" fmla="*/ 422 h 762"/>
                  <a:gd name="T104" fmla="*/ 0 w 961"/>
                  <a:gd name="T105" fmla="*/ 422 h 7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61"/>
                  <a:gd name="T160" fmla="*/ 0 h 762"/>
                  <a:gd name="T161" fmla="*/ 961 w 961"/>
                  <a:gd name="T162" fmla="*/ 762 h 7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61" h="762">
                    <a:moveTo>
                      <a:pt x="0" y="422"/>
                    </a:moveTo>
                    <a:lnTo>
                      <a:pt x="0" y="422"/>
                    </a:lnTo>
                    <a:lnTo>
                      <a:pt x="10" y="435"/>
                    </a:lnTo>
                    <a:lnTo>
                      <a:pt x="10" y="448"/>
                    </a:lnTo>
                    <a:lnTo>
                      <a:pt x="10" y="484"/>
                    </a:lnTo>
                    <a:lnTo>
                      <a:pt x="20" y="533"/>
                    </a:lnTo>
                    <a:lnTo>
                      <a:pt x="20" y="592"/>
                    </a:lnTo>
                    <a:lnTo>
                      <a:pt x="20" y="664"/>
                    </a:lnTo>
                    <a:lnTo>
                      <a:pt x="20" y="690"/>
                    </a:lnTo>
                    <a:lnTo>
                      <a:pt x="30" y="713"/>
                    </a:lnTo>
                    <a:lnTo>
                      <a:pt x="30" y="735"/>
                    </a:lnTo>
                    <a:lnTo>
                      <a:pt x="30" y="749"/>
                    </a:lnTo>
                    <a:lnTo>
                      <a:pt x="30" y="762"/>
                    </a:lnTo>
                    <a:lnTo>
                      <a:pt x="43" y="762"/>
                    </a:lnTo>
                    <a:lnTo>
                      <a:pt x="53" y="762"/>
                    </a:lnTo>
                    <a:lnTo>
                      <a:pt x="62" y="762"/>
                    </a:lnTo>
                    <a:lnTo>
                      <a:pt x="75" y="762"/>
                    </a:lnTo>
                    <a:lnTo>
                      <a:pt x="85" y="749"/>
                    </a:lnTo>
                    <a:lnTo>
                      <a:pt x="95" y="749"/>
                    </a:lnTo>
                    <a:lnTo>
                      <a:pt x="118" y="735"/>
                    </a:lnTo>
                    <a:lnTo>
                      <a:pt x="141" y="726"/>
                    </a:lnTo>
                    <a:lnTo>
                      <a:pt x="151" y="713"/>
                    </a:lnTo>
                    <a:lnTo>
                      <a:pt x="160" y="713"/>
                    </a:lnTo>
                    <a:lnTo>
                      <a:pt x="174" y="700"/>
                    </a:lnTo>
                    <a:lnTo>
                      <a:pt x="183" y="700"/>
                    </a:lnTo>
                    <a:lnTo>
                      <a:pt x="193" y="690"/>
                    </a:lnTo>
                    <a:lnTo>
                      <a:pt x="203" y="690"/>
                    </a:lnTo>
                    <a:lnTo>
                      <a:pt x="216" y="690"/>
                    </a:lnTo>
                    <a:lnTo>
                      <a:pt x="236" y="690"/>
                    </a:lnTo>
                    <a:lnTo>
                      <a:pt x="268" y="690"/>
                    </a:lnTo>
                    <a:lnTo>
                      <a:pt x="278" y="690"/>
                    </a:lnTo>
                    <a:lnTo>
                      <a:pt x="291" y="690"/>
                    </a:lnTo>
                    <a:lnTo>
                      <a:pt x="324" y="690"/>
                    </a:lnTo>
                    <a:lnTo>
                      <a:pt x="343" y="690"/>
                    </a:lnTo>
                    <a:lnTo>
                      <a:pt x="376" y="690"/>
                    </a:lnTo>
                    <a:lnTo>
                      <a:pt x="386" y="690"/>
                    </a:lnTo>
                    <a:lnTo>
                      <a:pt x="409" y="690"/>
                    </a:lnTo>
                    <a:lnTo>
                      <a:pt x="419" y="690"/>
                    </a:lnTo>
                    <a:lnTo>
                      <a:pt x="441" y="690"/>
                    </a:lnTo>
                    <a:lnTo>
                      <a:pt x="474" y="690"/>
                    </a:lnTo>
                    <a:lnTo>
                      <a:pt x="507" y="677"/>
                    </a:lnTo>
                    <a:lnTo>
                      <a:pt x="540" y="664"/>
                    </a:lnTo>
                    <a:lnTo>
                      <a:pt x="572" y="664"/>
                    </a:lnTo>
                    <a:lnTo>
                      <a:pt x="624" y="641"/>
                    </a:lnTo>
                    <a:lnTo>
                      <a:pt x="647" y="641"/>
                    </a:lnTo>
                    <a:lnTo>
                      <a:pt x="657" y="628"/>
                    </a:lnTo>
                    <a:lnTo>
                      <a:pt x="700" y="628"/>
                    </a:lnTo>
                    <a:lnTo>
                      <a:pt x="690" y="628"/>
                    </a:lnTo>
                    <a:lnTo>
                      <a:pt x="690" y="618"/>
                    </a:lnTo>
                    <a:lnTo>
                      <a:pt x="680" y="618"/>
                    </a:lnTo>
                    <a:lnTo>
                      <a:pt x="680" y="605"/>
                    </a:lnTo>
                    <a:lnTo>
                      <a:pt x="690" y="618"/>
                    </a:lnTo>
                    <a:lnTo>
                      <a:pt x="700" y="618"/>
                    </a:lnTo>
                    <a:lnTo>
                      <a:pt x="722" y="618"/>
                    </a:lnTo>
                    <a:lnTo>
                      <a:pt x="745" y="628"/>
                    </a:lnTo>
                    <a:lnTo>
                      <a:pt x="755" y="628"/>
                    </a:lnTo>
                    <a:lnTo>
                      <a:pt x="765" y="628"/>
                    </a:lnTo>
                    <a:lnTo>
                      <a:pt x="788" y="628"/>
                    </a:lnTo>
                    <a:lnTo>
                      <a:pt x="798" y="628"/>
                    </a:lnTo>
                    <a:lnTo>
                      <a:pt x="807" y="618"/>
                    </a:lnTo>
                    <a:lnTo>
                      <a:pt x="821" y="618"/>
                    </a:lnTo>
                    <a:lnTo>
                      <a:pt x="840" y="605"/>
                    </a:lnTo>
                    <a:lnTo>
                      <a:pt x="853" y="592"/>
                    </a:lnTo>
                    <a:lnTo>
                      <a:pt x="863" y="592"/>
                    </a:lnTo>
                    <a:lnTo>
                      <a:pt x="873" y="579"/>
                    </a:lnTo>
                    <a:lnTo>
                      <a:pt x="896" y="556"/>
                    </a:lnTo>
                    <a:lnTo>
                      <a:pt x="915" y="533"/>
                    </a:lnTo>
                    <a:lnTo>
                      <a:pt x="928" y="520"/>
                    </a:lnTo>
                    <a:lnTo>
                      <a:pt x="938" y="507"/>
                    </a:lnTo>
                    <a:lnTo>
                      <a:pt x="948" y="497"/>
                    </a:lnTo>
                    <a:lnTo>
                      <a:pt x="961" y="484"/>
                    </a:lnTo>
                    <a:lnTo>
                      <a:pt x="873" y="111"/>
                    </a:lnTo>
                    <a:lnTo>
                      <a:pt x="863" y="134"/>
                    </a:lnTo>
                    <a:lnTo>
                      <a:pt x="840" y="121"/>
                    </a:lnTo>
                    <a:lnTo>
                      <a:pt x="830" y="98"/>
                    </a:lnTo>
                    <a:lnTo>
                      <a:pt x="821" y="85"/>
                    </a:lnTo>
                    <a:lnTo>
                      <a:pt x="807" y="75"/>
                    </a:lnTo>
                    <a:lnTo>
                      <a:pt x="798" y="62"/>
                    </a:lnTo>
                    <a:lnTo>
                      <a:pt x="788" y="36"/>
                    </a:lnTo>
                    <a:lnTo>
                      <a:pt x="778" y="26"/>
                    </a:lnTo>
                    <a:lnTo>
                      <a:pt x="778" y="0"/>
                    </a:lnTo>
                    <a:lnTo>
                      <a:pt x="765" y="0"/>
                    </a:lnTo>
                    <a:lnTo>
                      <a:pt x="755" y="13"/>
                    </a:lnTo>
                    <a:lnTo>
                      <a:pt x="745" y="13"/>
                    </a:lnTo>
                    <a:lnTo>
                      <a:pt x="722" y="36"/>
                    </a:lnTo>
                    <a:lnTo>
                      <a:pt x="713" y="36"/>
                    </a:lnTo>
                    <a:lnTo>
                      <a:pt x="713" y="26"/>
                    </a:lnTo>
                    <a:lnTo>
                      <a:pt x="700" y="26"/>
                    </a:lnTo>
                    <a:lnTo>
                      <a:pt x="690" y="0"/>
                    </a:lnTo>
                    <a:lnTo>
                      <a:pt x="667" y="26"/>
                    </a:lnTo>
                    <a:lnTo>
                      <a:pt x="657" y="49"/>
                    </a:lnTo>
                    <a:lnTo>
                      <a:pt x="624" y="85"/>
                    </a:lnTo>
                    <a:lnTo>
                      <a:pt x="605" y="121"/>
                    </a:lnTo>
                    <a:lnTo>
                      <a:pt x="582" y="170"/>
                    </a:lnTo>
                    <a:lnTo>
                      <a:pt x="572" y="183"/>
                    </a:lnTo>
                    <a:lnTo>
                      <a:pt x="559" y="206"/>
                    </a:lnTo>
                    <a:lnTo>
                      <a:pt x="540" y="229"/>
                    </a:lnTo>
                    <a:lnTo>
                      <a:pt x="526" y="242"/>
                    </a:lnTo>
                    <a:lnTo>
                      <a:pt x="517" y="265"/>
                    </a:lnTo>
                    <a:lnTo>
                      <a:pt x="497" y="278"/>
                    </a:lnTo>
                    <a:lnTo>
                      <a:pt x="484" y="304"/>
                    </a:lnTo>
                    <a:lnTo>
                      <a:pt x="474" y="314"/>
                    </a:lnTo>
                    <a:lnTo>
                      <a:pt x="464" y="314"/>
                    </a:lnTo>
                    <a:lnTo>
                      <a:pt x="455" y="314"/>
                    </a:lnTo>
                    <a:lnTo>
                      <a:pt x="441" y="304"/>
                    </a:lnTo>
                    <a:lnTo>
                      <a:pt x="441" y="291"/>
                    </a:lnTo>
                    <a:lnTo>
                      <a:pt x="441" y="278"/>
                    </a:lnTo>
                    <a:lnTo>
                      <a:pt x="432" y="278"/>
                    </a:lnTo>
                    <a:lnTo>
                      <a:pt x="432" y="265"/>
                    </a:lnTo>
                    <a:lnTo>
                      <a:pt x="432" y="242"/>
                    </a:lnTo>
                    <a:lnTo>
                      <a:pt x="419" y="255"/>
                    </a:lnTo>
                    <a:lnTo>
                      <a:pt x="409" y="278"/>
                    </a:lnTo>
                    <a:lnTo>
                      <a:pt x="386" y="304"/>
                    </a:lnTo>
                    <a:lnTo>
                      <a:pt x="376" y="327"/>
                    </a:lnTo>
                    <a:lnTo>
                      <a:pt x="366" y="340"/>
                    </a:lnTo>
                    <a:lnTo>
                      <a:pt x="357" y="350"/>
                    </a:lnTo>
                    <a:lnTo>
                      <a:pt x="357" y="376"/>
                    </a:lnTo>
                    <a:lnTo>
                      <a:pt x="343" y="386"/>
                    </a:lnTo>
                    <a:lnTo>
                      <a:pt x="343" y="399"/>
                    </a:lnTo>
                    <a:lnTo>
                      <a:pt x="334" y="422"/>
                    </a:lnTo>
                    <a:lnTo>
                      <a:pt x="324" y="448"/>
                    </a:lnTo>
                    <a:lnTo>
                      <a:pt x="324" y="471"/>
                    </a:lnTo>
                    <a:lnTo>
                      <a:pt x="314" y="484"/>
                    </a:lnTo>
                    <a:lnTo>
                      <a:pt x="314" y="497"/>
                    </a:lnTo>
                    <a:lnTo>
                      <a:pt x="301" y="497"/>
                    </a:lnTo>
                    <a:lnTo>
                      <a:pt x="301" y="507"/>
                    </a:lnTo>
                    <a:lnTo>
                      <a:pt x="291" y="507"/>
                    </a:lnTo>
                    <a:lnTo>
                      <a:pt x="291" y="520"/>
                    </a:lnTo>
                    <a:lnTo>
                      <a:pt x="278" y="520"/>
                    </a:lnTo>
                    <a:lnTo>
                      <a:pt x="268" y="520"/>
                    </a:lnTo>
                    <a:lnTo>
                      <a:pt x="258" y="520"/>
                    </a:lnTo>
                    <a:lnTo>
                      <a:pt x="245" y="507"/>
                    </a:lnTo>
                    <a:lnTo>
                      <a:pt x="236" y="507"/>
                    </a:lnTo>
                    <a:lnTo>
                      <a:pt x="226" y="507"/>
                    </a:lnTo>
                    <a:lnTo>
                      <a:pt x="216" y="520"/>
                    </a:lnTo>
                    <a:lnTo>
                      <a:pt x="216" y="533"/>
                    </a:lnTo>
                    <a:lnTo>
                      <a:pt x="203" y="556"/>
                    </a:lnTo>
                    <a:lnTo>
                      <a:pt x="193" y="569"/>
                    </a:lnTo>
                    <a:lnTo>
                      <a:pt x="193" y="579"/>
                    </a:lnTo>
                    <a:lnTo>
                      <a:pt x="183" y="592"/>
                    </a:lnTo>
                    <a:lnTo>
                      <a:pt x="174" y="592"/>
                    </a:lnTo>
                    <a:lnTo>
                      <a:pt x="160" y="592"/>
                    </a:lnTo>
                    <a:lnTo>
                      <a:pt x="151" y="592"/>
                    </a:lnTo>
                    <a:lnTo>
                      <a:pt x="151" y="579"/>
                    </a:lnTo>
                    <a:lnTo>
                      <a:pt x="141" y="579"/>
                    </a:lnTo>
                    <a:lnTo>
                      <a:pt x="141" y="569"/>
                    </a:lnTo>
                    <a:lnTo>
                      <a:pt x="128" y="556"/>
                    </a:lnTo>
                    <a:lnTo>
                      <a:pt x="108" y="520"/>
                    </a:lnTo>
                    <a:lnTo>
                      <a:pt x="95" y="497"/>
                    </a:lnTo>
                    <a:lnTo>
                      <a:pt x="75" y="471"/>
                    </a:lnTo>
                    <a:lnTo>
                      <a:pt x="62" y="457"/>
                    </a:lnTo>
                    <a:lnTo>
                      <a:pt x="62" y="448"/>
                    </a:lnTo>
                    <a:lnTo>
                      <a:pt x="53" y="448"/>
                    </a:lnTo>
                    <a:lnTo>
                      <a:pt x="53" y="435"/>
                    </a:lnTo>
                    <a:lnTo>
                      <a:pt x="43" y="435"/>
                    </a:lnTo>
                    <a:lnTo>
                      <a:pt x="30" y="422"/>
                    </a:lnTo>
                    <a:lnTo>
                      <a:pt x="20" y="422"/>
                    </a:lnTo>
                    <a:lnTo>
                      <a:pt x="10" y="422"/>
                    </a:lnTo>
                    <a:lnTo>
                      <a:pt x="0" y="422"/>
                    </a:lnTo>
                    <a:close/>
                  </a:path>
                </a:pathLst>
              </a:custGeom>
              <a:solidFill>
                <a:srgbClr val="D0B170"/>
              </a:solidFill>
              <a:ln w="9525">
                <a:noFill/>
                <a:round/>
                <a:headEnd/>
                <a:tailEnd/>
              </a:ln>
            </p:spPr>
            <p:txBody>
              <a:bodyPr/>
              <a:lstStyle/>
              <a:p>
                <a:endParaRPr lang="en-US"/>
              </a:p>
            </p:txBody>
          </p:sp>
          <p:sp>
            <p:nvSpPr>
              <p:cNvPr id="53514" name="Freeform 8"/>
              <p:cNvSpPr>
                <a:spLocks/>
              </p:cNvSpPr>
              <p:nvPr/>
            </p:nvSpPr>
            <p:spPr bwMode="auto">
              <a:xfrm>
                <a:off x="690" y="1786"/>
                <a:ext cx="968" cy="768"/>
              </a:xfrm>
              <a:custGeom>
                <a:avLst/>
                <a:gdLst>
                  <a:gd name="T0" fmla="*/ 10 w 968"/>
                  <a:gd name="T1" fmla="*/ 451 h 768"/>
                  <a:gd name="T2" fmla="*/ 20 w 968"/>
                  <a:gd name="T3" fmla="*/ 598 h 768"/>
                  <a:gd name="T4" fmla="*/ 30 w 968"/>
                  <a:gd name="T5" fmla="*/ 719 h 768"/>
                  <a:gd name="T6" fmla="*/ 30 w 968"/>
                  <a:gd name="T7" fmla="*/ 768 h 768"/>
                  <a:gd name="T8" fmla="*/ 66 w 968"/>
                  <a:gd name="T9" fmla="*/ 768 h 768"/>
                  <a:gd name="T10" fmla="*/ 98 w 968"/>
                  <a:gd name="T11" fmla="*/ 755 h 768"/>
                  <a:gd name="T12" fmla="*/ 151 w 968"/>
                  <a:gd name="T13" fmla="*/ 719 h 768"/>
                  <a:gd name="T14" fmla="*/ 183 w 968"/>
                  <a:gd name="T15" fmla="*/ 706 h 768"/>
                  <a:gd name="T16" fmla="*/ 216 w 968"/>
                  <a:gd name="T17" fmla="*/ 696 h 768"/>
                  <a:gd name="T18" fmla="*/ 281 w 968"/>
                  <a:gd name="T19" fmla="*/ 696 h 768"/>
                  <a:gd name="T20" fmla="*/ 347 w 968"/>
                  <a:gd name="T21" fmla="*/ 696 h 768"/>
                  <a:gd name="T22" fmla="*/ 412 w 968"/>
                  <a:gd name="T23" fmla="*/ 696 h 768"/>
                  <a:gd name="T24" fmla="*/ 477 w 968"/>
                  <a:gd name="T25" fmla="*/ 696 h 768"/>
                  <a:gd name="T26" fmla="*/ 575 w 968"/>
                  <a:gd name="T27" fmla="*/ 670 h 768"/>
                  <a:gd name="T28" fmla="*/ 664 w 968"/>
                  <a:gd name="T29" fmla="*/ 634 h 768"/>
                  <a:gd name="T30" fmla="*/ 696 w 968"/>
                  <a:gd name="T31" fmla="*/ 621 h 768"/>
                  <a:gd name="T32" fmla="*/ 696 w 968"/>
                  <a:gd name="T33" fmla="*/ 621 h 768"/>
                  <a:gd name="T34" fmla="*/ 749 w 968"/>
                  <a:gd name="T35" fmla="*/ 634 h 768"/>
                  <a:gd name="T36" fmla="*/ 794 w 968"/>
                  <a:gd name="T37" fmla="*/ 634 h 768"/>
                  <a:gd name="T38" fmla="*/ 827 w 968"/>
                  <a:gd name="T39" fmla="*/ 621 h 768"/>
                  <a:gd name="T40" fmla="*/ 870 w 968"/>
                  <a:gd name="T41" fmla="*/ 598 h 768"/>
                  <a:gd name="T42" fmla="*/ 925 w 968"/>
                  <a:gd name="T43" fmla="*/ 536 h 768"/>
                  <a:gd name="T44" fmla="*/ 958 w 968"/>
                  <a:gd name="T45" fmla="*/ 500 h 768"/>
                  <a:gd name="T46" fmla="*/ 870 w 968"/>
                  <a:gd name="T47" fmla="*/ 134 h 768"/>
                  <a:gd name="T48" fmla="*/ 827 w 968"/>
                  <a:gd name="T49" fmla="*/ 85 h 768"/>
                  <a:gd name="T50" fmla="*/ 794 w 968"/>
                  <a:gd name="T51" fmla="*/ 39 h 768"/>
                  <a:gd name="T52" fmla="*/ 772 w 968"/>
                  <a:gd name="T53" fmla="*/ 0 h 768"/>
                  <a:gd name="T54" fmla="*/ 729 w 968"/>
                  <a:gd name="T55" fmla="*/ 39 h 768"/>
                  <a:gd name="T56" fmla="*/ 706 w 968"/>
                  <a:gd name="T57" fmla="*/ 26 h 768"/>
                  <a:gd name="T58" fmla="*/ 664 w 968"/>
                  <a:gd name="T59" fmla="*/ 49 h 768"/>
                  <a:gd name="T60" fmla="*/ 585 w 968"/>
                  <a:gd name="T61" fmla="*/ 170 h 768"/>
                  <a:gd name="T62" fmla="*/ 543 w 968"/>
                  <a:gd name="T63" fmla="*/ 232 h 768"/>
                  <a:gd name="T64" fmla="*/ 500 w 968"/>
                  <a:gd name="T65" fmla="*/ 281 h 768"/>
                  <a:gd name="T66" fmla="*/ 468 w 968"/>
                  <a:gd name="T67" fmla="*/ 317 h 768"/>
                  <a:gd name="T68" fmla="*/ 445 w 968"/>
                  <a:gd name="T69" fmla="*/ 294 h 768"/>
                  <a:gd name="T70" fmla="*/ 435 w 968"/>
                  <a:gd name="T71" fmla="*/ 268 h 768"/>
                  <a:gd name="T72" fmla="*/ 412 w 968"/>
                  <a:gd name="T73" fmla="*/ 281 h 768"/>
                  <a:gd name="T74" fmla="*/ 370 w 968"/>
                  <a:gd name="T75" fmla="*/ 343 h 768"/>
                  <a:gd name="T76" fmla="*/ 347 w 968"/>
                  <a:gd name="T77" fmla="*/ 389 h 768"/>
                  <a:gd name="T78" fmla="*/ 327 w 968"/>
                  <a:gd name="T79" fmla="*/ 451 h 768"/>
                  <a:gd name="T80" fmla="*/ 314 w 968"/>
                  <a:gd name="T81" fmla="*/ 500 h 768"/>
                  <a:gd name="T82" fmla="*/ 291 w 968"/>
                  <a:gd name="T83" fmla="*/ 513 h 768"/>
                  <a:gd name="T84" fmla="*/ 272 w 968"/>
                  <a:gd name="T85" fmla="*/ 523 h 768"/>
                  <a:gd name="T86" fmla="*/ 239 w 968"/>
                  <a:gd name="T87" fmla="*/ 513 h 768"/>
                  <a:gd name="T88" fmla="*/ 216 w 968"/>
                  <a:gd name="T89" fmla="*/ 536 h 768"/>
                  <a:gd name="T90" fmla="*/ 193 w 968"/>
                  <a:gd name="T91" fmla="*/ 585 h 768"/>
                  <a:gd name="T92" fmla="*/ 160 w 968"/>
                  <a:gd name="T93" fmla="*/ 598 h 768"/>
                  <a:gd name="T94" fmla="*/ 141 w 968"/>
                  <a:gd name="T95" fmla="*/ 585 h 768"/>
                  <a:gd name="T96" fmla="*/ 108 w 968"/>
                  <a:gd name="T97" fmla="*/ 523 h 768"/>
                  <a:gd name="T98" fmla="*/ 66 w 968"/>
                  <a:gd name="T99" fmla="*/ 464 h 768"/>
                  <a:gd name="T100" fmla="*/ 53 w 968"/>
                  <a:gd name="T101" fmla="*/ 438 h 768"/>
                  <a:gd name="T102" fmla="*/ 20 w 968"/>
                  <a:gd name="T103" fmla="*/ 428 h 7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68"/>
                  <a:gd name="T157" fmla="*/ 0 h 768"/>
                  <a:gd name="T158" fmla="*/ 968 w 968"/>
                  <a:gd name="T159" fmla="*/ 768 h 7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68" h="768">
                    <a:moveTo>
                      <a:pt x="0" y="428"/>
                    </a:moveTo>
                    <a:lnTo>
                      <a:pt x="10" y="438"/>
                    </a:lnTo>
                    <a:lnTo>
                      <a:pt x="10" y="451"/>
                    </a:lnTo>
                    <a:lnTo>
                      <a:pt x="10" y="487"/>
                    </a:lnTo>
                    <a:lnTo>
                      <a:pt x="20" y="536"/>
                    </a:lnTo>
                    <a:lnTo>
                      <a:pt x="20" y="598"/>
                    </a:lnTo>
                    <a:lnTo>
                      <a:pt x="20" y="670"/>
                    </a:lnTo>
                    <a:lnTo>
                      <a:pt x="20" y="696"/>
                    </a:lnTo>
                    <a:lnTo>
                      <a:pt x="30" y="719"/>
                    </a:lnTo>
                    <a:lnTo>
                      <a:pt x="30" y="742"/>
                    </a:lnTo>
                    <a:lnTo>
                      <a:pt x="30" y="755"/>
                    </a:lnTo>
                    <a:lnTo>
                      <a:pt x="30" y="768"/>
                    </a:lnTo>
                    <a:lnTo>
                      <a:pt x="43" y="768"/>
                    </a:lnTo>
                    <a:lnTo>
                      <a:pt x="53" y="768"/>
                    </a:lnTo>
                    <a:lnTo>
                      <a:pt x="66" y="768"/>
                    </a:lnTo>
                    <a:lnTo>
                      <a:pt x="75" y="768"/>
                    </a:lnTo>
                    <a:lnTo>
                      <a:pt x="85" y="755"/>
                    </a:lnTo>
                    <a:lnTo>
                      <a:pt x="98" y="755"/>
                    </a:lnTo>
                    <a:lnTo>
                      <a:pt x="118" y="742"/>
                    </a:lnTo>
                    <a:lnTo>
                      <a:pt x="141" y="732"/>
                    </a:lnTo>
                    <a:lnTo>
                      <a:pt x="151" y="719"/>
                    </a:lnTo>
                    <a:lnTo>
                      <a:pt x="160" y="719"/>
                    </a:lnTo>
                    <a:lnTo>
                      <a:pt x="174" y="706"/>
                    </a:lnTo>
                    <a:lnTo>
                      <a:pt x="183" y="706"/>
                    </a:lnTo>
                    <a:lnTo>
                      <a:pt x="193" y="696"/>
                    </a:lnTo>
                    <a:lnTo>
                      <a:pt x="206" y="696"/>
                    </a:lnTo>
                    <a:lnTo>
                      <a:pt x="216" y="696"/>
                    </a:lnTo>
                    <a:lnTo>
                      <a:pt x="239" y="696"/>
                    </a:lnTo>
                    <a:lnTo>
                      <a:pt x="272" y="696"/>
                    </a:lnTo>
                    <a:lnTo>
                      <a:pt x="281" y="696"/>
                    </a:lnTo>
                    <a:lnTo>
                      <a:pt x="291" y="696"/>
                    </a:lnTo>
                    <a:lnTo>
                      <a:pt x="327" y="696"/>
                    </a:lnTo>
                    <a:lnTo>
                      <a:pt x="347" y="696"/>
                    </a:lnTo>
                    <a:lnTo>
                      <a:pt x="379" y="696"/>
                    </a:lnTo>
                    <a:lnTo>
                      <a:pt x="389" y="696"/>
                    </a:lnTo>
                    <a:lnTo>
                      <a:pt x="412" y="696"/>
                    </a:lnTo>
                    <a:lnTo>
                      <a:pt x="422" y="696"/>
                    </a:lnTo>
                    <a:lnTo>
                      <a:pt x="445" y="696"/>
                    </a:lnTo>
                    <a:lnTo>
                      <a:pt x="477" y="696"/>
                    </a:lnTo>
                    <a:lnTo>
                      <a:pt x="510" y="683"/>
                    </a:lnTo>
                    <a:lnTo>
                      <a:pt x="543" y="670"/>
                    </a:lnTo>
                    <a:lnTo>
                      <a:pt x="575" y="670"/>
                    </a:lnTo>
                    <a:lnTo>
                      <a:pt x="631" y="647"/>
                    </a:lnTo>
                    <a:lnTo>
                      <a:pt x="651" y="647"/>
                    </a:lnTo>
                    <a:lnTo>
                      <a:pt x="664" y="634"/>
                    </a:lnTo>
                    <a:lnTo>
                      <a:pt x="706" y="634"/>
                    </a:lnTo>
                    <a:lnTo>
                      <a:pt x="696" y="634"/>
                    </a:lnTo>
                    <a:lnTo>
                      <a:pt x="696" y="621"/>
                    </a:lnTo>
                    <a:lnTo>
                      <a:pt x="683" y="621"/>
                    </a:lnTo>
                    <a:lnTo>
                      <a:pt x="683" y="608"/>
                    </a:lnTo>
                    <a:lnTo>
                      <a:pt x="696" y="621"/>
                    </a:lnTo>
                    <a:lnTo>
                      <a:pt x="706" y="621"/>
                    </a:lnTo>
                    <a:lnTo>
                      <a:pt x="729" y="621"/>
                    </a:lnTo>
                    <a:lnTo>
                      <a:pt x="749" y="634"/>
                    </a:lnTo>
                    <a:lnTo>
                      <a:pt x="758" y="634"/>
                    </a:lnTo>
                    <a:lnTo>
                      <a:pt x="772" y="634"/>
                    </a:lnTo>
                    <a:lnTo>
                      <a:pt x="794" y="634"/>
                    </a:lnTo>
                    <a:lnTo>
                      <a:pt x="804" y="634"/>
                    </a:lnTo>
                    <a:lnTo>
                      <a:pt x="814" y="621"/>
                    </a:lnTo>
                    <a:lnTo>
                      <a:pt x="827" y="621"/>
                    </a:lnTo>
                    <a:lnTo>
                      <a:pt x="847" y="608"/>
                    </a:lnTo>
                    <a:lnTo>
                      <a:pt x="860" y="598"/>
                    </a:lnTo>
                    <a:lnTo>
                      <a:pt x="870" y="598"/>
                    </a:lnTo>
                    <a:lnTo>
                      <a:pt x="879" y="585"/>
                    </a:lnTo>
                    <a:lnTo>
                      <a:pt x="902" y="562"/>
                    </a:lnTo>
                    <a:lnTo>
                      <a:pt x="925" y="536"/>
                    </a:lnTo>
                    <a:lnTo>
                      <a:pt x="935" y="523"/>
                    </a:lnTo>
                    <a:lnTo>
                      <a:pt x="945" y="513"/>
                    </a:lnTo>
                    <a:lnTo>
                      <a:pt x="958" y="500"/>
                    </a:lnTo>
                    <a:lnTo>
                      <a:pt x="968" y="487"/>
                    </a:lnTo>
                    <a:lnTo>
                      <a:pt x="879" y="111"/>
                    </a:lnTo>
                    <a:lnTo>
                      <a:pt x="870" y="134"/>
                    </a:lnTo>
                    <a:lnTo>
                      <a:pt x="847" y="121"/>
                    </a:lnTo>
                    <a:lnTo>
                      <a:pt x="837" y="98"/>
                    </a:lnTo>
                    <a:lnTo>
                      <a:pt x="827" y="85"/>
                    </a:lnTo>
                    <a:lnTo>
                      <a:pt x="814" y="75"/>
                    </a:lnTo>
                    <a:lnTo>
                      <a:pt x="804" y="62"/>
                    </a:lnTo>
                    <a:lnTo>
                      <a:pt x="794" y="39"/>
                    </a:lnTo>
                    <a:lnTo>
                      <a:pt x="781" y="26"/>
                    </a:lnTo>
                    <a:lnTo>
                      <a:pt x="781" y="0"/>
                    </a:lnTo>
                    <a:lnTo>
                      <a:pt x="772" y="0"/>
                    </a:lnTo>
                    <a:lnTo>
                      <a:pt x="758" y="13"/>
                    </a:lnTo>
                    <a:lnTo>
                      <a:pt x="749" y="13"/>
                    </a:lnTo>
                    <a:lnTo>
                      <a:pt x="729" y="39"/>
                    </a:lnTo>
                    <a:lnTo>
                      <a:pt x="716" y="39"/>
                    </a:lnTo>
                    <a:lnTo>
                      <a:pt x="716" y="26"/>
                    </a:lnTo>
                    <a:lnTo>
                      <a:pt x="706" y="26"/>
                    </a:lnTo>
                    <a:lnTo>
                      <a:pt x="696" y="0"/>
                    </a:lnTo>
                    <a:lnTo>
                      <a:pt x="673" y="26"/>
                    </a:lnTo>
                    <a:lnTo>
                      <a:pt x="664" y="49"/>
                    </a:lnTo>
                    <a:lnTo>
                      <a:pt x="631" y="85"/>
                    </a:lnTo>
                    <a:lnTo>
                      <a:pt x="608" y="121"/>
                    </a:lnTo>
                    <a:lnTo>
                      <a:pt x="585" y="170"/>
                    </a:lnTo>
                    <a:lnTo>
                      <a:pt x="575" y="183"/>
                    </a:lnTo>
                    <a:lnTo>
                      <a:pt x="566" y="209"/>
                    </a:lnTo>
                    <a:lnTo>
                      <a:pt x="543" y="232"/>
                    </a:lnTo>
                    <a:lnTo>
                      <a:pt x="533" y="245"/>
                    </a:lnTo>
                    <a:lnTo>
                      <a:pt x="520" y="268"/>
                    </a:lnTo>
                    <a:lnTo>
                      <a:pt x="500" y="281"/>
                    </a:lnTo>
                    <a:lnTo>
                      <a:pt x="487" y="304"/>
                    </a:lnTo>
                    <a:lnTo>
                      <a:pt x="477" y="317"/>
                    </a:lnTo>
                    <a:lnTo>
                      <a:pt x="468" y="317"/>
                    </a:lnTo>
                    <a:lnTo>
                      <a:pt x="455" y="317"/>
                    </a:lnTo>
                    <a:lnTo>
                      <a:pt x="445" y="304"/>
                    </a:lnTo>
                    <a:lnTo>
                      <a:pt x="445" y="294"/>
                    </a:lnTo>
                    <a:lnTo>
                      <a:pt x="445" y="281"/>
                    </a:lnTo>
                    <a:lnTo>
                      <a:pt x="435" y="281"/>
                    </a:lnTo>
                    <a:lnTo>
                      <a:pt x="435" y="268"/>
                    </a:lnTo>
                    <a:lnTo>
                      <a:pt x="435" y="245"/>
                    </a:lnTo>
                    <a:lnTo>
                      <a:pt x="422" y="258"/>
                    </a:lnTo>
                    <a:lnTo>
                      <a:pt x="412" y="281"/>
                    </a:lnTo>
                    <a:lnTo>
                      <a:pt x="389" y="304"/>
                    </a:lnTo>
                    <a:lnTo>
                      <a:pt x="379" y="330"/>
                    </a:lnTo>
                    <a:lnTo>
                      <a:pt x="370" y="343"/>
                    </a:lnTo>
                    <a:lnTo>
                      <a:pt x="357" y="356"/>
                    </a:lnTo>
                    <a:lnTo>
                      <a:pt x="357" y="379"/>
                    </a:lnTo>
                    <a:lnTo>
                      <a:pt x="347" y="389"/>
                    </a:lnTo>
                    <a:lnTo>
                      <a:pt x="347" y="402"/>
                    </a:lnTo>
                    <a:lnTo>
                      <a:pt x="337" y="428"/>
                    </a:lnTo>
                    <a:lnTo>
                      <a:pt x="327" y="451"/>
                    </a:lnTo>
                    <a:lnTo>
                      <a:pt x="327" y="477"/>
                    </a:lnTo>
                    <a:lnTo>
                      <a:pt x="314" y="487"/>
                    </a:lnTo>
                    <a:lnTo>
                      <a:pt x="314" y="500"/>
                    </a:lnTo>
                    <a:lnTo>
                      <a:pt x="304" y="500"/>
                    </a:lnTo>
                    <a:lnTo>
                      <a:pt x="304" y="513"/>
                    </a:lnTo>
                    <a:lnTo>
                      <a:pt x="291" y="513"/>
                    </a:lnTo>
                    <a:lnTo>
                      <a:pt x="291" y="523"/>
                    </a:lnTo>
                    <a:lnTo>
                      <a:pt x="281" y="523"/>
                    </a:lnTo>
                    <a:lnTo>
                      <a:pt x="272" y="523"/>
                    </a:lnTo>
                    <a:lnTo>
                      <a:pt x="258" y="523"/>
                    </a:lnTo>
                    <a:lnTo>
                      <a:pt x="249" y="513"/>
                    </a:lnTo>
                    <a:lnTo>
                      <a:pt x="239" y="513"/>
                    </a:lnTo>
                    <a:lnTo>
                      <a:pt x="229" y="513"/>
                    </a:lnTo>
                    <a:lnTo>
                      <a:pt x="216" y="523"/>
                    </a:lnTo>
                    <a:lnTo>
                      <a:pt x="216" y="536"/>
                    </a:lnTo>
                    <a:lnTo>
                      <a:pt x="206" y="562"/>
                    </a:lnTo>
                    <a:lnTo>
                      <a:pt x="193" y="572"/>
                    </a:lnTo>
                    <a:lnTo>
                      <a:pt x="193" y="585"/>
                    </a:lnTo>
                    <a:lnTo>
                      <a:pt x="183" y="598"/>
                    </a:lnTo>
                    <a:lnTo>
                      <a:pt x="174" y="598"/>
                    </a:lnTo>
                    <a:lnTo>
                      <a:pt x="160" y="598"/>
                    </a:lnTo>
                    <a:lnTo>
                      <a:pt x="151" y="598"/>
                    </a:lnTo>
                    <a:lnTo>
                      <a:pt x="151" y="585"/>
                    </a:lnTo>
                    <a:lnTo>
                      <a:pt x="141" y="585"/>
                    </a:lnTo>
                    <a:lnTo>
                      <a:pt x="141" y="572"/>
                    </a:lnTo>
                    <a:lnTo>
                      <a:pt x="131" y="562"/>
                    </a:lnTo>
                    <a:lnTo>
                      <a:pt x="108" y="523"/>
                    </a:lnTo>
                    <a:lnTo>
                      <a:pt x="98" y="500"/>
                    </a:lnTo>
                    <a:lnTo>
                      <a:pt x="75" y="477"/>
                    </a:lnTo>
                    <a:lnTo>
                      <a:pt x="66" y="464"/>
                    </a:lnTo>
                    <a:lnTo>
                      <a:pt x="66" y="451"/>
                    </a:lnTo>
                    <a:lnTo>
                      <a:pt x="53" y="451"/>
                    </a:lnTo>
                    <a:lnTo>
                      <a:pt x="53" y="438"/>
                    </a:lnTo>
                    <a:lnTo>
                      <a:pt x="43" y="438"/>
                    </a:lnTo>
                    <a:lnTo>
                      <a:pt x="30" y="428"/>
                    </a:lnTo>
                    <a:lnTo>
                      <a:pt x="20" y="428"/>
                    </a:lnTo>
                    <a:lnTo>
                      <a:pt x="10" y="428"/>
                    </a:lnTo>
                    <a:lnTo>
                      <a:pt x="0" y="428"/>
                    </a:lnTo>
                  </a:path>
                </a:pathLst>
              </a:custGeom>
              <a:noFill/>
              <a:ln w="11113">
                <a:solidFill>
                  <a:srgbClr val="000000"/>
                </a:solidFill>
                <a:prstDash val="solid"/>
                <a:round/>
                <a:headEnd/>
                <a:tailEnd/>
              </a:ln>
            </p:spPr>
            <p:txBody>
              <a:bodyPr/>
              <a:lstStyle/>
              <a:p>
                <a:endParaRPr lang="en-US"/>
              </a:p>
            </p:txBody>
          </p:sp>
        </p:grpSp>
        <p:sp>
          <p:nvSpPr>
            <p:cNvPr id="52289" name="Oval 9"/>
            <p:cNvSpPr>
              <a:spLocks noChangeArrowheads="1"/>
            </p:cNvSpPr>
            <p:nvPr/>
          </p:nvSpPr>
          <p:spPr bwMode="auto">
            <a:xfrm>
              <a:off x="532" y="2358"/>
              <a:ext cx="4594" cy="1242"/>
            </a:xfrm>
            <a:prstGeom prst="ellipse">
              <a:avLst/>
            </a:prstGeom>
            <a:solidFill>
              <a:srgbClr val="00FFFF"/>
            </a:solidFill>
            <a:ln w="11113">
              <a:solidFill>
                <a:srgbClr val="000000"/>
              </a:solidFill>
              <a:round/>
              <a:headEnd/>
              <a:tailEnd/>
            </a:ln>
          </p:spPr>
          <p:txBody>
            <a:bodyPr/>
            <a:lstStyle/>
            <a:p>
              <a:endParaRPr lang="en-US"/>
            </a:p>
          </p:txBody>
        </p:sp>
        <p:grpSp>
          <p:nvGrpSpPr>
            <p:cNvPr id="52290" name="Group 10"/>
            <p:cNvGrpSpPr>
              <a:grpSpLocks/>
            </p:cNvGrpSpPr>
            <p:nvPr/>
          </p:nvGrpSpPr>
          <p:grpSpPr bwMode="auto">
            <a:xfrm>
              <a:off x="668" y="2860"/>
              <a:ext cx="964" cy="522"/>
              <a:chOff x="808" y="2518"/>
              <a:chExt cx="902" cy="425"/>
            </a:xfrm>
          </p:grpSpPr>
          <p:grpSp>
            <p:nvGrpSpPr>
              <p:cNvPr id="53392" name="Group 11"/>
              <p:cNvGrpSpPr>
                <a:grpSpLocks/>
              </p:cNvGrpSpPr>
              <p:nvPr/>
            </p:nvGrpSpPr>
            <p:grpSpPr bwMode="auto">
              <a:xfrm>
                <a:off x="1014" y="2518"/>
                <a:ext cx="33" cy="219"/>
                <a:chOff x="1014" y="2518"/>
                <a:chExt cx="33" cy="219"/>
              </a:xfrm>
            </p:grpSpPr>
            <p:grpSp>
              <p:nvGrpSpPr>
                <p:cNvPr id="53507" name="Group 12"/>
                <p:cNvGrpSpPr>
                  <a:grpSpLocks/>
                </p:cNvGrpSpPr>
                <p:nvPr/>
              </p:nvGrpSpPr>
              <p:grpSpPr bwMode="auto">
                <a:xfrm>
                  <a:off x="1037" y="2518"/>
                  <a:ext cx="10" cy="219"/>
                  <a:chOff x="1037" y="2518"/>
                  <a:chExt cx="10" cy="219"/>
                </a:xfrm>
              </p:grpSpPr>
              <p:sp>
                <p:nvSpPr>
                  <p:cNvPr id="53511" name="Freeform 13"/>
                  <p:cNvSpPr>
                    <a:spLocks/>
                  </p:cNvSpPr>
                  <p:nvPr/>
                </p:nvSpPr>
                <p:spPr bwMode="auto">
                  <a:xfrm>
                    <a:off x="1037" y="2518"/>
                    <a:ext cx="6" cy="213"/>
                  </a:xfrm>
                  <a:custGeom>
                    <a:avLst/>
                    <a:gdLst>
                      <a:gd name="T0" fmla="*/ 0 w 6"/>
                      <a:gd name="T1" fmla="*/ 213 h 213"/>
                      <a:gd name="T2" fmla="*/ 0 w 6"/>
                      <a:gd name="T3" fmla="*/ 213 h 213"/>
                      <a:gd name="T4" fmla="*/ 0 w 6"/>
                      <a:gd name="T5" fmla="*/ 0 h 213"/>
                      <a:gd name="T6" fmla="*/ 6 w 6"/>
                      <a:gd name="T7" fmla="*/ 0 h 213"/>
                      <a:gd name="T8" fmla="*/ 6 w 6"/>
                      <a:gd name="T9" fmla="*/ 213 h 213"/>
                      <a:gd name="T10" fmla="*/ 0 w 6"/>
                      <a:gd name="T11" fmla="*/ 213 h 213"/>
                      <a:gd name="T12" fmla="*/ 0 60000 65536"/>
                      <a:gd name="T13" fmla="*/ 0 60000 65536"/>
                      <a:gd name="T14" fmla="*/ 0 60000 65536"/>
                      <a:gd name="T15" fmla="*/ 0 60000 65536"/>
                      <a:gd name="T16" fmla="*/ 0 60000 65536"/>
                      <a:gd name="T17" fmla="*/ 0 60000 65536"/>
                      <a:gd name="T18" fmla="*/ 0 w 6"/>
                      <a:gd name="T19" fmla="*/ 0 h 213"/>
                      <a:gd name="T20" fmla="*/ 6 w 6"/>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6" h="213">
                        <a:moveTo>
                          <a:pt x="0" y="213"/>
                        </a:moveTo>
                        <a:lnTo>
                          <a:pt x="0" y="213"/>
                        </a:lnTo>
                        <a:lnTo>
                          <a:pt x="0" y="0"/>
                        </a:lnTo>
                        <a:lnTo>
                          <a:pt x="6" y="0"/>
                        </a:lnTo>
                        <a:lnTo>
                          <a:pt x="6" y="213"/>
                        </a:lnTo>
                        <a:lnTo>
                          <a:pt x="0" y="213"/>
                        </a:lnTo>
                        <a:close/>
                      </a:path>
                    </a:pathLst>
                  </a:custGeom>
                  <a:solidFill>
                    <a:srgbClr val="FFFFFF"/>
                  </a:solidFill>
                  <a:ln w="9525">
                    <a:noFill/>
                    <a:round/>
                    <a:headEnd/>
                    <a:tailEnd/>
                  </a:ln>
                </p:spPr>
                <p:txBody>
                  <a:bodyPr/>
                  <a:lstStyle/>
                  <a:p>
                    <a:endParaRPr lang="en-US"/>
                  </a:p>
                </p:txBody>
              </p:sp>
              <p:sp>
                <p:nvSpPr>
                  <p:cNvPr id="53512" name="Freeform 14"/>
                  <p:cNvSpPr>
                    <a:spLocks/>
                  </p:cNvSpPr>
                  <p:nvPr/>
                </p:nvSpPr>
                <p:spPr bwMode="auto">
                  <a:xfrm>
                    <a:off x="1037" y="2518"/>
                    <a:ext cx="10" cy="219"/>
                  </a:xfrm>
                  <a:custGeom>
                    <a:avLst/>
                    <a:gdLst>
                      <a:gd name="T0" fmla="*/ 0 w 10"/>
                      <a:gd name="T1" fmla="*/ 219 h 219"/>
                      <a:gd name="T2" fmla="*/ 10 w 10"/>
                      <a:gd name="T3" fmla="*/ 0 h 219"/>
                      <a:gd name="T4" fmla="*/ 10 w 10"/>
                      <a:gd name="T5" fmla="*/ 10 h 219"/>
                      <a:gd name="T6" fmla="*/ 10 w 10"/>
                      <a:gd name="T7" fmla="*/ 219 h 219"/>
                      <a:gd name="T8" fmla="*/ 0 w 10"/>
                      <a:gd name="T9" fmla="*/ 219 h 219"/>
                      <a:gd name="T10" fmla="*/ 0 60000 65536"/>
                      <a:gd name="T11" fmla="*/ 0 60000 65536"/>
                      <a:gd name="T12" fmla="*/ 0 60000 65536"/>
                      <a:gd name="T13" fmla="*/ 0 60000 65536"/>
                      <a:gd name="T14" fmla="*/ 0 60000 65536"/>
                      <a:gd name="T15" fmla="*/ 0 w 10"/>
                      <a:gd name="T16" fmla="*/ 0 h 219"/>
                      <a:gd name="T17" fmla="*/ 10 w 10"/>
                      <a:gd name="T18" fmla="*/ 219 h 219"/>
                    </a:gdLst>
                    <a:ahLst/>
                    <a:cxnLst>
                      <a:cxn ang="T10">
                        <a:pos x="T0" y="T1"/>
                      </a:cxn>
                      <a:cxn ang="T11">
                        <a:pos x="T2" y="T3"/>
                      </a:cxn>
                      <a:cxn ang="T12">
                        <a:pos x="T4" y="T5"/>
                      </a:cxn>
                      <a:cxn ang="T13">
                        <a:pos x="T6" y="T7"/>
                      </a:cxn>
                      <a:cxn ang="T14">
                        <a:pos x="T8" y="T9"/>
                      </a:cxn>
                    </a:cxnLst>
                    <a:rect l="T15" t="T16" r="T17" b="T18"/>
                    <a:pathLst>
                      <a:path w="10" h="219">
                        <a:moveTo>
                          <a:pt x="0" y="219"/>
                        </a:moveTo>
                        <a:lnTo>
                          <a:pt x="10" y="0"/>
                        </a:lnTo>
                        <a:lnTo>
                          <a:pt x="10" y="10"/>
                        </a:lnTo>
                        <a:lnTo>
                          <a:pt x="10" y="219"/>
                        </a:lnTo>
                        <a:lnTo>
                          <a:pt x="0" y="219"/>
                        </a:lnTo>
                      </a:path>
                    </a:pathLst>
                  </a:custGeom>
                  <a:noFill/>
                  <a:ln w="11113">
                    <a:solidFill>
                      <a:srgbClr val="000000"/>
                    </a:solidFill>
                    <a:prstDash val="solid"/>
                    <a:round/>
                    <a:headEnd/>
                    <a:tailEnd/>
                  </a:ln>
                </p:spPr>
                <p:txBody>
                  <a:bodyPr/>
                  <a:lstStyle/>
                  <a:p>
                    <a:endParaRPr lang="en-US"/>
                  </a:p>
                </p:txBody>
              </p:sp>
            </p:grpSp>
            <p:grpSp>
              <p:nvGrpSpPr>
                <p:cNvPr id="53508" name="Group 15"/>
                <p:cNvGrpSpPr>
                  <a:grpSpLocks/>
                </p:cNvGrpSpPr>
                <p:nvPr/>
              </p:nvGrpSpPr>
              <p:grpSpPr bwMode="auto">
                <a:xfrm>
                  <a:off x="1014" y="2567"/>
                  <a:ext cx="19" cy="43"/>
                  <a:chOff x="1014" y="2567"/>
                  <a:chExt cx="19" cy="43"/>
                </a:xfrm>
              </p:grpSpPr>
              <p:sp>
                <p:nvSpPr>
                  <p:cNvPr id="53509" name="Freeform 16"/>
                  <p:cNvSpPr>
                    <a:spLocks/>
                  </p:cNvSpPr>
                  <p:nvPr/>
                </p:nvSpPr>
                <p:spPr bwMode="auto">
                  <a:xfrm>
                    <a:off x="1014" y="2567"/>
                    <a:ext cx="16" cy="40"/>
                  </a:xfrm>
                  <a:custGeom>
                    <a:avLst/>
                    <a:gdLst>
                      <a:gd name="T0" fmla="*/ 0 w 16"/>
                      <a:gd name="T1" fmla="*/ 0 h 40"/>
                      <a:gd name="T2" fmla="*/ 0 w 16"/>
                      <a:gd name="T3" fmla="*/ 0 h 40"/>
                      <a:gd name="T4" fmla="*/ 0 w 16"/>
                      <a:gd name="T5" fmla="*/ 10 h 40"/>
                      <a:gd name="T6" fmla="*/ 16 w 16"/>
                      <a:gd name="T7" fmla="*/ 40 h 40"/>
                      <a:gd name="T8" fmla="*/ 0 w 16"/>
                      <a:gd name="T9" fmla="*/ 10 h 40"/>
                      <a:gd name="T10" fmla="*/ 0 w 16"/>
                      <a:gd name="T11" fmla="*/ 0 h 40"/>
                      <a:gd name="T12" fmla="*/ 0 60000 65536"/>
                      <a:gd name="T13" fmla="*/ 0 60000 65536"/>
                      <a:gd name="T14" fmla="*/ 0 60000 65536"/>
                      <a:gd name="T15" fmla="*/ 0 60000 65536"/>
                      <a:gd name="T16" fmla="*/ 0 60000 65536"/>
                      <a:gd name="T17" fmla="*/ 0 60000 65536"/>
                      <a:gd name="T18" fmla="*/ 0 w 16"/>
                      <a:gd name="T19" fmla="*/ 0 h 40"/>
                      <a:gd name="T20" fmla="*/ 16 w 16"/>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16" h="40">
                        <a:moveTo>
                          <a:pt x="0" y="0"/>
                        </a:moveTo>
                        <a:lnTo>
                          <a:pt x="0" y="0"/>
                        </a:lnTo>
                        <a:lnTo>
                          <a:pt x="0" y="10"/>
                        </a:lnTo>
                        <a:lnTo>
                          <a:pt x="16" y="40"/>
                        </a:lnTo>
                        <a:lnTo>
                          <a:pt x="0" y="10"/>
                        </a:lnTo>
                        <a:lnTo>
                          <a:pt x="0" y="0"/>
                        </a:lnTo>
                        <a:close/>
                      </a:path>
                    </a:pathLst>
                  </a:custGeom>
                  <a:solidFill>
                    <a:srgbClr val="FFFFFF"/>
                  </a:solidFill>
                  <a:ln w="9525">
                    <a:noFill/>
                    <a:round/>
                    <a:headEnd/>
                    <a:tailEnd/>
                  </a:ln>
                </p:spPr>
                <p:txBody>
                  <a:bodyPr/>
                  <a:lstStyle/>
                  <a:p>
                    <a:endParaRPr lang="en-US"/>
                  </a:p>
                </p:txBody>
              </p:sp>
              <p:sp>
                <p:nvSpPr>
                  <p:cNvPr id="53510" name="Line 17"/>
                  <p:cNvSpPr>
                    <a:spLocks noChangeShapeType="1"/>
                  </p:cNvSpPr>
                  <p:nvPr/>
                </p:nvSpPr>
                <p:spPr bwMode="auto">
                  <a:xfrm>
                    <a:off x="1020" y="2584"/>
                    <a:ext cx="13" cy="26"/>
                  </a:xfrm>
                  <a:prstGeom prst="line">
                    <a:avLst/>
                  </a:prstGeom>
                  <a:noFill/>
                  <a:ln w="11113">
                    <a:solidFill>
                      <a:srgbClr val="000000"/>
                    </a:solidFill>
                    <a:round/>
                    <a:headEnd/>
                    <a:tailEnd/>
                  </a:ln>
                </p:spPr>
                <p:txBody>
                  <a:bodyPr/>
                  <a:lstStyle/>
                  <a:p>
                    <a:endParaRPr lang="en-US"/>
                  </a:p>
                </p:txBody>
              </p:sp>
            </p:grpSp>
          </p:grpSp>
          <p:grpSp>
            <p:nvGrpSpPr>
              <p:cNvPr id="53393" name="Group 18"/>
              <p:cNvGrpSpPr>
                <a:grpSpLocks/>
              </p:cNvGrpSpPr>
              <p:nvPr/>
            </p:nvGrpSpPr>
            <p:grpSpPr bwMode="auto">
              <a:xfrm>
                <a:off x="821" y="2764"/>
                <a:ext cx="696" cy="58"/>
                <a:chOff x="821" y="2764"/>
                <a:chExt cx="696" cy="58"/>
              </a:xfrm>
            </p:grpSpPr>
            <p:sp>
              <p:nvSpPr>
                <p:cNvPr id="53505" name="Freeform 19"/>
                <p:cNvSpPr>
                  <a:spLocks/>
                </p:cNvSpPr>
                <p:nvPr/>
              </p:nvSpPr>
              <p:spPr bwMode="auto">
                <a:xfrm>
                  <a:off x="821" y="2764"/>
                  <a:ext cx="686" cy="52"/>
                </a:xfrm>
                <a:custGeom>
                  <a:avLst/>
                  <a:gdLst>
                    <a:gd name="T0" fmla="*/ 0 w 686"/>
                    <a:gd name="T1" fmla="*/ 29 h 52"/>
                    <a:gd name="T2" fmla="*/ 0 w 686"/>
                    <a:gd name="T3" fmla="*/ 29 h 52"/>
                    <a:gd name="T4" fmla="*/ 105 w 686"/>
                    <a:gd name="T5" fmla="*/ 29 h 52"/>
                    <a:gd name="T6" fmla="*/ 105 w 686"/>
                    <a:gd name="T7" fmla="*/ 9 h 52"/>
                    <a:gd name="T8" fmla="*/ 409 w 686"/>
                    <a:gd name="T9" fmla="*/ 9 h 52"/>
                    <a:gd name="T10" fmla="*/ 536 w 686"/>
                    <a:gd name="T11" fmla="*/ 0 h 52"/>
                    <a:gd name="T12" fmla="*/ 578 w 686"/>
                    <a:gd name="T13" fmla="*/ 0 h 52"/>
                    <a:gd name="T14" fmla="*/ 634 w 686"/>
                    <a:gd name="T15" fmla="*/ 0 h 52"/>
                    <a:gd name="T16" fmla="*/ 644 w 686"/>
                    <a:gd name="T17" fmla="*/ 9 h 52"/>
                    <a:gd name="T18" fmla="*/ 654 w 686"/>
                    <a:gd name="T19" fmla="*/ 9 h 52"/>
                    <a:gd name="T20" fmla="*/ 667 w 686"/>
                    <a:gd name="T21" fmla="*/ 9 h 52"/>
                    <a:gd name="T22" fmla="*/ 676 w 686"/>
                    <a:gd name="T23" fmla="*/ 9 h 52"/>
                    <a:gd name="T24" fmla="*/ 686 w 686"/>
                    <a:gd name="T25" fmla="*/ 9 h 52"/>
                    <a:gd name="T26" fmla="*/ 686 w 686"/>
                    <a:gd name="T27" fmla="*/ 19 h 52"/>
                    <a:gd name="T28" fmla="*/ 667 w 686"/>
                    <a:gd name="T29" fmla="*/ 19 h 52"/>
                    <a:gd name="T30" fmla="*/ 667 w 686"/>
                    <a:gd name="T31" fmla="*/ 39 h 52"/>
                    <a:gd name="T32" fmla="*/ 484 w 686"/>
                    <a:gd name="T33" fmla="*/ 52 h 52"/>
                    <a:gd name="T34" fmla="*/ 255 w 686"/>
                    <a:gd name="T35" fmla="*/ 39 h 52"/>
                    <a:gd name="T36" fmla="*/ 85 w 686"/>
                    <a:gd name="T37" fmla="*/ 39 h 52"/>
                    <a:gd name="T38" fmla="*/ 0 w 686"/>
                    <a:gd name="T39" fmla="*/ 29 h 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6"/>
                    <a:gd name="T61" fmla="*/ 0 h 52"/>
                    <a:gd name="T62" fmla="*/ 686 w 686"/>
                    <a:gd name="T63" fmla="*/ 52 h 5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6" h="52">
                      <a:moveTo>
                        <a:pt x="0" y="29"/>
                      </a:moveTo>
                      <a:lnTo>
                        <a:pt x="0" y="29"/>
                      </a:lnTo>
                      <a:lnTo>
                        <a:pt x="105" y="29"/>
                      </a:lnTo>
                      <a:lnTo>
                        <a:pt x="105" y="9"/>
                      </a:lnTo>
                      <a:lnTo>
                        <a:pt x="409" y="9"/>
                      </a:lnTo>
                      <a:lnTo>
                        <a:pt x="536" y="0"/>
                      </a:lnTo>
                      <a:lnTo>
                        <a:pt x="578" y="0"/>
                      </a:lnTo>
                      <a:lnTo>
                        <a:pt x="634" y="0"/>
                      </a:lnTo>
                      <a:lnTo>
                        <a:pt x="644" y="9"/>
                      </a:lnTo>
                      <a:lnTo>
                        <a:pt x="654" y="9"/>
                      </a:lnTo>
                      <a:lnTo>
                        <a:pt x="667" y="9"/>
                      </a:lnTo>
                      <a:lnTo>
                        <a:pt x="676" y="9"/>
                      </a:lnTo>
                      <a:lnTo>
                        <a:pt x="686" y="9"/>
                      </a:lnTo>
                      <a:lnTo>
                        <a:pt x="686" y="19"/>
                      </a:lnTo>
                      <a:lnTo>
                        <a:pt x="667" y="19"/>
                      </a:lnTo>
                      <a:lnTo>
                        <a:pt x="667" y="39"/>
                      </a:lnTo>
                      <a:lnTo>
                        <a:pt x="484" y="52"/>
                      </a:lnTo>
                      <a:lnTo>
                        <a:pt x="255" y="39"/>
                      </a:lnTo>
                      <a:lnTo>
                        <a:pt x="85" y="39"/>
                      </a:lnTo>
                      <a:lnTo>
                        <a:pt x="0" y="29"/>
                      </a:lnTo>
                      <a:close/>
                    </a:path>
                  </a:pathLst>
                </a:custGeom>
                <a:solidFill>
                  <a:srgbClr val="000000"/>
                </a:solidFill>
                <a:ln w="9525">
                  <a:noFill/>
                  <a:round/>
                  <a:headEnd/>
                  <a:tailEnd/>
                </a:ln>
              </p:spPr>
              <p:txBody>
                <a:bodyPr/>
                <a:lstStyle/>
                <a:p>
                  <a:endParaRPr lang="en-US"/>
                </a:p>
              </p:txBody>
            </p:sp>
            <p:sp>
              <p:nvSpPr>
                <p:cNvPr id="53506" name="Freeform 20"/>
                <p:cNvSpPr>
                  <a:spLocks/>
                </p:cNvSpPr>
                <p:nvPr/>
              </p:nvSpPr>
              <p:spPr bwMode="auto">
                <a:xfrm>
                  <a:off x="831" y="2773"/>
                  <a:ext cx="686" cy="49"/>
                </a:xfrm>
                <a:custGeom>
                  <a:avLst/>
                  <a:gdLst>
                    <a:gd name="T0" fmla="*/ 0 w 686"/>
                    <a:gd name="T1" fmla="*/ 26 h 49"/>
                    <a:gd name="T2" fmla="*/ 98 w 686"/>
                    <a:gd name="T3" fmla="*/ 26 h 49"/>
                    <a:gd name="T4" fmla="*/ 98 w 686"/>
                    <a:gd name="T5" fmla="*/ 0 h 49"/>
                    <a:gd name="T6" fmla="*/ 402 w 686"/>
                    <a:gd name="T7" fmla="*/ 0 h 49"/>
                    <a:gd name="T8" fmla="*/ 532 w 686"/>
                    <a:gd name="T9" fmla="*/ 0 h 49"/>
                    <a:gd name="T10" fmla="*/ 588 w 686"/>
                    <a:gd name="T11" fmla="*/ 0 h 49"/>
                    <a:gd name="T12" fmla="*/ 631 w 686"/>
                    <a:gd name="T13" fmla="*/ 0 h 49"/>
                    <a:gd name="T14" fmla="*/ 640 w 686"/>
                    <a:gd name="T15" fmla="*/ 0 h 49"/>
                    <a:gd name="T16" fmla="*/ 653 w 686"/>
                    <a:gd name="T17" fmla="*/ 0 h 49"/>
                    <a:gd name="T18" fmla="*/ 663 w 686"/>
                    <a:gd name="T19" fmla="*/ 0 h 49"/>
                    <a:gd name="T20" fmla="*/ 673 w 686"/>
                    <a:gd name="T21" fmla="*/ 0 h 49"/>
                    <a:gd name="T22" fmla="*/ 686 w 686"/>
                    <a:gd name="T23" fmla="*/ 0 h 49"/>
                    <a:gd name="T24" fmla="*/ 686 w 686"/>
                    <a:gd name="T25" fmla="*/ 13 h 49"/>
                    <a:gd name="T26" fmla="*/ 663 w 686"/>
                    <a:gd name="T27" fmla="*/ 13 h 49"/>
                    <a:gd name="T28" fmla="*/ 663 w 686"/>
                    <a:gd name="T29" fmla="*/ 49 h 49"/>
                    <a:gd name="T30" fmla="*/ 490 w 686"/>
                    <a:gd name="T31" fmla="*/ 49 h 49"/>
                    <a:gd name="T32" fmla="*/ 248 w 686"/>
                    <a:gd name="T33" fmla="*/ 49 h 49"/>
                    <a:gd name="T34" fmla="*/ 75 w 686"/>
                    <a:gd name="T35" fmla="*/ 36 h 49"/>
                    <a:gd name="T36" fmla="*/ 0 w 686"/>
                    <a:gd name="T37" fmla="*/ 26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86"/>
                    <a:gd name="T58" fmla="*/ 0 h 49"/>
                    <a:gd name="T59" fmla="*/ 686 w 686"/>
                    <a:gd name="T60" fmla="*/ 49 h 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86" h="49">
                      <a:moveTo>
                        <a:pt x="0" y="26"/>
                      </a:moveTo>
                      <a:lnTo>
                        <a:pt x="98" y="26"/>
                      </a:lnTo>
                      <a:lnTo>
                        <a:pt x="98" y="0"/>
                      </a:lnTo>
                      <a:lnTo>
                        <a:pt x="402" y="0"/>
                      </a:lnTo>
                      <a:lnTo>
                        <a:pt x="532" y="0"/>
                      </a:lnTo>
                      <a:lnTo>
                        <a:pt x="588" y="0"/>
                      </a:lnTo>
                      <a:lnTo>
                        <a:pt x="631" y="0"/>
                      </a:lnTo>
                      <a:lnTo>
                        <a:pt x="640" y="0"/>
                      </a:lnTo>
                      <a:lnTo>
                        <a:pt x="653" y="0"/>
                      </a:lnTo>
                      <a:lnTo>
                        <a:pt x="663" y="0"/>
                      </a:lnTo>
                      <a:lnTo>
                        <a:pt x="673" y="0"/>
                      </a:lnTo>
                      <a:lnTo>
                        <a:pt x="686" y="0"/>
                      </a:lnTo>
                      <a:lnTo>
                        <a:pt x="686" y="13"/>
                      </a:lnTo>
                      <a:lnTo>
                        <a:pt x="663" y="13"/>
                      </a:lnTo>
                      <a:lnTo>
                        <a:pt x="663" y="49"/>
                      </a:lnTo>
                      <a:lnTo>
                        <a:pt x="490" y="49"/>
                      </a:lnTo>
                      <a:lnTo>
                        <a:pt x="248" y="49"/>
                      </a:lnTo>
                      <a:lnTo>
                        <a:pt x="75" y="36"/>
                      </a:lnTo>
                      <a:lnTo>
                        <a:pt x="0" y="26"/>
                      </a:lnTo>
                    </a:path>
                  </a:pathLst>
                </a:custGeom>
                <a:noFill/>
                <a:ln w="11113">
                  <a:solidFill>
                    <a:srgbClr val="000000"/>
                  </a:solidFill>
                  <a:prstDash val="solid"/>
                  <a:round/>
                  <a:headEnd/>
                  <a:tailEnd/>
                </a:ln>
              </p:spPr>
              <p:txBody>
                <a:bodyPr/>
                <a:lstStyle/>
                <a:p>
                  <a:endParaRPr lang="en-US"/>
                </a:p>
              </p:txBody>
            </p:sp>
          </p:grpSp>
          <p:grpSp>
            <p:nvGrpSpPr>
              <p:cNvPr id="53394" name="Group 21"/>
              <p:cNvGrpSpPr>
                <a:grpSpLocks/>
              </p:cNvGrpSpPr>
              <p:nvPr/>
            </p:nvGrpSpPr>
            <p:grpSpPr bwMode="auto">
              <a:xfrm>
                <a:off x="1190" y="2616"/>
                <a:ext cx="53" cy="59"/>
                <a:chOff x="1190" y="2616"/>
                <a:chExt cx="53" cy="59"/>
              </a:xfrm>
            </p:grpSpPr>
            <p:sp>
              <p:nvSpPr>
                <p:cNvPr id="53502" name="Freeform 22"/>
                <p:cNvSpPr>
                  <a:spLocks/>
                </p:cNvSpPr>
                <p:nvPr/>
              </p:nvSpPr>
              <p:spPr bwMode="auto">
                <a:xfrm>
                  <a:off x="1190" y="2616"/>
                  <a:ext cx="36" cy="40"/>
                </a:xfrm>
                <a:custGeom>
                  <a:avLst/>
                  <a:gdLst>
                    <a:gd name="T0" fmla="*/ 36 w 36"/>
                    <a:gd name="T1" fmla="*/ 0 h 40"/>
                    <a:gd name="T2" fmla="*/ 36 w 36"/>
                    <a:gd name="T3" fmla="*/ 0 h 40"/>
                    <a:gd name="T4" fmla="*/ 26 w 36"/>
                    <a:gd name="T5" fmla="*/ 0 h 40"/>
                    <a:gd name="T6" fmla="*/ 17 w 36"/>
                    <a:gd name="T7" fmla="*/ 0 h 40"/>
                    <a:gd name="T8" fmla="*/ 7 w 36"/>
                    <a:gd name="T9" fmla="*/ 0 h 40"/>
                    <a:gd name="T10" fmla="*/ 0 w 36"/>
                    <a:gd name="T11" fmla="*/ 0 h 40"/>
                    <a:gd name="T12" fmla="*/ 0 w 36"/>
                    <a:gd name="T13" fmla="*/ 40 h 40"/>
                    <a:gd name="T14" fmla="*/ 7 w 36"/>
                    <a:gd name="T15" fmla="*/ 30 h 40"/>
                    <a:gd name="T16" fmla="*/ 17 w 36"/>
                    <a:gd name="T17" fmla="*/ 30 h 40"/>
                    <a:gd name="T18" fmla="*/ 26 w 36"/>
                    <a:gd name="T19" fmla="*/ 40 h 40"/>
                    <a:gd name="T20" fmla="*/ 36 w 36"/>
                    <a:gd name="T21" fmla="*/ 40 h 40"/>
                    <a:gd name="T22" fmla="*/ 36 w 36"/>
                    <a:gd name="T23" fmla="*/ 0 h 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40"/>
                    <a:gd name="T38" fmla="*/ 36 w 36"/>
                    <a:gd name="T39" fmla="*/ 40 h 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40">
                      <a:moveTo>
                        <a:pt x="36" y="0"/>
                      </a:moveTo>
                      <a:lnTo>
                        <a:pt x="36" y="0"/>
                      </a:lnTo>
                      <a:lnTo>
                        <a:pt x="26" y="0"/>
                      </a:lnTo>
                      <a:lnTo>
                        <a:pt x="17" y="0"/>
                      </a:lnTo>
                      <a:lnTo>
                        <a:pt x="7" y="0"/>
                      </a:lnTo>
                      <a:lnTo>
                        <a:pt x="0" y="0"/>
                      </a:lnTo>
                      <a:lnTo>
                        <a:pt x="0" y="40"/>
                      </a:lnTo>
                      <a:lnTo>
                        <a:pt x="7" y="30"/>
                      </a:lnTo>
                      <a:lnTo>
                        <a:pt x="17" y="30"/>
                      </a:lnTo>
                      <a:lnTo>
                        <a:pt x="26" y="40"/>
                      </a:lnTo>
                      <a:lnTo>
                        <a:pt x="36" y="40"/>
                      </a:lnTo>
                      <a:lnTo>
                        <a:pt x="36" y="0"/>
                      </a:lnTo>
                      <a:close/>
                    </a:path>
                  </a:pathLst>
                </a:custGeom>
                <a:solidFill>
                  <a:srgbClr val="FFFFDF"/>
                </a:solidFill>
                <a:ln w="9525">
                  <a:noFill/>
                  <a:round/>
                  <a:headEnd/>
                  <a:tailEnd/>
                </a:ln>
              </p:spPr>
              <p:txBody>
                <a:bodyPr/>
                <a:lstStyle/>
                <a:p>
                  <a:endParaRPr lang="en-US"/>
                </a:p>
              </p:txBody>
            </p:sp>
            <p:sp>
              <p:nvSpPr>
                <p:cNvPr id="53503" name="Freeform 23"/>
                <p:cNvSpPr>
                  <a:spLocks/>
                </p:cNvSpPr>
                <p:nvPr/>
              </p:nvSpPr>
              <p:spPr bwMode="auto">
                <a:xfrm>
                  <a:off x="1200" y="2616"/>
                  <a:ext cx="36" cy="53"/>
                </a:xfrm>
                <a:custGeom>
                  <a:avLst/>
                  <a:gdLst>
                    <a:gd name="T0" fmla="*/ 36 w 36"/>
                    <a:gd name="T1" fmla="*/ 10 h 53"/>
                    <a:gd name="T2" fmla="*/ 36 w 36"/>
                    <a:gd name="T3" fmla="*/ 10 h 53"/>
                    <a:gd name="T4" fmla="*/ 30 w 36"/>
                    <a:gd name="T5" fmla="*/ 0 h 53"/>
                    <a:gd name="T6" fmla="*/ 16 w 36"/>
                    <a:gd name="T7" fmla="*/ 0 h 53"/>
                    <a:gd name="T8" fmla="*/ 10 w 36"/>
                    <a:gd name="T9" fmla="*/ 0 h 53"/>
                    <a:gd name="T10" fmla="*/ 0 w 36"/>
                    <a:gd name="T11" fmla="*/ 0 h 53"/>
                    <a:gd name="T12" fmla="*/ 0 w 36"/>
                    <a:gd name="T13" fmla="*/ 43 h 53"/>
                    <a:gd name="T14" fmla="*/ 0 w 36"/>
                    <a:gd name="T15" fmla="*/ 33 h 53"/>
                    <a:gd name="T16" fmla="*/ 10 w 36"/>
                    <a:gd name="T17" fmla="*/ 33 h 53"/>
                    <a:gd name="T18" fmla="*/ 16 w 36"/>
                    <a:gd name="T19" fmla="*/ 43 h 53"/>
                    <a:gd name="T20" fmla="*/ 30 w 36"/>
                    <a:gd name="T21" fmla="*/ 43 h 53"/>
                    <a:gd name="T22" fmla="*/ 36 w 36"/>
                    <a:gd name="T23" fmla="*/ 53 h 53"/>
                    <a:gd name="T24" fmla="*/ 36 w 36"/>
                    <a:gd name="T25" fmla="*/ 1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53"/>
                    <a:gd name="T41" fmla="*/ 36 w 36"/>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53">
                      <a:moveTo>
                        <a:pt x="36" y="10"/>
                      </a:moveTo>
                      <a:lnTo>
                        <a:pt x="36" y="10"/>
                      </a:lnTo>
                      <a:lnTo>
                        <a:pt x="30" y="0"/>
                      </a:lnTo>
                      <a:lnTo>
                        <a:pt x="16" y="0"/>
                      </a:lnTo>
                      <a:lnTo>
                        <a:pt x="10" y="0"/>
                      </a:lnTo>
                      <a:lnTo>
                        <a:pt x="0" y="0"/>
                      </a:lnTo>
                      <a:lnTo>
                        <a:pt x="0" y="43"/>
                      </a:lnTo>
                      <a:lnTo>
                        <a:pt x="0" y="33"/>
                      </a:lnTo>
                      <a:lnTo>
                        <a:pt x="10" y="33"/>
                      </a:lnTo>
                      <a:lnTo>
                        <a:pt x="16" y="43"/>
                      </a:lnTo>
                      <a:lnTo>
                        <a:pt x="30" y="43"/>
                      </a:lnTo>
                      <a:lnTo>
                        <a:pt x="36" y="53"/>
                      </a:lnTo>
                      <a:lnTo>
                        <a:pt x="36" y="10"/>
                      </a:lnTo>
                      <a:close/>
                    </a:path>
                  </a:pathLst>
                </a:custGeom>
                <a:solidFill>
                  <a:srgbClr val="99A8A8"/>
                </a:solidFill>
                <a:ln w="9525">
                  <a:noFill/>
                  <a:round/>
                  <a:headEnd/>
                  <a:tailEnd/>
                </a:ln>
              </p:spPr>
              <p:txBody>
                <a:bodyPr/>
                <a:lstStyle/>
                <a:p>
                  <a:endParaRPr lang="en-US"/>
                </a:p>
              </p:txBody>
            </p:sp>
            <p:sp>
              <p:nvSpPr>
                <p:cNvPr id="53504" name="Freeform 24"/>
                <p:cNvSpPr>
                  <a:spLocks/>
                </p:cNvSpPr>
                <p:nvPr/>
              </p:nvSpPr>
              <p:spPr bwMode="auto">
                <a:xfrm>
                  <a:off x="1200" y="2616"/>
                  <a:ext cx="43" cy="59"/>
                </a:xfrm>
                <a:custGeom>
                  <a:avLst/>
                  <a:gdLst>
                    <a:gd name="T0" fmla="*/ 33 w 43"/>
                    <a:gd name="T1" fmla="*/ 0 h 59"/>
                    <a:gd name="T2" fmla="*/ 23 w 43"/>
                    <a:gd name="T3" fmla="*/ 0 h 59"/>
                    <a:gd name="T4" fmla="*/ 10 w 43"/>
                    <a:gd name="T5" fmla="*/ 0 h 59"/>
                    <a:gd name="T6" fmla="*/ 0 w 43"/>
                    <a:gd name="T7" fmla="*/ 0 h 59"/>
                    <a:gd name="T8" fmla="*/ 0 w 43"/>
                    <a:gd name="T9" fmla="*/ 49 h 59"/>
                    <a:gd name="T10" fmla="*/ 23 w 43"/>
                    <a:gd name="T11" fmla="*/ 49 h 59"/>
                    <a:gd name="T12" fmla="*/ 33 w 43"/>
                    <a:gd name="T13" fmla="*/ 49 h 59"/>
                    <a:gd name="T14" fmla="*/ 43 w 43"/>
                    <a:gd name="T15" fmla="*/ 59 h 59"/>
                    <a:gd name="T16" fmla="*/ 43 w 43"/>
                    <a:gd name="T17" fmla="*/ 10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
                    <a:gd name="T28" fmla="*/ 0 h 59"/>
                    <a:gd name="T29" fmla="*/ 43 w 43"/>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 h="59">
                      <a:moveTo>
                        <a:pt x="33" y="0"/>
                      </a:moveTo>
                      <a:lnTo>
                        <a:pt x="23" y="0"/>
                      </a:lnTo>
                      <a:lnTo>
                        <a:pt x="10" y="0"/>
                      </a:lnTo>
                      <a:lnTo>
                        <a:pt x="0" y="0"/>
                      </a:lnTo>
                      <a:lnTo>
                        <a:pt x="0" y="49"/>
                      </a:lnTo>
                      <a:lnTo>
                        <a:pt x="23" y="49"/>
                      </a:lnTo>
                      <a:lnTo>
                        <a:pt x="33" y="49"/>
                      </a:lnTo>
                      <a:lnTo>
                        <a:pt x="43" y="59"/>
                      </a:lnTo>
                      <a:lnTo>
                        <a:pt x="43" y="10"/>
                      </a:lnTo>
                    </a:path>
                  </a:pathLst>
                </a:custGeom>
                <a:noFill/>
                <a:ln w="11113">
                  <a:solidFill>
                    <a:srgbClr val="000000"/>
                  </a:solidFill>
                  <a:prstDash val="solid"/>
                  <a:round/>
                  <a:headEnd/>
                  <a:tailEnd/>
                </a:ln>
              </p:spPr>
              <p:txBody>
                <a:bodyPr/>
                <a:lstStyle/>
                <a:p>
                  <a:endParaRPr lang="en-US"/>
                </a:p>
              </p:txBody>
            </p:sp>
          </p:grpSp>
          <p:grpSp>
            <p:nvGrpSpPr>
              <p:cNvPr id="53395" name="Group 25"/>
              <p:cNvGrpSpPr>
                <a:grpSpLocks/>
              </p:cNvGrpSpPr>
              <p:nvPr/>
            </p:nvGrpSpPr>
            <p:grpSpPr bwMode="auto">
              <a:xfrm>
                <a:off x="1190" y="2652"/>
                <a:ext cx="53" cy="23"/>
                <a:chOff x="1190" y="2652"/>
                <a:chExt cx="53" cy="23"/>
              </a:xfrm>
            </p:grpSpPr>
            <p:sp>
              <p:nvSpPr>
                <p:cNvPr id="53500" name="Freeform 26"/>
                <p:cNvSpPr>
                  <a:spLocks/>
                </p:cNvSpPr>
                <p:nvPr/>
              </p:nvSpPr>
              <p:spPr bwMode="auto">
                <a:xfrm>
                  <a:off x="1190" y="2652"/>
                  <a:ext cx="46" cy="17"/>
                </a:xfrm>
                <a:custGeom>
                  <a:avLst/>
                  <a:gdLst>
                    <a:gd name="T0" fmla="*/ 0 w 46"/>
                    <a:gd name="T1" fmla="*/ 10 h 17"/>
                    <a:gd name="T2" fmla="*/ 0 w 46"/>
                    <a:gd name="T3" fmla="*/ 10 h 17"/>
                    <a:gd name="T4" fmla="*/ 7 w 46"/>
                    <a:gd name="T5" fmla="*/ 0 h 17"/>
                    <a:gd name="T6" fmla="*/ 20 w 46"/>
                    <a:gd name="T7" fmla="*/ 0 h 17"/>
                    <a:gd name="T8" fmla="*/ 26 w 46"/>
                    <a:gd name="T9" fmla="*/ 0 h 17"/>
                    <a:gd name="T10" fmla="*/ 26 w 46"/>
                    <a:gd name="T11" fmla="*/ 10 h 17"/>
                    <a:gd name="T12" fmla="*/ 40 w 46"/>
                    <a:gd name="T13" fmla="*/ 10 h 17"/>
                    <a:gd name="T14" fmla="*/ 46 w 46"/>
                    <a:gd name="T15" fmla="*/ 17 h 17"/>
                    <a:gd name="T16" fmla="*/ 20 w 46"/>
                    <a:gd name="T17" fmla="*/ 17 h 17"/>
                    <a:gd name="T18" fmla="*/ 7 w 46"/>
                    <a:gd name="T19" fmla="*/ 10 h 17"/>
                    <a:gd name="T20" fmla="*/ 0 w 46"/>
                    <a:gd name="T21" fmla="*/ 1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
                    <a:gd name="T34" fmla="*/ 0 h 17"/>
                    <a:gd name="T35" fmla="*/ 46 w 46"/>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 h="17">
                      <a:moveTo>
                        <a:pt x="0" y="10"/>
                      </a:moveTo>
                      <a:lnTo>
                        <a:pt x="0" y="10"/>
                      </a:lnTo>
                      <a:lnTo>
                        <a:pt x="7" y="0"/>
                      </a:lnTo>
                      <a:lnTo>
                        <a:pt x="20" y="0"/>
                      </a:lnTo>
                      <a:lnTo>
                        <a:pt x="26" y="0"/>
                      </a:lnTo>
                      <a:lnTo>
                        <a:pt x="26" y="10"/>
                      </a:lnTo>
                      <a:lnTo>
                        <a:pt x="40" y="10"/>
                      </a:lnTo>
                      <a:lnTo>
                        <a:pt x="46" y="17"/>
                      </a:lnTo>
                      <a:lnTo>
                        <a:pt x="20" y="17"/>
                      </a:lnTo>
                      <a:lnTo>
                        <a:pt x="7" y="10"/>
                      </a:lnTo>
                      <a:lnTo>
                        <a:pt x="0" y="10"/>
                      </a:lnTo>
                      <a:close/>
                    </a:path>
                  </a:pathLst>
                </a:custGeom>
                <a:solidFill>
                  <a:srgbClr val="000000"/>
                </a:solidFill>
                <a:ln w="9525">
                  <a:noFill/>
                  <a:round/>
                  <a:headEnd/>
                  <a:tailEnd/>
                </a:ln>
              </p:spPr>
              <p:txBody>
                <a:bodyPr/>
                <a:lstStyle/>
                <a:p>
                  <a:endParaRPr lang="en-US"/>
                </a:p>
              </p:txBody>
            </p:sp>
            <p:sp>
              <p:nvSpPr>
                <p:cNvPr id="53501" name="Freeform 27"/>
                <p:cNvSpPr>
                  <a:spLocks/>
                </p:cNvSpPr>
                <p:nvPr/>
              </p:nvSpPr>
              <p:spPr bwMode="auto">
                <a:xfrm>
                  <a:off x="1200" y="2652"/>
                  <a:ext cx="43" cy="23"/>
                </a:xfrm>
                <a:custGeom>
                  <a:avLst/>
                  <a:gdLst>
                    <a:gd name="T0" fmla="*/ 0 w 43"/>
                    <a:gd name="T1" fmla="*/ 13 h 23"/>
                    <a:gd name="T2" fmla="*/ 0 w 43"/>
                    <a:gd name="T3" fmla="*/ 0 h 23"/>
                    <a:gd name="T4" fmla="*/ 10 w 43"/>
                    <a:gd name="T5" fmla="*/ 0 h 23"/>
                    <a:gd name="T6" fmla="*/ 23 w 43"/>
                    <a:gd name="T7" fmla="*/ 0 h 23"/>
                    <a:gd name="T8" fmla="*/ 23 w 43"/>
                    <a:gd name="T9" fmla="*/ 13 h 23"/>
                    <a:gd name="T10" fmla="*/ 33 w 43"/>
                    <a:gd name="T11" fmla="*/ 13 h 23"/>
                    <a:gd name="T12" fmla="*/ 43 w 43"/>
                    <a:gd name="T13" fmla="*/ 23 h 23"/>
                    <a:gd name="T14" fmla="*/ 10 w 43"/>
                    <a:gd name="T15" fmla="*/ 23 h 23"/>
                    <a:gd name="T16" fmla="*/ 0 w 43"/>
                    <a:gd name="T17" fmla="*/ 23 h 23"/>
                    <a:gd name="T18" fmla="*/ 0 w 43"/>
                    <a:gd name="T19" fmla="*/ 13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23"/>
                    <a:gd name="T32" fmla="*/ 43 w 4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23">
                      <a:moveTo>
                        <a:pt x="0" y="13"/>
                      </a:moveTo>
                      <a:lnTo>
                        <a:pt x="0" y="0"/>
                      </a:lnTo>
                      <a:lnTo>
                        <a:pt x="10" y="0"/>
                      </a:lnTo>
                      <a:lnTo>
                        <a:pt x="23" y="0"/>
                      </a:lnTo>
                      <a:lnTo>
                        <a:pt x="23" y="13"/>
                      </a:lnTo>
                      <a:lnTo>
                        <a:pt x="33" y="13"/>
                      </a:lnTo>
                      <a:lnTo>
                        <a:pt x="43" y="23"/>
                      </a:lnTo>
                      <a:lnTo>
                        <a:pt x="10" y="23"/>
                      </a:lnTo>
                      <a:lnTo>
                        <a:pt x="0" y="23"/>
                      </a:lnTo>
                      <a:lnTo>
                        <a:pt x="0" y="13"/>
                      </a:lnTo>
                    </a:path>
                  </a:pathLst>
                </a:custGeom>
                <a:noFill/>
                <a:ln w="11113">
                  <a:solidFill>
                    <a:srgbClr val="000000"/>
                  </a:solidFill>
                  <a:prstDash val="solid"/>
                  <a:round/>
                  <a:headEnd/>
                  <a:tailEnd/>
                </a:ln>
              </p:spPr>
              <p:txBody>
                <a:bodyPr/>
                <a:lstStyle/>
                <a:p>
                  <a:endParaRPr lang="en-US"/>
                </a:p>
              </p:txBody>
            </p:sp>
          </p:grpSp>
          <p:grpSp>
            <p:nvGrpSpPr>
              <p:cNvPr id="53396" name="Group 28"/>
              <p:cNvGrpSpPr>
                <a:grpSpLocks/>
              </p:cNvGrpSpPr>
              <p:nvPr/>
            </p:nvGrpSpPr>
            <p:grpSpPr bwMode="auto">
              <a:xfrm>
                <a:off x="1014" y="2652"/>
                <a:ext cx="425" cy="85"/>
                <a:chOff x="1014" y="2652"/>
                <a:chExt cx="425" cy="85"/>
              </a:xfrm>
            </p:grpSpPr>
            <p:grpSp>
              <p:nvGrpSpPr>
                <p:cNvPr id="53488" name="Group 29"/>
                <p:cNvGrpSpPr>
                  <a:grpSpLocks/>
                </p:cNvGrpSpPr>
                <p:nvPr/>
              </p:nvGrpSpPr>
              <p:grpSpPr bwMode="auto">
                <a:xfrm>
                  <a:off x="1014" y="2665"/>
                  <a:ext cx="425" cy="72"/>
                  <a:chOff x="1014" y="2665"/>
                  <a:chExt cx="425" cy="72"/>
                </a:xfrm>
              </p:grpSpPr>
              <p:grpSp>
                <p:nvGrpSpPr>
                  <p:cNvPr id="53493" name="Group 30"/>
                  <p:cNvGrpSpPr>
                    <a:grpSpLocks/>
                  </p:cNvGrpSpPr>
                  <p:nvPr/>
                </p:nvGrpSpPr>
                <p:grpSpPr bwMode="auto">
                  <a:xfrm>
                    <a:off x="1350" y="2692"/>
                    <a:ext cx="70" cy="32"/>
                    <a:chOff x="1350" y="2692"/>
                    <a:chExt cx="70" cy="32"/>
                  </a:xfrm>
                </p:grpSpPr>
                <p:sp>
                  <p:nvSpPr>
                    <p:cNvPr id="53497" name="Line 31"/>
                    <p:cNvSpPr>
                      <a:spLocks noChangeShapeType="1"/>
                    </p:cNvSpPr>
                    <p:nvPr/>
                  </p:nvSpPr>
                  <p:spPr bwMode="auto">
                    <a:xfrm>
                      <a:off x="1350" y="2692"/>
                      <a:ext cx="4" cy="32"/>
                    </a:xfrm>
                    <a:prstGeom prst="line">
                      <a:avLst/>
                    </a:prstGeom>
                    <a:noFill/>
                    <a:ln w="11113">
                      <a:solidFill>
                        <a:srgbClr val="000000"/>
                      </a:solidFill>
                      <a:round/>
                      <a:headEnd/>
                      <a:tailEnd/>
                    </a:ln>
                  </p:spPr>
                  <p:txBody>
                    <a:bodyPr/>
                    <a:lstStyle/>
                    <a:p>
                      <a:endParaRPr lang="en-US"/>
                    </a:p>
                  </p:txBody>
                </p:sp>
                <p:sp>
                  <p:nvSpPr>
                    <p:cNvPr id="53498" name="Line 32"/>
                    <p:cNvSpPr>
                      <a:spLocks noChangeShapeType="1"/>
                    </p:cNvSpPr>
                    <p:nvPr/>
                  </p:nvSpPr>
                  <p:spPr bwMode="auto">
                    <a:xfrm>
                      <a:off x="1386" y="2692"/>
                      <a:ext cx="1" cy="32"/>
                    </a:xfrm>
                    <a:prstGeom prst="line">
                      <a:avLst/>
                    </a:prstGeom>
                    <a:noFill/>
                    <a:ln w="11113">
                      <a:solidFill>
                        <a:srgbClr val="000000"/>
                      </a:solidFill>
                      <a:round/>
                      <a:headEnd/>
                      <a:tailEnd/>
                    </a:ln>
                  </p:spPr>
                  <p:txBody>
                    <a:bodyPr/>
                    <a:lstStyle/>
                    <a:p>
                      <a:endParaRPr lang="en-US"/>
                    </a:p>
                  </p:txBody>
                </p:sp>
                <p:sp>
                  <p:nvSpPr>
                    <p:cNvPr id="53499" name="Line 33"/>
                    <p:cNvSpPr>
                      <a:spLocks noChangeShapeType="1"/>
                    </p:cNvSpPr>
                    <p:nvPr/>
                  </p:nvSpPr>
                  <p:spPr bwMode="auto">
                    <a:xfrm>
                      <a:off x="1419" y="2692"/>
                      <a:ext cx="1" cy="32"/>
                    </a:xfrm>
                    <a:prstGeom prst="line">
                      <a:avLst/>
                    </a:prstGeom>
                    <a:noFill/>
                    <a:ln w="11113">
                      <a:solidFill>
                        <a:srgbClr val="000000"/>
                      </a:solidFill>
                      <a:round/>
                      <a:headEnd/>
                      <a:tailEnd/>
                    </a:ln>
                  </p:spPr>
                  <p:txBody>
                    <a:bodyPr/>
                    <a:lstStyle/>
                    <a:p>
                      <a:endParaRPr lang="en-US"/>
                    </a:p>
                  </p:txBody>
                </p:sp>
              </p:grpSp>
              <p:grpSp>
                <p:nvGrpSpPr>
                  <p:cNvPr id="53494" name="Group 34"/>
                  <p:cNvGrpSpPr>
                    <a:grpSpLocks/>
                  </p:cNvGrpSpPr>
                  <p:nvPr/>
                </p:nvGrpSpPr>
                <p:grpSpPr bwMode="auto">
                  <a:xfrm>
                    <a:off x="1014" y="2665"/>
                    <a:ext cx="425" cy="72"/>
                    <a:chOff x="1014" y="2665"/>
                    <a:chExt cx="425" cy="72"/>
                  </a:xfrm>
                </p:grpSpPr>
                <p:sp>
                  <p:nvSpPr>
                    <p:cNvPr id="53495" name="Freeform 35"/>
                    <p:cNvSpPr>
                      <a:spLocks/>
                    </p:cNvSpPr>
                    <p:nvPr/>
                  </p:nvSpPr>
                  <p:spPr bwMode="auto">
                    <a:xfrm>
                      <a:off x="1014" y="2665"/>
                      <a:ext cx="418" cy="53"/>
                    </a:xfrm>
                    <a:custGeom>
                      <a:avLst/>
                      <a:gdLst>
                        <a:gd name="T0" fmla="*/ 418 w 418"/>
                        <a:gd name="T1" fmla="*/ 10 h 53"/>
                        <a:gd name="T2" fmla="*/ 418 w 418"/>
                        <a:gd name="T3" fmla="*/ 10 h 53"/>
                        <a:gd name="T4" fmla="*/ 418 w 418"/>
                        <a:gd name="T5" fmla="*/ 20 h 53"/>
                        <a:gd name="T6" fmla="*/ 408 w 418"/>
                        <a:gd name="T7" fmla="*/ 20 h 53"/>
                        <a:gd name="T8" fmla="*/ 398 w 418"/>
                        <a:gd name="T9" fmla="*/ 20 h 53"/>
                        <a:gd name="T10" fmla="*/ 376 w 418"/>
                        <a:gd name="T11" fmla="*/ 20 h 53"/>
                        <a:gd name="T12" fmla="*/ 366 w 418"/>
                        <a:gd name="T13" fmla="*/ 20 h 53"/>
                        <a:gd name="T14" fmla="*/ 343 w 418"/>
                        <a:gd name="T15" fmla="*/ 33 h 53"/>
                        <a:gd name="T16" fmla="*/ 333 w 418"/>
                        <a:gd name="T17" fmla="*/ 33 h 53"/>
                        <a:gd name="T18" fmla="*/ 310 w 418"/>
                        <a:gd name="T19" fmla="*/ 33 h 53"/>
                        <a:gd name="T20" fmla="*/ 310 w 418"/>
                        <a:gd name="T21" fmla="*/ 53 h 53"/>
                        <a:gd name="T22" fmla="*/ 117 w 418"/>
                        <a:gd name="T23" fmla="*/ 53 h 53"/>
                        <a:gd name="T24" fmla="*/ 108 w 418"/>
                        <a:gd name="T25" fmla="*/ 20 h 53"/>
                        <a:gd name="T26" fmla="*/ 98 w 418"/>
                        <a:gd name="T27" fmla="*/ 20 h 53"/>
                        <a:gd name="T28" fmla="*/ 88 w 418"/>
                        <a:gd name="T29" fmla="*/ 53 h 53"/>
                        <a:gd name="T30" fmla="*/ 75 w 418"/>
                        <a:gd name="T31" fmla="*/ 53 h 53"/>
                        <a:gd name="T32" fmla="*/ 88 w 418"/>
                        <a:gd name="T33" fmla="*/ 20 h 53"/>
                        <a:gd name="T34" fmla="*/ 0 w 418"/>
                        <a:gd name="T35" fmla="*/ 20 h 53"/>
                        <a:gd name="T36" fmla="*/ 0 w 418"/>
                        <a:gd name="T37" fmla="*/ 10 h 53"/>
                        <a:gd name="T38" fmla="*/ 75 w 418"/>
                        <a:gd name="T39" fmla="*/ 10 h 53"/>
                        <a:gd name="T40" fmla="*/ 160 w 418"/>
                        <a:gd name="T41" fmla="*/ 10 h 53"/>
                        <a:gd name="T42" fmla="*/ 216 w 418"/>
                        <a:gd name="T43" fmla="*/ 10 h 53"/>
                        <a:gd name="T44" fmla="*/ 248 w 418"/>
                        <a:gd name="T45" fmla="*/ 0 h 53"/>
                        <a:gd name="T46" fmla="*/ 281 w 418"/>
                        <a:gd name="T47" fmla="*/ 0 h 53"/>
                        <a:gd name="T48" fmla="*/ 333 w 418"/>
                        <a:gd name="T49" fmla="*/ 0 h 53"/>
                        <a:gd name="T50" fmla="*/ 366 w 418"/>
                        <a:gd name="T51" fmla="*/ 0 h 53"/>
                        <a:gd name="T52" fmla="*/ 376 w 418"/>
                        <a:gd name="T53" fmla="*/ 0 h 53"/>
                        <a:gd name="T54" fmla="*/ 385 w 418"/>
                        <a:gd name="T55" fmla="*/ 0 h 53"/>
                        <a:gd name="T56" fmla="*/ 398 w 418"/>
                        <a:gd name="T57" fmla="*/ 0 h 53"/>
                        <a:gd name="T58" fmla="*/ 408 w 418"/>
                        <a:gd name="T59" fmla="*/ 10 h 53"/>
                        <a:gd name="T60" fmla="*/ 418 w 418"/>
                        <a:gd name="T61" fmla="*/ 10 h 5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8"/>
                        <a:gd name="T94" fmla="*/ 0 h 53"/>
                        <a:gd name="T95" fmla="*/ 418 w 418"/>
                        <a:gd name="T96" fmla="*/ 53 h 5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8" h="53">
                          <a:moveTo>
                            <a:pt x="418" y="10"/>
                          </a:moveTo>
                          <a:lnTo>
                            <a:pt x="418" y="10"/>
                          </a:lnTo>
                          <a:lnTo>
                            <a:pt x="418" y="20"/>
                          </a:lnTo>
                          <a:lnTo>
                            <a:pt x="408" y="20"/>
                          </a:lnTo>
                          <a:lnTo>
                            <a:pt x="398" y="20"/>
                          </a:lnTo>
                          <a:lnTo>
                            <a:pt x="376" y="20"/>
                          </a:lnTo>
                          <a:lnTo>
                            <a:pt x="366" y="20"/>
                          </a:lnTo>
                          <a:lnTo>
                            <a:pt x="343" y="33"/>
                          </a:lnTo>
                          <a:lnTo>
                            <a:pt x="333" y="33"/>
                          </a:lnTo>
                          <a:lnTo>
                            <a:pt x="310" y="33"/>
                          </a:lnTo>
                          <a:lnTo>
                            <a:pt x="310" y="53"/>
                          </a:lnTo>
                          <a:lnTo>
                            <a:pt x="117" y="53"/>
                          </a:lnTo>
                          <a:lnTo>
                            <a:pt x="108" y="20"/>
                          </a:lnTo>
                          <a:lnTo>
                            <a:pt x="98" y="20"/>
                          </a:lnTo>
                          <a:lnTo>
                            <a:pt x="88" y="53"/>
                          </a:lnTo>
                          <a:lnTo>
                            <a:pt x="75" y="53"/>
                          </a:lnTo>
                          <a:lnTo>
                            <a:pt x="88" y="20"/>
                          </a:lnTo>
                          <a:lnTo>
                            <a:pt x="0" y="20"/>
                          </a:lnTo>
                          <a:lnTo>
                            <a:pt x="0" y="10"/>
                          </a:lnTo>
                          <a:lnTo>
                            <a:pt x="75" y="10"/>
                          </a:lnTo>
                          <a:lnTo>
                            <a:pt x="160" y="10"/>
                          </a:lnTo>
                          <a:lnTo>
                            <a:pt x="216" y="10"/>
                          </a:lnTo>
                          <a:lnTo>
                            <a:pt x="248" y="0"/>
                          </a:lnTo>
                          <a:lnTo>
                            <a:pt x="281" y="0"/>
                          </a:lnTo>
                          <a:lnTo>
                            <a:pt x="333" y="0"/>
                          </a:lnTo>
                          <a:lnTo>
                            <a:pt x="366" y="0"/>
                          </a:lnTo>
                          <a:lnTo>
                            <a:pt x="376" y="0"/>
                          </a:lnTo>
                          <a:lnTo>
                            <a:pt x="385" y="0"/>
                          </a:lnTo>
                          <a:lnTo>
                            <a:pt x="398" y="0"/>
                          </a:lnTo>
                          <a:lnTo>
                            <a:pt x="408" y="10"/>
                          </a:lnTo>
                          <a:lnTo>
                            <a:pt x="418" y="10"/>
                          </a:lnTo>
                          <a:close/>
                        </a:path>
                      </a:pathLst>
                    </a:custGeom>
                    <a:solidFill>
                      <a:srgbClr val="000000"/>
                    </a:solidFill>
                    <a:ln w="9525">
                      <a:noFill/>
                      <a:round/>
                      <a:headEnd/>
                      <a:tailEnd/>
                    </a:ln>
                  </p:spPr>
                  <p:txBody>
                    <a:bodyPr/>
                    <a:lstStyle/>
                    <a:p>
                      <a:endParaRPr lang="en-US"/>
                    </a:p>
                  </p:txBody>
                </p:sp>
                <p:sp>
                  <p:nvSpPr>
                    <p:cNvPr id="53496" name="Freeform 36"/>
                    <p:cNvSpPr>
                      <a:spLocks/>
                    </p:cNvSpPr>
                    <p:nvPr/>
                  </p:nvSpPr>
                  <p:spPr bwMode="auto">
                    <a:xfrm>
                      <a:off x="1014" y="2665"/>
                      <a:ext cx="425" cy="72"/>
                    </a:xfrm>
                    <a:custGeom>
                      <a:avLst/>
                      <a:gdLst>
                        <a:gd name="T0" fmla="*/ 425 w 425"/>
                        <a:gd name="T1" fmla="*/ 10 h 72"/>
                        <a:gd name="T2" fmla="*/ 425 w 425"/>
                        <a:gd name="T3" fmla="*/ 23 h 72"/>
                        <a:gd name="T4" fmla="*/ 415 w 425"/>
                        <a:gd name="T5" fmla="*/ 23 h 72"/>
                        <a:gd name="T6" fmla="*/ 405 w 425"/>
                        <a:gd name="T7" fmla="*/ 23 h 72"/>
                        <a:gd name="T8" fmla="*/ 382 w 425"/>
                        <a:gd name="T9" fmla="*/ 23 h 72"/>
                        <a:gd name="T10" fmla="*/ 372 w 425"/>
                        <a:gd name="T11" fmla="*/ 23 h 72"/>
                        <a:gd name="T12" fmla="*/ 359 w 425"/>
                        <a:gd name="T13" fmla="*/ 36 h 72"/>
                        <a:gd name="T14" fmla="*/ 336 w 425"/>
                        <a:gd name="T15" fmla="*/ 36 h 72"/>
                        <a:gd name="T16" fmla="*/ 317 w 425"/>
                        <a:gd name="T17" fmla="*/ 36 h 72"/>
                        <a:gd name="T18" fmla="*/ 317 w 425"/>
                        <a:gd name="T19" fmla="*/ 59 h 72"/>
                        <a:gd name="T20" fmla="*/ 121 w 425"/>
                        <a:gd name="T21" fmla="*/ 72 h 72"/>
                        <a:gd name="T22" fmla="*/ 121 w 425"/>
                        <a:gd name="T23" fmla="*/ 23 h 72"/>
                        <a:gd name="T24" fmla="*/ 98 w 425"/>
                        <a:gd name="T25" fmla="*/ 23 h 72"/>
                        <a:gd name="T26" fmla="*/ 88 w 425"/>
                        <a:gd name="T27" fmla="*/ 72 h 72"/>
                        <a:gd name="T28" fmla="*/ 78 w 425"/>
                        <a:gd name="T29" fmla="*/ 72 h 72"/>
                        <a:gd name="T30" fmla="*/ 88 w 425"/>
                        <a:gd name="T31" fmla="*/ 23 h 72"/>
                        <a:gd name="T32" fmla="*/ 0 w 425"/>
                        <a:gd name="T33" fmla="*/ 23 h 72"/>
                        <a:gd name="T34" fmla="*/ 88 w 425"/>
                        <a:gd name="T35" fmla="*/ 10 h 72"/>
                        <a:gd name="T36" fmla="*/ 163 w 425"/>
                        <a:gd name="T37" fmla="*/ 10 h 72"/>
                        <a:gd name="T38" fmla="*/ 219 w 425"/>
                        <a:gd name="T39" fmla="*/ 10 h 72"/>
                        <a:gd name="T40" fmla="*/ 251 w 425"/>
                        <a:gd name="T41" fmla="*/ 10 h 72"/>
                        <a:gd name="T42" fmla="*/ 284 w 425"/>
                        <a:gd name="T43" fmla="*/ 0 h 72"/>
                        <a:gd name="T44" fmla="*/ 336 w 425"/>
                        <a:gd name="T45" fmla="*/ 0 h 72"/>
                        <a:gd name="T46" fmla="*/ 372 w 425"/>
                        <a:gd name="T47" fmla="*/ 0 h 72"/>
                        <a:gd name="T48" fmla="*/ 382 w 425"/>
                        <a:gd name="T49" fmla="*/ 0 h 72"/>
                        <a:gd name="T50" fmla="*/ 405 w 425"/>
                        <a:gd name="T51" fmla="*/ 0 h 72"/>
                        <a:gd name="T52" fmla="*/ 405 w 425"/>
                        <a:gd name="T53" fmla="*/ 10 h 72"/>
                        <a:gd name="T54" fmla="*/ 415 w 425"/>
                        <a:gd name="T55" fmla="*/ 10 h 72"/>
                        <a:gd name="T56" fmla="*/ 425 w 425"/>
                        <a:gd name="T57" fmla="*/ 10 h 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5"/>
                        <a:gd name="T88" fmla="*/ 0 h 72"/>
                        <a:gd name="T89" fmla="*/ 425 w 425"/>
                        <a:gd name="T90" fmla="*/ 72 h 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5" h="72">
                          <a:moveTo>
                            <a:pt x="425" y="10"/>
                          </a:moveTo>
                          <a:lnTo>
                            <a:pt x="425" y="23"/>
                          </a:lnTo>
                          <a:lnTo>
                            <a:pt x="415" y="23"/>
                          </a:lnTo>
                          <a:lnTo>
                            <a:pt x="405" y="23"/>
                          </a:lnTo>
                          <a:lnTo>
                            <a:pt x="382" y="23"/>
                          </a:lnTo>
                          <a:lnTo>
                            <a:pt x="372" y="23"/>
                          </a:lnTo>
                          <a:lnTo>
                            <a:pt x="359" y="36"/>
                          </a:lnTo>
                          <a:lnTo>
                            <a:pt x="336" y="36"/>
                          </a:lnTo>
                          <a:lnTo>
                            <a:pt x="317" y="36"/>
                          </a:lnTo>
                          <a:lnTo>
                            <a:pt x="317" y="59"/>
                          </a:lnTo>
                          <a:lnTo>
                            <a:pt x="121" y="72"/>
                          </a:lnTo>
                          <a:lnTo>
                            <a:pt x="121" y="23"/>
                          </a:lnTo>
                          <a:lnTo>
                            <a:pt x="98" y="23"/>
                          </a:lnTo>
                          <a:lnTo>
                            <a:pt x="88" y="72"/>
                          </a:lnTo>
                          <a:lnTo>
                            <a:pt x="78" y="72"/>
                          </a:lnTo>
                          <a:lnTo>
                            <a:pt x="88" y="23"/>
                          </a:lnTo>
                          <a:lnTo>
                            <a:pt x="0" y="23"/>
                          </a:lnTo>
                          <a:lnTo>
                            <a:pt x="88" y="10"/>
                          </a:lnTo>
                          <a:lnTo>
                            <a:pt x="163" y="10"/>
                          </a:lnTo>
                          <a:lnTo>
                            <a:pt x="219" y="10"/>
                          </a:lnTo>
                          <a:lnTo>
                            <a:pt x="251" y="10"/>
                          </a:lnTo>
                          <a:lnTo>
                            <a:pt x="284" y="0"/>
                          </a:lnTo>
                          <a:lnTo>
                            <a:pt x="336" y="0"/>
                          </a:lnTo>
                          <a:lnTo>
                            <a:pt x="372" y="0"/>
                          </a:lnTo>
                          <a:lnTo>
                            <a:pt x="382" y="0"/>
                          </a:lnTo>
                          <a:lnTo>
                            <a:pt x="405" y="0"/>
                          </a:lnTo>
                          <a:lnTo>
                            <a:pt x="405" y="10"/>
                          </a:lnTo>
                          <a:lnTo>
                            <a:pt x="415" y="10"/>
                          </a:lnTo>
                          <a:lnTo>
                            <a:pt x="425" y="10"/>
                          </a:lnTo>
                        </a:path>
                      </a:pathLst>
                    </a:custGeom>
                    <a:noFill/>
                    <a:ln w="11113">
                      <a:solidFill>
                        <a:srgbClr val="000000"/>
                      </a:solidFill>
                      <a:prstDash val="solid"/>
                      <a:round/>
                      <a:headEnd/>
                      <a:tailEnd/>
                    </a:ln>
                  </p:spPr>
                  <p:txBody>
                    <a:bodyPr/>
                    <a:lstStyle/>
                    <a:p>
                      <a:endParaRPr lang="en-US"/>
                    </a:p>
                  </p:txBody>
                </p:sp>
              </p:grpSp>
            </p:grpSp>
            <p:grpSp>
              <p:nvGrpSpPr>
                <p:cNvPr id="53489" name="Group 37"/>
                <p:cNvGrpSpPr>
                  <a:grpSpLocks/>
                </p:cNvGrpSpPr>
                <p:nvPr/>
              </p:nvGrpSpPr>
              <p:grpSpPr bwMode="auto">
                <a:xfrm>
                  <a:off x="1233" y="2652"/>
                  <a:ext cx="206" cy="23"/>
                  <a:chOff x="1233" y="2652"/>
                  <a:chExt cx="206" cy="23"/>
                </a:xfrm>
              </p:grpSpPr>
              <p:sp>
                <p:nvSpPr>
                  <p:cNvPr id="53490" name="Freeform 38"/>
                  <p:cNvSpPr>
                    <a:spLocks/>
                  </p:cNvSpPr>
                  <p:nvPr/>
                </p:nvSpPr>
                <p:spPr bwMode="auto">
                  <a:xfrm>
                    <a:off x="1233" y="2652"/>
                    <a:ext cx="199" cy="17"/>
                  </a:xfrm>
                  <a:custGeom>
                    <a:avLst/>
                    <a:gdLst>
                      <a:gd name="T0" fmla="*/ 0 w 199"/>
                      <a:gd name="T1" fmla="*/ 0 h 17"/>
                      <a:gd name="T2" fmla="*/ 0 w 199"/>
                      <a:gd name="T3" fmla="*/ 0 h 17"/>
                      <a:gd name="T4" fmla="*/ 32 w 199"/>
                      <a:gd name="T5" fmla="*/ 0 h 17"/>
                      <a:gd name="T6" fmla="*/ 62 w 199"/>
                      <a:gd name="T7" fmla="*/ 0 h 17"/>
                      <a:gd name="T8" fmla="*/ 95 w 199"/>
                      <a:gd name="T9" fmla="*/ 0 h 17"/>
                      <a:gd name="T10" fmla="*/ 114 w 199"/>
                      <a:gd name="T11" fmla="*/ 0 h 17"/>
                      <a:gd name="T12" fmla="*/ 124 w 199"/>
                      <a:gd name="T13" fmla="*/ 0 h 17"/>
                      <a:gd name="T14" fmla="*/ 137 w 199"/>
                      <a:gd name="T15" fmla="*/ 0 h 17"/>
                      <a:gd name="T16" fmla="*/ 157 w 199"/>
                      <a:gd name="T17" fmla="*/ 10 h 17"/>
                      <a:gd name="T18" fmla="*/ 166 w 199"/>
                      <a:gd name="T19" fmla="*/ 10 h 17"/>
                      <a:gd name="T20" fmla="*/ 179 w 199"/>
                      <a:gd name="T21" fmla="*/ 10 h 17"/>
                      <a:gd name="T22" fmla="*/ 189 w 199"/>
                      <a:gd name="T23" fmla="*/ 10 h 17"/>
                      <a:gd name="T24" fmla="*/ 199 w 199"/>
                      <a:gd name="T25" fmla="*/ 10 h 17"/>
                      <a:gd name="T26" fmla="*/ 199 w 199"/>
                      <a:gd name="T27" fmla="*/ 17 h 17"/>
                      <a:gd name="T28" fmla="*/ 179 w 199"/>
                      <a:gd name="T29" fmla="*/ 10 h 17"/>
                      <a:gd name="T30" fmla="*/ 166 w 199"/>
                      <a:gd name="T31" fmla="*/ 10 h 17"/>
                      <a:gd name="T32" fmla="*/ 157 w 199"/>
                      <a:gd name="T33" fmla="*/ 10 h 17"/>
                      <a:gd name="T34" fmla="*/ 147 w 199"/>
                      <a:gd name="T35" fmla="*/ 10 h 17"/>
                      <a:gd name="T36" fmla="*/ 137 w 199"/>
                      <a:gd name="T37" fmla="*/ 10 h 17"/>
                      <a:gd name="T38" fmla="*/ 114 w 199"/>
                      <a:gd name="T39" fmla="*/ 10 h 17"/>
                      <a:gd name="T40" fmla="*/ 95 w 199"/>
                      <a:gd name="T41" fmla="*/ 10 h 17"/>
                      <a:gd name="T42" fmla="*/ 62 w 199"/>
                      <a:gd name="T43" fmla="*/ 10 h 17"/>
                      <a:gd name="T44" fmla="*/ 23 w 199"/>
                      <a:gd name="T45" fmla="*/ 17 h 17"/>
                      <a:gd name="T46" fmla="*/ 0 w 199"/>
                      <a:gd name="T47" fmla="*/ 17 h 17"/>
                      <a:gd name="T48" fmla="*/ 0 w 199"/>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9"/>
                      <a:gd name="T76" fmla="*/ 0 h 17"/>
                      <a:gd name="T77" fmla="*/ 199 w 199"/>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9" h="17">
                        <a:moveTo>
                          <a:pt x="0" y="0"/>
                        </a:moveTo>
                        <a:lnTo>
                          <a:pt x="0" y="0"/>
                        </a:lnTo>
                        <a:lnTo>
                          <a:pt x="32" y="0"/>
                        </a:lnTo>
                        <a:lnTo>
                          <a:pt x="62" y="0"/>
                        </a:lnTo>
                        <a:lnTo>
                          <a:pt x="95" y="0"/>
                        </a:lnTo>
                        <a:lnTo>
                          <a:pt x="114" y="0"/>
                        </a:lnTo>
                        <a:lnTo>
                          <a:pt x="124" y="0"/>
                        </a:lnTo>
                        <a:lnTo>
                          <a:pt x="137" y="0"/>
                        </a:lnTo>
                        <a:lnTo>
                          <a:pt x="157" y="10"/>
                        </a:lnTo>
                        <a:lnTo>
                          <a:pt x="166" y="10"/>
                        </a:lnTo>
                        <a:lnTo>
                          <a:pt x="179" y="10"/>
                        </a:lnTo>
                        <a:lnTo>
                          <a:pt x="189" y="10"/>
                        </a:lnTo>
                        <a:lnTo>
                          <a:pt x="199" y="10"/>
                        </a:lnTo>
                        <a:lnTo>
                          <a:pt x="199" y="17"/>
                        </a:lnTo>
                        <a:lnTo>
                          <a:pt x="179" y="10"/>
                        </a:lnTo>
                        <a:lnTo>
                          <a:pt x="166" y="10"/>
                        </a:lnTo>
                        <a:lnTo>
                          <a:pt x="157" y="10"/>
                        </a:lnTo>
                        <a:lnTo>
                          <a:pt x="147" y="10"/>
                        </a:lnTo>
                        <a:lnTo>
                          <a:pt x="137" y="10"/>
                        </a:lnTo>
                        <a:lnTo>
                          <a:pt x="114" y="10"/>
                        </a:lnTo>
                        <a:lnTo>
                          <a:pt x="95" y="10"/>
                        </a:lnTo>
                        <a:lnTo>
                          <a:pt x="62" y="10"/>
                        </a:lnTo>
                        <a:lnTo>
                          <a:pt x="23" y="17"/>
                        </a:lnTo>
                        <a:lnTo>
                          <a:pt x="0" y="17"/>
                        </a:lnTo>
                        <a:lnTo>
                          <a:pt x="0" y="0"/>
                        </a:lnTo>
                        <a:close/>
                      </a:path>
                    </a:pathLst>
                  </a:custGeom>
                  <a:solidFill>
                    <a:srgbClr val="FFFFBF"/>
                  </a:solidFill>
                  <a:ln w="9525">
                    <a:noFill/>
                    <a:round/>
                    <a:headEnd/>
                    <a:tailEnd/>
                  </a:ln>
                </p:spPr>
                <p:txBody>
                  <a:bodyPr/>
                  <a:lstStyle/>
                  <a:p>
                    <a:endParaRPr lang="en-US"/>
                  </a:p>
                </p:txBody>
              </p:sp>
              <p:sp>
                <p:nvSpPr>
                  <p:cNvPr id="53491" name="Freeform 39"/>
                  <p:cNvSpPr>
                    <a:spLocks/>
                  </p:cNvSpPr>
                  <p:nvPr/>
                </p:nvSpPr>
                <p:spPr bwMode="auto">
                  <a:xfrm>
                    <a:off x="1243" y="2652"/>
                    <a:ext cx="196" cy="23"/>
                  </a:xfrm>
                  <a:custGeom>
                    <a:avLst/>
                    <a:gdLst>
                      <a:gd name="T0" fmla="*/ 0 w 196"/>
                      <a:gd name="T1" fmla="*/ 0 h 23"/>
                      <a:gd name="T2" fmla="*/ 0 w 196"/>
                      <a:gd name="T3" fmla="*/ 0 h 23"/>
                      <a:gd name="T4" fmla="*/ 22 w 196"/>
                      <a:gd name="T5" fmla="*/ 0 h 23"/>
                      <a:gd name="T6" fmla="*/ 55 w 196"/>
                      <a:gd name="T7" fmla="*/ 0 h 23"/>
                      <a:gd name="T8" fmla="*/ 88 w 196"/>
                      <a:gd name="T9" fmla="*/ 0 h 23"/>
                      <a:gd name="T10" fmla="*/ 107 w 196"/>
                      <a:gd name="T11" fmla="*/ 0 h 23"/>
                      <a:gd name="T12" fmla="*/ 120 w 196"/>
                      <a:gd name="T13" fmla="*/ 0 h 23"/>
                      <a:gd name="T14" fmla="*/ 143 w 196"/>
                      <a:gd name="T15" fmla="*/ 0 h 23"/>
                      <a:gd name="T16" fmla="*/ 153 w 196"/>
                      <a:gd name="T17" fmla="*/ 13 h 23"/>
                      <a:gd name="T18" fmla="*/ 163 w 196"/>
                      <a:gd name="T19" fmla="*/ 13 h 23"/>
                      <a:gd name="T20" fmla="*/ 176 w 196"/>
                      <a:gd name="T21" fmla="*/ 13 h 23"/>
                      <a:gd name="T22" fmla="*/ 186 w 196"/>
                      <a:gd name="T23" fmla="*/ 13 h 23"/>
                      <a:gd name="T24" fmla="*/ 196 w 196"/>
                      <a:gd name="T25" fmla="*/ 13 h 23"/>
                      <a:gd name="T26" fmla="*/ 196 w 196"/>
                      <a:gd name="T27" fmla="*/ 23 h 23"/>
                      <a:gd name="T28" fmla="*/ 186 w 196"/>
                      <a:gd name="T29" fmla="*/ 23 h 23"/>
                      <a:gd name="T30" fmla="*/ 176 w 196"/>
                      <a:gd name="T31" fmla="*/ 23 h 23"/>
                      <a:gd name="T32" fmla="*/ 163 w 196"/>
                      <a:gd name="T33" fmla="*/ 13 h 23"/>
                      <a:gd name="T34" fmla="*/ 153 w 196"/>
                      <a:gd name="T35" fmla="*/ 13 h 23"/>
                      <a:gd name="T36" fmla="*/ 143 w 196"/>
                      <a:gd name="T37" fmla="*/ 13 h 23"/>
                      <a:gd name="T38" fmla="*/ 130 w 196"/>
                      <a:gd name="T39" fmla="*/ 13 h 23"/>
                      <a:gd name="T40" fmla="*/ 120 w 196"/>
                      <a:gd name="T41" fmla="*/ 13 h 23"/>
                      <a:gd name="T42" fmla="*/ 88 w 196"/>
                      <a:gd name="T43" fmla="*/ 13 h 23"/>
                      <a:gd name="T44" fmla="*/ 55 w 196"/>
                      <a:gd name="T45" fmla="*/ 23 h 23"/>
                      <a:gd name="T46" fmla="*/ 13 w 196"/>
                      <a:gd name="T47" fmla="*/ 23 h 23"/>
                      <a:gd name="T48" fmla="*/ 0 w 196"/>
                      <a:gd name="T49" fmla="*/ 23 h 23"/>
                      <a:gd name="T50" fmla="*/ 0 w 196"/>
                      <a:gd name="T51" fmla="*/ 0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6"/>
                      <a:gd name="T79" fmla="*/ 0 h 23"/>
                      <a:gd name="T80" fmla="*/ 196 w 196"/>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6" h="23">
                        <a:moveTo>
                          <a:pt x="0" y="0"/>
                        </a:moveTo>
                        <a:lnTo>
                          <a:pt x="0" y="0"/>
                        </a:lnTo>
                        <a:lnTo>
                          <a:pt x="22" y="0"/>
                        </a:lnTo>
                        <a:lnTo>
                          <a:pt x="55" y="0"/>
                        </a:lnTo>
                        <a:lnTo>
                          <a:pt x="88" y="0"/>
                        </a:lnTo>
                        <a:lnTo>
                          <a:pt x="107" y="0"/>
                        </a:lnTo>
                        <a:lnTo>
                          <a:pt x="120" y="0"/>
                        </a:lnTo>
                        <a:lnTo>
                          <a:pt x="143" y="0"/>
                        </a:lnTo>
                        <a:lnTo>
                          <a:pt x="153" y="13"/>
                        </a:lnTo>
                        <a:lnTo>
                          <a:pt x="163" y="13"/>
                        </a:lnTo>
                        <a:lnTo>
                          <a:pt x="176" y="13"/>
                        </a:lnTo>
                        <a:lnTo>
                          <a:pt x="186" y="13"/>
                        </a:lnTo>
                        <a:lnTo>
                          <a:pt x="196" y="13"/>
                        </a:lnTo>
                        <a:lnTo>
                          <a:pt x="196" y="23"/>
                        </a:lnTo>
                        <a:lnTo>
                          <a:pt x="186" y="23"/>
                        </a:lnTo>
                        <a:lnTo>
                          <a:pt x="176" y="23"/>
                        </a:lnTo>
                        <a:lnTo>
                          <a:pt x="163" y="13"/>
                        </a:lnTo>
                        <a:lnTo>
                          <a:pt x="153" y="13"/>
                        </a:lnTo>
                        <a:lnTo>
                          <a:pt x="143" y="13"/>
                        </a:lnTo>
                        <a:lnTo>
                          <a:pt x="130" y="13"/>
                        </a:lnTo>
                        <a:lnTo>
                          <a:pt x="120" y="13"/>
                        </a:lnTo>
                        <a:lnTo>
                          <a:pt x="88" y="13"/>
                        </a:lnTo>
                        <a:lnTo>
                          <a:pt x="55" y="23"/>
                        </a:lnTo>
                        <a:lnTo>
                          <a:pt x="13" y="23"/>
                        </a:lnTo>
                        <a:lnTo>
                          <a:pt x="0" y="23"/>
                        </a:lnTo>
                        <a:lnTo>
                          <a:pt x="0" y="0"/>
                        </a:lnTo>
                        <a:close/>
                      </a:path>
                    </a:pathLst>
                  </a:custGeom>
                  <a:solidFill>
                    <a:srgbClr val="99A8A8"/>
                  </a:solidFill>
                  <a:ln w="9525">
                    <a:noFill/>
                    <a:round/>
                    <a:headEnd/>
                    <a:tailEnd/>
                  </a:ln>
                </p:spPr>
                <p:txBody>
                  <a:bodyPr/>
                  <a:lstStyle/>
                  <a:p>
                    <a:endParaRPr lang="en-US"/>
                  </a:p>
                </p:txBody>
              </p:sp>
              <p:sp>
                <p:nvSpPr>
                  <p:cNvPr id="53492" name="Freeform 40"/>
                  <p:cNvSpPr>
                    <a:spLocks/>
                  </p:cNvSpPr>
                  <p:nvPr/>
                </p:nvSpPr>
                <p:spPr bwMode="auto">
                  <a:xfrm>
                    <a:off x="1243" y="2652"/>
                    <a:ext cx="196" cy="23"/>
                  </a:xfrm>
                  <a:custGeom>
                    <a:avLst/>
                    <a:gdLst>
                      <a:gd name="T0" fmla="*/ 0 w 196"/>
                      <a:gd name="T1" fmla="*/ 0 h 23"/>
                      <a:gd name="T2" fmla="*/ 0 w 196"/>
                      <a:gd name="T3" fmla="*/ 0 h 23"/>
                      <a:gd name="T4" fmla="*/ 22 w 196"/>
                      <a:gd name="T5" fmla="*/ 0 h 23"/>
                      <a:gd name="T6" fmla="*/ 55 w 196"/>
                      <a:gd name="T7" fmla="*/ 0 h 23"/>
                      <a:gd name="T8" fmla="*/ 88 w 196"/>
                      <a:gd name="T9" fmla="*/ 0 h 23"/>
                      <a:gd name="T10" fmla="*/ 107 w 196"/>
                      <a:gd name="T11" fmla="*/ 0 h 23"/>
                      <a:gd name="T12" fmla="*/ 120 w 196"/>
                      <a:gd name="T13" fmla="*/ 0 h 23"/>
                      <a:gd name="T14" fmla="*/ 143 w 196"/>
                      <a:gd name="T15" fmla="*/ 0 h 23"/>
                      <a:gd name="T16" fmla="*/ 153 w 196"/>
                      <a:gd name="T17" fmla="*/ 13 h 23"/>
                      <a:gd name="T18" fmla="*/ 163 w 196"/>
                      <a:gd name="T19" fmla="*/ 13 h 23"/>
                      <a:gd name="T20" fmla="*/ 176 w 196"/>
                      <a:gd name="T21" fmla="*/ 13 h 23"/>
                      <a:gd name="T22" fmla="*/ 186 w 196"/>
                      <a:gd name="T23" fmla="*/ 13 h 23"/>
                      <a:gd name="T24" fmla="*/ 196 w 196"/>
                      <a:gd name="T25" fmla="*/ 13 h 23"/>
                      <a:gd name="T26" fmla="*/ 196 w 196"/>
                      <a:gd name="T27" fmla="*/ 23 h 23"/>
                      <a:gd name="T28" fmla="*/ 186 w 196"/>
                      <a:gd name="T29" fmla="*/ 23 h 23"/>
                      <a:gd name="T30" fmla="*/ 176 w 196"/>
                      <a:gd name="T31" fmla="*/ 23 h 23"/>
                      <a:gd name="T32" fmla="*/ 163 w 196"/>
                      <a:gd name="T33" fmla="*/ 13 h 23"/>
                      <a:gd name="T34" fmla="*/ 153 w 196"/>
                      <a:gd name="T35" fmla="*/ 13 h 23"/>
                      <a:gd name="T36" fmla="*/ 143 w 196"/>
                      <a:gd name="T37" fmla="*/ 13 h 23"/>
                      <a:gd name="T38" fmla="*/ 130 w 196"/>
                      <a:gd name="T39" fmla="*/ 13 h 23"/>
                      <a:gd name="T40" fmla="*/ 120 w 196"/>
                      <a:gd name="T41" fmla="*/ 13 h 23"/>
                      <a:gd name="T42" fmla="*/ 88 w 196"/>
                      <a:gd name="T43" fmla="*/ 13 h 23"/>
                      <a:gd name="T44" fmla="*/ 55 w 196"/>
                      <a:gd name="T45" fmla="*/ 23 h 23"/>
                      <a:gd name="T46" fmla="*/ 13 w 196"/>
                      <a:gd name="T47" fmla="*/ 23 h 23"/>
                      <a:gd name="T48" fmla="*/ 0 w 196"/>
                      <a:gd name="T49" fmla="*/ 23 h 23"/>
                      <a:gd name="T50" fmla="*/ 0 w 196"/>
                      <a:gd name="T51" fmla="*/ 0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6"/>
                      <a:gd name="T79" fmla="*/ 0 h 23"/>
                      <a:gd name="T80" fmla="*/ 196 w 196"/>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6" h="23">
                        <a:moveTo>
                          <a:pt x="0" y="0"/>
                        </a:moveTo>
                        <a:lnTo>
                          <a:pt x="0" y="0"/>
                        </a:lnTo>
                        <a:lnTo>
                          <a:pt x="22" y="0"/>
                        </a:lnTo>
                        <a:lnTo>
                          <a:pt x="55" y="0"/>
                        </a:lnTo>
                        <a:lnTo>
                          <a:pt x="88" y="0"/>
                        </a:lnTo>
                        <a:lnTo>
                          <a:pt x="107" y="0"/>
                        </a:lnTo>
                        <a:lnTo>
                          <a:pt x="120" y="0"/>
                        </a:lnTo>
                        <a:lnTo>
                          <a:pt x="143" y="0"/>
                        </a:lnTo>
                        <a:lnTo>
                          <a:pt x="153" y="13"/>
                        </a:lnTo>
                        <a:lnTo>
                          <a:pt x="163" y="13"/>
                        </a:lnTo>
                        <a:lnTo>
                          <a:pt x="176" y="13"/>
                        </a:lnTo>
                        <a:lnTo>
                          <a:pt x="186" y="13"/>
                        </a:lnTo>
                        <a:lnTo>
                          <a:pt x="196" y="13"/>
                        </a:lnTo>
                        <a:lnTo>
                          <a:pt x="196" y="23"/>
                        </a:lnTo>
                        <a:lnTo>
                          <a:pt x="186" y="23"/>
                        </a:lnTo>
                        <a:lnTo>
                          <a:pt x="176" y="23"/>
                        </a:lnTo>
                        <a:lnTo>
                          <a:pt x="163" y="13"/>
                        </a:lnTo>
                        <a:lnTo>
                          <a:pt x="153" y="13"/>
                        </a:lnTo>
                        <a:lnTo>
                          <a:pt x="143" y="13"/>
                        </a:lnTo>
                        <a:lnTo>
                          <a:pt x="130" y="13"/>
                        </a:lnTo>
                        <a:lnTo>
                          <a:pt x="120" y="13"/>
                        </a:lnTo>
                        <a:lnTo>
                          <a:pt x="88" y="13"/>
                        </a:lnTo>
                        <a:lnTo>
                          <a:pt x="55" y="23"/>
                        </a:lnTo>
                        <a:lnTo>
                          <a:pt x="13" y="23"/>
                        </a:lnTo>
                        <a:lnTo>
                          <a:pt x="0" y="23"/>
                        </a:lnTo>
                        <a:lnTo>
                          <a:pt x="0" y="0"/>
                        </a:lnTo>
                      </a:path>
                    </a:pathLst>
                  </a:custGeom>
                  <a:noFill/>
                  <a:ln w="11113">
                    <a:solidFill>
                      <a:srgbClr val="000000"/>
                    </a:solidFill>
                    <a:prstDash val="solid"/>
                    <a:round/>
                    <a:headEnd/>
                    <a:tailEnd/>
                  </a:ln>
                </p:spPr>
                <p:txBody>
                  <a:bodyPr/>
                  <a:lstStyle/>
                  <a:p>
                    <a:endParaRPr lang="en-US"/>
                  </a:p>
                </p:txBody>
              </p:sp>
            </p:grpSp>
          </p:grpSp>
          <p:grpSp>
            <p:nvGrpSpPr>
              <p:cNvPr id="53397" name="Group 41"/>
              <p:cNvGrpSpPr>
                <a:grpSpLocks/>
              </p:cNvGrpSpPr>
              <p:nvPr/>
            </p:nvGrpSpPr>
            <p:grpSpPr bwMode="auto">
              <a:xfrm>
                <a:off x="831" y="2639"/>
                <a:ext cx="846" cy="170"/>
                <a:chOff x="831" y="2639"/>
                <a:chExt cx="846" cy="170"/>
              </a:xfrm>
            </p:grpSpPr>
            <p:grpSp>
              <p:nvGrpSpPr>
                <p:cNvPr id="53482" name="Group 42"/>
                <p:cNvGrpSpPr>
                  <a:grpSpLocks/>
                </p:cNvGrpSpPr>
                <p:nvPr/>
              </p:nvGrpSpPr>
              <p:grpSpPr bwMode="auto">
                <a:xfrm>
                  <a:off x="831" y="2688"/>
                  <a:ext cx="19" cy="121"/>
                  <a:chOff x="831" y="2688"/>
                  <a:chExt cx="19" cy="121"/>
                </a:xfrm>
              </p:grpSpPr>
              <p:sp>
                <p:nvSpPr>
                  <p:cNvPr id="53486" name="Freeform 43"/>
                  <p:cNvSpPr>
                    <a:spLocks/>
                  </p:cNvSpPr>
                  <p:nvPr/>
                </p:nvSpPr>
                <p:spPr bwMode="auto">
                  <a:xfrm>
                    <a:off x="831" y="2688"/>
                    <a:ext cx="16" cy="115"/>
                  </a:xfrm>
                  <a:custGeom>
                    <a:avLst/>
                    <a:gdLst>
                      <a:gd name="T0" fmla="*/ 16 w 16"/>
                      <a:gd name="T1" fmla="*/ 115 h 115"/>
                      <a:gd name="T2" fmla="*/ 16 w 16"/>
                      <a:gd name="T3" fmla="*/ 115 h 115"/>
                      <a:gd name="T4" fmla="*/ 0 w 16"/>
                      <a:gd name="T5" fmla="*/ 13 h 115"/>
                      <a:gd name="T6" fmla="*/ 0 w 16"/>
                      <a:gd name="T7" fmla="*/ 0 h 115"/>
                      <a:gd name="T8" fmla="*/ 16 w 16"/>
                      <a:gd name="T9" fmla="*/ 115 h 115"/>
                      <a:gd name="T10" fmla="*/ 0 60000 65536"/>
                      <a:gd name="T11" fmla="*/ 0 60000 65536"/>
                      <a:gd name="T12" fmla="*/ 0 60000 65536"/>
                      <a:gd name="T13" fmla="*/ 0 60000 65536"/>
                      <a:gd name="T14" fmla="*/ 0 60000 65536"/>
                      <a:gd name="T15" fmla="*/ 0 w 16"/>
                      <a:gd name="T16" fmla="*/ 0 h 115"/>
                      <a:gd name="T17" fmla="*/ 16 w 16"/>
                      <a:gd name="T18" fmla="*/ 115 h 115"/>
                    </a:gdLst>
                    <a:ahLst/>
                    <a:cxnLst>
                      <a:cxn ang="T10">
                        <a:pos x="T0" y="T1"/>
                      </a:cxn>
                      <a:cxn ang="T11">
                        <a:pos x="T2" y="T3"/>
                      </a:cxn>
                      <a:cxn ang="T12">
                        <a:pos x="T4" y="T5"/>
                      </a:cxn>
                      <a:cxn ang="T13">
                        <a:pos x="T6" y="T7"/>
                      </a:cxn>
                      <a:cxn ang="T14">
                        <a:pos x="T8" y="T9"/>
                      </a:cxn>
                    </a:cxnLst>
                    <a:rect l="T15" t="T16" r="T17" b="T18"/>
                    <a:pathLst>
                      <a:path w="16" h="115">
                        <a:moveTo>
                          <a:pt x="16" y="115"/>
                        </a:moveTo>
                        <a:lnTo>
                          <a:pt x="16" y="115"/>
                        </a:lnTo>
                        <a:lnTo>
                          <a:pt x="0" y="13"/>
                        </a:lnTo>
                        <a:lnTo>
                          <a:pt x="0" y="0"/>
                        </a:lnTo>
                        <a:lnTo>
                          <a:pt x="16" y="115"/>
                        </a:lnTo>
                        <a:close/>
                      </a:path>
                    </a:pathLst>
                  </a:custGeom>
                  <a:solidFill>
                    <a:srgbClr val="FFFFFF"/>
                  </a:solidFill>
                  <a:ln w="9525">
                    <a:noFill/>
                    <a:round/>
                    <a:headEnd/>
                    <a:tailEnd/>
                  </a:ln>
                </p:spPr>
                <p:txBody>
                  <a:bodyPr/>
                  <a:lstStyle/>
                  <a:p>
                    <a:endParaRPr lang="en-US"/>
                  </a:p>
                </p:txBody>
              </p:sp>
              <p:sp>
                <p:nvSpPr>
                  <p:cNvPr id="53487" name="Freeform 44"/>
                  <p:cNvSpPr>
                    <a:spLocks/>
                  </p:cNvSpPr>
                  <p:nvPr/>
                </p:nvSpPr>
                <p:spPr bwMode="auto">
                  <a:xfrm>
                    <a:off x="831" y="2688"/>
                    <a:ext cx="19" cy="121"/>
                  </a:xfrm>
                  <a:custGeom>
                    <a:avLst/>
                    <a:gdLst>
                      <a:gd name="T0" fmla="*/ 19 w 19"/>
                      <a:gd name="T1" fmla="*/ 121 h 121"/>
                      <a:gd name="T2" fmla="*/ 0 w 19"/>
                      <a:gd name="T3" fmla="*/ 13 h 121"/>
                      <a:gd name="T4" fmla="*/ 0 w 19"/>
                      <a:gd name="T5" fmla="*/ 0 h 121"/>
                      <a:gd name="T6" fmla="*/ 19 w 19"/>
                      <a:gd name="T7" fmla="*/ 121 h 121"/>
                      <a:gd name="T8" fmla="*/ 0 60000 65536"/>
                      <a:gd name="T9" fmla="*/ 0 60000 65536"/>
                      <a:gd name="T10" fmla="*/ 0 60000 65536"/>
                      <a:gd name="T11" fmla="*/ 0 60000 65536"/>
                      <a:gd name="T12" fmla="*/ 0 w 19"/>
                      <a:gd name="T13" fmla="*/ 0 h 121"/>
                      <a:gd name="T14" fmla="*/ 19 w 19"/>
                      <a:gd name="T15" fmla="*/ 121 h 121"/>
                    </a:gdLst>
                    <a:ahLst/>
                    <a:cxnLst>
                      <a:cxn ang="T8">
                        <a:pos x="T0" y="T1"/>
                      </a:cxn>
                      <a:cxn ang="T9">
                        <a:pos x="T2" y="T3"/>
                      </a:cxn>
                      <a:cxn ang="T10">
                        <a:pos x="T4" y="T5"/>
                      </a:cxn>
                      <a:cxn ang="T11">
                        <a:pos x="T6" y="T7"/>
                      </a:cxn>
                    </a:cxnLst>
                    <a:rect l="T12" t="T13" r="T14" b="T15"/>
                    <a:pathLst>
                      <a:path w="19" h="121">
                        <a:moveTo>
                          <a:pt x="19" y="121"/>
                        </a:moveTo>
                        <a:lnTo>
                          <a:pt x="0" y="13"/>
                        </a:lnTo>
                        <a:lnTo>
                          <a:pt x="0" y="0"/>
                        </a:lnTo>
                        <a:lnTo>
                          <a:pt x="19" y="121"/>
                        </a:lnTo>
                      </a:path>
                    </a:pathLst>
                  </a:custGeom>
                  <a:noFill/>
                  <a:ln w="11113">
                    <a:solidFill>
                      <a:srgbClr val="000000"/>
                    </a:solidFill>
                    <a:prstDash val="solid"/>
                    <a:round/>
                    <a:headEnd/>
                    <a:tailEnd/>
                  </a:ln>
                </p:spPr>
                <p:txBody>
                  <a:bodyPr/>
                  <a:lstStyle/>
                  <a:p>
                    <a:endParaRPr lang="en-US"/>
                  </a:p>
                </p:txBody>
              </p:sp>
            </p:grpSp>
            <p:grpSp>
              <p:nvGrpSpPr>
                <p:cNvPr id="53483" name="Group 45"/>
                <p:cNvGrpSpPr>
                  <a:grpSpLocks/>
                </p:cNvGrpSpPr>
                <p:nvPr/>
              </p:nvGrpSpPr>
              <p:grpSpPr bwMode="auto">
                <a:xfrm>
                  <a:off x="1667" y="2639"/>
                  <a:ext cx="10" cy="160"/>
                  <a:chOff x="1667" y="2639"/>
                  <a:chExt cx="10" cy="160"/>
                </a:xfrm>
              </p:grpSpPr>
              <p:sp>
                <p:nvSpPr>
                  <p:cNvPr id="53484" name="Freeform 46"/>
                  <p:cNvSpPr>
                    <a:spLocks/>
                  </p:cNvSpPr>
                  <p:nvPr/>
                </p:nvSpPr>
                <p:spPr bwMode="auto">
                  <a:xfrm>
                    <a:off x="1667" y="2639"/>
                    <a:ext cx="4" cy="151"/>
                  </a:xfrm>
                  <a:custGeom>
                    <a:avLst/>
                    <a:gdLst>
                      <a:gd name="T0" fmla="*/ 4 w 4"/>
                      <a:gd name="T1" fmla="*/ 0 h 151"/>
                      <a:gd name="T2" fmla="*/ 4 w 4"/>
                      <a:gd name="T3" fmla="*/ 0 h 151"/>
                      <a:gd name="T4" fmla="*/ 0 w 4"/>
                      <a:gd name="T5" fmla="*/ 0 h 151"/>
                      <a:gd name="T6" fmla="*/ 0 w 4"/>
                      <a:gd name="T7" fmla="*/ 151 h 151"/>
                      <a:gd name="T8" fmla="*/ 4 w 4"/>
                      <a:gd name="T9" fmla="*/ 151 h 151"/>
                      <a:gd name="T10" fmla="*/ 4 w 4"/>
                      <a:gd name="T11" fmla="*/ 0 h 151"/>
                      <a:gd name="T12" fmla="*/ 0 60000 65536"/>
                      <a:gd name="T13" fmla="*/ 0 60000 65536"/>
                      <a:gd name="T14" fmla="*/ 0 60000 65536"/>
                      <a:gd name="T15" fmla="*/ 0 60000 65536"/>
                      <a:gd name="T16" fmla="*/ 0 60000 65536"/>
                      <a:gd name="T17" fmla="*/ 0 60000 65536"/>
                      <a:gd name="T18" fmla="*/ 0 w 4"/>
                      <a:gd name="T19" fmla="*/ 0 h 151"/>
                      <a:gd name="T20" fmla="*/ 4 w 4"/>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4" h="151">
                        <a:moveTo>
                          <a:pt x="4" y="0"/>
                        </a:moveTo>
                        <a:lnTo>
                          <a:pt x="4" y="0"/>
                        </a:lnTo>
                        <a:lnTo>
                          <a:pt x="0" y="0"/>
                        </a:lnTo>
                        <a:lnTo>
                          <a:pt x="0" y="151"/>
                        </a:lnTo>
                        <a:lnTo>
                          <a:pt x="4" y="151"/>
                        </a:lnTo>
                        <a:lnTo>
                          <a:pt x="4" y="0"/>
                        </a:lnTo>
                        <a:close/>
                      </a:path>
                    </a:pathLst>
                  </a:custGeom>
                  <a:solidFill>
                    <a:srgbClr val="FFFFFF"/>
                  </a:solidFill>
                  <a:ln w="9525">
                    <a:noFill/>
                    <a:round/>
                    <a:headEnd/>
                    <a:tailEnd/>
                  </a:ln>
                </p:spPr>
                <p:txBody>
                  <a:bodyPr/>
                  <a:lstStyle/>
                  <a:p>
                    <a:endParaRPr lang="en-US"/>
                  </a:p>
                </p:txBody>
              </p:sp>
              <p:sp>
                <p:nvSpPr>
                  <p:cNvPr id="53485" name="Freeform 47"/>
                  <p:cNvSpPr>
                    <a:spLocks/>
                  </p:cNvSpPr>
                  <p:nvPr/>
                </p:nvSpPr>
                <p:spPr bwMode="auto">
                  <a:xfrm>
                    <a:off x="1667" y="2639"/>
                    <a:ext cx="10" cy="160"/>
                  </a:xfrm>
                  <a:custGeom>
                    <a:avLst/>
                    <a:gdLst>
                      <a:gd name="T0" fmla="*/ 10 w 10"/>
                      <a:gd name="T1" fmla="*/ 0 h 160"/>
                      <a:gd name="T2" fmla="*/ 0 w 10"/>
                      <a:gd name="T3" fmla="*/ 160 h 160"/>
                      <a:gd name="T4" fmla="*/ 10 w 10"/>
                      <a:gd name="T5" fmla="*/ 160 h 160"/>
                      <a:gd name="T6" fmla="*/ 10 w 10"/>
                      <a:gd name="T7" fmla="*/ 0 h 160"/>
                      <a:gd name="T8" fmla="*/ 0 60000 65536"/>
                      <a:gd name="T9" fmla="*/ 0 60000 65536"/>
                      <a:gd name="T10" fmla="*/ 0 60000 65536"/>
                      <a:gd name="T11" fmla="*/ 0 60000 65536"/>
                      <a:gd name="T12" fmla="*/ 0 w 10"/>
                      <a:gd name="T13" fmla="*/ 0 h 160"/>
                      <a:gd name="T14" fmla="*/ 10 w 10"/>
                      <a:gd name="T15" fmla="*/ 160 h 160"/>
                    </a:gdLst>
                    <a:ahLst/>
                    <a:cxnLst>
                      <a:cxn ang="T8">
                        <a:pos x="T0" y="T1"/>
                      </a:cxn>
                      <a:cxn ang="T9">
                        <a:pos x="T2" y="T3"/>
                      </a:cxn>
                      <a:cxn ang="T10">
                        <a:pos x="T4" y="T5"/>
                      </a:cxn>
                      <a:cxn ang="T11">
                        <a:pos x="T6" y="T7"/>
                      </a:cxn>
                    </a:cxnLst>
                    <a:rect l="T12" t="T13" r="T14" b="T15"/>
                    <a:pathLst>
                      <a:path w="10" h="160">
                        <a:moveTo>
                          <a:pt x="10" y="0"/>
                        </a:moveTo>
                        <a:lnTo>
                          <a:pt x="0" y="160"/>
                        </a:lnTo>
                        <a:lnTo>
                          <a:pt x="10" y="160"/>
                        </a:lnTo>
                        <a:lnTo>
                          <a:pt x="10" y="0"/>
                        </a:lnTo>
                      </a:path>
                    </a:pathLst>
                  </a:custGeom>
                  <a:noFill/>
                  <a:ln w="11113">
                    <a:solidFill>
                      <a:srgbClr val="000000"/>
                    </a:solidFill>
                    <a:prstDash val="solid"/>
                    <a:round/>
                    <a:headEnd/>
                    <a:tailEnd/>
                  </a:ln>
                </p:spPr>
                <p:txBody>
                  <a:bodyPr/>
                  <a:lstStyle/>
                  <a:p>
                    <a:endParaRPr lang="en-US"/>
                  </a:p>
                </p:txBody>
              </p:sp>
            </p:grpSp>
          </p:grpSp>
          <p:sp>
            <p:nvSpPr>
              <p:cNvPr id="53398" name="Freeform 48"/>
              <p:cNvSpPr>
                <a:spLocks/>
              </p:cNvSpPr>
              <p:nvPr/>
            </p:nvSpPr>
            <p:spPr bwMode="auto">
              <a:xfrm>
                <a:off x="1667" y="2711"/>
                <a:ext cx="4" cy="7"/>
              </a:xfrm>
              <a:custGeom>
                <a:avLst/>
                <a:gdLst>
                  <a:gd name="T0" fmla="*/ 0 w 4"/>
                  <a:gd name="T1" fmla="*/ 0 h 7"/>
                  <a:gd name="T2" fmla="*/ 0 w 4"/>
                  <a:gd name="T3" fmla="*/ 0 h 7"/>
                  <a:gd name="T4" fmla="*/ 4 w 4"/>
                  <a:gd name="T5" fmla="*/ 0 h 7"/>
                  <a:gd name="T6" fmla="*/ 4 w 4"/>
                  <a:gd name="T7" fmla="*/ 7 h 7"/>
                  <a:gd name="T8" fmla="*/ 0 w 4"/>
                  <a:gd name="T9" fmla="*/ 7 h 7"/>
                  <a:gd name="T10" fmla="*/ 0 w 4"/>
                  <a:gd name="T11" fmla="*/ 0 h 7"/>
                  <a:gd name="T12" fmla="*/ 0 60000 65536"/>
                  <a:gd name="T13" fmla="*/ 0 60000 65536"/>
                  <a:gd name="T14" fmla="*/ 0 60000 65536"/>
                  <a:gd name="T15" fmla="*/ 0 60000 65536"/>
                  <a:gd name="T16" fmla="*/ 0 60000 65536"/>
                  <a:gd name="T17" fmla="*/ 0 60000 65536"/>
                  <a:gd name="T18" fmla="*/ 0 w 4"/>
                  <a:gd name="T19" fmla="*/ 0 h 7"/>
                  <a:gd name="T20" fmla="*/ 4 w 4"/>
                  <a:gd name="T21" fmla="*/ 7 h 7"/>
                </a:gdLst>
                <a:ahLst/>
                <a:cxnLst>
                  <a:cxn ang="T12">
                    <a:pos x="T0" y="T1"/>
                  </a:cxn>
                  <a:cxn ang="T13">
                    <a:pos x="T2" y="T3"/>
                  </a:cxn>
                  <a:cxn ang="T14">
                    <a:pos x="T4" y="T5"/>
                  </a:cxn>
                  <a:cxn ang="T15">
                    <a:pos x="T6" y="T7"/>
                  </a:cxn>
                  <a:cxn ang="T16">
                    <a:pos x="T8" y="T9"/>
                  </a:cxn>
                  <a:cxn ang="T17">
                    <a:pos x="T10" y="T11"/>
                  </a:cxn>
                </a:cxnLst>
                <a:rect l="T18" t="T19" r="T20" b="T21"/>
                <a:pathLst>
                  <a:path w="4" h="7">
                    <a:moveTo>
                      <a:pt x="0" y="0"/>
                    </a:moveTo>
                    <a:lnTo>
                      <a:pt x="0" y="0"/>
                    </a:lnTo>
                    <a:lnTo>
                      <a:pt x="4" y="0"/>
                    </a:lnTo>
                    <a:lnTo>
                      <a:pt x="4" y="7"/>
                    </a:lnTo>
                    <a:lnTo>
                      <a:pt x="0" y="7"/>
                    </a:lnTo>
                    <a:lnTo>
                      <a:pt x="0" y="0"/>
                    </a:lnTo>
                    <a:close/>
                  </a:path>
                </a:pathLst>
              </a:custGeom>
              <a:solidFill>
                <a:srgbClr val="000000"/>
              </a:solidFill>
              <a:ln w="9525">
                <a:noFill/>
                <a:round/>
                <a:headEnd/>
                <a:tailEnd/>
              </a:ln>
            </p:spPr>
            <p:txBody>
              <a:bodyPr/>
              <a:lstStyle/>
              <a:p>
                <a:endParaRPr lang="en-US"/>
              </a:p>
            </p:txBody>
          </p:sp>
          <p:sp>
            <p:nvSpPr>
              <p:cNvPr id="53399" name="Freeform 49"/>
              <p:cNvSpPr>
                <a:spLocks/>
              </p:cNvSpPr>
              <p:nvPr/>
            </p:nvSpPr>
            <p:spPr bwMode="auto">
              <a:xfrm>
                <a:off x="1667" y="2750"/>
                <a:ext cx="4" cy="4"/>
              </a:xfrm>
              <a:custGeom>
                <a:avLst/>
                <a:gdLst>
                  <a:gd name="T0" fmla="*/ 0 w 4"/>
                  <a:gd name="T1" fmla="*/ 0 h 4"/>
                  <a:gd name="T2" fmla="*/ 0 w 4"/>
                  <a:gd name="T3" fmla="*/ 0 h 4"/>
                  <a:gd name="T4" fmla="*/ 4 w 4"/>
                  <a:gd name="T5" fmla="*/ 4 h 4"/>
                  <a:gd name="T6" fmla="*/ 0 w 4"/>
                  <a:gd name="T7" fmla="*/ 4 h 4"/>
                  <a:gd name="T8" fmla="*/ 0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0"/>
                    </a:moveTo>
                    <a:lnTo>
                      <a:pt x="0" y="0"/>
                    </a:lnTo>
                    <a:lnTo>
                      <a:pt x="4" y="4"/>
                    </a:lnTo>
                    <a:lnTo>
                      <a:pt x="0" y="4"/>
                    </a:lnTo>
                    <a:lnTo>
                      <a:pt x="0" y="0"/>
                    </a:lnTo>
                    <a:close/>
                  </a:path>
                </a:pathLst>
              </a:custGeom>
              <a:solidFill>
                <a:srgbClr val="000000"/>
              </a:solidFill>
              <a:ln w="9525">
                <a:noFill/>
                <a:round/>
                <a:headEnd/>
                <a:tailEnd/>
              </a:ln>
            </p:spPr>
            <p:txBody>
              <a:bodyPr/>
              <a:lstStyle/>
              <a:p>
                <a:endParaRPr lang="en-US"/>
              </a:p>
            </p:txBody>
          </p:sp>
          <p:grpSp>
            <p:nvGrpSpPr>
              <p:cNvPr id="53400" name="Group 50"/>
              <p:cNvGrpSpPr>
                <a:grpSpLocks/>
              </p:cNvGrpSpPr>
              <p:nvPr/>
            </p:nvGrpSpPr>
            <p:grpSpPr bwMode="auto">
              <a:xfrm>
                <a:off x="808" y="2554"/>
                <a:ext cx="902" cy="389"/>
                <a:chOff x="808" y="2554"/>
                <a:chExt cx="902" cy="389"/>
              </a:xfrm>
            </p:grpSpPr>
            <p:grpSp>
              <p:nvGrpSpPr>
                <p:cNvPr id="53414" name="Group 51"/>
                <p:cNvGrpSpPr>
                  <a:grpSpLocks/>
                </p:cNvGrpSpPr>
                <p:nvPr/>
              </p:nvGrpSpPr>
              <p:grpSpPr bwMode="auto">
                <a:xfrm>
                  <a:off x="948" y="2659"/>
                  <a:ext cx="361" cy="170"/>
                  <a:chOff x="948" y="2659"/>
                  <a:chExt cx="361" cy="170"/>
                </a:xfrm>
              </p:grpSpPr>
              <p:sp>
                <p:nvSpPr>
                  <p:cNvPr id="53463" name="Line 52"/>
                  <p:cNvSpPr>
                    <a:spLocks noChangeShapeType="1"/>
                  </p:cNvSpPr>
                  <p:nvPr/>
                </p:nvSpPr>
                <p:spPr bwMode="auto">
                  <a:xfrm>
                    <a:off x="1308" y="2780"/>
                    <a:ext cx="1" cy="39"/>
                  </a:xfrm>
                  <a:prstGeom prst="line">
                    <a:avLst/>
                  </a:prstGeom>
                  <a:noFill/>
                  <a:ln w="11113">
                    <a:solidFill>
                      <a:srgbClr val="99A8A8"/>
                    </a:solidFill>
                    <a:round/>
                    <a:headEnd/>
                    <a:tailEnd/>
                  </a:ln>
                </p:spPr>
                <p:txBody>
                  <a:bodyPr/>
                  <a:lstStyle/>
                  <a:p>
                    <a:endParaRPr lang="en-US"/>
                  </a:p>
                </p:txBody>
              </p:sp>
              <p:sp>
                <p:nvSpPr>
                  <p:cNvPr id="53464" name="Line 53"/>
                  <p:cNvSpPr>
                    <a:spLocks noChangeShapeType="1"/>
                  </p:cNvSpPr>
                  <p:nvPr/>
                </p:nvSpPr>
                <p:spPr bwMode="auto">
                  <a:xfrm>
                    <a:off x="1256" y="2780"/>
                    <a:ext cx="1" cy="39"/>
                  </a:xfrm>
                  <a:prstGeom prst="line">
                    <a:avLst/>
                  </a:prstGeom>
                  <a:noFill/>
                  <a:ln w="11113">
                    <a:solidFill>
                      <a:srgbClr val="99A8A8"/>
                    </a:solidFill>
                    <a:round/>
                    <a:headEnd/>
                    <a:tailEnd/>
                  </a:ln>
                </p:spPr>
                <p:txBody>
                  <a:bodyPr/>
                  <a:lstStyle/>
                  <a:p>
                    <a:endParaRPr lang="en-US"/>
                  </a:p>
                </p:txBody>
              </p:sp>
              <p:sp>
                <p:nvSpPr>
                  <p:cNvPr id="53465" name="Line 54"/>
                  <p:cNvSpPr>
                    <a:spLocks noChangeShapeType="1"/>
                  </p:cNvSpPr>
                  <p:nvPr/>
                </p:nvSpPr>
                <p:spPr bwMode="auto">
                  <a:xfrm>
                    <a:off x="1210" y="2780"/>
                    <a:ext cx="1" cy="39"/>
                  </a:xfrm>
                  <a:prstGeom prst="line">
                    <a:avLst/>
                  </a:prstGeom>
                  <a:noFill/>
                  <a:ln w="11113">
                    <a:solidFill>
                      <a:srgbClr val="99A8A8"/>
                    </a:solidFill>
                    <a:round/>
                    <a:headEnd/>
                    <a:tailEnd/>
                  </a:ln>
                </p:spPr>
                <p:txBody>
                  <a:bodyPr/>
                  <a:lstStyle/>
                  <a:p>
                    <a:endParaRPr lang="en-US"/>
                  </a:p>
                </p:txBody>
              </p:sp>
              <p:sp>
                <p:nvSpPr>
                  <p:cNvPr id="53466" name="Line 55"/>
                  <p:cNvSpPr>
                    <a:spLocks noChangeShapeType="1"/>
                  </p:cNvSpPr>
                  <p:nvPr/>
                </p:nvSpPr>
                <p:spPr bwMode="auto">
                  <a:xfrm>
                    <a:off x="1177" y="2780"/>
                    <a:ext cx="1" cy="39"/>
                  </a:xfrm>
                  <a:prstGeom prst="line">
                    <a:avLst/>
                  </a:prstGeom>
                  <a:noFill/>
                  <a:ln w="11113">
                    <a:solidFill>
                      <a:srgbClr val="99A8A8"/>
                    </a:solidFill>
                    <a:round/>
                    <a:headEnd/>
                    <a:tailEnd/>
                  </a:ln>
                </p:spPr>
                <p:txBody>
                  <a:bodyPr/>
                  <a:lstStyle/>
                  <a:p>
                    <a:endParaRPr lang="en-US"/>
                  </a:p>
                </p:txBody>
              </p:sp>
              <p:grpSp>
                <p:nvGrpSpPr>
                  <p:cNvPr id="53467" name="Group 56"/>
                  <p:cNvGrpSpPr>
                    <a:grpSpLocks/>
                  </p:cNvGrpSpPr>
                  <p:nvPr/>
                </p:nvGrpSpPr>
                <p:grpSpPr bwMode="auto">
                  <a:xfrm>
                    <a:off x="1135" y="2773"/>
                    <a:ext cx="1" cy="46"/>
                    <a:chOff x="1135" y="2773"/>
                    <a:chExt cx="1" cy="46"/>
                  </a:xfrm>
                </p:grpSpPr>
                <p:sp>
                  <p:nvSpPr>
                    <p:cNvPr id="53480" name="Freeform 57"/>
                    <p:cNvSpPr>
                      <a:spLocks/>
                    </p:cNvSpPr>
                    <p:nvPr/>
                  </p:nvSpPr>
                  <p:spPr bwMode="auto">
                    <a:xfrm>
                      <a:off x="1135" y="2773"/>
                      <a:ext cx="1" cy="43"/>
                    </a:xfrm>
                    <a:custGeom>
                      <a:avLst/>
                      <a:gdLst>
                        <a:gd name="T0" fmla="*/ 0 w 1"/>
                        <a:gd name="T1" fmla="*/ 0 h 43"/>
                        <a:gd name="T2" fmla="*/ 0 w 1"/>
                        <a:gd name="T3" fmla="*/ 0 h 43"/>
                        <a:gd name="T4" fmla="*/ 0 w 1"/>
                        <a:gd name="T5" fmla="*/ 43 h 43"/>
                        <a:gd name="T6" fmla="*/ 0 w 1"/>
                        <a:gd name="T7" fmla="*/ 0 h 43"/>
                        <a:gd name="T8" fmla="*/ 0 60000 65536"/>
                        <a:gd name="T9" fmla="*/ 0 60000 65536"/>
                        <a:gd name="T10" fmla="*/ 0 60000 65536"/>
                        <a:gd name="T11" fmla="*/ 0 60000 65536"/>
                        <a:gd name="T12" fmla="*/ 0 w 1"/>
                        <a:gd name="T13" fmla="*/ 0 h 43"/>
                        <a:gd name="T14" fmla="*/ 1 w 1"/>
                        <a:gd name="T15" fmla="*/ 43 h 43"/>
                      </a:gdLst>
                      <a:ahLst/>
                      <a:cxnLst>
                        <a:cxn ang="T8">
                          <a:pos x="T0" y="T1"/>
                        </a:cxn>
                        <a:cxn ang="T9">
                          <a:pos x="T2" y="T3"/>
                        </a:cxn>
                        <a:cxn ang="T10">
                          <a:pos x="T4" y="T5"/>
                        </a:cxn>
                        <a:cxn ang="T11">
                          <a:pos x="T6" y="T7"/>
                        </a:cxn>
                      </a:cxnLst>
                      <a:rect l="T12" t="T13" r="T14" b="T15"/>
                      <a:pathLst>
                        <a:path w="1" h="43">
                          <a:moveTo>
                            <a:pt x="0" y="0"/>
                          </a:moveTo>
                          <a:lnTo>
                            <a:pt x="0" y="0"/>
                          </a:lnTo>
                          <a:lnTo>
                            <a:pt x="0" y="43"/>
                          </a:lnTo>
                          <a:lnTo>
                            <a:pt x="0" y="0"/>
                          </a:lnTo>
                          <a:close/>
                        </a:path>
                      </a:pathLst>
                    </a:custGeom>
                    <a:solidFill>
                      <a:srgbClr val="FFFF9F"/>
                    </a:solidFill>
                    <a:ln w="9525">
                      <a:noFill/>
                      <a:round/>
                      <a:headEnd/>
                      <a:tailEnd/>
                    </a:ln>
                  </p:spPr>
                  <p:txBody>
                    <a:bodyPr/>
                    <a:lstStyle/>
                    <a:p>
                      <a:endParaRPr lang="en-US"/>
                    </a:p>
                  </p:txBody>
                </p:sp>
                <p:sp>
                  <p:nvSpPr>
                    <p:cNvPr id="53481" name="Line 58"/>
                    <p:cNvSpPr>
                      <a:spLocks noChangeShapeType="1"/>
                    </p:cNvSpPr>
                    <p:nvPr/>
                  </p:nvSpPr>
                  <p:spPr bwMode="auto">
                    <a:xfrm>
                      <a:off x="1135" y="2780"/>
                      <a:ext cx="1" cy="39"/>
                    </a:xfrm>
                    <a:prstGeom prst="line">
                      <a:avLst/>
                    </a:prstGeom>
                    <a:noFill/>
                    <a:ln w="11113">
                      <a:solidFill>
                        <a:srgbClr val="99A8A8"/>
                      </a:solidFill>
                      <a:round/>
                      <a:headEnd/>
                      <a:tailEnd/>
                    </a:ln>
                  </p:spPr>
                  <p:txBody>
                    <a:bodyPr/>
                    <a:lstStyle/>
                    <a:p>
                      <a:endParaRPr lang="en-US"/>
                    </a:p>
                  </p:txBody>
                </p:sp>
              </p:grpSp>
              <p:grpSp>
                <p:nvGrpSpPr>
                  <p:cNvPr id="53468" name="Group 59"/>
                  <p:cNvGrpSpPr>
                    <a:grpSpLocks/>
                  </p:cNvGrpSpPr>
                  <p:nvPr/>
                </p:nvGrpSpPr>
                <p:grpSpPr bwMode="auto">
                  <a:xfrm>
                    <a:off x="1027" y="2770"/>
                    <a:ext cx="11" cy="59"/>
                    <a:chOff x="1027" y="2770"/>
                    <a:chExt cx="11" cy="59"/>
                  </a:xfrm>
                </p:grpSpPr>
                <p:sp>
                  <p:nvSpPr>
                    <p:cNvPr id="53478" name="Freeform 60"/>
                    <p:cNvSpPr>
                      <a:spLocks/>
                    </p:cNvSpPr>
                    <p:nvPr/>
                  </p:nvSpPr>
                  <p:spPr bwMode="auto">
                    <a:xfrm>
                      <a:off x="1027" y="2773"/>
                      <a:ext cx="1" cy="43"/>
                    </a:xfrm>
                    <a:custGeom>
                      <a:avLst/>
                      <a:gdLst>
                        <a:gd name="T0" fmla="*/ 0 w 1"/>
                        <a:gd name="T1" fmla="*/ 0 h 43"/>
                        <a:gd name="T2" fmla="*/ 0 w 1"/>
                        <a:gd name="T3" fmla="*/ 0 h 43"/>
                        <a:gd name="T4" fmla="*/ 0 w 1"/>
                        <a:gd name="T5" fmla="*/ 43 h 43"/>
                        <a:gd name="T6" fmla="*/ 0 w 1"/>
                        <a:gd name="T7" fmla="*/ 0 h 43"/>
                        <a:gd name="T8" fmla="*/ 0 60000 65536"/>
                        <a:gd name="T9" fmla="*/ 0 60000 65536"/>
                        <a:gd name="T10" fmla="*/ 0 60000 65536"/>
                        <a:gd name="T11" fmla="*/ 0 60000 65536"/>
                        <a:gd name="T12" fmla="*/ 0 w 1"/>
                        <a:gd name="T13" fmla="*/ 0 h 43"/>
                        <a:gd name="T14" fmla="*/ 1 w 1"/>
                        <a:gd name="T15" fmla="*/ 43 h 43"/>
                      </a:gdLst>
                      <a:ahLst/>
                      <a:cxnLst>
                        <a:cxn ang="T8">
                          <a:pos x="T0" y="T1"/>
                        </a:cxn>
                        <a:cxn ang="T9">
                          <a:pos x="T2" y="T3"/>
                        </a:cxn>
                        <a:cxn ang="T10">
                          <a:pos x="T4" y="T5"/>
                        </a:cxn>
                        <a:cxn ang="T11">
                          <a:pos x="T6" y="T7"/>
                        </a:cxn>
                      </a:cxnLst>
                      <a:rect l="T12" t="T13" r="T14" b="T15"/>
                      <a:pathLst>
                        <a:path w="1" h="43">
                          <a:moveTo>
                            <a:pt x="0" y="0"/>
                          </a:moveTo>
                          <a:lnTo>
                            <a:pt x="0" y="0"/>
                          </a:lnTo>
                          <a:lnTo>
                            <a:pt x="0" y="43"/>
                          </a:lnTo>
                          <a:lnTo>
                            <a:pt x="0" y="0"/>
                          </a:lnTo>
                          <a:close/>
                        </a:path>
                      </a:pathLst>
                    </a:custGeom>
                    <a:solidFill>
                      <a:srgbClr val="FFFF9F"/>
                    </a:solidFill>
                    <a:ln w="9525">
                      <a:noFill/>
                      <a:round/>
                      <a:headEnd/>
                      <a:tailEnd/>
                    </a:ln>
                  </p:spPr>
                  <p:txBody>
                    <a:bodyPr/>
                    <a:lstStyle/>
                    <a:p>
                      <a:endParaRPr lang="en-US"/>
                    </a:p>
                  </p:txBody>
                </p:sp>
                <p:sp>
                  <p:nvSpPr>
                    <p:cNvPr id="53479" name="Line 61"/>
                    <p:cNvSpPr>
                      <a:spLocks noChangeShapeType="1"/>
                    </p:cNvSpPr>
                    <p:nvPr/>
                  </p:nvSpPr>
                  <p:spPr bwMode="auto">
                    <a:xfrm flipV="1">
                      <a:off x="1037" y="2770"/>
                      <a:ext cx="1" cy="59"/>
                    </a:xfrm>
                    <a:prstGeom prst="line">
                      <a:avLst/>
                    </a:prstGeom>
                    <a:noFill/>
                    <a:ln w="11113">
                      <a:solidFill>
                        <a:srgbClr val="99A8A8"/>
                      </a:solidFill>
                      <a:round/>
                      <a:headEnd/>
                      <a:tailEnd/>
                    </a:ln>
                  </p:spPr>
                  <p:txBody>
                    <a:bodyPr/>
                    <a:lstStyle/>
                    <a:p>
                      <a:endParaRPr lang="en-US"/>
                    </a:p>
                  </p:txBody>
                </p:sp>
              </p:grpSp>
              <p:sp>
                <p:nvSpPr>
                  <p:cNvPr id="53469" name="Line 62"/>
                  <p:cNvSpPr>
                    <a:spLocks noChangeShapeType="1"/>
                  </p:cNvSpPr>
                  <p:nvPr/>
                </p:nvSpPr>
                <p:spPr bwMode="auto">
                  <a:xfrm>
                    <a:off x="948" y="2780"/>
                    <a:ext cx="4" cy="39"/>
                  </a:xfrm>
                  <a:prstGeom prst="line">
                    <a:avLst/>
                  </a:prstGeom>
                  <a:noFill/>
                  <a:ln w="11113">
                    <a:solidFill>
                      <a:srgbClr val="99A8A8"/>
                    </a:solidFill>
                    <a:round/>
                    <a:headEnd/>
                    <a:tailEnd/>
                  </a:ln>
                </p:spPr>
                <p:txBody>
                  <a:bodyPr/>
                  <a:lstStyle/>
                  <a:p>
                    <a:endParaRPr lang="en-US"/>
                  </a:p>
                </p:txBody>
              </p:sp>
              <p:grpSp>
                <p:nvGrpSpPr>
                  <p:cNvPr id="53470" name="Group 63"/>
                  <p:cNvGrpSpPr>
                    <a:grpSpLocks/>
                  </p:cNvGrpSpPr>
                  <p:nvPr/>
                </p:nvGrpSpPr>
                <p:grpSpPr bwMode="auto">
                  <a:xfrm>
                    <a:off x="1308" y="2659"/>
                    <a:ext cx="1" cy="72"/>
                    <a:chOff x="1308" y="2659"/>
                    <a:chExt cx="1" cy="72"/>
                  </a:xfrm>
                </p:grpSpPr>
                <p:sp>
                  <p:nvSpPr>
                    <p:cNvPr id="53476" name="Freeform 64"/>
                    <p:cNvSpPr>
                      <a:spLocks/>
                    </p:cNvSpPr>
                    <p:nvPr/>
                  </p:nvSpPr>
                  <p:spPr bwMode="auto">
                    <a:xfrm>
                      <a:off x="1308" y="2665"/>
                      <a:ext cx="1" cy="53"/>
                    </a:xfrm>
                    <a:custGeom>
                      <a:avLst/>
                      <a:gdLst>
                        <a:gd name="T0" fmla="*/ 0 w 1"/>
                        <a:gd name="T1" fmla="*/ 0 h 53"/>
                        <a:gd name="T2" fmla="*/ 0 w 1"/>
                        <a:gd name="T3" fmla="*/ 0 h 53"/>
                        <a:gd name="T4" fmla="*/ 0 w 1"/>
                        <a:gd name="T5" fmla="*/ 53 h 53"/>
                        <a:gd name="T6" fmla="*/ 0 w 1"/>
                        <a:gd name="T7" fmla="*/ 0 h 53"/>
                        <a:gd name="T8" fmla="*/ 0 60000 65536"/>
                        <a:gd name="T9" fmla="*/ 0 60000 65536"/>
                        <a:gd name="T10" fmla="*/ 0 60000 65536"/>
                        <a:gd name="T11" fmla="*/ 0 60000 65536"/>
                        <a:gd name="T12" fmla="*/ 0 w 1"/>
                        <a:gd name="T13" fmla="*/ 0 h 53"/>
                        <a:gd name="T14" fmla="*/ 1 w 1"/>
                        <a:gd name="T15" fmla="*/ 53 h 53"/>
                      </a:gdLst>
                      <a:ahLst/>
                      <a:cxnLst>
                        <a:cxn ang="T8">
                          <a:pos x="T0" y="T1"/>
                        </a:cxn>
                        <a:cxn ang="T9">
                          <a:pos x="T2" y="T3"/>
                        </a:cxn>
                        <a:cxn ang="T10">
                          <a:pos x="T4" y="T5"/>
                        </a:cxn>
                        <a:cxn ang="T11">
                          <a:pos x="T6" y="T7"/>
                        </a:cxn>
                      </a:cxnLst>
                      <a:rect l="T12" t="T13" r="T14" b="T15"/>
                      <a:pathLst>
                        <a:path w="1" h="53">
                          <a:moveTo>
                            <a:pt x="0" y="0"/>
                          </a:moveTo>
                          <a:lnTo>
                            <a:pt x="0" y="0"/>
                          </a:lnTo>
                          <a:lnTo>
                            <a:pt x="0" y="53"/>
                          </a:lnTo>
                          <a:lnTo>
                            <a:pt x="0" y="0"/>
                          </a:lnTo>
                          <a:close/>
                        </a:path>
                      </a:pathLst>
                    </a:custGeom>
                    <a:solidFill>
                      <a:srgbClr val="000000"/>
                    </a:solidFill>
                    <a:ln w="9525">
                      <a:noFill/>
                      <a:round/>
                      <a:headEnd/>
                      <a:tailEnd/>
                    </a:ln>
                  </p:spPr>
                  <p:txBody>
                    <a:bodyPr/>
                    <a:lstStyle/>
                    <a:p>
                      <a:endParaRPr lang="en-US"/>
                    </a:p>
                  </p:txBody>
                </p:sp>
                <p:sp>
                  <p:nvSpPr>
                    <p:cNvPr id="53477" name="Line 65"/>
                    <p:cNvSpPr>
                      <a:spLocks noChangeShapeType="1"/>
                    </p:cNvSpPr>
                    <p:nvPr/>
                  </p:nvSpPr>
                  <p:spPr bwMode="auto">
                    <a:xfrm flipV="1">
                      <a:off x="1308" y="2659"/>
                      <a:ext cx="1" cy="72"/>
                    </a:xfrm>
                    <a:prstGeom prst="line">
                      <a:avLst/>
                    </a:prstGeom>
                    <a:noFill/>
                    <a:ln w="11113">
                      <a:solidFill>
                        <a:srgbClr val="99A8A8"/>
                      </a:solidFill>
                      <a:round/>
                      <a:headEnd/>
                      <a:tailEnd/>
                    </a:ln>
                  </p:spPr>
                  <p:txBody>
                    <a:bodyPr/>
                    <a:lstStyle/>
                    <a:p>
                      <a:endParaRPr lang="en-US"/>
                    </a:p>
                  </p:txBody>
                </p:sp>
              </p:grpSp>
              <p:sp>
                <p:nvSpPr>
                  <p:cNvPr id="53471" name="Line 66"/>
                  <p:cNvSpPr>
                    <a:spLocks noChangeShapeType="1"/>
                  </p:cNvSpPr>
                  <p:nvPr/>
                </p:nvSpPr>
                <p:spPr bwMode="auto">
                  <a:xfrm>
                    <a:off x="1243" y="2682"/>
                    <a:ext cx="1" cy="55"/>
                  </a:xfrm>
                  <a:prstGeom prst="line">
                    <a:avLst/>
                  </a:prstGeom>
                  <a:noFill/>
                  <a:ln w="11113">
                    <a:solidFill>
                      <a:srgbClr val="99A8A8"/>
                    </a:solidFill>
                    <a:round/>
                    <a:headEnd/>
                    <a:tailEnd/>
                  </a:ln>
                </p:spPr>
                <p:txBody>
                  <a:bodyPr/>
                  <a:lstStyle/>
                  <a:p>
                    <a:endParaRPr lang="en-US"/>
                  </a:p>
                </p:txBody>
              </p:sp>
              <p:sp>
                <p:nvSpPr>
                  <p:cNvPr id="53472" name="Line 67"/>
                  <p:cNvSpPr>
                    <a:spLocks noChangeShapeType="1"/>
                  </p:cNvSpPr>
                  <p:nvPr/>
                </p:nvSpPr>
                <p:spPr bwMode="auto">
                  <a:xfrm>
                    <a:off x="1145" y="2682"/>
                    <a:ext cx="3" cy="55"/>
                  </a:xfrm>
                  <a:prstGeom prst="line">
                    <a:avLst/>
                  </a:prstGeom>
                  <a:noFill/>
                  <a:ln w="11113">
                    <a:solidFill>
                      <a:srgbClr val="99A8A8"/>
                    </a:solidFill>
                    <a:round/>
                    <a:headEnd/>
                    <a:tailEnd/>
                  </a:ln>
                </p:spPr>
                <p:txBody>
                  <a:bodyPr/>
                  <a:lstStyle/>
                  <a:p>
                    <a:endParaRPr lang="en-US"/>
                  </a:p>
                </p:txBody>
              </p:sp>
              <p:grpSp>
                <p:nvGrpSpPr>
                  <p:cNvPr id="53473" name="Group 68"/>
                  <p:cNvGrpSpPr>
                    <a:grpSpLocks/>
                  </p:cNvGrpSpPr>
                  <p:nvPr/>
                </p:nvGrpSpPr>
                <p:grpSpPr bwMode="auto">
                  <a:xfrm>
                    <a:off x="1190" y="2665"/>
                    <a:ext cx="1" cy="79"/>
                    <a:chOff x="1190" y="2665"/>
                    <a:chExt cx="1" cy="79"/>
                  </a:xfrm>
                </p:grpSpPr>
                <p:sp>
                  <p:nvSpPr>
                    <p:cNvPr id="53474" name="Freeform 69"/>
                    <p:cNvSpPr>
                      <a:spLocks/>
                    </p:cNvSpPr>
                    <p:nvPr/>
                  </p:nvSpPr>
                  <p:spPr bwMode="auto">
                    <a:xfrm>
                      <a:off x="1190" y="2665"/>
                      <a:ext cx="1" cy="66"/>
                    </a:xfrm>
                    <a:custGeom>
                      <a:avLst/>
                      <a:gdLst>
                        <a:gd name="T0" fmla="*/ 0 w 1"/>
                        <a:gd name="T1" fmla="*/ 0 h 66"/>
                        <a:gd name="T2" fmla="*/ 0 w 1"/>
                        <a:gd name="T3" fmla="*/ 0 h 66"/>
                        <a:gd name="T4" fmla="*/ 0 w 1"/>
                        <a:gd name="T5" fmla="*/ 66 h 66"/>
                        <a:gd name="T6" fmla="*/ 0 w 1"/>
                        <a:gd name="T7" fmla="*/ 53 h 66"/>
                        <a:gd name="T8" fmla="*/ 0 w 1"/>
                        <a:gd name="T9" fmla="*/ 0 h 66"/>
                        <a:gd name="T10" fmla="*/ 0 60000 65536"/>
                        <a:gd name="T11" fmla="*/ 0 60000 65536"/>
                        <a:gd name="T12" fmla="*/ 0 60000 65536"/>
                        <a:gd name="T13" fmla="*/ 0 60000 65536"/>
                        <a:gd name="T14" fmla="*/ 0 60000 65536"/>
                        <a:gd name="T15" fmla="*/ 0 w 1"/>
                        <a:gd name="T16" fmla="*/ 0 h 66"/>
                        <a:gd name="T17" fmla="*/ 1 w 1"/>
                        <a:gd name="T18" fmla="*/ 66 h 66"/>
                      </a:gdLst>
                      <a:ahLst/>
                      <a:cxnLst>
                        <a:cxn ang="T10">
                          <a:pos x="T0" y="T1"/>
                        </a:cxn>
                        <a:cxn ang="T11">
                          <a:pos x="T2" y="T3"/>
                        </a:cxn>
                        <a:cxn ang="T12">
                          <a:pos x="T4" y="T5"/>
                        </a:cxn>
                        <a:cxn ang="T13">
                          <a:pos x="T6" y="T7"/>
                        </a:cxn>
                        <a:cxn ang="T14">
                          <a:pos x="T8" y="T9"/>
                        </a:cxn>
                      </a:cxnLst>
                      <a:rect l="T15" t="T16" r="T17" b="T18"/>
                      <a:pathLst>
                        <a:path w="1" h="66">
                          <a:moveTo>
                            <a:pt x="0" y="0"/>
                          </a:moveTo>
                          <a:lnTo>
                            <a:pt x="0" y="0"/>
                          </a:lnTo>
                          <a:lnTo>
                            <a:pt x="0" y="66"/>
                          </a:lnTo>
                          <a:lnTo>
                            <a:pt x="0" y="53"/>
                          </a:lnTo>
                          <a:lnTo>
                            <a:pt x="0" y="0"/>
                          </a:lnTo>
                          <a:close/>
                        </a:path>
                      </a:pathLst>
                    </a:custGeom>
                    <a:solidFill>
                      <a:srgbClr val="000000"/>
                    </a:solidFill>
                    <a:ln w="9525">
                      <a:noFill/>
                      <a:round/>
                      <a:headEnd/>
                      <a:tailEnd/>
                    </a:ln>
                  </p:spPr>
                  <p:txBody>
                    <a:bodyPr/>
                    <a:lstStyle/>
                    <a:p>
                      <a:endParaRPr lang="en-US"/>
                    </a:p>
                  </p:txBody>
                </p:sp>
                <p:sp>
                  <p:nvSpPr>
                    <p:cNvPr id="53475" name="Line 70"/>
                    <p:cNvSpPr>
                      <a:spLocks noChangeShapeType="1"/>
                    </p:cNvSpPr>
                    <p:nvPr/>
                  </p:nvSpPr>
                  <p:spPr bwMode="auto">
                    <a:xfrm flipV="1">
                      <a:off x="1190" y="2672"/>
                      <a:ext cx="1" cy="72"/>
                    </a:xfrm>
                    <a:prstGeom prst="line">
                      <a:avLst/>
                    </a:prstGeom>
                    <a:noFill/>
                    <a:ln w="11113">
                      <a:solidFill>
                        <a:srgbClr val="99A8A8"/>
                      </a:solidFill>
                      <a:round/>
                      <a:headEnd/>
                      <a:tailEnd/>
                    </a:ln>
                  </p:spPr>
                  <p:txBody>
                    <a:bodyPr/>
                    <a:lstStyle/>
                    <a:p>
                      <a:endParaRPr lang="en-US"/>
                    </a:p>
                  </p:txBody>
                </p:sp>
              </p:grpSp>
            </p:grpSp>
            <p:grpSp>
              <p:nvGrpSpPr>
                <p:cNvPr id="53415" name="Group 71"/>
                <p:cNvGrpSpPr>
                  <a:grpSpLocks/>
                </p:cNvGrpSpPr>
                <p:nvPr/>
              </p:nvGrpSpPr>
              <p:grpSpPr bwMode="auto">
                <a:xfrm>
                  <a:off x="808" y="2554"/>
                  <a:ext cx="902" cy="389"/>
                  <a:chOff x="808" y="2554"/>
                  <a:chExt cx="902" cy="389"/>
                </a:xfrm>
              </p:grpSpPr>
              <p:grpSp>
                <p:nvGrpSpPr>
                  <p:cNvPr id="53416" name="Group 72"/>
                  <p:cNvGrpSpPr>
                    <a:grpSpLocks/>
                  </p:cNvGrpSpPr>
                  <p:nvPr/>
                </p:nvGrpSpPr>
                <p:grpSpPr bwMode="auto">
                  <a:xfrm>
                    <a:off x="1210" y="2554"/>
                    <a:ext cx="153" cy="72"/>
                    <a:chOff x="1210" y="2554"/>
                    <a:chExt cx="153" cy="72"/>
                  </a:xfrm>
                </p:grpSpPr>
                <p:grpSp>
                  <p:nvGrpSpPr>
                    <p:cNvPr id="53445" name="Group 73"/>
                    <p:cNvGrpSpPr>
                      <a:grpSpLocks/>
                    </p:cNvGrpSpPr>
                    <p:nvPr/>
                  </p:nvGrpSpPr>
                  <p:grpSpPr bwMode="auto">
                    <a:xfrm>
                      <a:off x="1292" y="2554"/>
                      <a:ext cx="36" cy="10"/>
                      <a:chOff x="1292" y="2554"/>
                      <a:chExt cx="36" cy="10"/>
                    </a:xfrm>
                  </p:grpSpPr>
                  <p:sp>
                    <p:nvSpPr>
                      <p:cNvPr id="53461" name="Line 74"/>
                      <p:cNvSpPr>
                        <a:spLocks noChangeShapeType="1"/>
                      </p:cNvSpPr>
                      <p:nvPr/>
                    </p:nvSpPr>
                    <p:spPr bwMode="auto">
                      <a:xfrm>
                        <a:off x="1308" y="2557"/>
                        <a:ext cx="1" cy="7"/>
                      </a:xfrm>
                      <a:prstGeom prst="line">
                        <a:avLst/>
                      </a:prstGeom>
                      <a:noFill/>
                      <a:ln w="11113">
                        <a:solidFill>
                          <a:srgbClr val="000000"/>
                        </a:solidFill>
                        <a:round/>
                        <a:headEnd/>
                        <a:tailEnd/>
                      </a:ln>
                    </p:spPr>
                    <p:txBody>
                      <a:bodyPr/>
                      <a:lstStyle/>
                      <a:p>
                        <a:endParaRPr lang="en-US"/>
                      </a:p>
                    </p:txBody>
                  </p:sp>
                  <p:sp>
                    <p:nvSpPr>
                      <p:cNvPr id="53462" name="Line 75"/>
                      <p:cNvSpPr>
                        <a:spLocks noChangeShapeType="1"/>
                      </p:cNvSpPr>
                      <p:nvPr/>
                    </p:nvSpPr>
                    <p:spPr bwMode="auto">
                      <a:xfrm>
                        <a:off x="1292" y="2554"/>
                        <a:ext cx="36" cy="1"/>
                      </a:xfrm>
                      <a:prstGeom prst="line">
                        <a:avLst/>
                      </a:prstGeom>
                      <a:noFill/>
                      <a:ln w="11113">
                        <a:solidFill>
                          <a:srgbClr val="000000"/>
                        </a:solidFill>
                        <a:round/>
                        <a:headEnd/>
                        <a:tailEnd/>
                      </a:ln>
                    </p:spPr>
                    <p:txBody>
                      <a:bodyPr/>
                      <a:lstStyle/>
                      <a:p>
                        <a:endParaRPr lang="en-US"/>
                      </a:p>
                    </p:txBody>
                  </p:sp>
                </p:grpSp>
                <p:grpSp>
                  <p:nvGrpSpPr>
                    <p:cNvPr id="53446" name="Group 76"/>
                    <p:cNvGrpSpPr>
                      <a:grpSpLocks/>
                    </p:cNvGrpSpPr>
                    <p:nvPr/>
                  </p:nvGrpSpPr>
                  <p:grpSpPr bwMode="auto">
                    <a:xfrm>
                      <a:off x="1210" y="2567"/>
                      <a:ext cx="153" cy="59"/>
                      <a:chOff x="1210" y="2567"/>
                      <a:chExt cx="153" cy="59"/>
                    </a:xfrm>
                  </p:grpSpPr>
                  <p:grpSp>
                    <p:nvGrpSpPr>
                      <p:cNvPr id="53447" name="Group 77"/>
                      <p:cNvGrpSpPr>
                        <a:grpSpLocks/>
                      </p:cNvGrpSpPr>
                      <p:nvPr/>
                    </p:nvGrpSpPr>
                    <p:grpSpPr bwMode="auto">
                      <a:xfrm>
                        <a:off x="1210" y="2567"/>
                        <a:ext cx="153" cy="59"/>
                        <a:chOff x="1210" y="2567"/>
                        <a:chExt cx="153" cy="59"/>
                      </a:xfrm>
                    </p:grpSpPr>
                    <p:sp>
                      <p:nvSpPr>
                        <p:cNvPr id="53458" name="Freeform 78"/>
                        <p:cNvSpPr>
                          <a:spLocks/>
                        </p:cNvSpPr>
                        <p:nvPr/>
                      </p:nvSpPr>
                      <p:spPr bwMode="auto">
                        <a:xfrm>
                          <a:off x="1210" y="2567"/>
                          <a:ext cx="147" cy="53"/>
                        </a:xfrm>
                        <a:custGeom>
                          <a:avLst/>
                          <a:gdLst>
                            <a:gd name="T0" fmla="*/ 0 w 147"/>
                            <a:gd name="T1" fmla="*/ 53 h 53"/>
                            <a:gd name="T2" fmla="*/ 0 w 147"/>
                            <a:gd name="T3" fmla="*/ 53 h 53"/>
                            <a:gd name="T4" fmla="*/ 10 w 147"/>
                            <a:gd name="T5" fmla="*/ 33 h 53"/>
                            <a:gd name="T6" fmla="*/ 10 w 147"/>
                            <a:gd name="T7" fmla="*/ 20 h 53"/>
                            <a:gd name="T8" fmla="*/ 10 w 147"/>
                            <a:gd name="T9" fmla="*/ 10 h 53"/>
                            <a:gd name="T10" fmla="*/ 20 w 147"/>
                            <a:gd name="T11" fmla="*/ 10 h 53"/>
                            <a:gd name="T12" fmla="*/ 33 w 147"/>
                            <a:gd name="T13" fmla="*/ 10 h 53"/>
                            <a:gd name="T14" fmla="*/ 52 w 147"/>
                            <a:gd name="T15" fmla="*/ 0 h 53"/>
                            <a:gd name="T16" fmla="*/ 62 w 147"/>
                            <a:gd name="T17" fmla="*/ 0 h 53"/>
                            <a:gd name="T18" fmla="*/ 95 w 147"/>
                            <a:gd name="T19" fmla="*/ 0 h 53"/>
                            <a:gd name="T20" fmla="*/ 114 w 147"/>
                            <a:gd name="T21" fmla="*/ 0 h 53"/>
                            <a:gd name="T22" fmla="*/ 127 w 147"/>
                            <a:gd name="T23" fmla="*/ 10 h 53"/>
                            <a:gd name="T24" fmla="*/ 137 w 147"/>
                            <a:gd name="T25" fmla="*/ 10 h 53"/>
                            <a:gd name="T26" fmla="*/ 137 w 147"/>
                            <a:gd name="T27" fmla="*/ 20 h 53"/>
                            <a:gd name="T28" fmla="*/ 147 w 147"/>
                            <a:gd name="T29" fmla="*/ 53 h 53"/>
                            <a:gd name="T30" fmla="*/ 0 w 147"/>
                            <a:gd name="T31" fmla="*/ 53 h 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53"/>
                            <a:gd name="T50" fmla="*/ 147 w 147"/>
                            <a:gd name="T51" fmla="*/ 53 h 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53">
                              <a:moveTo>
                                <a:pt x="0" y="53"/>
                              </a:moveTo>
                              <a:lnTo>
                                <a:pt x="0" y="53"/>
                              </a:lnTo>
                              <a:lnTo>
                                <a:pt x="10" y="33"/>
                              </a:lnTo>
                              <a:lnTo>
                                <a:pt x="10" y="20"/>
                              </a:lnTo>
                              <a:lnTo>
                                <a:pt x="10" y="10"/>
                              </a:lnTo>
                              <a:lnTo>
                                <a:pt x="20" y="10"/>
                              </a:lnTo>
                              <a:lnTo>
                                <a:pt x="33" y="10"/>
                              </a:lnTo>
                              <a:lnTo>
                                <a:pt x="52" y="0"/>
                              </a:lnTo>
                              <a:lnTo>
                                <a:pt x="62" y="0"/>
                              </a:lnTo>
                              <a:lnTo>
                                <a:pt x="95" y="0"/>
                              </a:lnTo>
                              <a:lnTo>
                                <a:pt x="114" y="0"/>
                              </a:lnTo>
                              <a:lnTo>
                                <a:pt x="127" y="10"/>
                              </a:lnTo>
                              <a:lnTo>
                                <a:pt x="137" y="10"/>
                              </a:lnTo>
                              <a:lnTo>
                                <a:pt x="137" y="20"/>
                              </a:lnTo>
                              <a:lnTo>
                                <a:pt x="147" y="53"/>
                              </a:lnTo>
                              <a:lnTo>
                                <a:pt x="0" y="53"/>
                              </a:lnTo>
                              <a:close/>
                            </a:path>
                          </a:pathLst>
                        </a:custGeom>
                        <a:solidFill>
                          <a:srgbClr val="FFFFFF"/>
                        </a:solidFill>
                        <a:ln w="9525">
                          <a:noFill/>
                          <a:round/>
                          <a:headEnd/>
                          <a:tailEnd/>
                        </a:ln>
                      </p:spPr>
                      <p:txBody>
                        <a:bodyPr/>
                        <a:lstStyle/>
                        <a:p>
                          <a:endParaRPr lang="en-US"/>
                        </a:p>
                      </p:txBody>
                    </p:sp>
                    <p:sp>
                      <p:nvSpPr>
                        <p:cNvPr id="53459" name="Freeform 79"/>
                        <p:cNvSpPr>
                          <a:spLocks/>
                        </p:cNvSpPr>
                        <p:nvPr/>
                      </p:nvSpPr>
                      <p:spPr bwMode="auto">
                        <a:xfrm>
                          <a:off x="1210" y="2567"/>
                          <a:ext cx="153" cy="59"/>
                        </a:xfrm>
                        <a:custGeom>
                          <a:avLst/>
                          <a:gdLst>
                            <a:gd name="T0" fmla="*/ 0 w 153"/>
                            <a:gd name="T1" fmla="*/ 59 h 59"/>
                            <a:gd name="T2" fmla="*/ 0 w 153"/>
                            <a:gd name="T3" fmla="*/ 59 h 59"/>
                            <a:gd name="T4" fmla="*/ 13 w 153"/>
                            <a:gd name="T5" fmla="*/ 36 h 59"/>
                            <a:gd name="T6" fmla="*/ 13 w 153"/>
                            <a:gd name="T7" fmla="*/ 23 h 59"/>
                            <a:gd name="T8" fmla="*/ 13 w 153"/>
                            <a:gd name="T9" fmla="*/ 13 h 59"/>
                            <a:gd name="T10" fmla="*/ 23 w 153"/>
                            <a:gd name="T11" fmla="*/ 13 h 59"/>
                            <a:gd name="T12" fmla="*/ 33 w 153"/>
                            <a:gd name="T13" fmla="*/ 13 h 59"/>
                            <a:gd name="T14" fmla="*/ 55 w 153"/>
                            <a:gd name="T15" fmla="*/ 13 h 59"/>
                            <a:gd name="T16" fmla="*/ 78 w 153"/>
                            <a:gd name="T17" fmla="*/ 0 h 59"/>
                            <a:gd name="T18" fmla="*/ 98 w 153"/>
                            <a:gd name="T19" fmla="*/ 0 h 59"/>
                            <a:gd name="T20" fmla="*/ 121 w 153"/>
                            <a:gd name="T21" fmla="*/ 0 h 59"/>
                            <a:gd name="T22" fmla="*/ 121 w 153"/>
                            <a:gd name="T23" fmla="*/ 13 h 59"/>
                            <a:gd name="T24" fmla="*/ 131 w 153"/>
                            <a:gd name="T25" fmla="*/ 13 h 59"/>
                            <a:gd name="T26" fmla="*/ 140 w 153"/>
                            <a:gd name="T27" fmla="*/ 13 h 59"/>
                            <a:gd name="T28" fmla="*/ 140 w 153"/>
                            <a:gd name="T29" fmla="*/ 23 h 59"/>
                            <a:gd name="T30" fmla="*/ 153 w 153"/>
                            <a:gd name="T31" fmla="*/ 23 h 59"/>
                            <a:gd name="T32" fmla="*/ 153 w 153"/>
                            <a:gd name="T33" fmla="*/ 59 h 59"/>
                            <a:gd name="T34" fmla="*/ 0 w 153"/>
                            <a:gd name="T35" fmla="*/ 59 h 5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3"/>
                            <a:gd name="T55" fmla="*/ 0 h 59"/>
                            <a:gd name="T56" fmla="*/ 153 w 153"/>
                            <a:gd name="T57" fmla="*/ 59 h 5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3" h="59">
                              <a:moveTo>
                                <a:pt x="0" y="59"/>
                              </a:moveTo>
                              <a:lnTo>
                                <a:pt x="0" y="59"/>
                              </a:lnTo>
                              <a:lnTo>
                                <a:pt x="13" y="36"/>
                              </a:lnTo>
                              <a:lnTo>
                                <a:pt x="13" y="23"/>
                              </a:lnTo>
                              <a:lnTo>
                                <a:pt x="13" y="13"/>
                              </a:lnTo>
                              <a:lnTo>
                                <a:pt x="23" y="13"/>
                              </a:lnTo>
                              <a:lnTo>
                                <a:pt x="33" y="13"/>
                              </a:lnTo>
                              <a:lnTo>
                                <a:pt x="55" y="13"/>
                              </a:lnTo>
                              <a:lnTo>
                                <a:pt x="78" y="0"/>
                              </a:lnTo>
                              <a:lnTo>
                                <a:pt x="98" y="0"/>
                              </a:lnTo>
                              <a:lnTo>
                                <a:pt x="121" y="0"/>
                              </a:lnTo>
                              <a:lnTo>
                                <a:pt x="121" y="13"/>
                              </a:lnTo>
                              <a:lnTo>
                                <a:pt x="131" y="13"/>
                              </a:lnTo>
                              <a:lnTo>
                                <a:pt x="140" y="13"/>
                              </a:lnTo>
                              <a:lnTo>
                                <a:pt x="140" y="23"/>
                              </a:lnTo>
                              <a:lnTo>
                                <a:pt x="153" y="23"/>
                              </a:lnTo>
                              <a:lnTo>
                                <a:pt x="153" y="59"/>
                              </a:lnTo>
                              <a:lnTo>
                                <a:pt x="0" y="59"/>
                              </a:lnTo>
                              <a:close/>
                            </a:path>
                          </a:pathLst>
                        </a:custGeom>
                        <a:solidFill>
                          <a:srgbClr val="353535"/>
                        </a:solidFill>
                        <a:ln w="9525">
                          <a:noFill/>
                          <a:round/>
                          <a:headEnd/>
                          <a:tailEnd/>
                        </a:ln>
                      </p:spPr>
                      <p:txBody>
                        <a:bodyPr/>
                        <a:lstStyle/>
                        <a:p>
                          <a:endParaRPr lang="en-US"/>
                        </a:p>
                      </p:txBody>
                    </p:sp>
                    <p:sp>
                      <p:nvSpPr>
                        <p:cNvPr id="53460" name="Freeform 80"/>
                        <p:cNvSpPr>
                          <a:spLocks/>
                        </p:cNvSpPr>
                        <p:nvPr/>
                      </p:nvSpPr>
                      <p:spPr bwMode="auto">
                        <a:xfrm>
                          <a:off x="1210" y="2567"/>
                          <a:ext cx="153" cy="59"/>
                        </a:xfrm>
                        <a:custGeom>
                          <a:avLst/>
                          <a:gdLst>
                            <a:gd name="T0" fmla="*/ 0 w 153"/>
                            <a:gd name="T1" fmla="*/ 59 h 59"/>
                            <a:gd name="T2" fmla="*/ 0 w 153"/>
                            <a:gd name="T3" fmla="*/ 59 h 59"/>
                            <a:gd name="T4" fmla="*/ 13 w 153"/>
                            <a:gd name="T5" fmla="*/ 36 h 59"/>
                            <a:gd name="T6" fmla="*/ 13 w 153"/>
                            <a:gd name="T7" fmla="*/ 23 h 59"/>
                            <a:gd name="T8" fmla="*/ 13 w 153"/>
                            <a:gd name="T9" fmla="*/ 13 h 59"/>
                            <a:gd name="T10" fmla="*/ 23 w 153"/>
                            <a:gd name="T11" fmla="*/ 13 h 59"/>
                            <a:gd name="T12" fmla="*/ 33 w 153"/>
                            <a:gd name="T13" fmla="*/ 13 h 59"/>
                            <a:gd name="T14" fmla="*/ 55 w 153"/>
                            <a:gd name="T15" fmla="*/ 13 h 59"/>
                            <a:gd name="T16" fmla="*/ 78 w 153"/>
                            <a:gd name="T17" fmla="*/ 0 h 59"/>
                            <a:gd name="T18" fmla="*/ 98 w 153"/>
                            <a:gd name="T19" fmla="*/ 0 h 59"/>
                            <a:gd name="T20" fmla="*/ 121 w 153"/>
                            <a:gd name="T21" fmla="*/ 0 h 59"/>
                            <a:gd name="T22" fmla="*/ 121 w 153"/>
                            <a:gd name="T23" fmla="*/ 13 h 59"/>
                            <a:gd name="T24" fmla="*/ 131 w 153"/>
                            <a:gd name="T25" fmla="*/ 13 h 59"/>
                            <a:gd name="T26" fmla="*/ 140 w 153"/>
                            <a:gd name="T27" fmla="*/ 13 h 59"/>
                            <a:gd name="T28" fmla="*/ 140 w 153"/>
                            <a:gd name="T29" fmla="*/ 23 h 59"/>
                            <a:gd name="T30" fmla="*/ 153 w 153"/>
                            <a:gd name="T31" fmla="*/ 23 h 59"/>
                            <a:gd name="T32" fmla="*/ 153 w 153"/>
                            <a:gd name="T33" fmla="*/ 59 h 59"/>
                            <a:gd name="T34" fmla="*/ 0 w 153"/>
                            <a:gd name="T35" fmla="*/ 59 h 5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3"/>
                            <a:gd name="T55" fmla="*/ 0 h 59"/>
                            <a:gd name="T56" fmla="*/ 153 w 153"/>
                            <a:gd name="T57" fmla="*/ 59 h 5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3" h="59">
                              <a:moveTo>
                                <a:pt x="0" y="59"/>
                              </a:moveTo>
                              <a:lnTo>
                                <a:pt x="0" y="59"/>
                              </a:lnTo>
                              <a:lnTo>
                                <a:pt x="13" y="36"/>
                              </a:lnTo>
                              <a:lnTo>
                                <a:pt x="13" y="23"/>
                              </a:lnTo>
                              <a:lnTo>
                                <a:pt x="13" y="13"/>
                              </a:lnTo>
                              <a:lnTo>
                                <a:pt x="23" y="13"/>
                              </a:lnTo>
                              <a:lnTo>
                                <a:pt x="33" y="13"/>
                              </a:lnTo>
                              <a:lnTo>
                                <a:pt x="55" y="13"/>
                              </a:lnTo>
                              <a:lnTo>
                                <a:pt x="78" y="0"/>
                              </a:lnTo>
                              <a:lnTo>
                                <a:pt x="98" y="0"/>
                              </a:lnTo>
                              <a:lnTo>
                                <a:pt x="121" y="0"/>
                              </a:lnTo>
                              <a:lnTo>
                                <a:pt x="121" y="13"/>
                              </a:lnTo>
                              <a:lnTo>
                                <a:pt x="131" y="13"/>
                              </a:lnTo>
                              <a:lnTo>
                                <a:pt x="140" y="13"/>
                              </a:lnTo>
                              <a:lnTo>
                                <a:pt x="140" y="23"/>
                              </a:lnTo>
                              <a:lnTo>
                                <a:pt x="153" y="23"/>
                              </a:lnTo>
                              <a:lnTo>
                                <a:pt x="153" y="59"/>
                              </a:lnTo>
                              <a:lnTo>
                                <a:pt x="0" y="59"/>
                              </a:lnTo>
                            </a:path>
                          </a:pathLst>
                        </a:custGeom>
                        <a:noFill/>
                        <a:ln w="11113">
                          <a:solidFill>
                            <a:srgbClr val="000000"/>
                          </a:solidFill>
                          <a:prstDash val="solid"/>
                          <a:round/>
                          <a:headEnd/>
                          <a:tailEnd/>
                        </a:ln>
                      </p:spPr>
                      <p:txBody>
                        <a:bodyPr/>
                        <a:lstStyle/>
                        <a:p>
                          <a:endParaRPr lang="en-US"/>
                        </a:p>
                      </p:txBody>
                    </p:sp>
                  </p:grpSp>
                  <p:grpSp>
                    <p:nvGrpSpPr>
                      <p:cNvPr id="53448" name="Group 81"/>
                      <p:cNvGrpSpPr>
                        <a:grpSpLocks/>
                      </p:cNvGrpSpPr>
                      <p:nvPr/>
                    </p:nvGrpSpPr>
                    <p:grpSpPr bwMode="auto">
                      <a:xfrm>
                        <a:off x="1223" y="2580"/>
                        <a:ext cx="140" cy="40"/>
                        <a:chOff x="1223" y="2580"/>
                        <a:chExt cx="140" cy="40"/>
                      </a:xfrm>
                    </p:grpSpPr>
                    <p:grpSp>
                      <p:nvGrpSpPr>
                        <p:cNvPr id="53449" name="Group 82"/>
                        <p:cNvGrpSpPr>
                          <a:grpSpLocks/>
                        </p:cNvGrpSpPr>
                        <p:nvPr/>
                      </p:nvGrpSpPr>
                      <p:grpSpPr bwMode="auto">
                        <a:xfrm>
                          <a:off x="1341" y="2580"/>
                          <a:ext cx="22" cy="36"/>
                          <a:chOff x="1341" y="2580"/>
                          <a:chExt cx="22" cy="36"/>
                        </a:xfrm>
                      </p:grpSpPr>
                      <p:sp>
                        <p:nvSpPr>
                          <p:cNvPr id="53456" name="Freeform 83"/>
                          <p:cNvSpPr>
                            <a:spLocks/>
                          </p:cNvSpPr>
                          <p:nvPr/>
                        </p:nvSpPr>
                        <p:spPr bwMode="auto">
                          <a:xfrm>
                            <a:off x="1341" y="2580"/>
                            <a:ext cx="3" cy="27"/>
                          </a:xfrm>
                          <a:custGeom>
                            <a:avLst/>
                            <a:gdLst>
                              <a:gd name="T0" fmla="*/ 3 w 3"/>
                              <a:gd name="T1" fmla="*/ 10 h 27"/>
                              <a:gd name="T2" fmla="*/ 3 w 3"/>
                              <a:gd name="T3" fmla="*/ 10 h 27"/>
                              <a:gd name="T4" fmla="*/ 0 w 3"/>
                              <a:gd name="T5" fmla="*/ 0 h 27"/>
                              <a:gd name="T6" fmla="*/ 0 w 3"/>
                              <a:gd name="T7" fmla="*/ 27 h 27"/>
                              <a:gd name="T8" fmla="*/ 3 w 3"/>
                              <a:gd name="T9" fmla="*/ 27 h 27"/>
                              <a:gd name="T10" fmla="*/ 3 w 3"/>
                              <a:gd name="T11" fmla="*/ 10 h 27"/>
                              <a:gd name="T12" fmla="*/ 0 60000 65536"/>
                              <a:gd name="T13" fmla="*/ 0 60000 65536"/>
                              <a:gd name="T14" fmla="*/ 0 60000 65536"/>
                              <a:gd name="T15" fmla="*/ 0 60000 65536"/>
                              <a:gd name="T16" fmla="*/ 0 60000 65536"/>
                              <a:gd name="T17" fmla="*/ 0 60000 65536"/>
                              <a:gd name="T18" fmla="*/ 0 w 3"/>
                              <a:gd name="T19" fmla="*/ 0 h 27"/>
                              <a:gd name="T20" fmla="*/ 3 w 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 h="27">
                                <a:moveTo>
                                  <a:pt x="3" y="10"/>
                                </a:moveTo>
                                <a:lnTo>
                                  <a:pt x="3" y="10"/>
                                </a:lnTo>
                                <a:lnTo>
                                  <a:pt x="0" y="0"/>
                                </a:lnTo>
                                <a:lnTo>
                                  <a:pt x="0" y="27"/>
                                </a:lnTo>
                                <a:lnTo>
                                  <a:pt x="3" y="27"/>
                                </a:lnTo>
                                <a:lnTo>
                                  <a:pt x="3" y="10"/>
                                </a:lnTo>
                                <a:close/>
                              </a:path>
                            </a:pathLst>
                          </a:custGeom>
                          <a:solidFill>
                            <a:srgbClr val="000000"/>
                          </a:solidFill>
                          <a:ln w="9525">
                            <a:noFill/>
                            <a:round/>
                            <a:headEnd/>
                            <a:tailEnd/>
                          </a:ln>
                        </p:spPr>
                        <p:txBody>
                          <a:bodyPr/>
                          <a:lstStyle/>
                          <a:p>
                            <a:endParaRPr lang="en-US"/>
                          </a:p>
                        </p:txBody>
                      </p:sp>
                      <p:sp>
                        <p:nvSpPr>
                          <p:cNvPr id="53457" name="Freeform 84"/>
                          <p:cNvSpPr>
                            <a:spLocks/>
                          </p:cNvSpPr>
                          <p:nvPr/>
                        </p:nvSpPr>
                        <p:spPr bwMode="auto">
                          <a:xfrm>
                            <a:off x="1341" y="2580"/>
                            <a:ext cx="22" cy="36"/>
                          </a:xfrm>
                          <a:custGeom>
                            <a:avLst/>
                            <a:gdLst>
                              <a:gd name="T0" fmla="*/ 0 w 22"/>
                              <a:gd name="T1" fmla="*/ 0 h 36"/>
                              <a:gd name="T2" fmla="*/ 0 w 22"/>
                              <a:gd name="T3" fmla="*/ 36 h 36"/>
                              <a:gd name="T4" fmla="*/ 22 w 22"/>
                              <a:gd name="T5" fmla="*/ 36 h 36"/>
                              <a:gd name="T6" fmla="*/ 13 w 22"/>
                              <a:gd name="T7" fmla="*/ 10 h 36"/>
                              <a:gd name="T8" fmla="*/ 0 60000 65536"/>
                              <a:gd name="T9" fmla="*/ 0 60000 65536"/>
                              <a:gd name="T10" fmla="*/ 0 60000 65536"/>
                              <a:gd name="T11" fmla="*/ 0 60000 65536"/>
                              <a:gd name="T12" fmla="*/ 0 w 22"/>
                              <a:gd name="T13" fmla="*/ 0 h 36"/>
                              <a:gd name="T14" fmla="*/ 22 w 22"/>
                              <a:gd name="T15" fmla="*/ 36 h 36"/>
                            </a:gdLst>
                            <a:ahLst/>
                            <a:cxnLst>
                              <a:cxn ang="T8">
                                <a:pos x="T0" y="T1"/>
                              </a:cxn>
                              <a:cxn ang="T9">
                                <a:pos x="T2" y="T3"/>
                              </a:cxn>
                              <a:cxn ang="T10">
                                <a:pos x="T4" y="T5"/>
                              </a:cxn>
                              <a:cxn ang="T11">
                                <a:pos x="T6" y="T7"/>
                              </a:cxn>
                            </a:cxnLst>
                            <a:rect l="T12" t="T13" r="T14" b="T15"/>
                            <a:pathLst>
                              <a:path w="22" h="36">
                                <a:moveTo>
                                  <a:pt x="0" y="0"/>
                                </a:moveTo>
                                <a:lnTo>
                                  <a:pt x="0" y="36"/>
                                </a:lnTo>
                                <a:lnTo>
                                  <a:pt x="22" y="36"/>
                                </a:lnTo>
                                <a:lnTo>
                                  <a:pt x="13" y="10"/>
                                </a:lnTo>
                              </a:path>
                            </a:pathLst>
                          </a:custGeom>
                          <a:noFill/>
                          <a:ln w="11113">
                            <a:solidFill>
                              <a:srgbClr val="000000"/>
                            </a:solidFill>
                            <a:prstDash val="solid"/>
                            <a:round/>
                            <a:headEnd/>
                            <a:tailEnd/>
                          </a:ln>
                        </p:spPr>
                        <p:txBody>
                          <a:bodyPr/>
                          <a:lstStyle/>
                          <a:p>
                            <a:endParaRPr lang="en-US"/>
                          </a:p>
                        </p:txBody>
                      </p:sp>
                    </p:grpSp>
                    <p:sp>
                      <p:nvSpPr>
                        <p:cNvPr id="53450" name="Freeform 85"/>
                        <p:cNvSpPr>
                          <a:spLocks/>
                        </p:cNvSpPr>
                        <p:nvPr/>
                      </p:nvSpPr>
                      <p:spPr bwMode="auto">
                        <a:xfrm>
                          <a:off x="1308" y="2580"/>
                          <a:ext cx="16" cy="27"/>
                        </a:xfrm>
                        <a:custGeom>
                          <a:avLst/>
                          <a:gdLst>
                            <a:gd name="T0" fmla="*/ 16 w 16"/>
                            <a:gd name="T1" fmla="*/ 0 h 27"/>
                            <a:gd name="T2" fmla="*/ 16 w 16"/>
                            <a:gd name="T3" fmla="*/ 0 h 27"/>
                            <a:gd name="T4" fmla="*/ 0 w 16"/>
                            <a:gd name="T5" fmla="*/ 0 h 27"/>
                            <a:gd name="T6" fmla="*/ 0 w 16"/>
                            <a:gd name="T7" fmla="*/ 27 h 27"/>
                            <a:gd name="T8" fmla="*/ 16 w 16"/>
                            <a:gd name="T9" fmla="*/ 27 h 27"/>
                            <a:gd name="T10" fmla="*/ 16 w 16"/>
                            <a:gd name="T11" fmla="*/ 0 h 27"/>
                            <a:gd name="T12" fmla="*/ 0 60000 65536"/>
                            <a:gd name="T13" fmla="*/ 0 60000 65536"/>
                            <a:gd name="T14" fmla="*/ 0 60000 65536"/>
                            <a:gd name="T15" fmla="*/ 0 60000 65536"/>
                            <a:gd name="T16" fmla="*/ 0 60000 65536"/>
                            <a:gd name="T17" fmla="*/ 0 60000 65536"/>
                            <a:gd name="T18" fmla="*/ 0 w 16"/>
                            <a:gd name="T19" fmla="*/ 0 h 27"/>
                            <a:gd name="T20" fmla="*/ 16 w 16"/>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6" h="27">
                              <a:moveTo>
                                <a:pt x="16" y="0"/>
                              </a:moveTo>
                              <a:lnTo>
                                <a:pt x="16" y="0"/>
                              </a:lnTo>
                              <a:lnTo>
                                <a:pt x="0" y="0"/>
                              </a:lnTo>
                              <a:lnTo>
                                <a:pt x="0" y="27"/>
                              </a:lnTo>
                              <a:lnTo>
                                <a:pt x="16" y="27"/>
                              </a:lnTo>
                              <a:lnTo>
                                <a:pt x="16" y="0"/>
                              </a:lnTo>
                              <a:close/>
                            </a:path>
                          </a:pathLst>
                        </a:custGeom>
                        <a:solidFill>
                          <a:srgbClr val="000000"/>
                        </a:solidFill>
                        <a:ln w="9525">
                          <a:noFill/>
                          <a:round/>
                          <a:headEnd/>
                          <a:tailEnd/>
                        </a:ln>
                      </p:spPr>
                      <p:txBody>
                        <a:bodyPr/>
                        <a:lstStyle/>
                        <a:p>
                          <a:endParaRPr lang="en-US"/>
                        </a:p>
                      </p:txBody>
                    </p:sp>
                    <p:sp>
                      <p:nvSpPr>
                        <p:cNvPr id="53451" name="Freeform 86"/>
                        <p:cNvSpPr>
                          <a:spLocks/>
                        </p:cNvSpPr>
                        <p:nvPr/>
                      </p:nvSpPr>
                      <p:spPr bwMode="auto">
                        <a:xfrm>
                          <a:off x="1288" y="2580"/>
                          <a:ext cx="13" cy="27"/>
                        </a:xfrm>
                        <a:custGeom>
                          <a:avLst/>
                          <a:gdLst>
                            <a:gd name="T0" fmla="*/ 7 w 13"/>
                            <a:gd name="T1" fmla="*/ 0 h 27"/>
                            <a:gd name="T2" fmla="*/ 7 w 13"/>
                            <a:gd name="T3" fmla="*/ 0 h 27"/>
                            <a:gd name="T4" fmla="*/ 0 w 13"/>
                            <a:gd name="T5" fmla="*/ 0 h 27"/>
                            <a:gd name="T6" fmla="*/ 0 w 13"/>
                            <a:gd name="T7" fmla="*/ 27 h 27"/>
                            <a:gd name="T8" fmla="*/ 13 w 13"/>
                            <a:gd name="T9" fmla="*/ 27 h 27"/>
                            <a:gd name="T10" fmla="*/ 7 w 13"/>
                            <a:gd name="T11" fmla="*/ 0 h 27"/>
                            <a:gd name="T12" fmla="*/ 0 60000 65536"/>
                            <a:gd name="T13" fmla="*/ 0 60000 65536"/>
                            <a:gd name="T14" fmla="*/ 0 60000 65536"/>
                            <a:gd name="T15" fmla="*/ 0 60000 65536"/>
                            <a:gd name="T16" fmla="*/ 0 60000 65536"/>
                            <a:gd name="T17" fmla="*/ 0 60000 65536"/>
                            <a:gd name="T18" fmla="*/ 0 w 13"/>
                            <a:gd name="T19" fmla="*/ 0 h 27"/>
                            <a:gd name="T20" fmla="*/ 13 w 1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3" h="27">
                              <a:moveTo>
                                <a:pt x="7" y="0"/>
                              </a:moveTo>
                              <a:lnTo>
                                <a:pt x="7" y="0"/>
                              </a:lnTo>
                              <a:lnTo>
                                <a:pt x="0" y="0"/>
                              </a:lnTo>
                              <a:lnTo>
                                <a:pt x="0" y="27"/>
                              </a:lnTo>
                              <a:lnTo>
                                <a:pt x="13" y="27"/>
                              </a:lnTo>
                              <a:lnTo>
                                <a:pt x="7" y="0"/>
                              </a:lnTo>
                              <a:close/>
                            </a:path>
                          </a:pathLst>
                        </a:custGeom>
                        <a:solidFill>
                          <a:srgbClr val="000000"/>
                        </a:solidFill>
                        <a:ln w="9525">
                          <a:noFill/>
                          <a:round/>
                          <a:headEnd/>
                          <a:tailEnd/>
                        </a:ln>
                      </p:spPr>
                      <p:txBody>
                        <a:bodyPr/>
                        <a:lstStyle/>
                        <a:p>
                          <a:endParaRPr lang="en-US"/>
                        </a:p>
                      </p:txBody>
                    </p:sp>
                    <p:sp>
                      <p:nvSpPr>
                        <p:cNvPr id="53452" name="Freeform 87"/>
                        <p:cNvSpPr>
                          <a:spLocks/>
                        </p:cNvSpPr>
                        <p:nvPr/>
                      </p:nvSpPr>
                      <p:spPr bwMode="auto">
                        <a:xfrm>
                          <a:off x="1275" y="2580"/>
                          <a:ext cx="1" cy="27"/>
                        </a:xfrm>
                        <a:custGeom>
                          <a:avLst/>
                          <a:gdLst>
                            <a:gd name="T0" fmla="*/ 0 w 1"/>
                            <a:gd name="T1" fmla="*/ 0 h 27"/>
                            <a:gd name="T2" fmla="*/ 0 w 1"/>
                            <a:gd name="T3" fmla="*/ 0 h 27"/>
                            <a:gd name="T4" fmla="*/ 0 w 1"/>
                            <a:gd name="T5" fmla="*/ 27 h 27"/>
                            <a:gd name="T6" fmla="*/ 0 w 1"/>
                            <a:gd name="T7" fmla="*/ 0 h 27"/>
                            <a:gd name="T8" fmla="*/ 0 60000 65536"/>
                            <a:gd name="T9" fmla="*/ 0 60000 65536"/>
                            <a:gd name="T10" fmla="*/ 0 60000 65536"/>
                            <a:gd name="T11" fmla="*/ 0 60000 65536"/>
                            <a:gd name="T12" fmla="*/ 0 w 1"/>
                            <a:gd name="T13" fmla="*/ 0 h 27"/>
                            <a:gd name="T14" fmla="*/ 1 w 1"/>
                            <a:gd name="T15" fmla="*/ 27 h 27"/>
                          </a:gdLst>
                          <a:ahLst/>
                          <a:cxnLst>
                            <a:cxn ang="T8">
                              <a:pos x="T0" y="T1"/>
                            </a:cxn>
                            <a:cxn ang="T9">
                              <a:pos x="T2" y="T3"/>
                            </a:cxn>
                            <a:cxn ang="T10">
                              <a:pos x="T4" y="T5"/>
                            </a:cxn>
                            <a:cxn ang="T11">
                              <a:pos x="T6" y="T7"/>
                            </a:cxn>
                          </a:cxnLst>
                          <a:rect l="T12" t="T13" r="T14" b="T15"/>
                          <a:pathLst>
                            <a:path w="1" h="27">
                              <a:moveTo>
                                <a:pt x="0" y="0"/>
                              </a:moveTo>
                              <a:lnTo>
                                <a:pt x="0" y="0"/>
                              </a:lnTo>
                              <a:lnTo>
                                <a:pt x="0" y="27"/>
                              </a:lnTo>
                              <a:lnTo>
                                <a:pt x="0" y="0"/>
                              </a:lnTo>
                              <a:close/>
                            </a:path>
                          </a:pathLst>
                        </a:custGeom>
                        <a:solidFill>
                          <a:srgbClr val="000000"/>
                        </a:solidFill>
                        <a:ln w="9525">
                          <a:noFill/>
                          <a:round/>
                          <a:headEnd/>
                          <a:tailEnd/>
                        </a:ln>
                      </p:spPr>
                      <p:txBody>
                        <a:bodyPr/>
                        <a:lstStyle/>
                        <a:p>
                          <a:endParaRPr lang="en-US"/>
                        </a:p>
                      </p:txBody>
                    </p:sp>
                    <p:sp>
                      <p:nvSpPr>
                        <p:cNvPr id="53453" name="Freeform 88"/>
                        <p:cNvSpPr>
                          <a:spLocks/>
                        </p:cNvSpPr>
                        <p:nvPr/>
                      </p:nvSpPr>
                      <p:spPr bwMode="auto">
                        <a:xfrm>
                          <a:off x="1265" y="2580"/>
                          <a:ext cx="1" cy="27"/>
                        </a:xfrm>
                        <a:custGeom>
                          <a:avLst/>
                          <a:gdLst>
                            <a:gd name="T0" fmla="*/ 0 w 1"/>
                            <a:gd name="T1" fmla="*/ 0 h 27"/>
                            <a:gd name="T2" fmla="*/ 0 w 1"/>
                            <a:gd name="T3" fmla="*/ 0 h 27"/>
                            <a:gd name="T4" fmla="*/ 0 w 1"/>
                            <a:gd name="T5" fmla="*/ 27 h 27"/>
                            <a:gd name="T6" fmla="*/ 0 w 1"/>
                            <a:gd name="T7" fmla="*/ 0 h 27"/>
                            <a:gd name="T8" fmla="*/ 0 60000 65536"/>
                            <a:gd name="T9" fmla="*/ 0 60000 65536"/>
                            <a:gd name="T10" fmla="*/ 0 60000 65536"/>
                            <a:gd name="T11" fmla="*/ 0 60000 65536"/>
                            <a:gd name="T12" fmla="*/ 0 w 1"/>
                            <a:gd name="T13" fmla="*/ 0 h 27"/>
                            <a:gd name="T14" fmla="*/ 1 w 1"/>
                            <a:gd name="T15" fmla="*/ 27 h 27"/>
                          </a:gdLst>
                          <a:ahLst/>
                          <a:cxnLst>
                            <a:cxn ang="T8">
                              <a:pos x="T0" y="T1"/>
                            </a:cxn>
                            <a:cxn ang="T9">
                              <a:pos x="T2" y="T3"/>
                            </a:cxn>
                            <a:cxn ang="T10">
                              <a:pos x="T4" y="T5"/>
                            </a:cxn>
                            <a:cxn ang="T11">
                              <a:pos x="T6" y="T7"/>
                            </a:cxn>
                          </a:cxnLst>
                          <a:rect l="T12" t="T13" r="T14" b="T15"/>
                          <a:pathLst>
                            <a:path w="1" h="27">
                              <a:moveTo>
                                <a:pt x="0" y="0"/>
                              </a:moveTo>
                              <a:lnTo>
                                <a:pt x="0" y="0"/>
                              </a:lnTo>
                              <a:lnTo>
                                <a:pt x="0" y="27"/>
                              </a:lnTo>
                              <a:lnTo>
                                <a:pt x="0" y="0"/>
                              </a:lnTo>
                              <a:close/>
                            </a:path>
                          </a:pathLst>
                        </a:custGeom>
                        <a:solidFill>
                          <a:srgbClr val="000000"/>
                        </a:solidFill>
                        <a:ln w="9525">
                          <a:noFill/>
                          <a:round/>
                          <a:headEnd/>
                          <a:tailEnd/>
                        </a:ln>
                      </p:spPr>
                      <p:txBody>
                        <a:bodyPr/>
                        <a:lstStyle/>
                        <a:p>
                          <a:endParaRPr lang="en-US"/>
                        </a:p>
                      </p:txBody>
                    </p:sp>
                    <p:sp>
                      <p:nvSpPr>
                        <p:cNvPr id="53454" name="Freeform 89"/>
                        <p:cNvSpPr>
                          <a:spLocks/>
                        </p:cNvSpPr>
                        <p:nvPr/>
                      </p:nvSpPr>
                      <p:spPr bwMode="auto">
                        <a:xfrm>
                          <a:off x="1223" y="2580"/>
                          <a:ext cx="13" cy="27"/>
                        </a:xfrm>
                        <a:custGeom>
                          <a:avLst/>
                          <a:gdLst>
                            <a:gd name="T0" fmla="*/ 13 w 13"/>
                            <a:gd name="T1" fmla="*/ 0 h 27"/>
                            <a:gd name="T2" fmla="*/ 13 w 13"/>
                            <a:gd name="T3" fmla="*/ 0 h 27"/>
                            <a:gd name="T4" fmla="*/ 7 w 13"/>
                            <a:gd name="T5" fmla="*/ 10 h 27"/>
                            <a:gd name="T6" fmla="*/ 0 w 13"/>
                            <a:gd name="T7" fmla="*/ 27 h 27"/>
                            <a:gd name="T8" fmla="*/ 13 w 13"/>
                            <a:gd name="T9" fmla="*/ 27 h 27"/>
                            <a:gd name="T10" fmla="*/ 13 w 13"/>
                            <a:gd name="T11" fmla="*/ 0 h 27"/>
                            <a:gd name="T12" fmla="*/ 0 60000 65536"/>
                            <a:gd name="T13" fmla="*/ 0 60000 65536"/>
                            <a:gd name="T14" fmla="*/ 0 60000 65536"/>
                            <a:gd name="T15" fmla="*/ 0 60000 65536"/>
                            <a:gd name="T16" fmla="*/ 0 60000 65536"/>
                            <a:gd name="T17" fmla="*/ 0 60000 65536"/>
                            <a:gd name="T18" fmla="*/ 0 w 13"/>
                            <a:gd name="T19" fmla="*/ 0 h 27"/>
                            <a:gd name="T20" fmla="*/ 13 w 13"/>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3" h="27">
                              <a:moveTo>
                                <a:pt x="13" y="0"/>
                              </a:moveTo>
                              <a:lnTo>
                                <a:pt x="13" y="0"/>
                              </a:lnTo>
                              <a:lnTo>
                                <a:pt x="7" y="10"/>
                              </a:lnTo>
                              <a:lnTo>
                                <a:pt x="0" y="27"/>
                              </a:lnTo>
                              <a:lnTo>
                                <a:pt x="13" y="27"/>
                              </a:lnTo>
                              <a:lnTo>
                                <a:pt x="13" y="0"/>
                              </a:lnTo>
                              <a:close/>
                            </a:path>
                          </a:pathLst>
                        </a:custGeom>
                        <a:solidFill>
                          <a:srgbClr val="000000"/>
                        </a:solidFill>
                        <a:ln w="9525">
                          <a:noFill/>
                          <a:round/>
                          <a:headEnd/>
                          <a:tailEnd/>
                        </a:ln>
                      </p:spPr>
                      <p:txBody>
                        <a:bodyPr/>
                        <a:lstStyle/>
                        <a:p>
                          <a:endParaRPr lang="en-US"/>
                        </a:p>
                      </p:txBody>
                    </p:sp>
                    <p:sp>
                      <p:nvSpPr>
                        <p:cNvPr id="53455" name="Freeform 90"/>
                        <p:cNvSpPr>
                          <a:spLocks/>
                        </p:cNvSpPr>
                        <p:nvPr/>
                      </p:nvSpPr>
                      <p:spPr bwMode="auto">
                        <a:xfrm>
                          <a:off x="1243" y="2580"/>
                          <a:ext cx="6" cy="40"/>
                        </a:xfrm>
                        <a:custGeom>
                          <a:avLst/>
                          <a:gdLst>
                            <a:gd name="T0" fmla="*/ 0 w 6"/>
                            <a:gd name="T1" fmla="*/ 0 h 40"/>
                            <a:gd name="T2" fmla="*/ 0 w 6"/>
                            <a:gd name="T3" fmla="*/ 0 h 40"/>
                            <a:gd name="T4" fmla="*/ 6 w 6"/>
                            <a:gd name="T5" fmla="*/ 0 h 40"/>
                            <a:gd name="T6" fmla="*/ 6 w 6"/>
                            <a:gd name="T7" fmla="*/ 40 h 40"/>
                            <a:gd name="T8" fmla="*/ 0 w 6"/>
                            <a:gd name="T9" fmla="*/ 40 h 40"/>
                            <a:gd name="T10" fmla="*/ 0 w 6"/>
                            <a:gd name="T11" fmla="*/ 0 h 40"/>
                            <a:gd name="T12" fmla="*/ 0 60000 65536"/>
                            <a:gd name="T13" fmla="*/ 0 60000 65536"/>
                            <a:gd name="T14" fmla="*/ 0 60000 65536"/>
                            <a:gd name="T15" fmla="*/ 0 60000 65536"/>
                            <a:gd name="T16" fmla="*/ 0 60000 65536"/>
                            <a:gd name="T17" fmla="*/ 0 60000 65536"/>
                            <a:gd name="T18" fmla="*/ 0 w 6"/>
                            <a:gd name="T19" fmla="*/ 0 h 40"/>
                            <a:gd name="T20" fmla="*/ 6 w 6"/>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6" h="40">
                              <a:moveTo>
                                <a:pt x="0" y="0"/>
                              </a:moveTo>
                              <a:lnTo>
                                <a:pt x="0" y="0"/>
                              </a:lnTo>
                              <a:lnTo>
                                <a:pt x="6" y="0"/>
                              </a:lnTo>
                              <a:lnTo>
                                <a:pt x="6" y="40"/>
                              </a:lnTo>
                              <a:lnTo>
                                <a:pt x="0" y="40"/>
                              </a:lnTo>
                              <a:lnTo>
                                <a:pt x="0" y="0"/>
                              </a:lnTo>
                              <a:close/>
                            </a:path>
                          </a:pathLst>
                        </a:custGeom>
                        <a:solidFill>
                          <a:srgbClr val="000000"/>
                        </a:solidFill>
                        <a:ln w="9525">
                          <a:noFill/>
                          <a:round/>
                          <a:headEnd/>
                          <a:tailEnd/>
                        </a:ln>
                      </p:spPr>
                      <p:txBody>
                        <a:bodyPr/>
                        <a:lstStyle/>
                        <a:p>
                          <a:endParaRPr lang="en-US"/>
                        </a:p>
                      </p:txBody>
                    </p:sp>
                  </p:grpSp>
                </p:grpSp>
              </p:grpSp>
              <p:grpSp>
                <p:nvGrpSpPr>
                  <p:cNvPr id="53417" name="Group 91"/>
                  <p:cNvGrpSpPr>
                    <a:grpSpLocks/>
                  </p:cNvGrpSpPr>
                  <p:nvPr/>
                </p:nvGrpSpPr>
                <p:grpSpPr bwMode="auto">
                  <a:xfrm>
                    <a:off x="808" y="2616"/>
                    <a:ext cx="902" cy="327"/>
                    <a:chOff x="808" y="2616"/>
                    <a:chExt cx="902" cy="327"/>
                  </a:xfrm>
                </p:grpSpPr>
                <p:grpSp>
                  <p:nvGrpSpPr>
                    <p:cNvPr id="53418" name="Group 92"/>
                    <p:cNvGrpSpPr>
                      <a:grpSpLocks/>
                    </p:cNvGrpSpPr>
                    <p:nvPr/>
                  </p:nvGrpSpPr>
                  <p:grpSpPr bwMode="auto">
                    <a:xfrm>
                      <a:off x="1092" y="2639"/>
                      <a:ext cx="62" cy="23"/>
                      <a:chOff x="1092" y="2639"/>
                      <a:chExt cx="62" cy="23"/>
                    </a:xfrm>
                  </p:grpSpPr>
                  <p:grpSp>
                    <p:nvGrpSpPr>
                      <p:cNvPr id="53435" name="Group 93"/>
                      <p:cNvGrpSpPr>
                        <a:grpSpLocks/>
                      </p:cNvGrpSpPr>
                      <p:nvPr/>
                    </p:nvGrpSpPr>
                    <p:grpSpPr bwMode="auto">
                      <a:xfrm>
                        <a:off x="1092" y="2639"/>
                        <a:ext cx="62" cy="23"/>
                        <a:chOff x="1092" y="2639"/>
                        <a:chExt cx="62" cy="23"/>
                      </a:xfrm>
                    </p:grpSpPr>
                    <p:sp>
                      <p:nvSpPr>
                        <p:cNvPr id="53440" name="Line 94"/>
                        <p:cNvSpPr>
                          <a:spLocks noChangeShapeType="1"/>
                        </p:cNvSpPr>
                        <p:nvPr/>
                      </p:nvSpPr>
                      <p:spPr bwMode="auto">
                        <a:xfrm>
                          <a:off x="1096" y="2639"/>
                          <a:ext cx="58" cy="1"/>
                        </a:xfrm>
                        <a:prstGeom prst="line">
                          <a:avLst/>
                        </a:prstGeom>
                        <a:noFill/>
                        <a:ln w="11113">
                          <a:solidFill>
                            <a:srgbClr val="000000"/>
                          </a:solidFill>
                          <a:round/>
                          <a:headEnd/>
                          <a:tailEnd/>
                        </a:ln>
                      </p:spPr>
                      <p:txBody>
                        <a:bodyPr/>
                        <a:lstStyle/>
                        <a:p>
                          <a:endParaRPr lang="en-US"/>
                        </a:p>
                      </p:txBody>
                    </p:sp>
                    <p:sp>
                      <p:nvSpPr>
                        <p:cNvPr id="53441" name="Line 95"/>
                        <p:cNvSpPr>
                          <a:spLocks noChangeShapeType="1"/>
                        </p:cNvSpPr>
                        <p:nvPr/>
                      </p:nvSpPr>
                      <p:spPr bwMode="auto">
                        <a:xfrm>
                          <a:off x="1092" y="2646"/>
                          <a:ext cx="1" cy="16"/>
                        </a:xfrm>
                        <a:prstGeom prst="line">
                          <a:avLst/>
                        </a:prstGeom>
                        <a:noFill/>
                        <a:ln w="11113">
                          <a:solidFill>
                            <a:srgbClr val="000000"/>
                          </a:solidFill>
                          <a:round/>
                          <a:headEnd/>
                          <a:tailEnd/>
                        </a:ln>
                      </p:spPr>
                      <p:txBody>
                        <a:bodyPr/>
                        <a:lstStyle/>
                        <a:p>
                          <a:endParaRPr lang="en-US"/>
                        </a:p>
                      </p:txBody>
                    </p:sp>
                    <p:sp>
                      <p:nvSpPr>
                        <p:cNvPr id="53442" name="Line 96"/>
                        <p:cNvSpPr>
                          <a:spLocks noChangeShapeType="1"/>
                        </p:cNvSpPr>
                        <p:nvPr/>
                      </p:nvSpPr>
                      <p:spPr bwMode="auto">
                        <a:xfrm>
                          <a:off x="1112" y="2646"/>
                          <a:ext cx="3" cy="16"/>
                        </a:xfrm>
                        <a:prstGeom prst="line">
                          <a:avLst/>
                        </a:prstGeom>
                        <a:noFill/>
                        <a:ln w="11113">
                          <a:solidFill>
                            <a:srgbClr val="000000"/>
                          </a:solidFill>
                          <a:round/>
                          <a:headEnd/>
                          <a:tailEnd/>
                        </a:ln>
                      </p:spPr>
                      <p:txBody>
                        <a:bodyPr/>
                        <a:lstStyle/>
                        <a:p>
                          <a:endParaRPr lang="en-US"/>
                        </a:p>
                      </p:txBody>
                    </p:sp>
                    <p:sp>
                      <p:nvSpPr>
                        <p:cNvPr id="53443" name="Line 97"/>
                        <p:cNvSpPr>
                          <a:spLocks noChangeShapeType="1"/>
                        </p:cNvSpPr>
                        <p:nvPr/>
                      </p:nvSpPr>
                      <p:spPr bwMode="auto">
                        <a:xfrm>
                          <a:off x="1122" y="2646"/>
                          <a:ext cx="3" cy="16"/>
                        </a:xfrm>
                        <a:prstGeom prst="line">
                          <a:avLst/>
                        </a:prstGeom>
                        <a:noFill/>
                        <a:ln w="11113">
                          <a:solidFill>
                            <a:srgbClr val="000000"/>
                          </a:solidFill>
                          <a:round/>
                          <a:headEnd/>
                          <a:tailEnd/>
                        </a:ln>
                      </p:spPr>
                      <p:txBody>
                        <a:bodyPr/>
                        <a:lstStyle/>
                        <a:p>
                          <a:endParaRPr lang="en-US"/>
                        </a:p>
                      </p:txBody>
                    </p:sp>
                    <p:sp>
                      <p:nvSpPr>
                        <p:cNvPr id="53444" name="Line 98"/>
                        <p:cNvSpPr>
                          <a:spLocks noChangeShapeType="1"/>
                        </p:cNvSpPr>
                        <p:nvPr/>
                      </p:nvSpPr>
                      <p:spPr bwMode="auto">
                        <a:xfrm>
                          <a:off x="1135" y="2646"/>
                          <a:ext cx="1" cy="16"/>
                        </a:xfrm>
                        <a:prstGeom prst="line">
                          <a:avLst/>
                        </a:prstGeom>
                        <a:noFill/>
                        <a:ln w="11113">
                          <a:solidFill>
                            <a:srgbClr val="000000"/>
                          </a:solidFill>
                          <a:round/>
                          <a:headEnd/>
                          <a:tailEnd/>
                        </a:ln>
                      </p:spPr>
                      <p:txBody>
                        <a:bodyPr/>
                        <a:lstStyle/>
                        <a:p>
                          <a:endParaRPr lang="en-US"/>
                        </a:p>
                      </p:txBody>
                    </p:sp>
                  </p:grpSp>
                  <p:sp>
                    <p:nvSpPr>
                      <p:cNvPr id="53436" name="Line 99"/>
                      <p:cNvSpPr>
                        <a:spLocks noChangeShapeType="1"/>
                      </p:cNvSpPr>
                      <p:nvPr/>
                    </p:nvSpPr>
                    <p:spPr bwMode="auto">
                      <a:xfrm>
                        <a:off x="1096" y="2639"/>
                        <a:ext cx="58" cy="1"/>
                      </a:xfrm>
                      <a:prstGeom prst="line">
                        <a:avLst/>
                      </a:prstGeom>
                      <a:noFill/>
                      <a:ln w="11113">
                        <a:solidFill>
                          <a:srgbClr val="000000"/>
                        </a:solidFill>
                        <a:round/>
                        <a:headEnd/>
                        <a:tailEnd/>
                      </a:ln>
                    </p:spPr>
                    <p:txBody>
                      <a:bodyPr/>
                      <a:lstStyle/>
                      <a:p>
                        <a:endParaRPr lang="en-US"/>
                      </a:p>
                    </p:txBody>
                  </p:sp>
                  <p:sp>
                    <p:nvSpPr>
                      <p:cNvPr id="53437" name="Line 100"/>
                      <p:cNvSpPr>
                        <a:spLocks noChangeShapeType="1"/>
                      </p:cNvSpPr>
                      <p:nvPr/>
                    </p:nvSpPr>
                    <p:spPr bwMode="auto">
                      <a:xfrm>
                        <a:off x="1096" y="2639"/>
                        <a:ext cx="58" cy="1"/>
                      </a:xfrm>
                      <a:prstGeom prst="line">
                        <a:avLst/>
                      </a:prstGeom>
                      <a:noFill/>
                      <a:ln w="11113">
                        <a:solidFill>
                          <a:srgbClr val="000000"/>
                        </a:solidFill>
                        <a:round/>
                        <a:headEnd/>
                        <a:tailEnd/>
                      </a:ln>
                    </p:spPr>
                    <p:txBody>
                      <a:bodyPr/>
                      <a:lstStyle/>
                      <a:p>
                        <a:endParaRPr lang="en-US"/>
                      </a:p>
                    </p:txBody>
                  </p:sp>
                  <p:sp>
                    <p:nvSpPr>
                      <p:cNvPr id="53438" name="Line 101"/>
                      <p:cNvSpPr>
                        <a:spLocks noChangeShapeType="1"/>
                      </p:cNvSpPr>
                      <p:nvPr/>
                    </p:nvSpPr>
                    <p:spPr bwMode="auto">
                      <a:xfrm>
                        <a:off x="1096" y="2652"/>
                        <a:ext cx="58" cy="1"/>
                      </a:xfrm>
                      <a:prstGeom prst="line">
                        <a:avLst/>
                      </a:prstGeom>
                      <a:noFill/>
                      <a:ln w="11113">
                        <a:solidFill>
                          <a:srgbClr val="000000"/>
                        </a:solidFill>
                        <a:round/>
                        <a:headEnd/>
                        <a:tailEnd/>
                      </a:ln>
                    </p:spPr>
                    <p:txBody>
                      <a:bodyPr/>
                      <a:lstStyle/>
                      <a:p>
                        <a:endParaRPr lang="en-US"/>
                      </a:p>
                    </p:txBody>
                  </p:sp>
                  <p:sp>
                    <p:nvSpPr>
                      <p:cNvPr id="53439" name="Line 102"/>
                      <p:cNvSpPr>
                        <a:spLocks noChangeShapeType="1"/>
                      </p:cNvSpPr>
                      <p:nvPr/>
                    </p:nvSpPr>
                    <p:spPr bwMode="auto">
                      <a:xfrm>
                        <a:off x="1096" y="2652"/>
                        <a:ext cx="49" cy="1"/>
                      </a:xfrm>
                      <a:prstGeom prst="line">
                        <a:avLst/>
                      </a:prstGeom>
                      <a:noFill/>
                      <a:ln w="11113">
                        <a:solidFill>
                          <a:srgbClr val="000000"/>
                        </a:solidFill>
                        <a:round/>
                        <a:headEnd/>
                        <a:tailEnd/>
                      </a:ln>
                    </p:spPr>
                    <p:txBody>
                      <a:bodyPr/>
                      <a:lstStyle/>
                      <a:p>
                        <a:endParaRPr lang="en-US"/>
                      </a:p>
                    </p:txBody>
                  </p:sp>
                </p:grpSp>
                <p:grpSp>
                  <p:nvGrpSpPr>
                    <p:cNvPr id="53419" name="Group 103"/>
                    <p:cNvGrpSpPr>
                      <a:grpSpLocks/>
                    </p:cNvGrpSpPr>
                    <p:nvPr/>
                  </p:nvGrpSpPr>
                  <p:grpSpPr bwMode="auto">
                    <a:xfrm>
                      <a:off x="808" y="2616"/>
                      <a:ext cx="902" cy="327"/>
                      <a:chOff x="808" y="2616"/>
                      <a:chExt cx="902" cy="327"/>
                    </a:xfrm>
                  </p:grpSpPr>
                  <p:grpSp>
                    <p:nvGrpSpPr>
                      <p:cNvPr id="53420" name="Group 104"/>
                      <p:cNvGrpSpPr>
                        <a:grpSpLocks/>
                      </p:cNvGrpSpPr>
                      <p:nvPr/>
                    </p:nvGrpSpPr>
                    <p:grpSpPr bwMode="auto">
                      <a:xfrm>
                        <a:off x="808" y="2616"/>
                        <a:ext cx="902" cy="327"/>
                        <a:chOff x="808" y="2616"/>
                        <a:chExt cx="902" cy="327"/>
                      </a:xfrm>
                    </p:grpSpPr>
                    <p:grpSp>
                      <p:nvGrpSpPr>
                        <p:cNvPr id="53422" name="Group 105"/>
                        <p:cNvGrpSpPr>
                          <a:grpSpLocks/>
                        </p:cNvGrpSpPr>
                        <p:nvPr/>
                      </p:nvGrpSpPr>
                      <p:grpSpPr bwMode="auto">
                        <a:xfrm>
                          <a:off x="808" y="2616"/>
                          <a:ext cx="902" cy="327"/>
                          <a:chOff x="808" y="2616"/>
                          <a:chExt cx="902" cy="327"/>
                        </a:xfrm>
                      </p:grpSpPr>
                      <p:grpSp>
                        <p:nvGrpSpPr>
                          <p:cNvPr id="53424" name="Group 106"/>
                          <p:cNvGrpSpPr>
                            <a:grpSpLocks/>
                          </p:cNvGrpSpPr>
                          <p:nvPr/>
                        </p:nvGrpSpPr>
                        <p:grpSpPr bwMode="auto">
                          <a:xfrm>
                            <a:off x="808" y="2616"/>
                            <a:ext cx="902" cy="327"/>
                            <a:chOff x="808" y="2616"/>
                            <a:chExt cx="902" cy="327"/>
                          </a:xfrm>
                        </p:grpSpPr>
                        <p:sp>
                          <p:nvSpPr>
                            <p:cNvPr id="53432" name="Freeform 107"/>
                            <p:cNvSpPr>
                              <a:spLocks/>
                            </p:cNvSpPr>
                            <p:nvPr/>
                          </p:nvSpPr>
                          <p:spPr bwMode="auto">
                            <a:xfrm>
                              <a:off x="808" y="2616"/>
                              <a:ext cx="895" cy="308"/>
                            </a:xfrm>
                            <a:custGeom>
                              <a:avLst/>
                              <a:gdLst>
                                <a:gd name="T0" fmla="*/ 13 w 895"/>
                                <a:gd name="T1" fmla="*/ 190 h 308"/>
                                <a:gd name="T2" fmla="*/ 0 w 895"/>
                                <a:gd name="T3" fmla="*/ 213 h 308"/>
                                <a:gd name="T4" fmla="*/ 0 w 895"/>
                                <a:gd name="T5" fmla="*/ 236 h 308"/>
                                <a:gd name="T6" fmla="*/ 13 w 895"/>
                                <a:gd name="T7" fmla="*/ 262 h 308"/>
                                <a:gd name="T8" fmla="*/ 206 w 895"/>
                                <a:gd name="T9" fmla="*/ 285 h 308"/>
                                <a:gd name="T10" fmla="*/ 379 w 895"/>
                                <a:gd name="T11" fmla="*/ 298 h 308"/>
                                <a:gd name="T12" fmla="*/ 562 w 895"/>
                                <a:gd name="T13" fmla="*/ 308 h 308"/>
                                <a:gd name="T14" fmla="*/ 768 w 895"/>
                                <a:gd name="T15" fmla="*/ 308 h 308"/>
                                <a:gd name="T16" fmla="*/ 863 w 895"/>
                                <a:gd name="T17" fmla="*/ 285 h 308"/>
                                <a:gd name="T18" fmla="*/ 876 w 895"/>
                                <a:gd name="T19" fmla="*/ 213 h 308"/>
                                <a:gd name="T20" fmla="*/ 895 w 895"/>
                                <a:gd name="T21" fmla="*/ 177 h 308"/>
                                <a:gd name="T22" fmla="*/ 670 w 895"/>
                                <a:gd name="T23" fmla="*/ 190 h 308"/>
                                <a:gd name="T24" fmla="*/ 379 w 895"/>
                                <a:gd name="T25" fmla="*/ 203 h 308"/>
                                <a:gd name="T26" fmla="*/ 75 w 895"/>
                                <a:gd name="T27" fmla="*/ 190 h 308"/>
                                <a:gd name="T28" fmla="*/ 294 w 895"/>
                                <a:gd name="T29" fmla="*/ 154 h 308"/>
                                <a:gd name="T30" fmla="*/ 520 w 895"/>
                                <a:gd name="T31" fmla="*/ 141 h 308"/>
                                <a:gd name="T32" fmla="*/ 604 w 895"/>
                                <a:gd name="T33" fmla="*/ 141 h 308"/>
                                <a:gd name="T34" fmla="*/ 650 w 895"/>
                                <a:gd name="T35" fmla="*/ 141 h 308"/>
                                <a:gd name="T36" fmla="*/ 680 w 895"/>
                                <a:gd name="T37" fmla="*/ 154 h 308"/>
                                <a:gd name="T38" fmla="*/ 703 w 895"/>
                                <a:gd name="T39" fmla="*/ 154 h 308"/>
                                <a:gd name="T40" fmla="*/ 693 w 895"/>
                                <a:gd name="T41" fmla="*/ 118 h 308"/>
                                <a:gd name="T42" fmla="*/ 680 w 895"/>
                                <a:gd name="T43" fmla="*/ 105 h 308"/>
                                <a:gd name="T44" fmla="*/ 650 w 895"/>
                                <a:gd name="T45" fmla="*/ 105 h 308"/>
                                <a:gd name="T46" fmla="*/ 604 w 895"/>
                                <a:gd name="T47" fmla="*/ 105 h 308"/>
                                <a:gd name="T48" fmla="*/ 520 w 895"/>
                                <a:gd name="T49" fmla="*/ 105 h 308"/>
                                <a:gd name="T50" fmla="*/ 261 w 895"/>
                                <a:gd name="T51" fmla="*/ 59 h 308"/>
                                <a:gd name="T52" fmla="*/ 183 w 895"/>
                                <a:gd name="T53" fmla="*/ 105 h 308"/>
                                <a:gd name="T54" fmla="*/ 271 w 895"/>
                                <a:gd name="T55" fmla="*/ 59 h 308"/>
                                <a:gd name="T56" fmla="*/ 435 w 895"/>
                                <a:gd name="T57" fmla="*/ 59 h 308"/>
                                <a:gd name="T58" fmla="*/ 552 w 895"/>
                                <a:gd name="T59" fmla="*/ 46 h 308"/>
                                <a:gd name="T60" fmla="*/ 595 w 895"/>
                                <a:gd name="T61" fmla="*/ 23 h 308"/>
                                <a:gd name="T62" fmla="*/ 572 w 895"/>
                                <a:gd name="T63" fmla="*/ 10 h 308"/>
                                <a:gd name="T64" fmla="*/ 552 w 895"/>
                                <a:gd name="T65" fmla="*/ 10 h 308"/>
                                <a:gd name="T66" fmla="*/ 520 w 895"/>
                                <a:gd name="T67" fmla="*/ 0 h 308"/>
                                <a:gd name="T68" fmla="*/ 464 w 895"/>
                                <a:gd name="T69" fmla="*/ 0 h 308"/>
                                <a:gd name="T70" fmla="*/ 402 w 895"/>
                                <a:gd name="T71" fmla="*/ 10 h 308"/>
                                <a:gd name="T72" fmla="*/ 337 w 895"/>
                                <a:gd name="T73" fmla="*/ 10 h 308"/>
                                <a:gd name="T74" fmla="*/ 281 w 895"/>
                                <a:gd name="T75" fmla="*/ 36 h 308"/>
                                <a:gd name="T76" fmla="*/ 183 w 895"/>
                                <a:gd name="T77" fmla="*/ 46 h 308"/>
                                <a:gd name="T78" fmla="*/ 183 w 895"/>
                                <a:gd name="T79" fmla="*/ 72 h 308"/>
                                <a:gd name="T80" fmla="*/ 75 w 895"/>
                                <a:gd name="T81" fmla="*/ 118 h 308"/>
                                <a:gd name="T82" fmla="*/ 75 w 895"/>
                                <a:gd name="T83" fmla="*/ 154 h 308"/>
                                <a:gd name="T84" fmla="*/ 65 w 895"/>
                                <a:gd name="T85" fmla="*/ 190 h 30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95"/>
                                <a:gd name="T130" fmla="*/ 0 h 308"/>
                                <a:gd name="T131" fmla="*/ 895 w 895"/>
                                <a:gd name="T132" fmla="*/ 308 h 30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95" h="308">
                                  <a:moveTo>
                                    <a:pt x="13" y="190"/>
                                  </a:moveTo>
                                  <a:lnTo>
                                    <a:pt x="13" y="190"/>
                                  </a:lnTo>
                                  <a:lnTo>
                                    <a:pt x="13" y="203"/>
                                  </a:lnTo>
                                  <a:lnTo>
                                    <a:pt x="0" y="213"/>
                                  </a:lnTo>
                                  <a:lnTo>
                                    <a:pt x="0" y="226"/>
                                  </a:lnTo>
                                  <a:lnTo>
                                    <a:pt x="0" y="236"/>
                                  </a:lnTo>
                                  <a:lnTo>
                                    <a:pt x="0" y="249"/>
                                  </a:lnTo>
                                  <a:lnTo>
                                    <a:pt x="13" y="262"/>
                                  </a:lnTo>
                                  <a:lnTo>
                                    <a:pt x="121" y="272"/>
                                  </a:lnTo>
                                  <a:lnTo>
                                    <a:pt x="206" y="285"/>
                                  </a:lnTo>
                                  <a:lnTo>
                                    <a:pt x="281" y="285"/>
                                  </a:lnTo>
                                  <a:lnTo>
                                    <a:pt x="379" y="298"/>
                                  </a:lnTo>
                                  <a:lnTo>
                                    <a:pt x="477" y="298"/>
                                  </a:lnTo>
                                  <a:lnTo>
                                    <a:pt x="562" y="308"/>
                                  </a:lnTo>
                                  <a:lnTo>
                                    <a:pt x="670" y="308"/>
                                  </a:lnTo>
                                  <a:lnTo>
                                    <a:pt x="768" y="308"/>
                                  </a:lnTo>
                                  <a:lnTo>
                                    <a:pt x="853" y="308"/>
                                  </a:lnTo>
                                  <a:lnTo>
                                    <a:pt x="863" y="285"/>
                                  </a:lnTo>
                                  <a:lnTo>
                                    <a:pt x="863" y="249"/>
                                  </a:lnTo>
                                  <a:lnTo>
                                    <a:pt x="876" y="213"/>
                                  </a:lnTo>
                                  <a:lnTo>
                                    <a:pt x="886" y="203"/>
                                  </a:lnTo>
                                  <a:lnTo>
                                    <a:pt x="895" y="177"/>
                                  </a:lnTo>
                                  <a:lnTo>
                                    <a:pt x="801" y="190"/>
                                  </a:lnTo>
                                  <a:lnTo>
                                    <a:pt x="670" y="190"/>
                                  </a:lnTo>
                                  <a:lnTo>
                                    <a:pt x="520" y="203"/>
                                  </a:lnTo>
                                  <a:lnTo>
                                    <a:pt x="379" y="203"/>
                                  </a:lnTo>
                                  <a:lnTo>
                                    <a:pt x="216" y="190"/>
                                  </a:lnTo>
                                  <a:lnTo>
                                    <a:pt x="75" y="190"/>
                                  </a:lnTo>
                                  <a:lnTo>
                                    <a:pt x="88" y="154"/>
                                  </a:lnTo>
                                  <a:lnTo>
                                    <a:pt x="294" y="154"/>
                                  </a:lnTo>
                                  <a:lnTo>
                                    <a:pt x="422" y="154"/>
                                  </a:lnTo>
                                  <a:lnTo>
                                    <a:pt x="520" y="141"/>
                                  </a:lnTo>
                                  <a:lnTo>
                                    <a:pt x="572" y="141"/>
                                  </a:lnTo>
                                  <a:lnTo>
                                    <a:pt x="604" y="141"/>
                                  </a:lnTo>
                                  <a:lnTo>
                                    <a:pt x="627" y="141"/>
                                  </a:lnTo>
                                  <a:lnTo>
                                    <a:pt x="650" y="141"/>
                                  </a:lnTo>
                                  <a:lnTo>
                                    <a:pt x="660" y="154"/>
                                  </a:lnTo>
                                  <a:lnTo>
                                    <a:pt x="680" y="154"/>
                                  </a:lnTo>
                                  <a:lnTo>
                                    <a:pt x="693" y="154"/>
                                  </a:lnTo>
                                  <a:lnTo>
                                    <a:pt x="703" y="154"/>
                                  </a:lnTo>
                                  <a:lnTo>
                                    <a:pt x="703" y="118"/>
                                  </a:lnTo>
                                  <a:lnTo>
                                    <a:pt x="693" y="118"/>
                                  </a:lnTo>
                                  <a:lnTo>
                                    <a:pt x="693" y="105"/>
                                  </a:lnTo>
                                  <a:lnTo>
                                    <a:pt x="680" y="105"/>
                                  </a:lnTo>
                                  <a:lnTo>
                                    <a:pt x="670" y="105"/>
                                  </a:lnTo>
                                  <a:lnTo>
                                    <a:pt x="650" y="105"/>
                                  </a:lnTo>
                                  <a:lnTo>
                                    <a:pt x="627" y="105"/>
                                  </a:lnTo>
                                  <a:lnTo>
                                    <a:pt x="604" y="105"/>
                                  </a:lnTo>
                                  <a:lnTo>
                                    <a:pt x="562" y="105"/>
                                  </a:lnTo>
                                  <a:lnTo>
                                    <a:pt x="520" y="105"/>
                                  </a:lnTo>
                                  <a:lnTo>
                                    <a:pt x="248" y="118"/>
                                  </a:lnTo>
                                  <a:lnTo>
                                    <a:pt x="261" y="59"/>
                                  </a:lnTo>
                                  <a:lnTo>
                                    <a:pt x="206" y="59"/>
                                  </a:lnTo>
                                  <a:lnTo>
                                    <a:pt x="183" y="105"/>
                                  </a:lnTo>
                                  <a:lnTo>
                                    <a:pt x="261" y="118"/>
                                  </a:lnTo>
                                  <a:lnTo>
                                    <a:pt x="271" y="59"/>
                                  </a:lnTo>
                                  <a:lnTo>
                                    <a:pt x="356" y="59"/>
                                  </a:lnTo>
                                  <a:lnTo>
                                    <a:pt x="435" y="59"/>
                                  </a:lnTo>
                                  <a:lnTo>
                                    <a:pt x="497" y="46"/>
                                  </a:lnTo>
                                  <a:lnTo>
                                    <a:pt x="552" y="46"/>
                                  </a:lnTo>
                                  <a:lnTo>
                                    <a:pt x="595" y="46"/>
                                  </a:lnTo>
                                  <a:lnTo>
                                    <a:pt x="595" y="23"/>
                                  </a:lnTo>
                                  <a:lnTo>
                                    <a:pt x="585" y="10"/>
                                  </a:lnTo>
                                  <a:lnTo>
                                    <a:pt x="572" y="10"/>
                                  </a:lnTo>
                                  <a:lnTo>
                                    <a:pt x="562" y="10"/>
                                  </a:lnTo>
                                  <a:lnTo>
                                    <a:pt x="552" y="10"/>
                                  </a:lnTo>
                                  <a:lnTo>
                                    <a:pt x="539" y="10"/>
                                  </a:lnTo>
                                  <a:lnTo>
                                    <a:pt x="520" y="0"/>
                                  </a:lnTo>
                                  <a:lnTo>
                                    <a:pt x="497" y="0"/>
                                  </a:lnTo>
                                  <a:lnTo>
                                    <a:pt x="464" y="0"/>
                                  </a:lnTo>
                                  <a:lnTo>
                                    <a:pt x="435" y="0"/>
                                  </a:lnTo>
                                  <a:lnTo>
                                    <a:pt x="402" y="10"/>
                                  </a:lnTo>
                                  <a:lnTo>
                                    <a:pt x="366" y="10"/>
                                  </a:lnTo>
                                  <a:lnTo>
                                    <a:pt x="337" y="10"/>
                                  </a:lnTo>
                                  <a:lnTo>
                                    <a:pt x="323" y="36"/>
                                  </a:lnTo>
                                  <a:lnTo>
                                    <a:pt x="281" y="36"/>
                                  </a:lnTo>
                                  <a:lnTo>
                                    <a:pt x="271" y="46"/>
                                  </a:lnTo>
                                  <a:lnTo>
                                    <a:pt x="183" y="46"/>
                                  </a:lnTo>
                                  <a:lnTo>
                                    <a:pt x="183" y="59"/>
                                  </a:lnTo>
                                  <a:lnTo>
                                    <a:pt x="183" y="72"/>
                                  </a:lnTo>
                                  <a:lnTo>
                                    <a:pt x="173" y="118"/>
                                  </a:lnTo>
                                  <a:lnTo>
                                    <a:pt x="75" y="118"/>
                                  </a:lnTo>
                                  <a:lnTo>
                                    <a:pt x="75" y="141"/>
                                  </a:lnTo>
                                  <a:lnTo>
                                    <a:pt x="75" y="154"/>
                                  </a:lnTo>
                                  <a:lnTo>
                                    <a:pt x="75" y="177"/>
                                  </a:lnTo>
                                  <a:lnTo>
                                    <a:pt x="65" y="190"/>
                                  </a:lnTo>
                                  <a:lnTo>
                                    <a:pt x="13" y="190"/>
                                  </a:lnTo>
                                  <a:close/>
                                </a:path>
                              </a:pathLst>
                            </a:custGeom>
                            <a:solidFill>
                              <a:srgbClr val="99A8A8"/>
                            </a:solidFill>
                            <a:ln w="9525">
                              <a:noFill/>
                              <a:round/>
                              <a:headEnd/>
                              <a:tailEnd/>
                            </a:ln>
                          </p:spPr>
                          <p:txBody>
                            <a:bodyPr/>
                            <a:lstStyle/>
                            <a:p>
                              <a:endParaRPr lang="en-US"/>
                            </a:p>
                          </p:txBody>
                        </p:sp>
                        <p:sp>
                          <p:nvSpPr>
                            <p:cNvPr id="53433" name="Freeform 108"/>
                            <p:cNvSpPr>
                              <a:spLocks/>
                            </p:cNvSpPr>
                            <p:nvPr/>
                          </p:nvSpPr>
                          <p:spPr bwMode="auto">
                            <a:xfrm>
                              <a:off x="808" y="2626"/>
                              <a:ext cx="902" cy="317"/>
                            </a:xfrm>
                            <a:custGeom>
                              <a:avLst/>
                              <a:gdLst>
                                <a:gd name="T0" fmla="*/ 13 w 902"/>
                                <a:gd name="T1" fmla="*/ 183 h 317"/>
                                <a:gd name="T2" fmla="*/ 0 w 902"/>
                                <a:gd name="T3" fmla="*/ 209 h 317"/>
                                <a:gd name="T4" fmla="*/ 0 w 902"/>
                                <a:gd name="T5" fmla="*/ 232 h 317"/>
                                <a:gd name="T6" fmla="*/ 13 w 902"/>
                                <a:gd name="T7" fmla="*/ 259 h 317"/>
                                <a:gd name="T8" fmla="*/ 209 w 902"/>
                                <a:gd name="T9" fmla="*/ 281 h 317"/>
                                <a:gd name="T10" fmla="*/ 382 w 902"/>
                                <a:gd name="T11" fmla="*/ 294 h 317"/>
                                <a:gd name="T12" fmla="*/ 578 w 902"/>
                                <a:gd name="T13" fmla="*/ 304 h 317"/>
                                <a:gd name="T14" fmla="*/ 784 w 902"/>
                                <a:gd name="T15" fmla="*/ 317 h 317"/>
                                <a:gd name="T16" fmla="*/ 869 w 902"/>
                                <a:gd name="T17" fmla="*/ 281 h 317"/>
                                <a:gd name="T18" fmla="*/ 882 w 902"/>
                                <a:gd name="T19" fmla="*/ 223 h 317"/>
                                <a:gd name="T20" fmla="*/ 902 w 902"/>
                                <a:gd name="T21" fmla="*/ 173 h 317"/>
                                <a:gd name="T22" fmla="*/ 676 w 902"/>
                                <a:gd name="T23" fmla="*/ 196 h 317"/>
                                <a:gd name="T24" fmla="*/ 382 w 902"/>
                                <a:gd name="T25" fmla="*/ 196 h 317"/>
                                <a:gd name="T26" fmla="*/ 75 w 902"/>
                                <a:gd name="T27" fmla="*/ 183 h 317"/>
                                <a:gd name="T28" fmla="*/ 98 w 902"/>
                                <a:gd name="T29" fmla="*/ 147 h 317"/>
                                <a:gd name="T30" fmla="*/ 438 w 902"/>
                                <a:gd name="T31" fmla="*/ 147 h 317"/>
                                <a:gd name="T32" fmla="*/ 578 w 902"/>
                                <a:gd name="T33" fmla="*/ 147 h 317"/>
                                <a:gd name="T34" fmla="*/ 631 w 902"/>
                                <a:gd name="T35" fmla="*/ 147 h 317"/>
                                <a:gd name="T36" fmla="*/ 663 w 902"/>
                                <a:gd name="T37" fmla="*/ 147 h 317"/>
                                <a:gd name="T38" fmla="*/ 696 w 902"/>
                                <a:gd name="T39" fmla="*/ 147 h 317"/>
                                <a:gd name="T40" fmla="*/ 709 w 902"/>
                                <a:gd name="T41" fmla="*/ 111 h 317"/>
                                <a:gd name="T42" fmla="*/ 686 w 902"/>
                                <a:gd name="T43" fmla="*/ 98 h 317"/>
                                <a:gd name="T44" fmla="*/ 654 w 902"/>
                                <a:gd name="T45" fmla="*/ 98 h 317"/>
                                <a:gd name="T46" fmla="*/ 611 w 902"/>
                                <a:gd name="T47" fmla="*/ 98 h 317"/>
                                <a:gd name="T48" fmla="*/ 523 w 902"/>
                                <a:gd name="T49" fmla="*/ 98 h 317"/>
                                <a:gd name="T50" fmla="*/ 261 w 902"/>
                                <a:gd name="T51" fmla="*/ 49 h 317"/>
                                <a:gd name="T52" fmla="*/ 196 w 902"/>
                                <a:gd name="T53" fmla="*/ 111 h 317"/>
                                <a:gd name="T54" fmla="*/ 271 w 902"/>
                                <a:gd name="T55" fmla="*/ 49 h 317"/>
                                <a:gd name="T56" fmla="*/ 438 w 902"/>
                                <a:gd name="T57" fmla="*/ 49 h 317"/>
                                <a:gd name="T58" fmla="*/ 555 w 902"/>
                                <a:gd name="T59" fmla="*/ 39 h 317"/>
                                <a:gd name="T60" fmla="*/ 598 w 902"/>
                                <a:gd name="T61" fmla="*/ 13 h 317"/>
                                <a:gd name="T62" fmla="*/ 578 w 902"/>
                                <a:gd name="T63" fmla="*/ 0 h 317"/>
                                <a:gd name="T64" fmla="*/ 546 w 902"/>
                                <a:gd name="T65" fmla="*/ 0 h 317"/>
                                <a:gd name="T66" fmla="*/ 500 w 902"/>
                                <a:gd name="T67" fmla="*/ 0 h 317"/>
                                <a:gd name="T68" fmla="*/ 438 w 902"/>
                                <a:gd name="T69" fmla="*/ 0 h 317"/>
                                <a:gd name="T70" fmla="*/ 369 w 902"/>
                                <a:gd name="T71" fmla="*/ 0 h 317"/>
                                <a:gd name="T72" fmla="*/ 327 w 902"/>
                                <a:gd name="T73" fmla="*/ 26 h 317"/>
                                <a:gd name="T74" fmla="*/ 284 w 902"/>
                                <a:gd name="T75" fmla="*/ 49 h 317"/>
                                <a:gd name="T76" fmla="*/ 186 w 902"/>
                                <a:gd name="T77" fmla="*/ 62 h 317"/>
                                <a:gd name="T78" fmla="*/ 75 w 902"/>
                                <a:gd name="T79" fmla="*/ 111 h 317"/>
                                <a:gd name="T80" fmla="*/ 75 w 902"/>
                                <a:gd name="T81" fmla="*/ 173 h 317"/>
                                <a:gd name="T82" fmla="*/ 13 w 902"/>
                                <a:gd name="T83" fmla="*/ 183 h 3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02"/>
                                <a:gd name="T127" fmla="*/ 0 h 317"/>
                                <a:gd name="T128" fmla="*/ 902 w 902"/>
                                <a:gd name="T129" fmla="*/ 317 h 31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02" h="317">
                                  <a:moveTo>
                                    <a:pt x="13" y="183"/>
                                  </a:moveTo>
                                  <a:lnTo>
                                    <a:pt x="13" y="183"/>
                                  </a:lnTo>
                                  <a:lnTo>
                                    <a:pt x="13" y="196"/>
                                  </a:lnTo>
                                  <a:lnTo>
                                    <a:pt x="0" y="209"/>
                                  </a:lnTo>
                                  <a:lnTo>
                                    <a:pt x="0" y="223"/>
                                  </a:lnTo>
                                  <a:lnTo>
                                    <a:pt x="0" y="232"/>
                                  </a:lnTo>
                                  <a:lnTo>
                                    <a:pt x="13" y="245"/>
                                  </a:lnTo>
                                  <a:lnTo>
                                    <a:pt x="13" y="259"/>
                                  </a:lnTo>
                                  <a:lnTo>
                                    <a:pt x="121" y="268"/>
                                  </a:lnTo>
                                  <a:lnTo>
                                    <a:pt x="209" y="281"/>
                                  </a:lnTo>
                                  <a:lnTo>
                                    <a:pt x="284" y="281"/>
                                  </a:lnTo>
                                  <a:lnTo>
                                    <a:pt x="382" y="294"/>
                                  </a:lnTo>
                                  <a:lnTo>
                                    <a:pt x="480" y="294"/>
                                  </a:lnTo>
                                  <a:lnTo>
                                    <a:pt x="578" y="304"/>
                                  </a:lnTo>
                                  <a:lnTo>
                                    <a:pt x="676" y="304"/>
                                  </a:lnTo>
                                  <a:lnTo>
                                    <a:pt x="784" y="317"/>
                                  </a:lnTo>
                                  <a:lnTo>
                                    <a:pt x="859" y="317"/>
                                  </a:lnTo>
                                  <a:lnTo>
                                    <a:pt x="869" y="281"/>
                                  </a:lnTo>
                                  <a:lnTo>
                                    <a:pt x="869" y="245"/>
                                  </a:lnTo>
                                  <a:lnTo>
                                    <a:pt x="882" y="223"/>
                                  </a:lnTo>
                                  <a:lnTo>
                                    <a:pt x="892" y="196"/>
                                  </a:lnTo>
                                  <a:lnTo>
                                    <a:pt x="902" y="173"/>
                                  </a:lnTo>
                                  <a:lnTo>
                                    <a:pt x="804" y="183"/>
                                  </a:lnTo>
                                  <a:lnTo>
                                    <a:pt x="676" y="196"/>
                                  </a:lnTo>
                                  <a:lnTo>
                                    <a:pt x="523" y="196"/>
                                  </a:lnTo>
                                  <a:lnTo>
                                    <a:pt x="382" y="196"/>
                                  </a:lnTo>
                                  <a:lnTo>
                                    <a:pt x="219" y="183"/>
                                  </a:lnTo>
                                  <a:lnTo>
                                    <a:pt x="75" y="183"/>
                                  </a:lnTo>
                                  <a:lnTo>
                                    <a:pt x="88" y="147"/>
                                  </a:lnTo>
                                  <a:lnTo>
                                    <a:pt x="98" y="147"/>
                                  </a:lnTo>
                                  <a:lnTo>
                                    <a:pt x="294" y="147"/>
                                  </a:lnTo>
                                  <a:lnTo>
                                    <a:pt x="438" y="147"/>
                                  </a:lnTo>
                                  <a:lnTo>
                                    <a:pt x="523" y="147"/>
                                  </a:lnTo>
                                  <a:lnTo>
                                    <a:pt x="578" y="147"/>
                                  </a:lnTo>
                                  <a:lnTo>
                                    <a:pt x="611" y="147"/>
                                  </a:lnTo>
                                  <a:lnTo>
                                    <a:pt x="631" y="147"/>
                                  </a:lnTo>
                                  <a:lnTo>
                                    <a:pt x="654" y="147"/>
                                  </a:lnTo>
                                  <a:lnTo>
                                    <a:pt x="663" y="147"/>
                                  </a:lnTo>
                                  <a:lnTo>
                                    <a:pt x="686" y="147"/>
                                  </a:lnTo>
                                  <a:lnTo>
                                    <a:pt x="696" y="147"/>
                                  </a:lnTo>
                                  <a:lnTo>
                                    <a:pt x="709" y="147"/>
                                  </a:lnTo>
                                  <a:lnTo>
                                    <a:pt x="709" y="111"/>
                                  </a:lnTo>
                                  <a:lnTo>
                                    <a:pt x="696" y="111"/>
                                  </a:lnTo>
                                  <a:lnTo>
                                    <a:pt x="686" y="98"/>
                                  </a:lnTo>
                                  <a:lnTo>
                                    <a:pt x="676" y="98"/>
                                  </a:lnTo>
                                  <a:lnTo>
                                    <a:pt x="654" y="98"/>
                                  </a:lnTo>
                                  <a:lnTo>
                                    <a:pt x="631" y="98"/>
                                  </a:lnTo>
                                  <a:lnTo>
                                    <a:pt x="611" y="98"/>
                                  </a:lnTo>
                                  <a:lnTo>
                                    <a:pt x="578" y="98"/>
                                  </a:lnTo>
                                  <a:lnTo>
                                    <a:pt x="523" y="98"/>
                                  </a:lnTo>
                                  <a:lnTo>
                                    <a:pt x="252" y="111"/>
                                  </a:lnTo>
                                  <a:lnTo>
                                    <a:pt x="261" y="49"/>
                                  </a:lnTo>
                                  <a:lnTo>
                                    <a:pt x="209" y="62"/>
                                  </a:lnTo>
                                  <a:lnTo>
                                    <a:pt x="196" y="111"/>
                                  </a:lnTo>
                                  <a:lnTo>
                                    <a:pt x="261" y="111"/>
                                  </a:lnTo>
                                  <a:lnTo>
                                    <a:pt x="271" y="49"/>
                                  </a:lnTo>
                                  <a:lnTo>
                                    <a:pt x="359" y="49"/>
                                  </a:lnTo>
                                  <a:lnTo>
                                    <a:pt x="438" y="49"/>
                                  </a:lnTo>
                                  <a:lnTo>
                                    <a:pt x="500" y="39"/>
                                  </a:lnTo>
                                  <a:lnTo>
                                    <a:pt x="555" y="39"/>
                                  </a:lnTo>
                                  <a:lnTo>
                                    <a:pt x="598" y="39"/>
                                  </a:lnTo>
                                  <a:lnTo>
                                    <a:pt x="598" y="13"/>
                                  </a:lnTo>
                                  <a:lnTo>
                                    <a:pt x="588" y="13"/>
                                  </a:lnTo>
                                  <a:lnTo>
                                    <a:pt x="578" y="0"/>
                                  </a:lnTo>
                                  <a:lnTo>
                                    <a:pt x="565" y="0"/>
                                  </a:lnTo>
                                  <a:lnTo>
                                    <a:pt x="546" y="0"/>
                                  </a:lnTo>
                                  <a:lnTo>
                                    <a:pt x="523" y="0"/>
                                  </a:lnTo>
                                  <a:lnTo>
                                    <a:pt x="500" y="0"/>
                                  </a:lnTo>
                                  <a:lnTo>
                                    <a:pt x="480" y="0"/>
                                  </a:lnTo>
                                  <a:lnTo>
                                    <a:pt x="438" y="0"/>
                                  </a:lnTo>
                                  <a:lnTo>
                                    <a:pt x="402" y="0"/>
                                  </a:lnTo>
                                  <a:lnTo>
                                    <a:pt x="369" y="0"/>
                                  </a:lnTo>
                                  <a:lnTo>
                                    <a:pt x="350" y="0"/>
                                  </a:lnTo>
                                  <a:lnTo>
                                    <a:pt x="327" y="26"/>
                                  </a:lnTo>
                                  <a:lnTo>
                                    <a:pt x="284" y="26"/>
                                  </a:lnTo>
                                  <a:lnTo>
                                    <a:pt x="284" y="49"/>
                                  </a:lnTo>
                                  <a:lnTo>
                                    <a:pt x="186" y="49"/>
                                  </a:lnTo>
                                  <a:lnTo>
                                    <a:pt x="186" y="62"/>
                                  </a:lnTo>
                                  <a:lnTo>
                                    <a:pt x="173" y="111"/>
                                  </a:lnTo>
                                  <a:lnTo>
                                    <a:pt x="75" y="111"/>
                                  </a:lnTo>
                                  <a:lnTo>
                                    <a:pt x="75" y="147"/>
                                  </a:lnTo>
                                  <a:lnTo>
                                    <a:pt x="75" y="173"/>
                                  </a:lnTo>
                                  <a:lnTo>
                                    <a:pt x="65" y="183"/>
                                  </a:lnTo>
                                  <a:lnTo>
                                    <a:pt x="13" y="183"/>
                                  </a:lnTo>
                                  <a:close/>
                                </a:path>
                              </a:pathLst>
                            </a:custGeom>
                            <a:solidFill>
                              <a:srgbClr val="788787"/>
                            </a:solidFill>
                            <a:ln w="9525">
                              <a:noFill/>
                              <a:round/>
                              <a:headEnd/>
                              <a:tailEnd/>
                            </a:ln>
                          </p:spPr>
                          <p:txBody>
                            <a:bodyPr/>
                            <a:lstStyle/>
                            <a:p>
                              <a:endParaRPr lang="en-US"/>
                            </a:p>
                          </p:txBody>
                        </p:sp>
                        <p:sp>
                          <p:nvSpPr>
                            <p:cNvPr id="53434" name="Freeform 109"/>
                            <p:cNvSpPr>
                              <a:spLocks/>
                            </p:cNvSpPr>
                            <p:nvPr/>
                          </p:nvSpPr>
                          <p:spPr bwMode="auto">
                            <a:xfrm>
                              <a:off x="808" y="2626"/>
                              <a:ext cx="902" cy="317"/>
                            </a:xfrm>
                            <a:custGeom>
                              <a:avLst/>
                              <a:gdLst>
                                <a:gd name="T0" fmla="*/ 13 w 902"/>
                                <a:gd name="T1" fmla="*/ 183 h 317"/>
                                <a:gd name="T2" fmla="*/ 0 w 902"/>
                                <a:gd name="T3" fmla="*/ 209 h 317"/>
                                <a:gd name="T4" fmla="*/ 0 w 902"/>
                                <a:gd name="T5" fmla="*/ 232 h 317"/>
                                <a:gd name="T6" fmla="*/ 13 w 902"/>
                                <a:gd name="T7" fmla="*/ 259 h 317"/>
                                <a:gd name="T8" fmla="*/ 209 w 902"/>
                                <a:gd name="T9" fmla="*/ 281 h 317"/>
                                <a:gd name="T10" fmla="*/ 382 w 902"/>
                                <a:gd name="T11" fmla="*/ 294 h 317"/>
                                <a:gd name="T12" fmla="*/ 578 w 902"/>
                                <a:gd name="T13" fmla="*/ 304 h 317"/>
                                <a:gd name="T14" fmla="*/ 784 w 902"/>
                                <a:gd name="T15" fmla="*/ 317 h 317"/>
                                <a:gd name="T16" fmla="*/ 869 w 902"/>
                                <a:gd name="T17" fmla="*/ 281 h 317"/>
                                <a:gd name="T18" fmla="*/ 882 w 902"/>
                                <a:gd name="T19" fmla="*/ 223 h 317"/>
                                <a:gd name="T20" fmla="*/ 902 w 902"/>
                                <a:gd name="T21" fmla="*/ 173 h 317"/>
                                <a:gd name="T22" fmla="*/ 676 w 902"/>
                                <a:gd name="T23" fmla="*/ 196 h 317"/>
                                <a:gd name="T24" fmla="*/ 382 w 902"/>
                                <a:gd name="T25" fmla="*/ 196 h 317"/>
                                <a:gd name="T26" fmla="*/ 75 w 902"/>
                                <a:gd name="T27" fmla="*/ 183 h 317"/>
                                <a:gd name="T28" fmla="*/ 98 w 902"/>
                                <a:gd name="T29" fmla="*/ 147 h 317"/>
                                <a:gd name="T30" fmla="*/ 438 w 902"/>
                                <a:gd name="T31" fmla="*/ 147 h 317"/>
                                <a:gd name="T32" fmla="*/ 578 w 902"/>
                                <a:gd name="T33" fmla="*/ 147 h 317"/>
                                <a:gd name="T34" fmla="*/ 631 w 902"/>
                                <a:gd name="T35" fmla="*/ 147 h 317"/>
                                <a:gd name="T36" fmla="*/ 663 w 902"/>
                                <a:gd name="T37" fmla="*/ 147 h 317"/>
                                <a:gd name="T38" fmla="*/ 696 w 902"/>
                                <a:gd name="T39" fmla="*/ 147 h 317"/>
                                <a:gd name="T40" fmla="*/ 709 w 902"/>
                                <a:gd name="T41" fmla="*/ 111 h 317"/>
                                <a:gd name="T42" fmla="*/ 686 w 902"/>
                                <a:gd name="T43" fmla="*/ 98 h 317"/>
                                <a:gd name="T44" fmla="*/ 654 w 902"/>
                                <a:gd name="T45" fmla="*/ 98 h 317"/>
                                <a:gd name="T46" fmla="*/ 611 w 902"/>
                                <a:gd name="T47" fmla="*/ 98 h 317"/>
                                <a:gd name="T48" fmla="*/ 523 w 902"/>
                                <a:gd name="T49" fmla="*/ 98 h 317"/>
                                <a:gd name="T50" fmla="*/ 261 w 902"/>
                                <a:gd name="T51" fmla="*/ 49 h 317"/>
                                <a:gd name="T52" fmla="*/ 196 w 902"/>
                                <a:gd name="T53" fmla="*/ 111 h 317"/>
                                <a:gd name="T54" fmla="*/ 271 w 902"/>
                                <a:gd name="T55" fmla="*/ 49 h 317"/>
                                <a:gd name="T56" fmla="*/ 438 w 902"/>
                                <a:gd name="T57" fmla="*/ 49 h 317"/>
                                <a:gd name="T58" fmla="*/ 555 w 902"/>
                                <a:gd name="T59" fmla="*/ 39 h 317"/>
                                <a:gd name="T60" fmla="*/ 598 w 902"/>
                                <a:gd name="T61" fmla="*/ 13 h 317"/>
                                <a:gd name="T62" fmla="*/ 578 w 902"/>
                                <a:gd name="T63" fmla="*/ 0 h 317"/>
                                <a:gd name="T64" fmla="*/ 546 w 902"/>
                                <a:gd name="T65" fmla="*/ 0 h 317"/>
                                <a:gd name="T66" fmla="*/ 500 w 902"/>
                                <a:gd name="T67" fmla="*/ 0 h 317"/>
                                <a:gd name="T68" fmla="*/ 438 w 902"/>
                                <a:gd name="T69" fmla="*/ 0 h 317"/>
                                <a:gd name="T70" fmla="*/ 369 w 902"/>
                                <a:gd name="T71" fmla="*/ 0 h 317"/>
                                <a:gd name="T72" fmla="*/ 327 w 902"/>
                                <a:gd name="T73" fmla="*/ 26 h 317"/>
                                <a:gd name="T74" fmla="*/ 284 w 902"/>
                                <a:gd name="T75" fmla="*/ 49 h 317"/>
                                <a:gd name="T76" fmla="*/ 186 w 902"/>
                                <a:gd name="T77" fmla="*/ 62 h 317"/>
                                <a:gd name="T78" fmla="*/ 75 w 902"/>
                                <a:gd name="T79" fmla="*/ 111 h 317"/>
                                <a:gd name="T80" fmla="*/ 75 w 902"/>
                                <a:gd name="T81" fmla="*/ 173 h 317"/>
                                <a:gd name="T82" fmla="*/ 13 w 902"/>
                                <a:gd name="T83" fmla="*/ 183 h 3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02"/>
                                <a:gd name="T127" fmla="*/ 0 h 317"/>
                                <a:gd name="T128" fmla="*/ 902 w 902"/>
                                <a:gd name="T129" fmla="*/ 317 h 31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02" h="317">
                                  <a:moveTo>
                                    <a:pt x="13" y="183"/>
                                  </a:moveTo>
                                  <a:lnTo>
                                    <a:pt x="13" y="183"/>
                                  </a:lnTo>
                                  <a:lnTo>
                                    <a:pt x="13" y="196"/>
                                  </a:lnTo>
                                  <a:lnTo>
                                    <a:pt x="0" y="209"/>
                                  </a:lnTo>
                                  <a:lnTo>
                                    <a:pt x="0" y="223"/>
                                  </a:lnTo>
                                  <a:lnTo>
                                    <a:pt x="0" y="232"/>
                                  </a:lnTo>
                                  <a:lnTo>
                                    <a:pt x="13" y="245"/>
                                  </a:lnTo>
                                  <a:lnTo>
                                    <a:pt x="13" y="259"/>
                                  </a:lnTo>
                                  <a:lnTo>
                                    <a:pt x="121" y="268"/>
                                  </a:lnTo>
                                  <a:lnTo>
                                    <a:pt x="209" y="281"/>
                                  </a:lnTo>
                                  <a:lnTo>
                                    <a:pt x="284" y="281"/>
                                  </a:lnTo>
                                  <a:lnTo>
                                    <a:pt x="382" y="294"/>
                                  </a:lnTo>
                                  <a:lnTo>
                                    <a:pt x="480" y="294"/>
                                  </a:lnTo>
                                  <a:lnTo>
                                    <a:pt x="578" y="304"/>
                                  </a:lnTo>
                                  <a:lnTo>
                                    <a:pt x="676" y="304"/>
                                  </a:lnTo>
                                  <a:lnTo>
                                    <a:pt x="784" y="317"/>
                                  </a:lnTo>
                                  <a:lnTo>
                                    <a:pt x="859" y="317"/>
                                  </a:lnTo>
                                  <a:lnTo>
                                    <a:pt x="869" y="281"/>
                                  </a:lnTo>
                                  <a:lnTo>
                                    <a:pt x="869" y="245"/>
                                  </a:lnTo>
                                  <a:lnTo>
                                    <a:pt x="882" y="223"/>
                                  </a:lnTo>
                                  <a:lnTo>
                                    <a:pt x="892" y="196"/>
                                  </a:lnTo>
                                  <a:lnTo>
                                    <a:pt x="902" y="173"/>
                                  </a:lnTo>
                                  <a:lnTo>
                                    <a:pt x="804" y="183"/>
                                  </a:lnTo>
                                  <a:lnTo>
                                    <a:pt x="676" y="196"/>
                                  </a:lnTo>
                                  <a:lnTo>
                                    <a:pt x="523" y="196"/>
                                  </a:lnTo>
                                  <a:lnTo>
                                    <a:pt x="382" y="196"/>
                                  </a:lnTo>
                                  <a:lnTo>
                                    <a:pt x="219" y="183"/>
                                  </a:lnTo>
                                  <a:lnTo>
                                    <a:pt x="75" y="183"/>
                                  </a:lnTo>
                                  <a:lnTo>
                                    <a:pt x="88" y="147"/>
                                  </a:lnTo>
                                  <a:lnTo>
                                    <a:pt x="98" y="147"/>
                                  </a:lnTo>
                                  <a:lnTo>
                                    <a:pt x="294" y="147"/>
                                  </a:lnTo>
                                  <a:lnTo>
                                    <a:pt x="438" y="147"/>
                                  </a:lnTo>
                                  <a:lnTo>
                                    <a:pt x="523" y="147"/>
                                  </a:lnTo>
                                  <a:lnTo>
                                    <a:pt x="578" y="147"/>
                                  </a:lnTo>
                                  <a:lnTo>
                                    <a:pt x="611" y="147"/>
                                  </a:lnTo>
                                  <a:lnTo>
                                    <a:pt x="631" y="147"/>
                                  </a:lnTo>
                                  <a:lnTo>
                                    <a:pt x="654" y="147"/>
                                  </a:lnTo>
                                  <a:lnTo>
                                    <a:pt x="663" y="147"/>
                                  </a:lnTo>
                                  <a:lnTo>
                                    <a:pt x="686" y="147"/>
                                  </a:lnTo>
                                  <a:lnTo>
                                    <a:pt x="696" y="147"/>
                                  </a:lnTo>
                                  <a:lnTo>
                                    <a:pt x="709" y="147"/>
                                  </a:lnTo>
                                  <a:lnTo>
                                    <a:pt x="709" y="111"/>
                                  </a:lnTo>
                                  <a:lnTo>
                                    <a:pt x="696" y="111"/>
                                  </a:lnTo>
                                  <a:lnTo>
                                    <a:pt x="686" y="98"/>
                                  </a:lnTo>
                                  <a:lnTo>
                                    <a:pt x="676" y="98"/>
                                  </a:lnTo>
                                  <a:lnTo>
                                    <a:pt x="654" y="98"/>
                                  </a:lnTo>
                                  <a:lnTo>
                                    <a:pt x="631" y="98"/>
                                  </a:lnTo>
                                  <a:lnTo>
                                    <a:pt x="611" y="98"/>
                                  </a:lnTo>
                                  <a:lnTo>
                                    <a:pt x="578" y="98"/>
                                  </a:lnTo>
                                  <a:lnTo>
                                    <a:pt x="523" y="98"/>
                                  </a:lnTo>
                                  <a:lnTo>
                                    <a:pt x="252" y="111"/>
                                  </a:lnTo>
                                  <a:lnTo>
                                    <a:pt x="261" y="49"/>
                                  </a:lnTo>
                                  <a:lnTo>
                                    <a:pt x="209" y="62"/>
                                  </a:lnTo>
                                  <a:lnTo>
                                    <a:pt x="196" y="111"/>
                                  </a:lnTo>
                                  <a:lnTo>
                                    <a:pt x="261" y="111"/>
                                  </a:lnTo>
                                  <a:lnTo>
                                    <a:pt x="271" y="49"/>
                                  </a:lnTo>
                                  <a:lnTo>
                                    <a:pt x="359" y="49"/>
                                  </a:lnTo>
                                  <a:lnTo>
                                    <a:pt x="438" y="49"/>
                                  </a:lnTo>
                                  <a:lnTo>
                                    <a:pt x="500" y="39"/>
                                  </a:lnTo>
                                  <a:lnTo>
                                    <a:pt x="555" y="39"/>
                                  </a:lnTo>
                                  <a:lnTo>
                                    <a:pt x="598" y="39"/>
                                  </a:lnTo>
                                  <a:lnTo>
                                    <a:pt x="598" y="13"/>
                                  </a:lnTo>
                                  <a:lnTo>
                                    <a:pt x="588" y="13"/>
                                  </a:lnTo>
                                  <a:lnTo>
                                    <a:pt x="578" y="0"/>
                                  </a:lnTo>
                                  <a:lnTo>
                                    <a:pt x="565" y="0"/>
                                  </a:lnTo>
                                  <a:lnTo>
                                    <a:pt x="546" y="0"/>
                                  </a:lnTo>
                                  <a:lnTo>
                                    <a:pt x="523" y="0"/>
                                  </a:lnTo>
                                  <a:lnTo>
                                    <a:pt x="500" y="0"/>
                                  </a:lnTo>
                                  <a:lnTo>
                                    <a:pt x="480" y="0"/>
                                  </a:lnTo>
                                  <a:lnTo>
                                    <a:pt x="438" y="0"/>
                                  </a:lnTo>
                                  <a:lnTo>
                                    <a:pt x="402" y="0"/>
                                  </a:lnTo>
                                  <a:lnTo>
                                    <a:pt x="369" y="0"/>
                                  </a:lnTo>
                                  <a:lnTo>
                                    <a:pt x="350" y="0"/>
                                  </a:lnTo>
                                  <a:lnTo>
                                    <a:pt x="327" y="26"/>
                                  </a:lnTo>
                                  <a:lnTo>
                                    <a:pt x="284" y="26"/>
                                  </a:lnTo>
                                  <a:lnTo>
                                    <a:pt x="284" y="49"/>
                                  </a:lnTo>
                                  <a:lnTo>
                                    <a:pt x="186" y="49"/>
                                  </a:lnTo>
                                  <a:lnTo>
                                    <a:pt x="186" y="62"/>
                                  </a:lnTo>
                                  <a:lnTo>
                                    <a:pt x="173" y="111"/>
                                  </a:lnTo>
                                  <a:lnTo>
                                    <a:pt x="75" y="111"/>
                                  </a:lnTo>
                                  <a:lnTo>
                                    <a:pt x="75" y="147"/>
                                  </a:lnTo>
                                  <a:lnTo>
                                    <a:pt x="75" y="173"/>
                                  </a:lnTo>
                                  <a:lnTo>
                                    <a:pt x="65" y="183"/>
                                  </a:lnTo>
                                  <a:lnTo>
                                    <a:pt x="13" y="183"/>
                                  </a:lnTo>
                                </a:path>
                              </a:pathLst>
                            </a:custGeom>
                            <a:noFill/>
                            <a:ln w="11113">
                              <a:solidFill>
                                <a:srgbClr val="000000"/>
                              </a:solidFill>
                              <a:prstDash val="solid"/>
                              <a:round/>
                              <a:headEnd/>
                              <a:tailEnd/>
                            </a:ln>
                          </p:spPr>
                          <p:txBody>
                            <a:bodyPr/>
                            <a:lstStyle/>
                            <a:p>
                              <a:endParaRPr lang="en-US"/>
                            </a:p>
                          </p:txBody>
                        </p:sp>
                      </p:grpSp>
                      <p:grpSp>
                        <p:nvGrpSpPr>
                          <p:cNvPr id="53425" name="Group 110"/>
                          <p:cNvGrpSpPr>
                            <a:grpSpLocks/>
                          </p:cNvGrpSpPr>
                          <p:nvPr/>
                        </p:nvGrpSpPr>
                        <p:grpSpPr bwMode="auto">
                          <a:xfrm>
                            <a:off x="808" y="2835"/>
                            <a:ext cx="863" cy="50"/>
                            <a:chOff x="808" y="2835"/>
                            <a:chExt cx="863" cy="50"/>
                          </a:xfrm>
                        </p:grpSpPr>
                        <p:sp>
                          <p:nvSpPr>
                            <p:cNvPr id="53426" name="Freeform 111"/>
                            <p:cNvSpPr>
                              <a:spLocks/>
                            </p:cNvSpPr>
                            <p:nvPr/>
                          </p:nvSpPr>
                          <p:spPr bwMode="auto">
                            <a:xfrm>
                              <a:off x="808" y="2835"/>
                              <a:ext cx="863" cy="43"/>
                            </a:xfrm>
                            <a:custGeom>
                              <a:avLst/>
                              <a:gdLst>
                                <a:gd name="T0" fmla="*/ 0 w 863"/>
                                <a:gd name="T1" fmla="*/ 0 h 43"/>
                                <a:gd name="T2" fmla="*/ 0 w 863"/>
                                <a:gd name="T3" fmla="*/ 0 h 43"/>
                                <a:gd name="T4" fmla="*/ 13 w 863"/>
                                <a:gd name="T5" fmla="*/ 0 h 43"/>
                                <a:gd name="T6" fmla="*/ 33 w 863"/>
                                <a:gd name="T7" fmla="*/ 10 h 43"/>
                                <a:gd name="T8" fmla="*/ 56 w 863"/>
                                <a:gd name="T9" fmla="*/ 10 h 43"/>
                                <a:gd name="T10" fmla="*/ 65 w 863"/>
                                <a:gd name="T11" fmla="*/ 10 h 43"/>
                                <a:gd name="T12" fmla="*/ 75 w 863"/>
                                <a:gd name="T13" fmla="*/ 10 h 43"/>
                                <a:gd name="T14" fmla="*/ 108 w 863"/>
                                <a:gd name="T15" fmla="*/ 10 h 43"/>
                                <a:gd name="T16" fmla="*/ 131 w 863"/>
                                <a:gd name="T17" fmla="*/ 20 h 43"/>
                                <a:gd name="T18" fmla="*/ 154 w 863"/>
                                <a:gd name="T19" fmla="*/ 20 h 43"/>
                                <a:gd name="T20" fmla="*/ 173 w 863"/>
                                <a:gd name="T21" fmla="*/ 20 h 43"/>
                                <a:gd name="T22" fmla="*/ 206 w 863"/>
                                <a:gd name="T23" fmla="*/ 20 h 43"/>
                                <a:gd name="T24" fmla="*/ 261 w 863"/>
                                <a:gd name="T25" fmla="*/ 20 h 43"/>
                                <a:gd name="T26" fmla="*/ 304 w 863"/>
                                <a:gd name="T27" fmla="*/ 20 h 43"/>
                                <a:gd name="T28" fmla="*/ 346 w 863"/>
                                <a:gd name="T29" fmla="*/ 20 h 43"/>
                                <a:gd name="T30" fmla="*/ 402 w 863"/>
                                <a:gd name="T31" fmla="*/ 30 h 43"/>
                                <a:gd name="T32" fmla="*/ 444 w 863"/>
                                <a:gd name="T33" fmla="*/ 30 h 43"/>
                                <a:gd name="T34" fmla="*/ 529 w 863"/>
                                <a:gd name="T35" fmla="*/ 30 h 43"/>
                                <a:gd name="T36" fmla="*/ 647 w 863"/>
                                <a:gd name="T37" fmla="*/ 30 h 43"/>
                                <a:gd name="T38" fmla="*/ 703 w 863"/>
                                <a:gd name="T39" fmla="*/ 30 h 43"/>
                                <a:gd name="T40" fmla="*/ 758 w 863"/>
                                <a:gd name="T41" fmla="*/ 30 h 43"/>
                                <a:gd name="T42" fmla="*/ 778 w 863"/>
                                <a:gd name="T43" fmla="*/ 30 h 43"/>
                                <a:gd name="T44" fmla="*/ 801 w 863"/>
                                <a:gd name="T45" fmla="*/ 30 h 43"/>
                                <a:gd name="T46" fmla="*/ 820 w 863"/>
                                <a:gd name="T47" fmla="*/ 30 h 43"/>
                                <a:gd name="T48" fmla="*/ 833 w 863"/>
                                <a:gd name="T49" fmla="*/ 30 h 43"/>
                                <a:gd name="T50" fmla="*/ 843 w 863"/>
                                <a:gd name="T51" fmla="*/ 30 h 43"/>
                                <a:gd name="T52" fmla="*/ 853 w 863"/>
                                <a:gd name="T53" fmla="*/ 30 h 43"/>
                                <a:gd name="T54" fmla="*/ 863 w 863"/>
                                <a:gd name="T55" fmla="*/ 30 h 43"/>
                                <a:gd name="T56" fmla="*/ 863 w 863"/>
                                <a:gd name="T57" fmla="*/ 20 h 43"/>
                                <a:gd name="T58" fmla="*/ 863 w 863"/>
                                <a:gd name="T59" fmla="*/ 30 h 43"/>
                                <a:gd name="T60" fmla="*/ 853 w 863"/>
                                <a:gd name="T61" fmla="*/ 30 h 43"/>
                                <a:gd name="T62" fmla="*/ 843 w 863"/>
                                <a:gd name="T63" fmla="*/ 30 h 43"/>
                                <a:gd name="T64" fmla="*/ 833 w 863"/>
                                <a:gd name="T65" fmla="*/ 30 h 43"/>
                                <a:gd name="T66" fmla="*/ 820 w 863"/>
                                <a:gd name="T67" fmla="*/ 43 h 43"/>
                                <a:gd name="T68" fmla="*/ 810 w 863"/>
                                <a:gd name="T69" fmla="*/ 43 h 43"/>
                                <a:gd name="T70" fmla="*/ 778 w 863"/>
                                <a:gd name="T71" fmla="*/ 43 h 43"/>
                                <a:gd name="T72" fmla="*/ 758 w 863"/>
                                <a:gd name="T73" fmla="*/ 43 h 43"/>
                                <a:gd name="T74" fmla="*/ 703 w 863"/>
                                <a:gd name="T75" fmla="*/ 43 h 43"/>
                                <a:gd name="T76" fmla="*/ 670 w 863"/>
                                <a:gd name="T77" fmla="*/ 43 h 43"/>
                                <a:gd name="T78" fmla="*/ 585 w 863"/>
                                <a:gd name="T79" fmla="*/ 43 h 43"/>
                                <a:gd name="T80" fmla="*/ 506 w 863"/>
                                <a:gd name="T81" fmla="*/ 30 h 43"/>
                                <a:gd name="T82" fmla="*/ 454 w 863"/>
                                <a:gd name="T83" fmla="*/ 30 h 43"/>
                                <a:gd name="T84" fmla="*/ 323 w 863"/>
                                <a:gd name="T85" fmla="*/ 30 h 43"/>
                                <a:gd name="T86" fmla="*/ 281 w 863"/>
                                <a:gd name="T87" fmla="*/ 30 h 43"/>
                                <a:gd name="T88" fmla="*/ 261 w 863"/>
                                <a:gd name="T89" fmla="*/ 30 h 43"/>
                                <a:gd name="T90" fmla="*/ 216 w 863"/>
                                <a:gd name="T91" fmla="*/ 30 h 43"/>
                                <a:gd name="T92" fmla="*/ 196 w 863"/>
                                <a:gd name="T93" fmla="*/ 20 h 43"/>
                                <a:gd name="T94" fmla="*/ 163 w 863"/>
                                <a:gd name="T95" fmla="*/ 20 h 43"/>
                                <a:gd name="T96" fmla="*/ 131 w 863"/>
                                <a:gd name="T97" fmla="*/ 20 h 43"/>
                                <a:gd name="T98" fmla="*/ 108 w 863"/>
                                <a:gd name="T99" fmla="*/ 20 h 43"/>
                                <a:gd name="T100" fmla="*/ 98 w 863"/>
                                <a:gd name="T101" fmla="*/ 20 h 43"/>
                                <a:gd name="T102" fmla="*/ 75 w 863"/>
                                <a:gd name="T103" fmla="*/ 20 h 43"/>
                                <a:gd name="T104" fmla="*/ 65 w 863"/>
                                <a:gd name="T105" fmla="*/ 20 h 43"/>
                                <a:gd name="T106" fmla="*/ 42 w 863"/>
                                <a:gd name="T107" fmla="*/ 10 h 43"/>
                                <a:gd name="T108" fmla="*/ 33 w 863"/>
                                <a:gd name="T109" fmla="*/ 10 h 43"/>
                                <a:gd name="T110" fmla="*/ 13 w 863"/>
                                <a:gd name="T111" fmla="*/ 10 h 43"/>
                                <a:gd name="T112" fmla="*/ 0 w 863"/>
                                <a:gd name="T113" fmla="*/ 10 h 43"/>
                                <a:gd name="T114" fmla="*/ 0 w 863"/>
                                <a:gd name="T115" fmla="*/ 0 h 4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63"/>
                                <a:gd name="T175" fmla="*/ 0 h 43"/>
                                <a:gd name="T176" fmla="*/ 863 w 863"/>
                                <a:gd name="T177" fmla="*/ 43 h 4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63" h="43">
                                  <a:moveTo>
                                    <a:pt x="0" y="0"/>
                                  </a:moveTo>
                                  <a:lnTo>
                                    <a:pt x="0" y="0"/>
                                  </a:lnTo>
                                  <a:lnTo>
                                    <a:pt x="13" y="0"/>
                                  </a:lnTo>
                                  <a:lnTo>
                                    <a:pt x="33" y="10"/>
                                  </a:lnTo>
                                  <a:lnTo>
                                    <a:pt x="56" y="10"/>
                                  </a:lnTo>
                                  <a:lnTo>
                                    <a:pt x="65" y="10"/>
                                  </a:lnTo>
                                  <a:lnTo>
                                    <a:pt x="75" y="10"/>
                                  </a:lnTo>
                                  <a:lnTo>
                                    <a:pt x="108" y="10"/>
                                  </a:lnTo>
                                  <a:lnTo>
                                    <a:pt x="131" y="20"/>
                                  </a:lnTo>
                                  <a:lnTo>
                                    <a:pt x="154" y="20"/>
                                  </a:lnTo>
                                  <a:lnTo>
                                    <a:pt x="173" y="20"/>
                                  </a:lnTo>
                                  <a:lnTo>
                                    <a:pt x="206" y="20"/>
                                  </a:lnTo>
                                  <a:lnTo>
                                    <a:pt x="261" y="20"/>
                                  </a:lnTo>
                                  <a:lnTo>
                                    <a:pt x="304" y="20"/>
                                  </a:lnTo>
                                  <a:lnTo>
                                    <a:pt x="346" y="20"/>
                                  </a:lnTo>
                                  <a:lnTo>
                                    <a:pt x="402" y="30"/>
                                  </a:lnTo>
                                  <a:lnTo>
                                    <a:pt x="444" y="30"/>
                                  </a:lnTo>
                                  <a:lnTo>
                                    <a:pt x="529" y="30"/>
                                  </a:lnTo>
                                  <a:lnTo>
                                    <a:pt x="647" y="30"/>
                                  </a:lnTo>
                                  <a:lnTo>
                                    <a:pt x="703" y="30"/>
                                  </a:lnTo>
                                  <a:lnTo>
                                    <a:pt x="758" y="30"/>
                                  </a:lnTo>
                                  <a:lnTo>
                                    <a:pt x="778" y="30"/>
                                  </a:lnTo>
                                  <a:lnTo>
                                    <a:pt x="801" y="30"/>
                                  </a:lnTo>
                                  <a:lnTo>
                                    <a:pt x="820" y="30"/>
                                  </a:lnTo>
                                  <a:lnTo>
                                    <a:pt x="833" y="30"/>
                                  </a:lnTo>
                                  <a:lnTo>
                                    <a:pt x="843" y="30"/>
                                  </a:lnTo>
                                  <a:lnTo>
                                    <a:pt x="853" y="30"/>
                                  </a:lnTo>
                                  <a:lnTo>
                                    <a:pt x="863" y="30"/>
                                  </a:lnTo>
                                  <a:lnTo>
                                    <a:pt x="863" y="20"/>
                                  </a:lnTo>
                                  <a:lnTo>
                                    <a:pt x="863" y="30"/>
                                  </a:lnTo>
                                  <a:lnTo>
                                    <a:pt x="853" y="30"/>
                                  </a:lnTo>
                                  <a:lnTo>
                                    <a:pt x="843" y="30"/>
                                  </a:lnTo>
                                  <a:lnTo>
                                    <a:pt x="833" y="30"/>
                                  </a:lnTo>
                                  <a:lnTo>
                                    <a:pt x="820" y="43"/>
                                  </a:lnTo>
                                  <a:lnTo>
                                    <a:pt x="810" y="43"/>
                                  </a:lnTo>
                                  <a:lnTo>
                                    <a:pt x="778" y="43"/>
                                  </a:lnTo>
                                  <a:lnTo>
                                    <a:pt x="758" y="43"/>
                                  </a:lnTo>
                                  <a:lnTo>
                                    <a:pt x="703" y="43"/>
                                  </a:lnTo>
                                  <a:lnTo>
                                    <a:pt x="670" y="43"/>
                                  </a:lnTo>
                                  <a:lnTo>
                                    <a:pt x="585" y="43"/>
                                  </a:lnTo>
                                  <a:lnTo>
                                    <a:pt x="506" y="30"/>
                                  </a:lnTo>
                                  <a:lnTo>
                                    <a:pt x="454" y="30"/>
                                  </a:lnTo>
                                  <a:lnTo>
                                    <a:pt x="323" y="30"/>
                                  </a:lnTo>
                                  <a:lnTo>
                                    <a:pt x="281" y="30"/>
                                  </a:lnTo>
                                  <a:lnTo>
                                    <a:pt x="261" y="30"/>
                                  </a:lnTo>
                                  <a:lnTo>
                                    <a:pt x="216" y="30"/>
                                  </a:lnTo>
                                  <a:lnTo>
                                    <a:pt x="196" y="20"/>
                                  </a:lnTo>
                                  <a:lnTo>
                                    <a:pt x="163" y="20"/>
                                  </a:lnTo>
                                  <a:lnTo>
                                    <a:pt x="131" y="20"/>
                                  </a:lnTo>
                                  <a:lnTo>
                                    <a:pt x="108" y="20"/>
                                  </a:lnTo>
                                  <a:lnTo>
                                    <a:pt x="98" y="20"/>
                                  </a:lnTo>
                                  <a:lnTo>
                                    <a:pt x="75" y="20"/>
                                  </a:lnTo>
                                  <a:lnTo>
                                    <a:pt x="65" y="20"/>
                                  </a:lnTo>
                                  <a:lnTo>
                                    <a:pt x="42" y="10"/>
                                  </a:lnTo>
                                  <a:lnTo>
                                    <a:pt x="33" y="10"/>
                                  </a:lnTo>
                                  <a:lnTo>
                                    <a:pt x="13" y="10"/>
                                  </a:lnTo>
                                  <a:lnTo>
                                    <a:pt x="0" y="10"/>
                                  </a:lnTo>
                                  <a:lnTo>
                                    <a:pt x="0" y="0"/>
                                  </a:lnTo>
                                  <a:close/>
                                </a:path>
                              </a:pathLst>
                            </a:custGeom>
                            <a:solidFill>
                              <a:srgbClr val="000000"/>
                            </a:solidFill>
                            <a:ln w="9525">
                              <a:noFill/>
                              <a:round/>
                              <a:headEnd/>
                              <a:tailEnd/>
                            </a:ln>
                          </p:spPr>
                          <p:txBody>
                            <a:bodyPr/>
                            <a:lstStyle/>
                            <a:p>
                              <a:endParaRPr lang="en-US"/>
                            </a:p>
                          </p:txBody>
                        </p:sp>
                        <p:sp>
                          <p:nvSpPr>
                            <p:cNvPr id="53427" name="Freeform 112"/>
                            <p:cNvSpPr>
                              <a:spLocks/>
                            </p:cNvSpPr>
                            <p:nvPr/>
                          </p:nvSpPr>
                          <p:spPr bwMode="auto">
                            <a:xfrm>
                              <a:off x="896" y="2871"/>
                              <a:ext cx="271" cy="14"/>
                            </a:xfrm>
                            <a:custGeom>
                              <a:avLst/>
                              <a:gdLst>
                                <a:gd name="T0" fmla="*/ 0 w 271"/>
                                <a:gd name="T1" fmla="*/ 0 h 14"/>
                                <a:gd name="T2" fmla="*/ 33 w 271"/>
                                <a:gd name="T3" fmla="*/ 0 h 14"/>
                                <a:gd name="T4" fmla="*/ 52 w 271"/>
                                <a:gd name="T5" fmla="*/ 0 h 14"/>
                                <a:gd name="T6" fmla="*/ 85 w 271"/>
                                <a:gd name="T7" fmla="*/ 0 h 14"/>
                                <a:gd name="T8" fmla="*/ 118 w 271"/>
                                <a:gd name="T9" fmla="*/ 14 h 14"/>
                                <a:gd name="T10" fmla="*/ 164 w 271"/>
                                <a:gd name="T11" fmla="*/ 14 h 14"/>
                                <a:gd name="T12" fmla="*/ 196 w 271"/>
                                <a:gd name="T13" fmla="*/ 14 h 14"/>
                                <a:gd name="T14" fmla="*/ 239 w 271"/>
                                <a:gd name="T15" fmla="*/ 14 h 14"/>
                                <a:gd name="T16" fmla="*/ 271 w 271"/>
                                <a:gd name="T17" fmla="*/ 1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1"/>
                                <a:gd name="T28" fmla="*/ 0 h 14"/>
                                <a:gd name="T29" fmla="*/ 271 w 27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1" h="14">
                                  <a:moveTo>
                                    <a:pt x="0" y="0"/>
                                  </a:moveTo>
                                  <a:lnTo>
                                    <a:pt x="33" y="0"/>
                                  </a:lnTo>
                                  <a:lnTo>
                                    <a:pt x="52" y="0"/>
                                  </a:lnTo>
                                  <a:lnTo>
                                    <a:pt x="85" y="0"/>
                                  </a:lnTo>
                                  <a:lnTo>
                                    <a:pt x="118" y="14"/>
                                  </a:lnTo>
                                  <a:lnTo>
                                    <a:pt x="164" y="14"/>
                                  </a:lnTo>
                                  <a:lnTo>
                                    <a:pt x="196" y="14"/>
                                  </a:lnTo>
                                  <a:lnTo>
                                    <a:pt x="239" y="14"/>
                                  </a:lnTo>
                                  <a:lnTo>
                                    <a:pt x="271" y="14"/>
                                  </a:lnTo>
                                </a:path>
                              </a:pathLst>
                            </a:custGeom>
                            <a:noFill/>
                            <a:ln w="11113">
                              <a:solidFill>
                                <a:srgbClr val="000000"/>
                              </a:solidFill>
                              <a:prstDash val="solid"/>
                              <a:round/>
                              <a:headEnd/>
                              <a:tailEnd/>
                            </a:ln>
                          </p:spPr>
                          <p:txBody>
                            <a:bodyPr/>
                            <a:lstStyle/>
                            <a:p>
                              <a:endParaRPr lang="en-US"/>
                            </a:p>
                          </p:txBody>
                        </p:sp>
                        <p:grpSp>
                          <p:nvGrpSpPr>
                            <p:cNvPr id="53428" name="Group 113"/>
                            <p:cNvGrpSpPr>
                              <a:grpSpLocks/>
                            </p:cNvGrpSpPr>
                            <p:nvPr/>
                          </p:nvGrpSpPr>
                          <p:grpSpPr bwMode="auto">
                            <a:xfrm>
                              <a:off x="808" y="2871"/>
                              <a:ext cx="33" cy="1"/>
                              <a:chOff x="808" y="2871"/>
                              <a:chExt cx="33" cy="1"/>
                            </a:xfrm>
                          </p:grpSpPr>
                          <p:sp>
                            <p:nvSpPr>
                              <p:cNvPr id="53429" name="Freeform 114"/>
                              <p:cNvSpPr>
                                <a:spLocks/>
                              </p:cNvSpPr>
                              <p:nvPr/>
                            </p:nvSpPr>
                            <p:spPr bwMode="auto">
                              <a:xfrm>
                                <a:off x="808" y="2871"/>
                                <a:ext cx="26" cy="1"/>
                              </a:xfrm>
                              <a:custGeom>
                                <a:avLst/>
                                <a:gdLst>
                                  <a:gd name="T0" fmla="*/ 0 w 26"/>
                                  <a:gd name="T1" fmla="*/ 0 h 1"/>
                                  <a:gd name="T2" fmla="*/ 0 w 26"/>
                                  <a:gd name="T3" fmla="*/ 0 h 1"/>
                                  <a:gd name="T4" fmla="*/ 10 w 26"/>
                                  <a:gd name="T5" fmla="*/ 0 h 1"/>
                                  <a:gd name="T6" fmla="*/ 20 w 26"/>
                                  <a:gd name="T7" fmla="*/ 0 h 1"/>
                                  <a:gd name="T8" fmla="*/ 26 w 26"/>
                                  <a:gd name="T9" fmla="*/ 0 h 1"/>
                                  <a:gd name="T10" fmla="*/ 20 w 26"/>
                                  <a:gd name="T11" fmla="*/ 0 h 1"/>
                                  <a:gd name="T12" fmla="*/ 10 w 26"/>
                                  <a:gd name="T13" fmla="*/ 0 h 1"/>
                                  <a:gd name="T14" fmla="*/ 0 w 26"/>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
                                  <a:gd name="T26" fmla="*/ 26 w 26"/>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
                                    <a:moveTo>
                                      <a:pt x="0" y="0"/>
                                    </a:moveTo>
                                    <a:lnTo>
                                      <a:pt x="0" y="0"/>
                                    </a:lnTo>
                                    <a:lnTo>
                                      <a:pt x="10" y="0"/>
                                    </a:lnTo>
                                    <a:lnTo>
                                      <a:pt x="20" y="0"/>
                                    </a:lnTo>
                                    <a:lnTo>
                                      <a:pt x="26" y="0"/>
                                    </a:lnTo>
                                    <a:lnTo>
                                      <a:pt x="20" y="0"/>
                                    </a:lnTo>
                                    <a:lnTo>
                                      <a:pt x="10" y="0"/>
                                    </a:lnTo>
                                    <a:lnTo>
                                      <a:pt x="0" y="0"/>
                                    </a:lnTo>
                                    <a:close/>
                                  </a:path>
                                </a:pathLst>
                              </a:custGeom>
                              <a:solidFill>
                                <a:srgbClr val="FFFF9F"/>
                              </a:solidFill>
                              <a:ln w="9525">
                                <a:noFill/>
                                <a:round/>
                                <a:headEnd/>
                                <a:tailEnd/>
                              </a:ln>
                            </p:spPr>
                            <p:txBody>
                              <a:bodyPr/>
                              <a:lstStyle/>
                              <a:p>
                                <a:endParaRPr lang="en-US"/>
                              </a:p>
                            </p:txBody>
                          </p:sp>
                          <p:sp>
                            <p:nvSpPr>
                              <p:cNvPr id="53430" name="Freeform 115"/>
                              <p:cNvSpPr>
                                <a:spLocks/>
                              </p:cNvSpPr>
                              <p:nvPr/>
                            </p:nvSpPr>
                            <p:spPr bwMode="auto">
                              <a:xfrm>
                                <a:off x="808" y="2871"/>
                                <a:ext cx="33" cy="1"/>
                              </a:xfrm>
                              <a:custGeom>
                                <a:avLst/>
                                <a:gdLst>
                                  <a:gd name="T0" fmla="*/ 0 w 33"/>
                                  <a:gd name="T1" fmla="*/ 0 h 1"/>
                                  <a:gd name="T2" fmla="*/ 0 w 33"/>
                                  <a:gd name="T3" fmla="*/ 0 h 1"/>
                                  <a:gd name="T4" fmla="*/ 13 w 33"/>
                                  <a:gd name="T5" fmla="*/ 0 h 1"/>
                                  <a:gd name="T6" fmla="*/ 23 w 33"/>
                                  <a:gd name="T7" fmla="*/ 0 h 1"/>
                                  <a:gd name="T8" fmla="*/ 33 w 33"/>
                                  <a:gd name="T9" fmla="*/ 0 h 1"/>
                                  <a:gd name="T10" fmla="*/ 23 w 33"/>
                                  <a:gd name="T11" fmla="*/ 0 h 1"/>
                                  <a:gd name="T12" fmla="*/ 13 w 33"/>
                                  <a:gd name="T13" fmla="*/ 0 h 1"/>
                                  <a:gd name="T14" fmla="*/ 0 w 33"/>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1"/>
                                  <a:gd name="T26" fmla="*/ 33 w 33"/>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1">
                                    <a:moveTo>
                                      <a:pt x="0" y="0"/>
                                    </a:moveTo>
                                    <a:lnTo>
                                      <a:pt x="0" y="0"/>
                                    </a:lnTo>
                                    <a:lnTo>
                                      <a:pt x="13" y="0"/>
                                    </a:lnTo>
                                    <a:lnTo>
                                      <a:pt x="23" y="0"/>
                                    </a:lnTo>
                                    <a:lnTo>
                                      <a:pt x="33" y="0"/>
                                    </a:lnTo>
                                    <a:lnTo>
                                      <a:pt x="23" y="0"/>
                                    </a:lnTo>
                                    <a:lnTo>
                                      <a:pt x="13" y="0"/>
                                    </a:lnTo>
                                    <a:lnTo>
                                      <a:pt x="0" y="0"/>
                                    </a:lnTo>
                                    <a:close/>
                                  </a:path>
                                </a:pathLst>
                              </a:custGeom>
                              <a:solidFill>
                                <a:srgbClr val="99A8A8"/>
                              </a:solidFill>
                              <a:ln w="9525">
                                <a:noFill/>
                                <a:round/>
                                <a:headEnd/>
                                <a:tailEnd/>
                              </a:ln>
                            </p:spPr>
                            <p:txBody>
                              <a:bodyPr/>
                              <a:lstStyle/>
                              <a:p>
                                <a:endParaRPr lang="en-US"/>
                              </a:p>
                            </p:txBody>
                          </p:sp>
                          <p:sp>
                            <p:nvSpPr>
                              <p:cNvPr id="53431" name="Freeform 116"/>
                              <p:cNvSpPr>
                                <a:spLocks/>
                              </p:cNvSpPr>
                              <p:nvPr/>
                            </p:nvSpPr>
                            <p:spPr bwMode="auto">
                              <a:xfrm>
                                <a:off x="808" y="2871"/>
                                <a:ext cx="33" cy="1"/>
                              </a:xfrm>
                              <a:custGeom>
                                <a:avLst/>
                                <a:gdLst>
                                  <a:gd name="T0" fmla="*/ 0 w 33"/>
                                  <a:gd name="T1" fmla="*/ 0 h 1"/>
                                  <a:gd name="T2" fmla="*/ 0 w 33"/>
                                  <a:gd name="T3" fmla="*/ 0 h 1"/>
                                  <a:gd name="T4" fmla="*/ 13 w 33"/>
                                  <a:gd name="T5" fmla="*/ 0 h 1"/>
                                  <a:gd name="T6" fmla="*/ 23 w 33"/>
                                  <a:gd name="T7" fmla="*/ 0 h 1"/>
                                  <a:gd name="T8" fmla="*/ 33 w 33"/>
                                  <a:gd name="T9" fmla="*/ 0 h 1"/>
                                  <a:gd name="T10" fmla="*/ 23 w 33"/>
                                  <a:gd name="T11" fmla="*/ 0 h 1"/>
                                  <a:gd name="T12" fmla="*/ 13 w 33"/>
                                  <a:gd name="T13" fmla="*/ 0 h 1"/>
                                  <a:gd name="T14" fmla="*/ 0 w 33"/>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1"/>
                                  <a:gd name="T26" fmla="*/ 33 w 33"/>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1">
                                    <a:moveTo>
                                      <a:pt x="0" y="0"/>
                                    </a:moveTo>
                                    <a:lnTo>
                                      <a:pt x="0" y="0"/>
                                    </a:lnTo>
                                    <a:lnTo>
                                      <a:pt x="13" y="0"/>
                                    </a:lnTo>
                                    <a:lnTo>
                                      <a:pt x="23" y="0"/>
                                    </a:lnTo>
                                    <a:lnTo>
                                      <a:pt x="33" y="0"/>
                                    </a:lnTo>
                                    <a:lnTo>
                                      <a:pt x="23" y="0"/>
                                    </a:lnTo>
                                    <a:lnTo>
                                      <a:pt x="13" y="0"/>
                                    </a:lnTo>
                                    <a:lnTo>
                                      <a:pt x="0" y="0"/>
                                    </a:lnTo>
                                  </a:path>
                                </a:pathLst>
                              </a:custGeom>
                              <a:noFill/>
                              <a:ln w="11113">
                                <a:solidFill>
                                  <a:srgbClr val="000000"/>
                                </a:solidFill>
                                <a:prstDash val="solid"/>
                                <a:round/>
                                <a:headEnd/>
                                <a:tailEnd/>
                              </a:ln>
                            </p:spPr>
                            <p:txBody>
                              <a:bodyPr/>
                              <a:lstStyle/>
                              <a:p>
                                <a:endParaRPr lang="en-US"/>
                              </a:p>
                            </p:txBody>
                          </p:sp>
                        </p:grpSp>
                      </p:grpSp>
                    </p:grpSp>
                    <p:sp>
                      <p:nvSpPr>
                        <p:cNvPr id="53423" name="Freeform 117"/>
                        <p:cNvSpPr>
                          <a:spLocks/>
                        </p:cNvSpPr>
                        <p:nvPr/>
                      </p:nvSpPr>
                      <p:spPr bwMode="auto">
                        <a:xfrm>
                          <a:off x="883" y="2764"/>
                          <a:ext cx="634" cy="9"/>
                        </a:xfrm>
                        <a:custGeom>
                          <a:avLst/>
                          <a:gdLst>
                            <a:gd name="T0" fmla="*/ 0 w 634"/>
                            <a:gd name="T1" fmla="*/ 0 h 9"/>
                            <a:gd name="T2" fmla="*/ 121 w 634"/>
                            <a:gd name="T3" fmla="*/ 0 h 9"/>
                            <a:gd name="T4" fmla="*/ 177 w 634"/>
                            <a:gd name="T5" fmla="*/ 0 h 9"/>
                            <a:gd name="T6" fmla="*/ 229 w 634"/>
                            <a:gd name="T7" fmla="*/ 0 h 9"/>
                            <a:gd name="T8" fmla="*/ 284 w 634"/>
                            <a:gd name="T9" fmla="*/ 0 h 9"/>
                            <a:gd name="T10" fmla="*/ 327 w 634"/>
                            <a:gd name="T11" fmla="*/ 0 h 9"/>
                            <a:gd name="T12" fmla="*/ 382 w 634"/>
                            <a:gd name="T13" fmla="*/ 0 h 9"/>
                            <a:gd name="T14" fmla="*/ 425 w 634"/>
                            <a:gd name="T15" fmla="*/ 0 h 9"/>
                            <a:gd name="T16" fmla="*/ 458 w 634"/>
                            <a:gd name="T17" fmla="*/ 0 h 9"/>
                            <a:gd name="T18" fmla="*/ 490 w 634"/>
                            <a:gd name="T19" fmla="*/ 0 h 9"/>
                            <a:gd name="T20" fmla="*/ 513 w 634"/>
                            <a:gd name="T21" fmla="*/ 0 h 9"/>
                            <a:gd name="T22" fmla="*/ 523 w 634"/>
                            <a:gd name="T23" fmla="*/ 0 h 9"/>
                            <a:gd name="T24" fmla="*/ 546 w 634"/>
                            <a:gd name="T25" fmla="*/ 0 h 9"/>
                            <a:gd name="T26" fmla="*/ 556 w 634"/>
                            <a:gd name="T27" fmla="*/ 0 h 9"/>
                            <a:gd name="T28" fmla="*/ 565 w 634"/>
                            <a:gd name="T29" fmla="*/ 0 h 9"/>
                            <a:gd name="T30" fmla="*/ 579 w 634"/>
                            <a:gd name="T31" fmla="*/ 0 h 9"/>
                            <a:gd name="T32" fmla="*/ 588 w 634"/>
                            <a:gd name="T33" fmla="*/ 0 h 9"/>
                            <a:gd name="T34" fmla="*/ 601 w 634"/>
                            <a:gd name="T35" fmla="*/ 0 h 9"/>
                            <a:gd name="T36" fmla="*/ 621 w 634"/>
                            <a:gd name="T37" fmla="*/ 0 h 9"/>
                            <a:gd name="T38" fmla="*/ 621 w 634"/>
                            <a:gd name="T39" fmla="*/ 9 h 9"/>
                            <a:gd name="T40" fmla="*/ 634 w 634"/>
                            <a:gd name="T41" fmla="*/ 9 h 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4"/>
                            <a:gd name="T64" fmla="*/ 0 h 9"/>
                            <a:gd name="T65" fmla="*/ 634 w 634"/>
                            <a:gd name="T66" fmla="*/ 9 h 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4" h="9">
                              <a:moveTo>
                                <a:pt x="0" y="0"/>
                              </a:moveTo>
                              <a:lnTo>
                                <a:pt x="121" y="0"/>
                              </a:lnTo>
                              <a:lnTo>
                                <a:pt x="177" y="0"/>
                              </a:lnTo>
                              <a:lnTo>
                                <a:pt x="229" y="0"/>
                              </a:lnTo>
                              <a:lnTo>
                                <a:pt x="284" y="0"/>
                              </a:lnTo>
                              <a:lnTo>
                                <a:pt x="327" y="0"/>
                              </a:lnTo>
                              <a:lnTo>
                                <a:pt x="382" y="0"/>
                              </a:lnTo>
                              <a:lnTo>
                                <a:pt x="425" y="0"/>
                              </a:lnTo>
                              <a:lnTo>
                                <a:pt x="458" y="0"/>
                              </a:lnTo>
                              <a:lnTo>
                                <a:pt x="490" y="0"/>
                              </a:lnTo>
                              <a:lnTo>
                                <a:pt x="513" y="0"/>
                              </a:lnTo>
                              <a:lnTo>
                                <a:pt x="523" y="0"/>
                              </a:lnTo>
                              <a:lnTo>
                                <a:pt x="546" y="0"/>
                              </a:lnTo>
                              <a:lnTo>
                                <a:pt x="556" y="0"/>
                              </a:lnTo>
                              <a:lnTo>
                                <a:pt x="565" y="0"/>
                              </a:lnTo>
                              <a:lnTo>
                                <a:pt x="579" y="0"/>
                              </a:lnTo>
                              <a:lnTo>
                                <a:pt x="588" y="0"/>
                              </a:lnTo>
                              <a:lnTo>
                                <a:pt x="601" y="0"/>
                              </a:lnTo>
                              <a:lnTo>
                                <a:pt x="621" y="0"/>
                              </a:lnTo>
                              <a:lnTo>
                                <a:pt x="621" y="9"/>
                              </a:lnTo>
                              <a:lnTo>
                                <a:pt x="634" y="9"/>
                              </a:lnTo>
                            </a:path>
                          </a:pathLst>
                        </a:custGeom>
                        <a:noFill/>
                        <a:ln w="11113">
                          <a:solidFill>
                            <a:srgbClr val="000000"/>
                          </a:solidFill>
                          <a:prstDash val="solid"/>
                          <a:round/>
                          <a:headEnd/>
                          <a:tailEnd/>
                        </a:ln>
                      </p:spPr>
                      <p:txBody>
                        <a:bodyPr/>
                        <a:lstStyle/>
                        <a:p>
                          <a:endParaRPr lang="en-US"/>
                        </a:p>
                      </p:txBody>
                    </p:sp>
                  </p:grpSp>
                  <p:sp>
                    <p:nvSpPr>
                      <p:cNvPr id="53421" name="Freeform 118"/>
                      <p:cNvSpPr>
                        <a:spLocks/>
                      </p:cNvSpPr>
                      <p:nvPr/>
                    </p:nvSpPr>
                    <p:spPr bwMode="auto">
                      <a:xfrm>
                        <a:off x="1060" y="2724"/>
                        <a:ext cx="3" cy="7"/>
                      </a:xfrm>
                      <a:custGeom>
                        <a:avLst/>
                        <a:gdLst>
                          <a:gd name="T0" fmla="*/ 3 w 3"/>
                          <a:gd name="T1" fmla="*/ 0 h 7"/>
                          <a:gd name="T2" fmla="*/ 3 w 3"/>
                          <a:gd name="T3" fmla="*/ 0 h 7"/>
                          <a:gd name="T4" fmla="*/ 0 w 3"/>
                          <a:gd name="T5" fmla="*/ 7 h 7"/>
                          <a:gd name="T6" fmla="*/ 3 w 3"/>
                          <a:gd name="T7" fmla="*/ 7 h 7"/>
                          <a:gd name="T8" fmla="*/ 3 w 3"/>
                          <a:gd name="T9" fmla="*/ 0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3" y="0"/>
                            </a:moveTo>
                            <a:lnTo>
                              <a:pt x="3" y="0"/>
                            </a:lnTo>
                            <a:lnTo>
                              <a:pt x="0" y="7"/>
                            </a:lnTo>
                            <a:lnTo>
                              <a:pt x="3" y="7"/>
                            </a:lnTo>
                            <a:lnTo>
                              <a:pt x="3" y="0"/>
                            </a:lnTo>
                            <a:close/>
                          </a:path>
                        </a:pathLst>
                      </a:custGeom>
                      <a:solidFill>
                        <a:srgbClr val="99A8A8"/>
                      </a:solidFill>
                      <a:ln w="9525">
                        <a:noFill/>
                        <a:round/>
                        <a:headEnd/>
                        <a:tailEnd/>
                      </a:ln>
                    </p:spPr>
                    <p:txBody>
                      <a:bodyPr/>
                      <a:lstStyle/>
                      <a:p>
                        <a:endParaRPr lang="en-US"/>
                      </a:p>
                    </p:txBody>
                  </p:sp>
                </p:grpSp>
              </p:grpSp>
            </p:grpSp>
          </p:grpSp>
          <p:grpSp>
            <p:nvGrpSpPr>
              <p:cNvPr id="53401" name="Group 119"/>
              <p:cNvGrpSpPr>
                <a:grpSpLocks/>
              </p:cNvGrpSpPr>
              <p:nvPr/>
            </p:nvGrpSpPr>
            <p:grpSpPr bwMode="auto">
              <a:xfrm>
                <a:off x="971" y="2809"/>
                <a:ext cx="513" cy="14"/>
                <a:chOff x="971" y="2809"/>
                <a:chExt cx="513" cy="14"/>
              </a:xfrm>
            </p:grpSpPr>
            <p:grpSp>
              <p:nvGrpSpPr>
                <p:cNvPr id="53402" name="Group 120"/>
                <p:cNvGrpSpPr>
                  <a:grpSpLocks/>
                </p:cNvGrpSpPr>
                <p:nvPr/>
              </p:nvGrpSpPr>
              <p:grpSpPr bwMode="auto">
                <a:xfrm>
                  <a:off x="971" y="2809"/>
                  <a:ext cx="10" cy="13"/>
                  <a:chOff x="971" y="2809"/>
                  <a:chExt cx="10" cy="13"/>
                </a:xfrm>
              </p:grpSpPr>
              <p:sp>
                <p:nvSpPr>
                  <p:cNvPr id="53411" name="Freeform 121"/>
                  <p:cNvSpPr>
                    <a:spLocks/>
                  </p:cNvSpPr>
                  <p:nvPr/>
                </p:nvSpPr>
                <p:spPr bwMode="auto">
                  <a:xfrm>
                    <a:off x="971" y="2809"/>
                    <a:ext cx="4" cy="7"/>
                  </a:xfrm>
                  <a:custGeom>
                    <a:avLst/>
                    <a:gdLst>
                      <a:gd name="T0" fmla="*/ 0 w 4"/>
                      <a:gd name="T1" fmla="*/ 0 h 7"/>
                      <a:gd name="T2" fmla="*/ 0 w 4"/>
                      <a:gd name="T3" fmla="*/ 0 h 7"/>
                      <a:gd name="T4" fmla="*/ 0 w 4"/>
                      <a:gd name="T5" fmla="*/ 7 h 7"/>
                      <a:gd name="T6" fmla="*/ 4 w 4"/>
                      <a:gd name="T7" fmla="*/ 7 h 7"/>
                      <a:gd name="T8" fmla="*/ 4 w 4"/>
                      <a:gd name="T9" fmla="*/ 0 h 7"/>
                      <a:gd name="T10" fmla="*/ 0 w 4"/>
                      <a:gd name="T11" fmla="*/ 0 h 7"/>
                      <a:gd name="T12" fmla="*/ 0 60000 65536"/>
                      <a:gd name="T13" fmla="*/ 0 60000 65536"/>
                      <a:gd name="T14" fmla="*/ 0 60000 65536"/>
                      <a:gd name="T15" fmla="*/ 0 60000 65536"/>
                      <a:gd name="T16" fmla="*/ 0 60000 65536"/>
                      <a:gd name="T17" fmla="*/ 0 60000 65536"/>
                      <a:gd name="T18" fmla="*/ 0 w 4"/>
                      <a:gd name="T19" fmla="*/ 0 h 7"/>
                      <a:gd name="T20" fmla="*/ 4 w 4"/>
                      <a:gd name="T21" fmla="*/ 7 h 7"/>
                    </a:gdLst>
                    <a:ahLst/>
                    <a:cxnLst>
                      <a:cxn ang="T12">
                        <a:pos x="T0" y="T1"/>
                      </a:cxn>
                      <a:cxn ang="T13">
                        <a:pos x="T2" y="T3"/>
                      </a:cxn>
                      <a:cxn ang="T14">
                        <a:pos x="T4" y="T5"/>
                      </a:cxn>
                      <a:cxn ang="T15">
                        <a:pos x="T6" y="T7"/>
                      </a:cxn>
                      <a:cxn ang="T16">
                        <a:pos x="T8" y="T9"/>
                      </a:cxn>
                      <a:cxn ang="T17">
                        <a:pos x="T10" y="T11"/>
                      </a:cxn>
                    </a:cxnLst>
                    <a:rect l="T18" t="T19" r="T20" b="T21"/>
                    <a:pathLst>
                      <a:path w="4" h="7">
                        <a:moveTo>
                          <a:pt x="0" y="0"/>
                        </a:moveTo>
                        <a:lnTo>
                          <a:pt x="0" y="0"/>
                        </a:lnTo>
                        <a:lnTo>
                          <a:pt x="0" y="7"/>
                        </a:lnTo>
                        <a:lnTo>
                          <a:pt x="4" y="7"/>
                        </a:lnTo>
                        <a:lnTo>
                          <a:pt x="4" y="0"/>
                        </a:lnTo>
                        <a:lnTo>
                          <a:pt x="0" y="0"/>
                        </a:lnTo>
                        <a:close/>
                      </a:path>
                    </a:pathLst>
                  </a:custGeom>
                  <a:solidFill>
                    <a:srgbClr val="FFFF9F"/>
                  </a:solidFill>
                  <a:ln w="9525">
                    <a:noFill/>
                    <a:round/>
                    <a:headEnd/>
                    <a:tailEnd/>
                  </a:ln>
                </p:spPr>
                <p:txBody>
                  <a:bodyPr/>
                  <a:lstStyle/>
                  <a:p>
                    <a:endParaRPr lang="en-US"/>
                  </a:p>
                </p:txBody>
              </p:sp>
              <p:sp>
                <p:nvSpPr>
                  <p:cNvPr id="53412" name="Freeform 122"/>
                  <p:cNvSpPr>
                    <a:spLocks/>
                  </p:cNvSpPr>
                  <p:nvPr/>
                </p:nvSpPr>
                <p:spPr bwMode="auto">
                  <a:xfrm>
                    <a:off x="971" y="2809"/>
                    <a:ext cx="4" cy="7"/>
                  </a:xfrm>
                  <a:custGeom>
                    <a:avLst/>
                    <a:gdLst>
                      <a:gd name="T0" fmla="*/ 0 w 4"/>
                      <a:gd name="T1" fmla="*/ 0 h 7"/>
                      <a:gd name="T2" fmla="*/ 0 w 4"/>
                      <a:gd name="T3" fmla="*/ 0 h 7"/>
                      <a:gd name="T4" fmla="*/ 0 w 4"/>
                      <a:gd name="T5" fmla="*/ 7 h 7"/>
                      <a:gd name="T6" fmla="*/ 4 w 4"/>
                      <a:gd name="T7" fmla="*/ 7 h 7"/>
                      <a:gd name="T8" fmla="*/ 4 w 4"/>
                      <a:gd name="T9" fmla="*/ 0 h 7"/>
                      <a:gd name="T10" fmla="*/ 0 w 4"/>
                      <a:gd name="T11" fmla="*/ 0 h 7"/>
                      <a:gd name="T12" fmla="*/ 0 60000 65536"/>
                      <a:gd name="T13" fmla="*/ 0 60000 65536"/>
                      <a:gd name="T14" fmla="*/ 0 60000 65536"/>
                      <a:gd name="T15" fmla="*/ 0 60000 65536"/>
                      <a:gd name="T16" fmla="*/ 0 60000 65536"/>
                      <a:gd name="T17" fmla="*/ 0 60000 65536"/>
                      <a:gd name="T18" fmla="*/ 0 w 4"/>
                      <a:gd name="T19" fmla="*/ 0 h 7"/>
                      <a:gd name="T20" fmla="*/ 4 w 4"/>
                      <a:gd name="T21" fmla="*/ 7 h 7"/>
                    </a:gdLst>
                    <a:ahLst/>
                    <a:cxnLst>
                      <a:cxn ang="T12">
                        <a:pos x="T0" y="T1"/>
                      </a:cxn>
                      <a:cxn ang="T13">
                        <a:pos x="T2" y="T3"/>
                      </a:cxn>
                      <a:cxn ang="T14">
                        <a:pos x="T4" y="T5"/>
                      </a:cxn>
                      <a:cxn ang="T15">
                        <a:pos x="T6" y="T7"/>
                      </a:cxn>
                      <a:cxn ang="T16">
                        <a:pos x="T8" y="T9"/>
                      </a:cxn>
                      <a:cxn ang="T17">
                        <a:pos x="T10" y="T11"/>
                      </a:cxn>
                    </a:cxnLst>
                    <a:rect l="T18" t="T19" r="T20" b="T21"/>
                    <a:pathLst>
                      <a:path w="4" h="7">
                        <a:moveTo>
                          <a:pt x="0" y="0"/>
                        </a:moveTo>
                        <a:lnTo>
                          <a:pt x="0" y="0"/>
                        </a:lnTo>
                        <a:lnTo>
                          <a:pt x="0" y="7"/>
                        </a:lnTo>
                        <a:lnTo>
                          <a:pt x="4" y="7"/>
                        </a:lnTo>
                        <a:lnTo>
                          <a:pt x="4" y="0"/>
                        </a:lnTo>
                        <a:lnTo>
                          <a:pt x="0" y="0"/>
                        </a:lnTo>
                        <a:close/>
                      </a:path>
                    </a:pathLst>
                  </a:custGeom>
                  <a:solidFill>
                    <a:srgbClr val="99A8A8"/>
                  </a:solidFill>
                  <a:ln w="9525">
                    <a:noFill/>
                    <a:round/>
                    <a:headEnd/>
                    <a:tailEnd/>
                  </a:ln>
                </p:spPr>
                <p:txBody>
                  <a:bodyPr/>
                  <a:lstStyle/>
                  <a:p>
                    <a:endParaRPr lang="en-US"/>
                  </a:p>
                </p:txBody>
              </p:sp>
              <p:sp>
                <p:nvSpPr>
                  <p:cNvPr id="53413" name="Rectangle 123"/>
                  <p:cNvSpPr>
                    <a:spLocks noChangeArrowheads="1"/>
                  </p:cNvSpPr>
                  <p:nvPr/>
                </p:nvSpPr>
                <p:spPr bwMode="auto">
                  <a:xfrm>
                    <a:off x="975" y="2816"/>
                    <a:ext cx="6" cy="6"/>
                  </a:xfrm>
                  <a:prstGeom prst="rect">
                    <a:avLst/>
                  </a:prstGeom>
                  <a:noFill/>
                  <a:ln w="11113">
                    <a:solidFill>
                      <a:srgbClr val="000000"/>
                    </a:solidFill>
                    <a:miter lim="800000"/>
                    <a:headEnd/>
                    <a:tailEnd/>
                  </a:ln>
                </p:spPr>
                <p:txBody>
                  <a:bodyPr/>
                  <a:lstStyle/>
                  <a:p>
                    <a:endParaRPr lang="en-US"/>
                  </a:p>
                </p:txBody>
              </p:sp>
            </p:grpSp>
            <p:grpSp>
              <p:nvGrpSpPr>
                <p:cNvPr id="53403" name="Group 124"/>
                <p:cNvGrpSpPr>
                  <a:grpSpLocks/>
                </p:cNvGrpSpPr>
                <p:nvPr/>
              </p:nvGrpSpPr>
              <p:grpSpPr bwMode="auto">
                <a:xfrm>
                  <a:off x="1109" y="2809"/>
                  <a:ext cx="19" cy="14"/>
                  <a:chOff x="1109" y="2809"/>
                  <a:chExt cx="19" cy="14"/>
                </a:xfrm>
              </p:grpSpPr>
              <p:sp>
                <p:nvSpPr>
                  <p:cNvPr id="53408" name="Freeform 125"/>
                  <p:cNvSpPr>
                    <a:spLocks/>
                  </p:cNvSpPr>
                  <p:nvPr/>
                </p:nvSpPr>
                <p:spPr bwMode="auto">
                  <a:xfrm>
                    <a:off x="1112" y="2809"/>
                    <a:ext cx="6" cy="7"/>
                  </a:xfrm>
                  <a:custGeom>
                    <a:avLst/>
                    <a:gdLst>
                      <a:gd name="T0" fmla="*/ 0 w 6"/>
                      <a:gd name="T1" fmla="*/ 0 h 7"/>
                      <a:gd name="T2" fmla="*/ 0 w 6"/>
                      <a:gd name="T3" fmla="*/ 0 h 7"/>
                      <a:gd name="T4" fmla="*/ 6 w 6"/>
                      <a:gd name="T5" fmla="*/ 0 h 7"/>
                      <a:gd name="T6" fmla="*/ 6 w 6"/>
                      <a:gd name="T7" fmla="*/ 7 h 7"/>
                      <a:gd name="T8" fmla="*/ 0 w 6"/>
                      <a:gd name="T9" fmla="*/ 7 h 7"/>
                      <a:gd name="T10" fmla="*/ 0 w 6"/>
                      <a:gd name="T11" fmla="*/ 0 h 7"/>
                      <a:gd name="T12" fmla="*/ 0 60000 65536"/>
                      <a:gd name="T13" fmla="*/ 0 60000 65536"/>
                      <a:gd name="T14" fmla="*/ 0 60000 65536"/>
                      <a:gd name="T15" fmla="*/ 0 60000 65536"/>
                      <a:gd name="T16" fmla="*/ 0 60000 65536"/>
                      <a:gd name="T17" fmla="*/ 0 60000 65536"/>
                      <a:gd name="T18" fmla="*/ 0 w 6"/>
                      <a:gd name="T19" fmla="*/ 0 h 7"/>
                      <a:gd name="T20" fmla="*/ 6 w 6"/>
                      <a:gd name="T21" fmla="*/ 7 h 7"/>
                    </a:gdLst>
                    <a:ahLst/>
                    <a:cxnLst>
                      <a:cxn ang="T12">
                        <a:pos x="T0" y="T1"/>
                      </a:cxn>
                      <a:cxn ang="T13">
                        <a:pos x="T2" y="T3"/>
                      </a:cxn>
                      <a:cxn ang="T14">
                        <a:pos x="T4" y="T5"/>
                      </a:cxn>
                      <a:cxn ang="T15">
                        <a:pos x="T6" y="T7"/>
                      </a:cxn>
                      <a:cxn ang="T16">
                        <a:pos x="T8" y="T9"/>
                      </a:cxn>
                      <a:cxn ang="T17">
                        <a:pos x="T10" y="T11"/>
                      </a:cxn>
                    </a:cxnLst>
                    <a:rect l="T18" t="T19" r="T20" b="T21"/>
                    <a:pathLst>
                      <a:path w="6" h="7">
                        <a:moveTo>
                          <a:pt x="0" y="0"/>
                        </a:moveTo>
                        <a:lnTo>
                          <a:pt x="0" y="0"/>
                        </a:lnTo>
                        <a:lnTo>
                          <a:pt x="6" y="0"/>
                        </a:lnTo>
                        <a:lnTo>
                          <a:pt x="6" y="7"/>
                        </a:lnTo>
                        <a:lnTo>
                          <a:pt x="0" y="7"/>
                        </a:lnTo>
                        <a:lnTo>
                          <a:pt x="0" y="0"/>
                        </a:lnTo>
                        <a:close/>
                      </a:path>
                    </a:pathLst>
                  </a:custGeom>
                  <a:solidFill>
                    <a:srgbClr val="FFFF9F"/>
                  </a:solidFill>
                  <a:ln w="9525">
                    <a:noFill/>
                    <a:round/>
                    <a:headEnd/>
                    <a:tailEnd/>
                  </a:ln>
                </p:spPr>
                <p:txBody>
                  <a:bodyPr/>
                  <a:lstStyle/>
                  <a:p>
                    <a:endParaRPr lang="en-US"/>
                  </a:p>
                </p:txBody>
              </p:sp>
              <p:sp>
                <p:nvSpPr>
                  <p:cNvPr id="53409" name="Freeform 126"/>
                  <p:cNvSpPr>
                    <a:spLocks/>
                  </p:cNvSpPr>
                  <p:nvPr/>
                </p:nvSpPr>
                <p:spPr bwMode="auto">
                  <a:xfrm>
                    <a:off x="1112" y="2822"/>
                    <a:ext cx="6" cy="1"/>
                  </a:xfrm>
                  <a:custGeom>
                    <a:avLst/>
                    <a:gdLst>
                      <a:gd name="T0" fmla="*/ 0 w 6"/>
                      <a:gd name="T1" fmla="*/ 0 h 1"/>
                      <a:gd name="T2" fmla="*/ 0 w 6"/>
                      <a:gd name="T3" fmla="*/ 0 h 1"/>
                      <a:gd name="T4" fmla="*/ 6 w 6"/>
                      <a:gd name="T5" fmla="*/ 0 h 1"/>
                      <a:gd name="T6" fmla="*/ 0 w 6"/>
                      <a:gd name="T7" fmla="*/ 0 h 1"/>
                      <a:gd name="T8" fmla="*/ 0 60000 65536"/>
                      <a:gd name="T9" fmla="*/ 0 60000 65536"/>
                      <a:gd name="T10" fmla="*/ 0 60000 65536"/>
                      <a:gd name="T11" fmla="*/ 0 60000 65536"/>
                      <a:gd name="T12" fmla="*/ 0 w 6"/>
                      <a:gd name="T13" fmla="*/ 0 h 1"/>
                      <a:gd name="T14" fmla="*/ 6 w 6"/>
                      <a:gd name="T15" fmla="*/ 1 h 1"/>
                    </a:gdLst>
                    <a:ahLst/>
                    <a:cxnLst>
                      <a:cxn ang="T8">
                        <a:pos x="T0" y="T1"/>
                      </a:cxn>
                      <a:cxn ang="T9">
                        <a:pos x="T2" y="T3"/>
                      </a:cxn>
                      <a:cxn ang="T10">
                        <a:pos x="T4" y="T5"/>
                      </a:cxn>
                      <a:cxn ang="T11">
                        <a:pos x="T6" y="T7"/>
                      </a:cxn>
                    </a:cxnLst>
                    <a:rect l="T12" t="T13" r="T14" b="T15"/>
                    <a:pathLst>
                      <a:path w="6" h="1">
                        <a:moveTo>
                          <a:pt x="0" y="0"/>
                        </a:moveTo>
                        <a:lnTo>
                          <a:pt x="0" y="0"/>
                        </a:lnTo>
                        <a:lnTo>
                          <a:pt x="6" y="0"/>
                        </a:lnTo>
                        <a:lnTo>
                          <a:pt x="0" y="0"/>
                        </a:lnTo>
                        <a:close/>
                      </a:path>
                    </a:pathLst>
                  </a:custGeom>
                  <a:solidFill>
                    <a:srgbClr val="99A8A8"/>
                  </a:solidFill>
                  <a:ln w="9525">
                    <a:noFill/>
                    <a:round/>
                    <a:headEnd/>
                    <a:tailEnd/>
                  </a:ln>
                </p:spPr>
                <p:txBody>
                  <a:bodyPr/>
                  <a:lstStyle/>
                  <a:p>
                    <a:endParaRPr lang="en-US"/>
                  </a:p>
                </p:txBody>
              </p:sp>
              <p:sp>
                <p:nvSpPr>
                  <p:cNvPr id="53410" name="Line 127"/>
                  <p:cNvSpPr>
                    <a:spLocks noChangeShapeType="1"/>
                  </p:cNvSpPr>
                  <p:nvPr/>
                </p:nvSpPr>
                <p:spPr bwMode="auto">
                  <a:xfrm flipH="1">
                    <a:off x="1109" y="2822"/>
                    <a:ext cx="19" cy="1"/>
                  </a:xfrm>
                  <a:prstGeom prst="line">
                    <a:avLst/>
                  </a:prstGeom>
                  <a:noFill/>
                  <a:ln w="11113">
                    <a:solidFill>
                      <a:srgbClr val="000000"/>
                    </a:solidFill>
                    <a:round/>
                    <a:headEnd/>
                    <a:tailEnd/>
                  </a:ln>
                </p:spPr>
                <p:txBody>
                  <a:bodyPr/>
                  <a:lstStyle/>
                  <a:p>
                    <a:endParaRPr lang="en-US"/>
                  </a:p>
                </p:txBody>
              </p:sp>
            </p:grpSp>
            <p:grpSp>
              <p:nvGrpSpPr>
                <p:cNvPr id="53404" name="Group 128"/>
                <p:cNvGrpSpPr>
                  <a:grpSpLocks/>
                </p:cNvGrpSpPr>
                <p:nvPr/>
              </p:nvGrpSpPr>
              <p:grpSpPr bwMode="auto">
                <a:xfrm>
                  <a:off x="1462" y="2809"/>
                  <a:ext cx="22" cy="13"/>
                  <a:chOff x="1462" y="2809"/>
                  <a:chExt cx="22" cy="13"/>
                </a:xfrm>
              </p:grpSpPr>
              <p:sp>
                <p:nvSpPr>
                  <p:cNvPr id="53405" name="Freeform 129"/>
                  <p:cNvSpPr>
                    <a:spLocks/>
                  </p:cNvSpPr>
                  <p:nvPr/>
                </p:nvSpPr>
                <p:spPr bwMode="auto">
                  <a:xfrm>
                    <a:off x="1462" y="2809"/>
                    <a:ext cx="16" cy="7"/>
                  </a:xfrm>
                  <a:custGeom>
                    <a:avLst/>
                    <a:gdLst>
                      <a:gd name="T0" fmla="*/ 0 w 16"/>
                      <a:gd name="T1" fmla="*/ 0 h 7"/>
                      <a:gd name="T2" fmla="*/ 0 w 16"/>
                      <a:gd name="T3" fmla="*/ 0 h 7"/>
                      <a:gd name="T4" fmla="*/ 16 w 16"/>
                      <a:gd name="T5" fmla="*/ 0 h 7"/>
                      <a:gd name="T6" fmla="*/ 16 w 16"/>
                      <a:gd name="T7" fmla="*/ 7 h 7"/>
                      <a:gd name="T8" fmla="*/ 0 w 16"/>
                      <a:gd name="T9" fmla="*/ 7 h 7"/>
                      <a:gd name="T10" fmla="*/ 0 w 16"/>
                      <a:gd name="T11" fmla="*/ 0 h 7"/>
                      <a:gd name="T12" fmla="*/ 0 60000 65536"/>
                      <a:gd name="T13" fmla="*/ 0 60000 65536"/>
                      <a:gd name="T14" fmla="*/ 0 60000 65536"/>
                      <a:gd name="T15" fmla="*/ 0 60000 65536"/>
                      <a:gd name="T16" fmla="*/ 0 60000 65536"/>
                      <a:gd name="T17" fmla="*/ 0 60000 65536"/>
                      <a:gd name="T18" fmla="*/ 0 w 16"/>
                      <a:gd name="T19" fmla="*/ 0 h 7"/>
                      <a:gd name="T20" fmla="*/ 16 w 16"/>
                      <a:gd name="T21" fmla="*/ 7 h 7"/>
                    </a:gdLst>
                    <a:ahLst/>
                    <a:cxnLst>
                      <a:cxn ang="T12">
                        <a:pos x="T0" y="T1"/>
                      </a:cxn>
                      <a:cxn ang="T13">
                        <a:pos x="T2" y="T3"/>
                      </a:cxn>
                      <a:cxn ang="T14">
                        <a:pos x="T4" y="T5"/>
                      </a:cxn>
                      <a:cxn ang="T15">
                        <a:pos x="T6" y="T7"/>
                      </a:cxn>
                      <a:cxn ang="T16">
                        <a:pos x="T8" y="T9"/>
                      </a:cxn>
                      <a:cxn ang="T17">
                        <a:pos x="T10" y="T11"/>
                      </a:cxn>
                    </a:cxnLst>
                    <a:rect l="T18" t="T19" r="T20" b="T21"/>
                    <a:pathLst>
                      <a:path w="16" h="7">
                        <a:moveTo>
                          <a:pt x="0" y="0"/>
                        </a:moveTo>
                        <a:lnTo>
                          <a:pt x="0" y="0"/>
                        </a:lnTo>
                        <a:lnTo>
                          <a:pt x="16" y="0"/>
                        </a:lnTo>
                        <a:lnTo>
                          <a:pt x="16" y="7"/>
                        </a:lnTo>
                        <a:lnTo>
                          <a:pt x="0" y="7"/>
                        </a:lnTo>
                        <a:lnTo>
                          <a:pt x="0" y="0"/>
                        </a:lnTo>
                        <a:close/>
                      </a:path>
                    </a:pathLst>
                  </a:custGeom>
                  <a:solidFill>
                    <a:srgbClr val="FFFF9F"/>
                  </a:solidFill>
                  <a:ln w="9525">
                    <a:noFill/>
                    <a:round/>
                    <a:headEnd/>
                    <a:tailEnd/>
                  </a:ln>
                </p:spPr>
                <p:txBody>
                  <a:bodyPr/>
                  <a:lstStyle/>
                  <a:p>
                    <a:endParaRPr lang="en-US"/>
                  </a:p>
                </p:txBody>
              </p:sp>
              <p:sp>
                <p:nvSpPr>
                  <p:cNvPr id="53406" name="Freeform 130"/>
                  <p:cNvSpPr>
                    <a:spLocks/>
                  </p:cNvSpPr>
                  <p:nvPr/>
                </p:nvSpPr>
                <p:spPr bwMode="auto">
                  <a:xfrm>
                    <a:off x="1471" y="2809"/>
                    <a:ext cx="7" cy="7"/>
                  </a:xfrm>
                  <a:custGeom>
                    <a:avLst/>
                    <a:gdLst>
                      <a:gd name="T0" fmla="*/ 0 w 7"/>
                      <a:gd name="T1" fmla="*/ 7 h 7"/>
                      <a:gd name="T2" fmla="*/ 0 w 7"/>
                      <a:gd name="T3" fmla="*/ 7 h 7"/>
                      <a:gd name="T4" fmla="*/ 7 w 7"/>
                      <a:gd name="T5" fmla="*/ 0 h 7"/>
                      <a:gd name="T6" fmla="*/ 7 w 7"/>
                      <a:gd name="T7" fmla="*/ 7 h 7"/>
                      <a:gd name="T8" fmla="*/ 0 w 7"/>
                      <a:gd name="T9" fmla="*/ 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0" y="7"/>
                        </a:moveTo>
                        <a:lnTo>
                          <a:pt x="0" y="7"/>
                        </a:lnTo>
                        <a:lnTo>
                          <a:pt x="7" y="0"/>
                        </a:lnTo>
                        <a:lnTo>
                          <a:pt x="7" y="7"/>
                        </a:lnTo>
                        <a:lnTo>
                          <a:pt x="0" y="7"/>
                        </a:lnTo>
                        <a:close/>
                      </a:path>
                    </a:pathLst>
                  </a:custGeom>
                  <a:solidFill>
                    <a:srgbClr val="788787"/>
                  </a:solidFill>
                  <a:ln w="9525">
                    <a:noFill/>
                    <a:round/>
                    <a:headEnd/>
                    <a:tailEnd/>
                  </a:ln>
                </p:spPr>
                <p:txBody>
                  <a:bodyPr/>
                  <a:lstStyle/>
                  <a:p>
                    <a:endParaRPr lang="en-US"/>
                  </a:p>
                </p:txBody>
              </p:sp>
              <p:sp>
                <p:nvSpPr>
                  <p:cNvPr id="53407" name="Freeform 131"/>
                  <p:cNvSpPr>
                    <a:spLocks/>
                  </p:cNvSpPr>
                  <p:nvPr/>
                </p:nvSpPr>
                <p:spPr bwMode="auto">
                  <a:xfrm>
                    <a:off x="1471" y="2809"/>
                    <a:ext cx="13" cy="13"/>
                  </a:xfrm>
                  <a:custGeom>
                    <a:avLst/>
                    <a:gdLst>
                      <a:gd name="T0" fmla="*/ 13 w 13"/>
                      <a:gd name="T1" fmla="*/ 0 h 13"/>
                      <a:gd name="T2" fmla="*/ 13 w 13"/>
                      <a:gd name="T3" fmla="*/ 13 h 13"/>
                      <a:gd name="T4" fmla="*/ 0 w 13"/>
                      <a:gd name="T5" fmla="*/ 13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13" y="0"/>
                        </a:moveTo>
                        <a:lnTo>
                          <a:pt x="13" y="13"/>
                        </a:lnTo>
                        <a:lnTo>
                          <a:pt x="0" y="13"/>
                        </a:lnTo>
                      </a:path>
                    </a:pathLst>
                  </a:custGeom>
                  <a:noFill/>
                  <a:ln w="11113">
                    <a:solidFill>
                      <a:srgbClr val="353535"/>
                    </a:solidFill>
                    <a:prstDash val="solid"/>
                    <a:round/>
                    <a:headEnd/>
                    <a:tailEnd/>
                  </a:ln>
                </p:spPr>
                <p:txBody>
                  <a:bodyPr/>
                  <a:lstStyle/>
                  <a:p>
                    <a:endParaRPr lang="en-US"/>
                  </a:p>
                </p:txBody>
              </p:sp>
            </p:grpSp>
          </p:grpSp>
        </p:grpSp>
        <p:sp>
          <p:nvSpPr>
            <p:cNvPr id="52291" name="Rectangle 132"/>
            <p:cNvSpPr>
              <a:spLocks noChangeArrowheads="1"/>
            </p:cNvSpPr>
            <p:nvPr/>
          </p:nvSpPr>
          <p:spPr bwMode="auto">
            <a:xfrm>
              <a:off x="2128" y="1357"/>
              <a:ext cx="458" cy="202"/>
            </a:xfrm>
            <a:prstGeom prst="rect">
              <a:avLst/>
            </a:prstGeom>
            <a:noFill/>
            <a:ln w="9525">
              <a:noFill/>
              <a:miter lim="800000"/>
              <a:headEnd/>
              <a:tailEnd/>
            </a:ln>
          </p:spPr>
          <p:txBody>
            <a:bodyPr/>
            <a:lstStyle/>
            <a:p>
              <a:endParaRPr lang="en-US"/>
            </a:p>
          </p:txBody>
        </p:sp>
        <p:sp>
          <p:nvSpPr>
            <p:cNvPr id="52292" name="Rectangle 133"/>
            <p:cNvSpPr>
              <a:spLocks noChangeArrowheads="1"/>
            </p:cNvSpPr>
            <p:nvPr/>
          </p:nvSpPr>
          <p:spPr bwMode="auto">
            <a:xfrm>
              <a:off x="2128" y="1361"/>
              <a:ext cx="381"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Global </a:t>
              </a:r>
              <a:endParaRPr lang="en-US" sz="1800"/>
            </a:p>
          </p:txBody>
        </p:sp>
        <p:sp>
          <p:nvSpPr>
            <p:cNvPr id="52293" name="Rectangle 134"/>
            <p:cNvSpPr>
              <a:spLocks noChangeArrowheads="1"/>
            </p:cNvSpPr>
            <p:nvPr/>
          </p:nvSpPr>
          <p:spPr bwMode="auto">
            <a:xfrm>
              <a:off x="2520" y="1338"/>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sz="1800"/>
            </a:p>
          </p:txBody>
        </p:sp>
        <p:grpSp>
          <p:nvGrpSpPr>
            <p:cNvPr id="52294" name="Group 135"/>
            <p:cNvGrpSpPr>
              <a:grpSpLocks/>
            </p:cNvGrpSpPr>
            <p:nvPr/>
          </p:nvGrpSpPr>
          <p:grpSpPr bwMode="auto">
            <a:xfrm>
              <a:off x="1021" y="2005"/>
              <a:ext cx="479" cy="820"/>
              <a:chOff x="1138" y="1822"/>
              <a:chExt cx="448" cy="667"/>
            </a:xfrm>
          </p:grpSpPr>
          <p:grpSp>
            <p:nvGrpSpPr>
              <p:cNvPr id="53328" name="Group 136"/>
              <p:cNvGrpSpPr>
                <a:grpSpLocks/>
              </p:cNvGrpSpPr>
              <p:nvPr/>
            </p:nvGrpSpPr>
            <p:grpSpPr bwMode="auto">
              <a:xfrm>
                <a:off x="1138" y="1822"/>
                <a:ext cx="448" cy="667"/>
                <a:chOff x="1138" y="1822"/>
                <a:chExt cx="448" cy="667"/>
              </a:xfrm>
            </p:grpSpPr>
            <p:grpSp>
              <p:nvGrpSpPr>
                <p:cNvPr id="53330" name="Group 137"/>
                <p:cNvGrpSpPr>
                  <a:grpSpLocks/>
                </p:cNvGrpSpPr>
                <p:nvPr/>
              </p:nvGrpSpPr>
              <p:grpSpPr bwMode="auto">
                <a:xfrm>
                  <a:off x="1174" y="2361"/>
                  <a:ext cx="248" cy="36"/>
                  <a:chOff x="1174" y="2361"/>
                  <a:chExt cx="248" cy="36"/>
                </a:xfrm>
              </p:grpSpPr>
              <p:grpSp>
                <p:nvGrpSpPr>
                  <p:cNvPr id="53387" name="Group 138"/>
                  <p:cNvGrpSpPr>
                    <a:grpSpLocks/>
                  </p:cNvGrpSpPr>
                  <p:nvPr/>
                </p:nvGrpSpPr>
                <p:grpSpPr bwMode="auto">
                  <a:xfrm>
                    <a:off x="1194" y="2368"/>
                    <a:ext cx="144" cy="29"/>
                    <a:chOff x="1194" y="2368"/>
                    <a:chExt cx="144" cy="29"/>
                  </a:xfrm>
                </p:grpSpPr>
                <p:sp>
                  <p:nvSpPr>
                    <p:cNvPr id="53389" name="Line 139"/>
                    <p:cNvSpPr>
                      <a:spLocks noChangeShapeType="1"/>
                    </p:cNvSpPr>
                    <p:nvPr/>
                  </p:nvSpPr>
                  <p:spPr bwMode="auto">
                    <a:xfrm>
                      <a:off x="1194" y="2368"/>
                      <a:ext cx="6" cy="26"/>
                    </a:xfrm>
                    <a:prstGeom prst="line">
                      <a:avLst/>
                    </a:prstGeom>
                    <a:noFill/>
                    <a:ln w="4763">
                      <a:solidFill>
                        <a:srgbClr val="000000"/>
                      </a:solidFill>
                      <a:round/>
                      <a:headEnd/>
                      <a:tailEnd/>
                    </a:ln>
                  </p:spPr>
                  <p:txBody>
                    <a:bodyPr/>
                    <a:lstStyle/>
                    <a:p>
                      <a:endParaRPr lang="en-US"/>
                    </a:p>
                  </p:txBody>
                </p:sp>
                <p:sp>
                  <p:nvSpPr>
                    <p:cNvPr id="53390" name="Line 140"/>
                    <p:cNvSpPr>
                      <a:spLocks noChangeShapeType="1"/>
                    </p:cNvSpPr>
                    <p:nvPr/>
                  </p:nvSpPr>
                  <p:spPr bwMode="auto">
                    <a:xfrm>
                      <a:off x="1272" y="2378"/>
                      <a:ext cx="3" cy="19"/>
                    </a:xfrm>
                    <a:prstGeom prst="line">
                      <a:avLst/>
                    </a:prstGeom>
                    <a:noFill/>
                    <a:ln w="4763">
                      <a:solidFill>
                        <a:srgbClr val="000000"/>
                      </a:solidFill>
                      <a:round/>
                      <a:headEnd/>
                      <a:tailEnd/>
                    </a:ln>
                  </p:spPr>
                  <p:txBody>
                    <a:bodyPr/>
                    <a:lstStyle/>
                    <a:p>
                      <a:endParaRPr lang="en-US"/>
                    </a:p>
                  </p:txBody>
                </p:sp>
                <p:sp>
                  <p:nvSpPr>
                    <p:cNvPr id="53391" name="Line 141"/>
                    <p:cNvSpPr>
                      <a:spLocks noChangeShapeType="1"/>
                    </p:cNvSpPr>
                    <p:nvPr/>
                  </p:nvSpPr>
                  <p:spPr bwMode="auto">
                    <a:xfrm>
                      <a:off x="1337" y="2378"/>
                      <a:ext cx="1" cy="19"/>
                    </a:xfrm>
                    <a:prstGeom prst="line">
                      <a:avLst/>
                    </a:prstGeom>
                    <a:noFill/>
                    <a:ln w="4763">
                      <a:solidFill>
                        <a:srgbClr val="000000"/>
                      </a:solidFill>
                      <a:round/>
                      <a:headEnd/>
                      <a:tailEnd/>
                    </a:ln>
                  </p:spPr>
                  <p:txBody>
                    <a:bodyPr/>
                    <a:lstStyle/>
                    <a:p>
                      <a:endParaRPr lang="en-US"/>
                    </a:p>
                  </p:txBody>
                </p:sp>
              </p:grpSp>
              <p:sp>
                <p:nvSpPr>
                  <p:cNvPr id="53388" name="Freeform 142"/>
                  <p:cNvSpPr>
                    <a:spLocks/>
                  </p:cNvSpPr>
                  <p:nvPr/>
                </p:nvSpPr>
                <p:spPr bwMode="auto">
                  <a:xfrm>
                    <a:off x="1174" y="2361"/>
                    <a:ext cx="248" cy="17"/>
                  </a:xfrm>
                  <a:custGeom>
                    <a:avLst/>
                    <a:gdLst>
                      <a:gd name="T0" fmla="*/ 0 w 248"/>
                      <a:gd name="T1" fmla="*/ 0 h 17"/>
                      <a:gd name="T2" fmla="*/ 49 w 248"/>
                      <a:gd name="T3" fmla="*/ 13 h 17"/>
                      <a:gd name="T4" fmla="*/ 62 w 248"/>
                      <a:gd name="T5" fmla="*/ 13 h 17"/>
                      <a:gd name="T6" fmla="*/ 75 w 248"/>
                      <a:gd name="T7" fmla="*/ 17 h 17"/>
                      <a:gd name="T8" fmla="*/ 91 w 248"/>
                      <a:gd name="T9" fmla="*/ 17 h 17"/>
                      <a:gd name="T10" fmla="*/ 108 w 248"/>
                      <a:gd name="T11" fmla="*/ 17 h 17"/>
                      <a:gd name="T12" fmla="*/ 134 w 248"/>
                      <a:gd name="T13" fmla="*/ 17 h 17"/>
                      <a:gd name="T14" fmla="*/ 167 w 248"/>
                      <a:gd name="T15" fmla="*/ 17 h 17"/>
                      <a:gd name="T16" fmla="*/ 196 w 248"/>
                      <a:gd name="T17" fmla="*/ 17 h 17"/>
                      <a:gd name="T18" fmla="*/ 248 w 248"/>
                      <a:gd name="T19" fmla="*/ 13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8"/>
                      <a:gd name="T31" fmla="*/ 0 h 17"/>
                      <a:gd name="T32" fmla="*/ 248 w 24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8" h="17">
                        <a:moveTo>
                          <a:pt x="0" y="0"/>
                        </a:moveTo>
                        <a:lnTo>
                          <a:pt x="49" y="13"/>
                        </a:lnTo>
                        <a:lnTo>
                          <a:pt x="62" y="13"/>
                        </a:lnTo>
                        <a:lnTo>
                          <a:pt x="75" y="17"/>
                        </a:lnTo>
                        <a:lnTo>
                          <a:pt x="91" y="17"/>
                        </a:lnTo>
                        <a:lnTo>
                          <a:pt x="108" y="17"/>
                        </a:lnTo>
                        <a:lnTo>
                          <a:pt x="134" y="17"/>
                        </a:lnTo>
                        <a:lnTo>
                          <a:pt x="167" y="17"/>
                        </a:lnTo>
                        <a:lnTo>
                          <a:pt x="196" y="17"/>
                        </a:lnTo>
                        <a:lnTo>
                          <a:pt x="248" y="13"/>
                        </a:lnTo>
                      </a:path>
                    </a:pathLst>
                  </a:custGeom>
                  <a:noFill/>
                  <a:ln w="4763">
                    <a:solidFill>
                      <a:srgbClr val="000000"/>
                    </a:solidFill>
                    <a:prstDash val="solid"/>
                    <a:round/>
                    <a:headEnd/>
                    <a:tailEnd/>
                  </a:ln>
                </p:spPr>
                <p:txBody>
                  <a:bodyPr/>
                  <a:lstStyle/>
                  <a:p>
                    <a:endParaRPr lang="en-US"/>
                  </a:p>
                </p:txBody>
              </p:sp>
            </p:grpSp>
            <p:sp>
              <p:nvSpPr>
                <p:cNvPr id="53331" name="Freeform 143"/>
                <p:cNvSpPr>
                  <a:spLocks/>
                </p:cNvSpPr>
                <p:nvPr/>
              </p:nvSpPr>
              <p:spPr bwMode="auto">
                <a:xfrm>
                  <a:off x="1174" y="2368"/>
                  <a:ext cx="49" cy="36"/>
                </a:xfrm>
                <a:custGeom>
                  <a:avLst/>
                  <a:gdLst>
                    <a:gd name="T0" fmla="*/ 39 w 49"/>
                    <a:gd name="T1" fmla="*/ 36 h 36"/>
                    <a:gd name="T2" fmla="*/ 36 w 49"/>
                    <a:gd name="T3" fmla="*/ 32 h 36"/>
                    <a:gd name="T4" fmla="*/ 29 w 49"/>
                    <a:gd name="T5" fmla="*/ 29 h 36"/>
                    <a:gd name="T6" fmla="*/ 26 w 49"/>
                    <a:gd name="T7" fmla="*/ 26 h 36"/>
                    <a:gd name="T8" fmla="*/ 20 w 49"/>
                    <a:gd name="T9" fmla="*/ 26 h 36"/>
                    <a:gd name="T10" fmla="*/ 13 w 49"/>
                    <a:gd name="T11" fmla="*/ 26 h 36"/>
                    <a:gd name="T12" fmla="*/ 0 w 49"/>
                    <a:gd name="T13" fmla="*/ 0 h 36"/>
                    <a:gd name="T14" fmla="*/ 13 w 49"/>
                    <a:gd name="T15" fmla="*/ 23 h 36"/>
                    <a:gd name="T16" fmla="*/ 20 w 49"/>
                    <a:gd name="T17" fmla="*/ 23 h 36"/>
                    <a:gd name="T18" fmla="*/ 26 w 49"/>
                    <a:gd name="T19" fmla="*/ 23 h 36"/>
                    <a:gd name="T20" fmla="*/ 36 w 49"/>
                    <a:gd name="T21" fmla="*/ 23 h 36"/>
                    <a:gd name="T22" fmla="*/ 49 w 49"/>
                    <a:gd name="T23" fmla="*/ 26 h 36"/>
                    <a:gd name="T24" fmla="*/ 39 w 49"/>
                    <a:gd name="T25" fmla="*/ 36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
                    <a:gd name="T40" fmla="*/ 0 h 36"/>
                    <a:gd name="T41" fmla="*/ 49 w 49"/>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 h="36">
                      <a:moveTo>
                        <a:pt x="39" y="36"/>
                      </a:moveTo>
                      <a:lnTo>
                        <a:pt x="36" y="32"/>
                      </a:lnTo>
                      <a:lnTo>
                        <a:pt x="29" y="29"/>
                      </a:lnTo>
                      <a:lnTo>
                        <a:pt x="26" y="26"/>
                      </a:lnTo>
                      <a:lnTo>
                        <a:pt x="20" y="26"/>
                      </a:lnTo>
                      <a:lnTo>
                        <a:pt x="13" y="26"/>
                      </a:lnTo>
                      <a:lnTo>
                        <a:pt x="0" y="0"/>
                      </a:lnTo>
                      <a:lnTo>
                        <a:pt x="13" y="23"/>
                      </a:lnTo>
                      <a:lnTo>
                        <a:pt x="20" y="23"/>
                      </a:lnTo>
                      <a:lnTo>
                        <a:pt x="26" y="23"/>
                      </a:lnTo>
                      <a:lnTo>
                        <a:pt x="36" y="23"/>
                      </a:lnTo>
                      <a:lnTo>
                        <a:pt x="49" y="26"/>
                      </a:lnTo>
                      <a:lnTo>
                        <a:pt x="39" y="36"/>
                      </a:lnTo>
                      <a:close/>
                    </a:path>
                  </a:pathLst>
                </a:custGeom>
                <a:solidFill>
                  <a:srgbClr val="202020"/>
                </a:solidFill>
                <a:ln w="9525">
                  <a:noFill/>
                  <a:round/>
                  <a:headEnd/>
                  <a:tailEnd/>
                </a:ln>
              </p:spPr>
              <p:txBody>
                <a:bodyPr/>
                <a:lstStyle/>
                <a:p>
                  <a:endParaRPr lang="en-US"/>
                </a:p>
              </p:txBody>
            </p:sp>
            <p:sp>
              <p:nvSpPr>
                <p:cNvPr id="53332" name="Freeform 144"/>
                <p:cNvSpPr>
                  <a:spLocks/>
                </p:cNvSpPr>
                <p:nvPr/>
              </p:nvSpPr>
              <p:spPr bwMode="auto">
                <a:xfrm>
                  <a:off x="1190" y="2384"/>
                  <a:ext cx="311" cy="92"/>
                </a:xfrm>
                <a:custGeom>
                  <a:avLst/>
                  <a:gdLst>
                    <a:gd name="T0" fmla="*/ 33 w 311"/>
                    <a:gd name="T1" fmla="*/ 10 h 92"/>
                    <a:gd name="T2" fmla="*/ 23 w 311"/>
                    <a:gd name="T3" fmla="*/ 7 h 92"/>
                    <a:gd name="T4" fmla="*/ 17 w 311"/>
                    <a:gd name="T5" fmla="*/ 7 h 92"/>
                    <a:gd name="T6" fmla="*/ 10 w 311"/>
                    <a:gd name="T7" fmla="*/ 7 h 92"/>
                    <a:gd name="T8" fmla="*/ 4 w 311"/>
                    <a:gd name="T9" fmla="*/ 7 h 92"/>
                    <a:gd name="T10" fmla="*/ 7 w 311"/>
                    <a:gd name="T11" fmla="*/ 7 h 92"/>
                    <a:gd name="T12" fmla="*/ 17 w 311"/>
                    <a:gd name="T13" fmla="*/ 10 h 92"/>
                    <a:gd name="T14" fmla="*/ 23 w 311"/>
                    <a:gd name="T15" fmla="*/ 13 h 92"/>
                    <a:gd name="T16" fmla="*/ 26 w 311"/>
                    <a:gd name="T17" fmla="*/ 23 h 92"/>
                    <a:gd name="T18" fmla="*/ 26 w 311"/>
                    <a:gd name="T19" fmla="*/ 30 h 92"/>
                    <a:gd name="T20" fmla="*/ 33 w 311"/>
                    <a:gd name="T21" fmla="*/ 36 h 92"/>
                    <a:gd name="T22" fmla="*/ 40 w 311"/>
                    <a:gd name="T23" fmla="*/ 46 h 92"/>
                    <a:gd name="T24" fmla="*/ 49 w 311"/>
                    <a:gd name="T25" fmla="*/ 59 h 92"/>
                    <a:gd name="T26" fmla="*/ 56 w 311"/>
                    <a:gd name="T27" fmla="*/ 69 h 92"/>
                    <a:gd name="T28" fmla="*/ 66 w 311"/>
                    <a:gd name="T29" fmla="*/ 72 h 92"/>
                    <a:gd name="T30" fmla="*/ 69 w 311"/>
                    <a:gd name="T31" fmla="*/ 79 h 92"/>
                    <a:gd name="T32" fmla="*/ 79 w 311"/>
                    <a:gd name="T33" fmla="*/ 82 h 92"/>
                    <a:gd name="T34" fmla="*/ 95 w 311"/>
                    <a:gd name="T35" fmla="*/ 85 h 92"/>
                    <a:gd name="T36" fmla="*/ 108 w 311"/>
                    <a:gd name="T37" fmla="*/ 92 h 92"/>
                    <a:gd name="T38" fmla="*/ 118 w 311"/>
                    <a:gd name="T39" fmla="*/ 92 h 92"/>
                    <a:gd name="T40" fmla="*/ 131 w 311"/>
                    <a:gd name="T41" fmla="*/ 92 h 92"/>
                    <a:gd name="T42" fmla="*/ 160 w 311"/>
                    <a:gd name="T43" fmla="*/ 88 h 92"/>
                    <a:gd name="T44" fmla="*/ 187 w 311"/>
                    <a:gd name="T45" fmla="*/ 85 h 92"/>
                    <a:gd name="T46" fmla="*/ 209 w 311"/>
                    <a:gd name="T47" fmla="*/ 79 h 92"/>
                    <a:gd name="T48" fmla="*/ 229 w 311"/>
                    <a:gd name="T49" fmla="*/ 79 h 92"/>
                    <a:gd name="T50" fmla="*/ 245 w 311"/>
                    <a:gd name="T51" fmla="*/ 75 h 92"/>
                    <a:gd name="T52" fmla="*/ 265 w 311"/>
                    <a:gd name="T53" fmla="*/ 75 h 92"/>
                    <a:gd name="T54" fmla="*/ 265 w 311"/>
                    <a:gd name="T55" fmla="*/ 72 h 92"/>
                    <a:gd name="T56" fmla="*/ 272 w 311"/>
                    <a:gd name="T57" fmla="*/ 66 h 92"/>
                    <a:gd name="T58" fmla="*/ 275 w 311"/>
                    <a:gd name="T59" fmla="*/ 59 h 92"/>
                    <a:gd name="T60" fmla="*/ 281 w 311"/>
                    <a:gd name="T61" fmla="*/ 52 h 92"/>
                    <a:gd name="T62" fmla="*/ 288 w 311"/>
                    <a:gd name="T63" fmla="*/ 43 h 92"/>
                    <a:gd name="T64" fmla="*/ 294 w 311"/>
                    <a:gd name="T65" fmla="*/ 36 h 92"/>
                    <a:gd name="T66" fmla="*/ 301 w 311"/>
                    <a:gd name="T67" fmla="*/ 30 h 92"/>
                    <a:gd name="T68" fmla="*/ 307 w 311"/>
                    <a:gd name="T69" fmla="*/ 23 h 92"/>
                    <a:gd name="T70" fmla="*/ 311 w 311"/>
                    <a:gd name="T71" fmla="*/ 16 h 92"/>
                    <a:gd name="T72" fmla="*/ 307 w 311"/>
                    <a:gd name="T73" fmla="*/ 0 h 92"/>
                    <a:gd name="T74" fmla="*/ 285 w 311"/>
                    <a:gd name="T75" fmla="*/ 0 h 92"/>
                    <a:gd name="T76" fmla="*/ 268 w 311"/>
                    <a:gd name="T77" fmla="*/ 0 h 92"/>
                    <a:gd name="T78" fmla="*/ 252 w 311"/>
                    <a:gd name="T79" fmla="*/ 3 h 92"/>
                    <a:gd name="T80" fmla="*/ 209 w 311"/>
                    <a:gd name="T81" fmla="*/ 3 h 92"/>
                    <a:gd name="T82" fmla="*/ 167 w 311"/>
                    <a:gd name="T83" fmla="*/ 0 h 92"/>
                    <a:gd name="T84" fmla="*/ 151 w 311"/>
                    <a:gd name="T85" fmla="*/ 7 h 92"/>
                    <a:gd name="T86" fmla="*/ 128 w 311"/>
                    <a:gd name="T87" fmla="*/ 7 h 92"/>
                    <a:gd name="T88" fmla="*/ 102 w 311"/>
                    <a:gd name="T89" fmla="*/ 7 h 92"/>
                    <a:gd name="T90" fmla="*/ 85 w 311"/>
                    <a:gd name="T91" fmla="*/ 7 h 92"/>
                    <a:gd name="T92" fmla="*/ 75 w 311"/>
                    <a:gd name="T93" fmla="*/ 7 h 92"/>
                    <a:gd name="T94" fmla="*/ 69 w 311"/>
                    <a:gd name="T95" fmla="*/ 7 h 92"/>
                    <a:gd name="T96" fmla="*/ 59 w 311"/>
                    <a:gd name="T97" fmla="*/ 10 h 92"/>
                    <a:gd name="T98" fmla="*/ 36 w 311"/>
                    <a:gd name="T99" fmla="*/ 10 h 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11"/>
                    <a:gd name="T151" fmla="*/ 0 h 92"/>
                    <a:gd name="T152" fmla="*/ 311 w 311"/>
                    <a:gd name="T153" fmla="*/ 92 h 9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11" h="92">
                      <a:moveTo>
                        <a:pt x="36" y="10"/>
                      </a:moveTo>
                      <a:lnTo>
                        <a:pt x="33" y="10"/>
                      </a:lnTo>
                      <a:lnTo>
                        <a:pt x="26" y="10"/>
                      </a:lnTo>
                      <a:lnTo>
                        <a:pt x="23" y="7"/>
                      </a:lnTo>
                      <a:lnTo>
                        <a:pt x="20" y="7"/>
                      </a:lnTo>
                      <a:lnTo>
                        <a:pt x="17" y="7"/>
                      </a:lnTo>
                      <a:lnTo>
                        <a:pt x="13" y="7"/>
                      </a:lnTo>
                      <a:lnTo>
                        <a:pt x="10" y="7"/>
                      </a:lnTo>
                      <a:lnTo>
                        <a:pt x="7" y="7"/>
                      </a:lnTo>
                      <a:lnTo>
                        <a:pt x="4" y="7"/>
                      </a:lnTo>
                      <a:lnTo>
                        <a:pt x="0" y="7"/>
                      </a:lnTo>
                      <a:lnTo>
                        <a:pt x="7" y="7"/>
                      </a:lnTo>
                      <a:lnTo>
                        <a:pt x="10" y="10"/>
                      </a:lnTo>
                      <a:lnTo>
                        <a:pt x="17" y="10"/>
                      </a:lnTo>
                      <a:lnTo>
                        <a:pt x="23" y="13"/>
                      </a:lnTo>
                      <a:lnTo>
                        <a:pt x="23" y="20"/>
                      </a:lnTo>
                      <a:lnTo>
                        <a:pt x="26" y="23"/>
                      </a:lnTo>
                      <a:lnTo>
                        <a:pt x="26" y="30"/>
                      </a:lnTo>
                      <a:lnTo>
                        <a:pt x="30" y="30"/>
                      </a:lnTo>
                      <a:lnTo>
                        <a:pt x="33" y="36"/>
                      </a:lnTo>
                      <a:lnTo>
                        <a:pt x="33" y="39"/>
                      </a:lnTo>
                      <a:lnTo>
                        <a:pt x="40" y="46"/>
                      </a:lnTo>
                      <a:lnTo>
                        <a:pt x="46" y="52"/>
                      </a:lnTo>
                      <a:lnTo>
                        <a:pt x="49" y="59"/>
                      </a:lnTo>
                      <a:lnTo>
                        <a:pt x="53" y="62"/>
                      </a:lnTo>
                      <a:lnTo>
                        <a:pt x="56" y="69"/>
                      </a:lnTo>
                      <a:lnTo>
                        <a:pt x="62" y="72"/>
                      </a:lnTo>
                      <a:lnTo>
                        <a:pt x="66" y="72"/>
                      </a:lnTo>
                      <a:lnTo>
                        <a:pt x="66" y="75"/>
                      </a:lnTo>
                      <a:lnTo>
                        <a:pt x="69" y="79"/>
                      </a:lnTo>
                      <a:lnTo>
                        <a:pt x="75" y="79"/>
                      </a:lnTo>
                      <a:lnTo>
                        <a:pt x="79" y="82"/>
                      </a:lnTo>
                      <a:lnTo>
                        <a:pt x="85" y="85"/>
                      </a:lnTo>
                      <a:lnTo>
                        <a:pt x="95" y="85"/>
                      </a:lnTo>
                      <a:lnTo>
                        <a:pt x="105" y="88"/>
                      </a:lnTo>
                      <a:lnTo>
                        <a:pt x="108" y="92"/>
                      </a:lnTo>
                      <a:lnTo>
                        <a:pt x="111" y="92"/>
                      </a:lnTo>
                      <a:lnTo>
                        <a:pt x="118" y="92"/>
                      </a:lnTo>
                      <a:lnTo>
                        <a:pt x="124" y="92"/>
                      </a:lnTo>
                      <a:lnTo>
                        <a:pt x="131" y="92"/>
                      </a:lnTo>
                      <a:lnTo>
                        <a:pt x="147" y="92"/>
                      </a:lnTo>
                      <a:lnTo>
                        <a:pt x="160" y="88"/>
                      </a:lnTo>
                      <a:lnTo>
                        <a:pt x="173" y="85"/>
                      </a:lnTo>
                      <a:lnTo>
                        <a:pt x="187" y="85"/>
                      </a:lnTo>
                      <a:lnTo>
                        <a:pt x="196" y="82"/>
                      </a:lnTo>
                      <a:lnTo>
                        <a:pt x="209" y="79"/>
                      </a:lnTo>
                      <a:lnTo>
                        <a:pt x="222" y="79"/>
                      </a:lnTo>
                      <a:lnTo>
                        <a:pt x="229" y="79"/>
                      </a:lnTo>
                      <a:lnTo>
                        <a:pt x="239" y="75"/>
                      </a:lnTo>
                      <a:lnTo>
                        <a:pt x="245" y="75"/>
                      </a:lnTo>
                      <a:lnTo>
                        <a:pt x="258" y="75"/>
                      </a:lnTo>
                      <a:lnTo>
                        <a:pt x="265" y="75"/>
                      </a:lnTo>
                      <a:lnTo>
                        <a:pt x="265" y="72"/>
                      </a:lnTo>
                      <a:lnTo>
                        <a:pt x="268" y="69"/>
                      </a:lnTo>
                      <a:lnTo>
                        <a:pt x="272" y="66"/>
                      </a:lnTo>
                      <a:lnTo>
                        <a:pt x="272" y="62"/>
                      </a:lnTo>
                      <a:lnTo>
                        <a:pt x="275" y="59"/>
                      </a:lnTo>
                      <a:lnTo>
                        <a:pt x="278" y="56"/>
                      </a:lnTo>
                      <a:lnTo>
                        <a:pt x="281" y="52"/>
                      </a:lnTo>
                      <a:lnTo>
                        <a:pt x="285" y="46"/>
                      </a:lnTo>
                      <a:lnTo>
                        <a:pt x="288" y="43"/>
                      </a:lnTo>
                      <a:lnTo>
                        <a:pt x="294" y="39"/>
                      </a:lnTo>
                      <a:lnTo>
                        <a:pt x="294" y="36"/>
                      </a:lnTo>
                      <a:lnTo>
                        <a:pt x="301" y="33"/>
                      </a:lnTo>
                      <a:lnTo>
                        <a:pt x="301" y="30"/>
                      </a:lnTo>
                      <a:lnTo>
                        <a:pt x="304" y="26"/>
                      </a:lnTo>
                      <a:lnTo>
                        <a:pt x="307" y="23"/>
                      </a:lnTo>
                      <a:lnTo>
                        <a:pt x="307" y="20"/>
                      </a:lnTo>
                      <a:lnTo>
                        <a:pt x="311" y="16"/>
                      </a:lnTo>
                      <a:lnTo>
                        <a:pt x="311" y="13"/>
                      </a:lnTo>
                      <a:lnTo>
                        <a:pt x="307" y="0"/>
                      </a:lnTo>
                      <a:lnTo>
                        <a:pt x="294" y="0"/>
                      </a:lnTo>
                      <a:lnTo>
                        <a:pt x="285" y="0"/>
                      </a:lnTo>
                      <a:lnTo>
                        <a:pt x="278" y="0"/>
                      </a:lnTo>
                      <a:lnTo>
                        <a:pt x="268" y="0"/>
                      </a:lnTo>
                      <a:lnTo>
                        <a:pt x="262" y="0"/>
                      </a:lnTo>
                      <a:lnTo>
                        <a:pt x="252" y="3"/>
                      </a:lnTo>
                      <a:lnTo>
                        <a:pt x="213" y="3"/>
                      </a:lnTo>
                      <a:lnTo>
                        <a:pt x="209" y="3"/>
                      </a:lnTo>
                      <a:lnTo>
                        <a:pt x="209" y="0"/>
                      </a:lnTo>
                      <a:lnTo>
                        <a:pt x="167" y="0"/>
                      </a:lnTo>
                      <a:lnTo>
                        <a:pt x="170" y="7"/>
                      </a:lnTo>
                      <a:lnTo>
                        <a:pt x="151" y="7"/>
                      </a:lnTo>
                      <a:lnTo>
                        <a:pt x="138" y="7"/>
                      </a:lnTo>
                      <a:lnTo>
                        <a:pt x="128" y="7"/>
                      </a:lnTo>
                      <a:lnTo>
                        <a:pt x="115" y="7"/>
                      </a:lnTo>
                      <a:lnTo>
                        <a:pt x="102" y="7"/>
                      </a:lnTo>
                      <a:lnTo>
                        <a:pt x="92" y="7"/>
                      </a:lnTo>
                      <a:lnTo>
                        <a:pt x="85" y="7"/>
                      </a:lnTo>
                      <a:lnTo>
                        <a:pt x="82" y="7"/>
                      </a:lnTo>
                      <a:lnTo>
                        <a:pt x="75" y="7"/>
                      </a:lnTo>
                      <a:lnTo>
                        <a:pt x="72" y="7"/>
                      </a:lnTo>
                      <a:lnTo>
                        <a:pt x="69" y="7"/>
                      </a:lnTo>
                      <a:lnTo>
                        <a:pt x="62" y="7"/>
                      </a:lnTo>
                      <a:lnTo>
                        <a:pt x="59" y="10"/>
                      </a:lnTo>
                      <a:lnTo>
                        <a:pt x="53" y="10"/>
                      </a:lnTo>
                      <a:lnTo>
                        <a:pt x="36" y="10"/>
                      </a:lnTo>
                      <a:close/>
                    </a:path>
                  </a:pathLst>
                </a:custGeom>
                <a:solidFill>
                  <a:srgbClr val="404040"/>
                </a:solidFill>
                <a:ln w="9525">
                  <a:noFill/>
                  <a:round/>
                  <a:headEnd/>
                  <a:tailEnd/>
                </a:ln>
              </p:spPr>
              <p:txBody>
                <a:bodyPr/>
                <a:lstStyle/>
                <a:p>
                  <a:endParaRPr lang="en-US"/>
                </a:p>
              </p:txBody>
            </p:sp>
            <p:grpSp>
              <p:nvGrpSpPr>
                <p:cNvPr id="53333" name="Group 145"/>
                <p:cNvGrpSpPr>
                  <a:grpSpLocks/>
                </p:cNvGrpSpPr>
                <p:nvPr/>
              </p:nvGrpSpPr>
              <p:grpSpPr bwMode="auto">
                <a:xfrm>
                  <a:off x="1246" y="2345"/>
                  <a:ext cx="153" cy="91"/>
                  <a:chOff x="1246" y="2345"/>
                  <a:chExt cx="153" cy="91"/>
                </a:xfrm>
              </p:grpSpPr>
              <p:sp>
                <p:nvSpPr>
                  <p:cNvPr id="53377" name="Freeform 146"/>
                  <p:cNvSpPr>
                    <a:spLocks/>
                  </p:cNvSpPr>
                  <p:nvPr/>
                </p:nvSpPr>
                <p:spPr bwMode="auto">
                  <a:xfrm>
                    <a:off x="1246" y="2391"/>
                    <a:ext cx="101" cy="29"/>
                  </a:xfrm>
                  <a:custGeom>
                    <a:avLst/>
                    <a:gdLst>
                      <a:gd name="T0" fmla="*/ 0 w 101"/>
                      <a:gd name="T1" fmla="*/ 16 h 29"/>
                      <a:gd name="T2" fmla="*/ 36 w 101"/>
                      <a:gd name="T3" fmla="*/ 0 h 29"/>
                      <a:gd name="T4" fmla="*/ 101 w 101"/>
                      <a:gd name="T5" fmla="*/ 0 h 29"/>
                      <a:gd name="T6" fmla="*/ 46 w 101"/>
                      <a:gd name="T7" fmla="*/ 23 h 29"/>
                      <a:gd name="T8" fmla="*/ 46 w 101"/>
                      <a:gd name="T9" fmla="*/ 29 h 29"/>
                      <a:gd name="T10" fmla="*/ 33 w 101"/>
                      <a:gd name="T11" fmla="*/ 29 h 29"/>
                      <a:gd name="T12" fmla="*/ 26 w 101"/>
                      <a:gd name="T13" fmla="*/ 26 h 29"/>
                      <a:gd name="T14" fmla="*/ 19 w 101"/>
                      <a:gd name="T15" fmla="*/ 26 h 29"/>
                      <a:gd name="T16" fmla="*/ 13 w 101"/>
                      <a:gd name="T17" fmla="*/ 23 h 29"/>
                      <a:gd name="T18" fmla="*/ 6 w 101"/>
                      <a:gd name="T19" fmla="*/ 23 h 29"/>
                      <a:gd name="T20" fmla="*/ 3 w 101"/>
                      <a:gd name="T21" fmla="*/ 19 h 29"/>
                      <a:gd name="T22" fmla="*/ 0 w 101"/>
                      <a:gd name="T23" fmla="*/ 16 h 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29"/>
                      <a:gd name="T38" fmla="*/ 101 w 101"/>
                      <a:gd name="T39" fmla="*/ 29 h 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29">
                        <a:moveTo>
                          <a:pt x="0" y="16"/>
                        </a:moveTo>
                        <a:lnTo>
                          <a:pt x="36" y="0"/>
                        </a:lnTo>
                        <a:lnTo>
                          <a:pt x="101" y="0"/>
                        </a:lnTo>
                        <a:lnTo>
                          <a:pt x="46" y="23"/>
                        </a:lnTo>
                        <a:lnTo>
                          <a:pt x="46" y="29"/>
                        </a:lnTo>
                        <a:lnTo>
                          <a:pt x="33" y="29"/>
                        </a:lnTo>
                        <a:lnTo>
                          <a:pt x="26" y="26"/>
                        </a:lnTo>
                        <a:lnTo>
                          <a:pt x="19" y="26"/>
                        </a:lnTo>
                        <a:lnTo>
                          <a:pt x="13" y="23"/>
                        </a:lnTo>
                        <a:lnTo>
                          <a:pt x="6" y="23"/>
                        </a:lnTo>
                        <a:lnTo>
                          <a:pt x="3" y="19"/>
                        </a:lnTo>
                        <a:lnTo>
                          <a:pt x="0" y="16"/>
                        </a:lnTo>
                        <a:close/>
                      </a:path>
                    </a:pathLst>
                  </a:custGeom>
                  <a:solidFill>
                    <a:srgbClr val="606060"/>
                  </a:solidFill>
                  <a:ln w="9525">
                    <a:noFill/>
                    <a:round/>
                    <a:headEnd/>
                    <a:tailEnd/>
                  </a:ln>
                </p:spPr>
                <p:txBody>
                  <a:bodyPr/>
                  <a:lstStyle/>
                  <a:p>
                    <a:endParaRPr lang="en-US"/>
                  </a:p>
                </p:txBody>
              </p:sp>
              <p:sp>
                <p:nvSpPr>
                  <p:cNvPr id="53378" name="Freeform 147"/>
                  <p:cNvSpPr>
                    <a:spLocks/>
                  </p:cNvSpPr>
                  <p:nvPr/>
                </p:nvSpPr>
                <p:spPr bwMode="auto">
                  <a:xfrm>
                    <a:off x="1295" y="2345"/>
                    <a:ext cx="19" cy="62"/>
                  </a:xfrm>
                  <a:custGeom>
                    <a:avLst/>
                    <a:gdLst>
                      <a:gd name="T0" fmla="*/ 0 w 19"/>
                      <a:gd name="T1" fmla="*/ 3 h 62"/>
                      <a:gd name="T2" fmla="*/ 13 w 19"/>
                      <a:gd name="T3" fmla="*/ 62 h 62"/>
                      <a:gd name="T4" fmla="*/ 19 w 19"/>
                      <a:gd name="T5" fmla="*/ 59 h 62"/>
                      <a:gd name="T6" fmla="*/ 6 w 19"/>
                      <a:gd name="T7" fmla="*/ 0 h 62"/>
                      <a:gd name="T8" fmla="*/ 0 w 19"/>
                      <a:gd name="T9" fmla="*/ 3 h 62"/>
                      <a:gd name="T10" fmla="*/ 0 60000 65536"/>
                      <a:gd name="T11" fmla="*/ 0 60000 65536"/>
                      <a:gd name="T12" fmla="*/ 0 60000 65536"/>
                      <a:gd name="T13" fmla="*/ 0 60000 65536"/>
                      <a:gd name="T14" fmla="*/ 0 60000 65536"/>
                      <a:gd name="T15" fmla="*/ 0 w 19"/>
                      <a:gd name="T16" fmla="*/ 0 h 62"/>
                      <a:gd name="T17" fmla="*/ 19 w 19"/>
                      <a:gd name="T18" fmla="*/ 62 h 62"/>
                    </a:gdLst>
                    <a:ahLst/>
                    <a:cxnLst>
                      <a:cxn ang="T10">
                        <a:pos x="T0" y="T1"/>
                      </a:cxn>
                      <a:cxn ang="T11">
                        <a:pos x="T2" y="T3"/>
                      </a:cxn>
                      <a:cxn ang="T12">
                        <a:pos x="T4" y="T5"/>
                      </a:cxn>
                      <a:cxn ang="T13">
                        <a:pos x="T6" y="T7"/>
                      </a:cxn>
                      <a:cxn ang="T14">
                        <a:pos x="T8" y="T9"/>
                      </a:cxn>
                    </a:cxnLst>
                    <a:rect l="T15" t="T16" r="T17" b="T18"/>
                    <a:pathLst>
                      <a:path w="19" h="62">
                        <a:moveTo>
                          <a:pt x="0" y="3"/>
                        </a:moveTo>
                        <a:lnTo>
                          <a:pt x="13" y="62"/>
                        </a:lnTo>
                        <a:lnTo>
                          <a:pt x="19" y="59"/>
                        </a:lnTo>
                        <a:lnTo>
                          <a:pt x="6" y="0"/>
                        </a:lnTo>
                        <a:lnTo>
                          <a:pt x="0" y="3"/>
                        </a:lnTo>
                        <a:close/>
                      </a:path>
                    </a:pathLst>
                  </a:custGeom>
                  <a:solidFill>
                    <a:srgbClr val="603000"/>
                  </a:solidFill>
                  <a:ln w="9525">
                    <a:noFill/>
                    <a:round/>
                    <a:headEnd/>
                    <a:tailEnd/>
                  </a:ln>
                </p:spPr>
                <p:txBody>
                  <a:bodyPr/>
                  <a:lstStyle/>
                  <a:p>
                    <a:endParaRPr lang="en-US"/>
                  </a:p>
                </p:txBody>
              </p:sp>
              <p:sp>
                <p:nvSpPr>
                  <p:cNvPr id="53379" name="Freeform 148"/>
                  <p:cNvSpPr>
                    <a:spLocks/>
                  </p:cNvSpPr>
                  <p:nvPr/>
                </p:nvSpPr>
                <p:spPr bwMode="auto">
                  <a:xfrm>
                    <a:off x="1288" y="2384"/>
                    <a:ext cx="111" cy="30"/>
                  </a:xfrm>
                  <a:custGeom>
                    <a:avLst/>
                    <a:gdLst>
                      <a:gd name="T0" fmla="*/ 69 w 111"/>
                      <a:gd name="T1" fmla="*/ 0 h 30"/>
                      <a:gd name="T2" fmla="*/ 0 w 111"/>
                      <a:gd name="T3" fmla="*/ 30 h 30"/>
                      <a:gd name="T4" fmla="*/ 13 w 111"/>
                      <a:gd name="T5" fmla="*/ 30 h 30"/>
                      <a:gd name="T6" fmla="*/ 23 w 111"/>
                      <a:gd name="T7" fmla="*/ 30 h 30"/>
                      <a:gd name="T8" fmla="*/ 30 w 111"/>
                      <a:gd name="T9" fmla="*/ 30 h 30"/>
                      <a:gd name="T10" fmla="*/ 40 w 111"/>
                      <a:gd name="T11" fmla="*/ 30 h 30"/>
                      <a:gd name="T12" fmla="*/ 46 w 111"/>
                      <a:gd name="T13" fmla="*/ 30 h 30"/>
                      <a:gd name="T14" fmla="*/ 53 w 111"/>
                      <a:gd name="T15" fmla="*/ 30 h 30"/>
                      <a:gd name="T16" fmla="*/ 59 w 111"/>
                      <a:gd name="T17" fmla="*/ 26 h 30"/>
                      <a:gd name="T18" fmla="*/ 66 w 111"/>
                      <a:gd name="T19" fmla="*/ 26 h 30"/>
                      <a:gd name="T20" fmla="*/ 72 w 111"/>
                      <a:gd name="T21" fmla="*/ 23 h 30"/>
                      <a:gd name="T22" fmla="*/ 108 w 111"/>
                      <a:gd name="T23" fmla="*/ 0 h 30"/>
                      <a:gd name="T24" fmla="*/ 111 w 111"/>
                      <a:gd name="T25" fmla="*/ 0 h 30"/>
                      <a:gd name="T26" fmla="*/ 69 w 111"/>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1"/>
                      <a:gd name="T43" fmla="*/ 0 h 30"/>
                      <a:gd name="T44" fmla="*/ 111 w 111"/>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1" h="30">
                        <a:moveTo>
                          <a:pt x="69" y="0"/>
                        </a:moveTo>
                        <a:lnTo>
                          <a:pt x="0" y="30"/>
                        </a:lnTo>
                        <a:lnTo>
                          <a:pt x="13" y="30"/>
                        </a:lnTo>
                        <a:lnTo>
                          <a:pt x="23" y="30"/>
                        </a:lnTo>
                        <a:lnTo>
                          <a:pt x="30" y="30"/>
                        </a:lnTo>
                        <a:lnTo>
                          <a:pt x="40" y="30"/>
                        </a:lnTo>
                        <a:lnTo>
                          <a:pt x="46" y="30"/>
                        </a:lnTo>
                        <a:lnTo>
                          <a:pt x="53" y="30"/>
                        </a:lnTo>
                        <a:lnTo>
                          <a:pt x="59" y="26"/>
                        </a:lnTo>
                        <a:lnTo>
                          <a:pt x="66" y="26"/>
                        </a:lnTo>
                        <a:lnTo>
                          <a:pt x="72" y="23"/>
                        </a:lnTo>
                        <a:lnTo>
                          <a:pt x="108" y="0"/>
                        </a:lnTo>
                        <a:lnTo>
                          <a:pt x="111" y="0"/>
                        </a:lnTo>
                        <a:lnTo>
                          <a:pt x="69" y="0"/>
                        </a:lnTo>
                        <a:close/>
                      </a:path>
                    </a:pathLst>
                  </a:custGeom>
                  <a:solidFill>
                    <a:srgbClr val="808080"/>
                  </a:solidFill>
                  <a:ln w="9525">
                    <a:noFill/>
                    <a:round/>
                    <a:headEnd/>
                    <a:tailEnd/>
                  </a:ln>
                </p:spPr>
                <p:txBody>
                  <a:bodyPr/>
                  <a:lstStyle/>
                  <a:p>
                    <a:endParaRPr lang="en-US"/>
                  </a:p>
                </p:txBody>
              </p:sp>
              <p:grpSp>
                <p:nvGrpSpPr>
                  <p:cNvPr id="53380" name="Group 149"/>
                  <p:cNvGrpSpPr>
                    <a:grpSpLocks/>
                  </p:cNvGrpSpPr>
                  <p:nvPr/>
                </p:nvGrpSpPr>
                <p:grpSpPr bwMode="auto">
                  <a:xfrm>
                    <a:off x="1249" y="2414"/>
                    <a:ext cx="98" cy="22"/>
                    <a:chOff x="1249" y="2414"/>
                    <a:chExt cx="98" cy="22"/>
                  </a:xfrm>
                </p:grpSpPr>
                <p:grpSp>
                  <p:nvGrpSpPr>
                    <p:cNvPr id="53381" name="Group 150"/>
                    <p:cNvGrpSpPr>
                      <a:grpSpLocks/>
                    </p:cNvGrpSpPr>
                    <p:nvPr/>
                  </p:nvGrpSpPr>
                  <p:grpSpPr bwMode="auto">
                    <a:xfrm>
                      <a:off x="1249" y="2414"/>
                      <a:ext cx="39" cy="22"/>
                      <a:chOff x="1249" y="2414"/>
                      <a:chExt cx="39" cy="22"/>
                    </a:xfrm>
                  </p:grpSpPr>
                  <p:sp>
                    <p:nvSpPr>
                      <p:cNvPr id="53384" name="Freeform 151"/>
                      <p:cNvSpPr>
                        <a:spLocks/>
                      </p:cNvSpPr>
                      <p:nvPr/>
                    </p:nvSpPr>
                    <p:spPr bwMode="auto">
                      <a:xfrm>
                        <a:off x="1249" y="2414"/>
                        <a:ext cx="10" cy="13"/>
                      </a:xfrm>
                      <a:custGeom>
                        <a:avLst/>
                        <a:gdLst>
                          <a:gd name="T0" fmla="*/ 0 w 10"/>
                          <a:gd name="T1" fmla="*/ 0 h 13"/>
                          <a:gd name="T2" fmla="*/ 0 w 10"/>
                          <a:gd name="T3" fmla="*/ 0 h 13"/>
                          <a:gd name="T4" fmla="*/ 3 w 10"/>
                          <a:gd name="T5" fmla="*/ 0 h 13"/>
                          <a:gd name="T6" fmla="*/ 3 w 10"/>
                          <a:gd name="T7" fmla="*/ 0 h 13"/>
                          <a:gd name="T8" fmla="*/ 7 w 10"/>
                          <a:gd name="T9" fmla="*/ 3 h 13"/>
                          <a:gd name="T10" fmla="*/ 10 w 10"/>
                          <a:gd name="T11" fmla="*/ 3 h 13"/>
                          <a:gd name="T12" fmla="*/ 10 w 10"/>
                          <a:gd name="T13" fmla="*/ 6 h 13"/>
                          <a:gd name="T14" fmla="*/ 10 w 10"/>
                          <a:gd name="T15" fmla="*/ 13 h 13"/>
                          <a:gd name="T16" fmla="*/ 7 w 10"/>
                          <a:gd name="T17" fmla="*/ 9 h 13"/>
                          <a:gd name="T18" fmla="*/ 7 w 10"/>
                          <a:gd name="T19" fmla="*/ 9 h 13"/>
                          <a:gd name="T20" fmla="*/ 3 w 10"/>
                          <a:gd name="T21" fmla="*/ 9 h 13"/>
                          <a:gd name="T22" fmla="*/ 0 w 10"/>
                          <a:gd name="T23" fmla="*/ 6 h 13"/>
                          <a:gd name="T24" fmla="*/ 0 w 10"/>
                          <a:gd name="T25" fmla="*/ 6 h 13"/>
                          <a:gd name="T26" fmla="*/ 0 w 10"/>
                          <a:gd name="T27" fmla="*/ 0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3"/>
                          <a:gd name="T44" fmla="*/ 10 w 10"/>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3">
                            <a:moveTo>
                              <a:pt x="0" y="0"/>
                            </a:moveTo>
                            <a:lnTo>
                              <a:pt x="0" y="0"/>
                            </a:lnTo>
                            <a:lnTo>
                              <a:pt x="3" y="0"/>
                            </a:lnTo>
                            <a:lnTo>
                              <a:pt x="7" y="3"/>
                            </a:lnTo>
                            <a:lnTo>
                              <a:pt x="10" y="3"/>
                            </a:lnTo>
                            <a:lnTo>
                              <a:pt x="10" y="6"/>
                            </a:lnTo>
                            <a:lnTo>
                              <a:pt x="10" y="13"/>
                            </a:lnTo>
                            <a:lnTo>
                              <a:pt x="7" y="9"/>
                            </a:lnTo>
                            <a:lnTo>
                              <a:pt x="3" y="9"/>
                            </a:lnTo>
                            <a:lnTo>
                              <a:pt x="0" y="6"/>
                            </a:lnTo>
                            <a:lnTo>
                              <a:pt x="0" y="0"/>
                            </a:lnTo>
                            <a:close/>
                          </a:path>
                        </a:pathLst>
                      </a:custGeom>
                      <a:solidFill>
                        <a:srgbClr val="606060"/>
                      </a:solidFill>
                      <a:ln w="9525">
                        <a:noFill/>
                        <a:round/>
                        <a:headEnd/>
                        <a:tailEnd/>
                      </a:ln>
                    </p:spPr>
                    <p:txBody>
                      <a:bodyPr/>
                      <a:lstStyle/>
                      <a:p>
                        <a:endParaRPr lang="en-US"/>
                      </a:p>
                    </p:txBody>
                  </p:sp>
                  <p:sp>
                    <p:nvSpPr>
                      <p:cNvPr id="53385" name="Freeform 152"/>
                      <p:cNvSpPr>
                        <a:spLocks/>
                      </p:cNvSpPr>
                      <p:nvPr/>
                    </p:nvSpPr>
                    <p:spPr bwMode="auto">
                      <a:xfrm>
                        <a:off x="1262" y="2420"/>
                        <a:ext cx="10" cy="10"/>
                      </a:xfrm>
                      <a:custGeom>
                        <a:avLst/>
                        <a:gdLst>
                          <a:gd name="T0" fmla="*/ 0 w 10"/>
                          <a:gd name="T1" fmla="*/ 0 h 10"/>
                          <a:gd name="T2" fmla="*/ 0 w 10"/>
                          <a:gd name="T3" fmla="*/ 7 h 10"/>
                          <a:gd name="T4" fmla="*/ 3 w 10"/>
                          <a:gd name="T5" fmla="*/ 7 h 10"/>
                          <a:gd name="T6" fmla="*/ 3 w 10"/>
                          <a:gd name="T7" fmla="*/ 7 h 10"/>
                          <a:gd name="T8" fmla="*/ 7 w 10"/>
                          <a:gd name="T9" fmla="*/ 10 h 10"/>
                          <a:gd name="T10" fmla="*/ 10 w 10"/>
                          <a:gd name="T11" fmla="*/ 10 h 10"/>
                          <a:gd name="T12" fmla="*/ 10 w 10"/>
                          <a:gd name="T13" fmla="*/ 10 h 10"/>
                          <a:gd name="T14" fmla="*/ 10 w 10"/>
                          <a:gd name="T15" fmla="*/ 0 h 10"/>
                          <a:gd name="T16" fmla="*/ 7 w 10"/>
                          <a:gd name="T17" fmla="*/ 0 h 10"/>
                          <a:gd name="T18" fmla="*/ 3 w 10"/>
                          <a:gd name="T19" fmla="*/ 0 h 10"/>
                          <a:gd name="T20" fmla="*/ 0 w 10"/>
                          <a:gd name="T21" fmla="*/ 0 h 10"/>
                          <a:gd name="T22" fmla="*/ 0 w 10"/>
                          <a:gd name="T23" fmla="*/ 0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0"/>
                          <a:gd name="T38" fmla="*/ 10 w 10"/>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0">
                            <a:moveTo>
                              <a:pt x="0" y="0"/>
                            </a:moveTo>
                            <a:lnTo>
                              <a:pt x="0" y="7"/>
                            </a:lnTo>
                            <a:lnTo>
                              <a:pt x="3" y="7"/>
                            </a:lnTo>
                            <a:lnTo>
                              <a:pt x="7" y="10"/>
                            </a:lnTo>
                            <a:lnTo>
                              <a:pt x="10" y="10"/>
                            </a:lnTo>
                            <a:lnTo>
                              <a:pt x="10" y="0"/>
                            </a:lnTo>
                            <a:lnTo>
                              <a:pt x="7" y="0"/>
                            </a:lnTo>
                            <a:lnTo>
                              <a:pt x="3" y="0"/>
                            </a:lnTo>
                            <a:lnTo>
                              <a:pt x="0" y="0"/>
                            </a:lnTo>
                            <a:close/>
                          </a:path>
                        </a:pathLst>
                      </a:custGeom>
                      <a:solidFill>
                        <a:srgbClr val="606060"/>
                      </a:solidFill>
                      <a:ln w="9525">
                        <a:noFill/>
                        <a:round/>
                        <a:headEnd/>
                        <a:tailEnd/>
                      </a:ln>
                    </p:spPr>
                    <p:txBody>
                      <a:bodyPr/>
                      <a:lstStyle/>
                      <a:p>
                        <a:endParaRPr lang="en-US"/>
                      </a:p>
                    </p:txBody>
                  </p:sp>
                  <p:sp>
                    <p:nvSpPr>
                      <p:cNvPr id="53386" name="Oval 153"/>
                      <p:cNvSpPr>
                        <a:spLocks noChangeArrowheads="1"/>
                      </p:cNvSpPr>
                      <p:nvPr/>
                    </p:nvSpPr>
                    <p:spPr bwMode="auto">
                      <a:xfrm>
                        <a:off x="1275" y="2423"/>
                        <a:ext cx="13" cy="13"/>
                      </a:xfrm>
                      <a:prstGeom prst="ellipse">
                        <a:avLst/>
                      </a:prstGeom>
                      <a:solidFill>
                        <a:srgbClr val="606060"/>
                      </a:solidFill>
                      <a:ln w="9525">
                        <a:noFill/>
                        <a:round/>
                        <a:headEnd/>
                        <a:tailEnd/>
                      </a:ln>
                    </p:spPr>
                    <p:txBody>
                      <a:bodyPr/>
                      <a:lstStyle/>
                      <a:p>
                        <a:endParaRPr lang="en-US"/>
                      </a:p>
                    </p:txBody>
                  </p:sp>
                </p:grpSp>
                <p:sp>
                  <p:nvSpPr>
                    <p:cNvPr id="53382" name="Freeform 154"/>
                    <p:cNvSpPr>
                      <a:spLocks/>
                    </p:cNvSpPr>
                    <p:nvPr/>
                  </p:nvSpPr>
                  <p:spPr bwMode="auto">
                    <a:xfrm>
                      <a:off x="1292" y="2420"/>
                      <a:ext cx="29" cy="16"/>
                    </a:xfrm>
                    <a:custGeom>
                      <a:avLst/>
                      <a:gdLst>
                        <a:gd name="T0" fmla="*/ 0 w 29"/>
                        <a:gd name="T1" fmla="*/ 0 h 16"/>
                        <a:gd name="T2" fmla="*/ 6 w 29"/>
                        <a:gd name="T3" fmla="*/ 0 h 16"/>
                        <a:gd name="T4" fmla="*/ 9 w 29"/>
                        <a:gd name="T5" fmla="*/ 0 h 16"/>
                        <a:gd name="T6" fmla="*/ 13 w 29"/>
                        <a:gd name="T7" fmla="*/ 0 h 16"/>
                        <a:gd name="T8" fmla="*/ 16 w 29"/>
                        <a:gd name="T9" fmla="*/ 0 h 16"/>
                        <a:gd name="T10" fmla="*/ 22 w 29"/>
                        <a:gd name="T11" fmla="*/ 0 h 16"/>
                        <a:gd name="T12" fmla="*/ 26 w 29"/>
                        <a:gd name="T13" fmla="*/ 0 h 16"/>
                        <a:gd name="T14" fmla="*/ 26 w 29"/>
                        <a:gd name="T15" fmla="*/ 7 h 16"/>
                        <a:gd name="T16" fmla="*/ 29 w 29"/>
                        <a:gd name="T17" fmla="*/ 16 h 16"/>
                        <a:gd name="T18" fmla="*/ 22 w 29"/>
                        <a:gd name="T19" fmla="*/ 16 h 16"/>
                        <a:gd name="T20" fmla="*/ 19 w 29"/>
                        <a:gd name="T21" fmla="*/ 16 h 16"/>
                        <a:gd name="T22" fmla="*/ 16 w 29"/>
                        <a:gd name="T23" fmla="*/ 16 h 16"/>
                        <a:gd name="T24" fmla="*/ 9 w 29"/>
                        <a:gd name="T25" fmla="*/ 16 h 16"/>
                        <a:gd name="T26" fmla="*/ 3 w 29"/>
                        <a:gd name="T27" fmla="*/ 16 h 16"/>
                        <a:gd name="T28" fmla="*/ 0 w 29"/>
                        <a:gd name="T29" fmla="*/ 16 h 16"/>
                        <a:gd name="T30" fmla="*/ 0 w 29"/>
                        <a:gd name="T31" fmla="*/ 7 h 16"/>
                        <a:gd name="T32" fmla="*/ 0 w 29"/>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6"/>
                        <a:gd name="T53" fmla="*/ 29 w 29"/>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6">
                          <a:moveTo>
                            <a:pt x="0" y="0"/>
                          </a:moveTo>
                          <a:lnTo>
                            <a:pt x="6" y="0"/>
                          </a:lnTo>
                          <a:lnTo>
                            <a:pt x="9" y="0"/>
                          </a:lnTo>
                          <a:lnTo>
                            <a:pt x="13" y="0"/>
                          </a:lnTo>
                          <a:lnTo>
                            <a:pt x="16" y="0"/>
                          </a:lnTo>
                          <a:lnTo>
                            <a:pt x="22" y="0"/>
                          </a:lnTo>
                          <a:lnTo>
                            <a:pt x="26" y="0"/>
                          </a:lnTo>
                          <a:lnTo>
                            <a:pt x="26" y="7"/>
                          </a:lnTo>
                          <a:lnTo>
                            <a:pt x="29" y="16"/>
                          </a:lnTo>
                          <a:lnTo>
                            <a:pt x="22" y="16"/>
                          </a:lnTo>
                          <a:lnTo>
                            <a:pt x="19" y="16"/>
                          </a:lnTo>
                          <a:lnTo>
                            <a:pt x="16" y="16"/>
                          </a:lnTo>
                          <a:lnTo>
                            <a:pt x="9" y="16"/>
                          </a:lnTo>
                          <a:lnTo>
                            <a:pt x="3" y="16"/>
                          </a:lnTo>
                          <a:lnTo>
                            <a:pt x="0" y="16"/>
                          </a:lnTo>
                          <a:lnTo>
                            <a:pt x="0" y="7"/>
                          </a:lnTo>
                          <a:lnTo>
                            <a:pt x="0" y="0"/>
                          </a:lnTo>
                          <a:close/>
                        </a:path>
                      </a:pathLst>
                    </a:custGeom>
                    <a:solidFill>
                      <a:srgbClr val="606060"/>
                    </a:solidFill>
                    <a:ln w="9525">
                      <a:noFill/>
                      <a:round/>
                      <a:headEnd/>
                      <a:tailEnd/>
                    </a:ln>
                  </p:spPr>
                  <p:txBody>
                    <a:bodyPr/>
                    <a:lstStyle/>
                    <a:p>
                      <a:endParaRPr lang="en-US"/>
                    </a:p>
                  </p:txBody>
                </p:sp>
                <p:sp>
                  <p:nvSpPr>
                    <p:cNvPr id="53383" name="Freeform 155"/>
                    <p:cNvSpPr>
                      <a:spLocks/>
                    </p:cNvSpPr>
                    <p:nvPr/>
                  </p:nvSpPr>
                  <p:spPr bwMode="auto">
                    <a:xfrm>
                      <a:off x="1321" y="2420"/>
                      <a:ext cx="26" cy="16"/>
                    </a:xfrm>
                    <a:custGeom>
                      <a:avLst/>
                      <a:gdLst>
                        <a:gd name="T0" fmla="*/ 0 w 26"/>
                        <a:gd name="T1" fmla="*/ 0 h 16"/>
                        <a:gd name="T2" fmla="*/ 0 w 26"/>
                        <a:gd name="T3" fmla="*/ 16 h 16"/>
                        <a:gd name="T4" fmla="*/ 7 w 26"/>
                        <a:gd name="T5" fmla="*/ 16 h 16"/>
                        <a:gd name="T6" fmla="*/ 10 w 26"/>
                        <a:gd name="T7" fmla="*/ 16 h 16"/>
                        <a:gd name="T8" fmla="*/ 16 w 26"/>
                        <a:gd name="T9" fmla="*/ 13 h 16"/>
                        <a:gd name="T10" fmla="*/ 23 w 26"/>
                        <a:gd name="T11" fmla="*/ 13 h 16"/>
                        <a:gd name="T12" fmla="*/ 26 w 26"/>
                        <a:gd name="T13" fmla="*/ 13 h 16"/>
                        <a:gd name="T14" fmla="*/ 23 w 26"/>
                        <a:gd name="T15" fmla="*/ 0 h 16"/>
                        <a:gd name="T16" fmla="*/ 16 w 26"/>
                        <a:gd name="T17" fmla="*/ 0 h 16"/>
                        <a:gd name="T18" fmla="*/ 10 w 26"/>
                        <a:gd name="T19" fmla="*/ 0 h 16"/>
                        <a:gd name="T20" fmla="*/ 7 w 26"/>
                        <a:gd name="T21" fmla="*/ 0 h 16"/>
                        <a:gd name="T22" fmla="*/ 0 w 2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0" y="0"/>
                          </a:moveTo>
                          <a:lnTo>
                            <a:pt x="0" y="16"/>
                          </a:lnTo>
                          <a:lnTo>
                            <a:pt x="7" y="16"/>
                          </a:lnTo>
                          <a:lnTo>
                            <a:pt x="10" y="16"/>
                          </a:lnTo>
                          <a:lnTo>
                            <a:pt x="16" y="13"/>
                          </a:lnTo>
                          <a:lnTo>
                            <a:pt x="23" y="13"/>
                          </a:lnTo>
                          <a:lnTo>
                            <a:pt x="26" y="13"/>
                          </a:lnTo>
                          <a:lnTo>
                            <a:pt x="23" y="0"/>
                          </a:lnTo>
                          <a:lnTo>
                            <a:pt x="16" y="0"/>
                          </a:lnTo>
                          <a:lnTo>
                            <a:pt x="10" y="0"/>
                          </a:lnTo>
                          <a:lnTo>
                            <a:pt x="7" y="0"/>
                          </a:lnTo>
                          <a:lnTo>
                            <a:pt x="0" y="0"/>
                          </a:lnTo>
                          <a:close/>
                        </a:path>
                      </a:pathLst>
                    </a:custGeom>
                    <a:solidFill>
                      <a:srgbClr val="606060"/>
                    </a:solidFill>
                    <a:ln w="9525">
                      <a:noFill/>
                      <a:round/>
                      <a:headEnd/>
                      <a:tailEnd/>
                    </a:ln>
                  </p:spPr>
                  <p:txBody>
                    <a:bodyPr/>
                    <a:lstStyle/>
                    <a:p>
                      <a:endParaRPr lang="en-US"/>
                    </a:p>
                  </p:txBody>
                </p:sp>
              </p:grpSp>
            </p:grpSp>
            <p:sp>
              <p:nvSpPr>
                <p:cNvPr id="53334" name="Freeform 156"/>
                <p:cNvSpPr>
                  <a:spLocks/>
                </p:cNvSpPr>
                <p:nvPr/>
              </p:nvSpPr>
              <p:spPr bwMode="auto">
                <a:xfrm>
                  <a:off x="1439" y="2450"/>
                  <a:ext cx="104" cy="19"/>
                </a:xfrm>
                <a:custGeom>
                  <a:avLst/>
                  <a:gdLst>
                    <a:gd name="T0" fmla="*/ 0 w 104"/>
                    <a:gd name="T1" fmla="*/ 9 h 19"/>
                    <a:gd name="T2" fmla="*/ 6 w 104"/>
                    <a:gd name="T3" fmla="*/ 6 h 19"/>
                    <a:gd name="T4" fmla="*/ 9 w 104"/>
                    <a:gd name="T5" fmla="*/ 6 h 19"/>
                    <a:gd name="T6" fmla="*/ 13 w 104"/>
                    <a:gd name="T7" fmla="*/ 3 h 19"/>
                    <a:gd name="T8" fmla="*/ 16 w 104"/>
                    <a:gd name="T9" fmla="*/ 3 h 19"/>
                    <a:gd name="T10" fmla="*/ 16 w 104"/>
                    <a:gd name="T11" fmla="*/ 3 h 19"/>
                    <a:gd name="T12" fmla="*/ 19 w 104"/>
                    <a:gd name="T13" fmla="*/ 3 h 19"/>
                    <a:gd name="T14" fmla="*/ 23 w 104"/>
                    <a:gd name="T15" fmla="*/ 3 h 19"/>
                    <a:gd name="T16" fmla="*/ 26 w 104"/>
                    <a:gd name="T17" fmla="*/ 3 h 19"/>
                    <a:gd name="T18" fmla="*/ 29 w 104"/>
                    <a:gd name="T19" fmla="*/ 3 h 19"/>
                    <a:gd name="T20" fmla="*/ 32 w 104"/>
                    <a:gd name="T21" fmla="*/ 3 h 19"/>
                    <a:gd name="T22" fmla="*/ 36 w 104"/>
                    <a:gd name="T23" fmla="*/ 0 h 19"/>
                    <a:gd name="T24" fmla="*/ 39 w 104"/>
                    <a:gd name="T25" fmla="*/ 0 h 19"/>
                    <a:gd name="T26" fmla="*/ 42 w 104"/>
                    <a:gd name="T27" fmla="*/ 0 h 19"/>
                    <a:gd name="T28" fmla="*/ 45 w 104"/>
                    <a:gd name="T29" fmla="*/ 0 h 19"/>
                    <a:gd name="T30" fmla="*/ 45 w 104"/>
                    <a:gd name="T31" fmla="*/ 3 h 19"/>
                    <a:gd name="T32" fmla="*/ 52 w 104"/>
                    <a:gd name="T33" fmla="*/ 3 h 19"/>
                    <a:gd name="T34" fmla="*/ 55 w 104"/>
                    <a:gd name="T35" fmla="*/ 6 h 19"/>
                    <a:gd name="T36" fmla="*/ 58 w 104"/>
                    <a:gd name="T37" fmla="*/ 3 h 19"/>
                    <a:gd name="T38" fmla="*/ 62 w 104"/>
                    <a:gd name="T39" fmla="*/ 3 h 19"/>
                    <a:gd name="T40" fmla="*/ 62 w 104"/>
                    <a:gd name="T41" fmla="*/ 6 h 19"/>
                    <a:gd name="T42" fmla="*/ 68 w 104"/>
                    <a:gd name="T43" fmla="*/ 6 h 19"/>
                    <a:gd name="T44" fmla="*/ 68 w 104"/>
                    <a:gd name="T45" fmla="*/ 9 h 19"/>
                    <a:gd name="T46" fmla="*/ 75 w 104"/>
                    <a:gd name="T47" fmla="*/ 9 h 19"/>
                    <a:gd name="T48" fmla="*/ 81 w 104"/>
                    <a:gd name="T49" fmla="*/ 9 h 19"/>
                    <a:gd name="T50" fmla="*/ 81 w 104"/>
                    <a:gd name="T51" fmla="*/ 13 h 19"/>
                    <a:gd name="T52" fmla="*/ 85 w 104"/>
                    <a:gd name="T53" fmla="*/ 13 h 19"/>
                    <a:gd name="T54" fmla="*/ 88 w 104"/>
                    <a:gd name="T55" fmla="*/ 13 h 19"/>
                    <a:gd name="T56" fmla="*/ 104 w 104"/>
                    <a:gd name="T57" fmla="*/ 16 h 19"/>
                    <a:gd name="T58" fmla="*/ 88 w 104"/>
                    <a:gd name="T59" fmla="*/ 16 h 19"/>
                    <a:gd name="T60" fmla="*/ 85 w 104"/>
                    <a:gd name="T61" fmla="*/ 16 h 19"/>
                    <a:gd name="T62" fmla="*/ 81 w 104"/>
                    <a:gd name="T63" fmla="*/ 19 h 19"/>
                    <a:gd name="T64" fmla="*/ 81 w 104"/>
                    <a:gd name="T65" fmla="*/ 16 h 19"/>
                    <a:gd name="T66" fmla="*/ 78 w 104"/>
                    <a:gd name="T67" fmla="*/ 16 h 19"/>
                    <a:gd name="T68" fmla="*/ 75 w 104"/>
                    <a:gd name="T69" fmla="*/ 13 h 19"/>
                    <a:gd name="T70" fmla="*/ 68 w 104"/>
                    <a:gd name="T71" fmla="*/ 13 h 19"/>
                    <a:gd name="T72" fmla="*/ 65 w 104"/>
                    <a:gd name="T73" fmla="*/ 13 h 19"/>
                    <a:gd name="T74" fmla="*/ 62 w 104"/>
                    <a:gd name="T75" fmla="*/ 13 h 19"/>
                    <a:gd name="T76" fmla="*/ 58 w 104"/>
                    <a:gd name="T77" fmla="*/ 13 h 19"/>
                    <a:gd name="T78" fmla="*/ 52 w 104"/>
                    <a:gd name="T79" fmla="*/ 13 h 19"/>
                    <a:gd name="T80" fmla="*/ 49 w 104"/>
                    <a:gd name="T81" fmla="*/ 13 h 19"/>
                    <a:gd name="T82" fmla="*/ 45 w 104"/>
                    <a:gd name="T83" fmla="*/ 9 h 19"/>
                    <a:gd name="T84" fmla="*/ 39 w 104"/>
                    <a:gd name="T85" fmla="*/ 9 h 19"/>
                    <a:gd name="T86" fmla="*/ 36 w 104"/>
                    <a:gd name="T87" fmla="*/ 9 h 19"/>
                    <a:gd name="T88" fmla="*/ 32 w 104"/>
                    <a:gd name="T89" fmla="*/ 9 h 19"/>
                    <a:gd name="T90" fmla="*/ 29 w 104"/>
                    <a:gd name="T91" fmla="*/ 9 h 19"/>
                    <a:gd name="T92" fmla="*/ 23 w 104"/>
                    <a:gd name="T93" fmla="*/ 6 h 19"/>
                    <a:gd name="T94" fmla="*/ 19 w 104"/>
                    <a:gd name="T95" fmla="*/ 9 h 19"/>
                    <a:gd name="T96" fmla="*/ 16 w 104"/>
                    <a:gd name="T97" fmla="*/ 6 h 19"/>
                    <a:gd name="T98" fmla="*/ 16 w 104"/>
                    <a:gd name="T99" fmla="*/ 6 h 19"/>
                    <a:gd name="T100" fmla="*/ 9 w 104"/>
                    <a:gd name="T101" fmla="*/ 6 h 19"/>
                    <a:gd name="T102" fmla="*/ 6 w 104"/>
                    <a:gd name="T103" fmla="*/ 6 h 19"/>
                    <a:gd name="T104" fmla="*/ 0 w 104"/>
                    <a:gd name="T105" fmla="*/ 9 h 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4"/>
                    <a:gd name="T160" fmla="*/ 0 h 19"/>
                    <a:gd name="T161" fmla="*/ 104 w 104"/>
                    <a:gd name="T162" fmla="*/ 19 h 1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4" h="19">
                      <a:moveTo>
                        <a:pt x="0" y="9"/>
                      </a:moveTo>
                      <a:lnTo>
                        <a:pt x="6" y="6"/>
                      </a:lnTo>
                      <a:lnTo>
                        <a:pt x="9" y="6"/>
                      </a:lnTo>
                      <a:lnTo>
                        <a:pt x="13" y="3"/>
                      </a:lnTo>
                      <a:lnTo>
                        <a:pt x="16" y="3"/>
                      </a:lnTo>
                      <a:lnTo>
                        <a:pt x="19" y="3"/>
                      </a:lnTo>
                      <a:lnTo>
                        <a:pt x="23" y="3"/>
                      </a:lnTo>
                      <a:lnTo>
                        <a:pt x="26" y="3"/>
                      </a:lnTo>
                      <a:lnTo>
                        <a:pt x="29" y="3"/>
                      </a:lnTo>
                      <a:lnTo>
                        <a:pt x="32" y="3"/>
                      </a:lnTo>
                      <a:lnTo>
                        <a:pt x="36" y="0"/>
                      </a:lnTo>
                      <a:lnTo>
                        <a:pt x="39" y="0"/>
                      </a:lnTo>
                      <a:lnTo>
                        <a:pt x="42" y="0"/>
                      </a:lnTo>
                      <a:lnTo>
                        <a:pt x="45" y="0"/>
                      </a:lnTo>
                      <a:lnTo>
                        <a:pt x="45" y="3"/>
                      </a:lnTo>
                      <a:lnTo>
                        <a:pt x="52" y="3"/>
                      </a:lnTo>
                      <a:lnTo>
                        <a:pt x="55" y="6"/>
                      </a:lnTo>
                      <a:lnTo>
                        <a:pt x="58" y="3"/>
                      </a:lnTo>
                      <a:lnTo>
                        <a:pt x="62" y="3"/>
                      </a:lnTo>
                      <a:lnTo>
                        <a:pt x="62" y="6"/>
                      </a:lnTo>
                      <a:lnTo>
                        <a:pt x="68" y="6"/>
                      </a:lnTo>
                      <a:lnTo>
                        <a:pt x="68" y="9"/>
                      </a:lnTo>
                      <a:lnTo>
                        <a:pt x="75" y="9"/>
                      </a:lnTo>
                      <a:lnTo>
                        <a:pt x="81" y="9"/>
                      </a:lnTo>
                      <a:lnTo>
                        <a:pt x="81" y="13"/>
                      </a:lnTo>
                      <a:lnTo>
                        <a:pt x="85" y="13"/>
                      </a:lnTo>
                      <a:lnTo>
                        <a:pt x="88" y="13"/>
                      </a:lnTo>
                      <a:lnTo>
                        <a:pt x="104" y="16"/>
                      </a:lnTo>
                      <a:lnTo>
                        <a:pt x="88" y="16"/>
                      </a:lnTo>
                      <a:lnTo>
                        <a:pt x="85" y="16"/>
                      </a:lnTo>
                      <a:lnTo>
                        <a:pt x="81" y="19"/>
                      </a:lnTo>
                      <a:lnTo>
                        <a:pt x="81" y="16"/>
                      </a:lnTo>
                      <a:lnTo>
                        <a:pt x="78" y="16"/>
                      </a:lnTo>
                      <a:lnTo>
                        <a:pt x="75" y="13"/>
                      </a:lnTo>
                      <a:lnTo>
                        <a:pt x="68" y="13"/>
                      </a:lnTo>
                      <a:lnTo>
                        <a:pt x="65" y="13"/>
                      </a:lnTo>
                      <a:lnTo>
                        <a:pt x="62" y="13"/>
                      </a:lnTo>
                      <a:lnTo>
                        <a:pt x="58" y="13"/>
                      </a:lnTo>
                      <a:lnTo>
                        <a:pt x="52" y="13"/>
                      </a:lnTo>
                      <a:lnTo>
                        <a:pt x="49" y="13"/>
                      </a:lnTo>
                      <a:lnTo>
                        <a:pt x="45" y="9"/>
                      </a:lnTo>
                      <a:lnTo>
                        <a:pt x="39" y="9"/>
                      </a:lnTo>
                      <a:lnTo>
                        <a:pt x="36" y="9"/>
                      </a:lnTo>
                      <a:lnTo>
                        <a:pt x="32" y="9"/>
                      </a:lnTo>
                      <a:lnTo>
                        <a:pt x="29" y="9"/>
                      </a:lnTo>
                      <a:lnTo>
                        <a:pt x="23" y="6"/>
                      </a:lnTo>
                      <a:lnTo>
                        <a:pt x="19" y="9"/>
                      </a:lnTo>
                      <a:lnTo>
                        <a:pt x="16" y="6"/>
                      </a:lnTo>
                      <a:lnTo>
                        <a:pt x="9" y="6"/>
                      </a:lnTo>
                      <a:lnTo>
                        <a:pt x="6" y="6"/>
                      </a:lnTo>
                      <a:lnTo>
                        <a:pt x="0" y="9"/>
                      </a:lnTo>
                      <a:close/>
                    </a:path>
                  </a:pathLst>
                </a:custGeom>
                <a:solidFill>
                  <a:srgbClr val="0000C4"/>
                </a:solidFill>
                <a:ln w="9525">
                  <a:noFill/>
                  <a:round/>
                  <a:headEnd/>
                  <a:tailEnd/>
                </a:ln>
              </p:spPr>
              <p:txBody>
                <a:bodyPr/>
                <a:lstStyle/>
                <a:p>
                  <a:endParaRPr lang="en-US"/>
                </a:p>
              </p:txBody>
            </p:sp>
            <p:grpSp>
              <p:nvGrpSpPr>
                <p:cNvPr id="53335" name="Group 157"/>
                <p:cNvGrpSpPr>
                  <a:grpSpLocks/>
                </p:cNvGrpSpPr>
                <p:nvPr/>
              </p:nvGrpSpPr>
              <p:grpSpPr bwMode="auto">
                <a:xfrm>
                  <a:off x="1360" y="2358"/>
                  <a:ext cx="82" cy="69"/>
                  <a:chOff x="1360" y="2358"/>
                  <a:chExt cx="82" cy="69"/>
                </a:xfrm>
              </p:grpSpPr>
              <p:sp>
                <p:nvSpPr>
                  <p:cNvPr id="53373" name="Freeform 158"/>
                  <p:cNvSpPr>
                    <a:spLocks/>
                  </p:cNvSpPr>
                  <p:nvPr/>
                </p:nvSpPr>
                <p:spPr bwMode="auto">
                  <a:xfrm>
                    <a:off x="1396" y="2371"/>
                    <a:ext cx="46" cy="52"/>
                  </a:xfrm>
                  <a:custGeom>
                    <a:avLst/>
                    <a:gdLst>
                      <a:gd name="T0" fmla="*/ 36 w 46"/>
                      <a:gd name="T1" fmla="*/ 0 h 52"/>
                      <a:gd name="T2" fmla="*/ 33 w 46"/>
                      <a:gd name="T3" fmla="*/ 3 h 52"/>
                      <a:gd name="T4" fmla="*/ 33 w 46"/>
                      <a:gd name="T5" fmla="*/ 3 h 52"/>
                      <a:gd name="T6" fmla="*/ 33 w 46"/>
                      <a:gd name="T7" fmla="*/ 3 h 52"/>
                      <a:gd name="T8" fmla="*/ 33 w 46"/>
                      <a:gd name="T9" fmla="*/ 7 h 52"/>
                      <a:gd name="T10" fmla="*/ 33 w 46"/>
                      <a:gd name="T11" fmla="*/ 7 h 52"/>
                      <a:gd name="T12" fmla="*/ 33 w 46"/>
                      <a:gd name="T13" fmla="*/ 10 h 52"/>
                      <a:gd name="T14" fmla="*/ 33 w 46"/>
                      <a:gd name="T15" fmla="*/ 10 h 52"/>
                      <a:gd name="T16" fmla="*/ 36 w 46"/>
                      <a:gd name="T17" fmla="*/ 13 h 52"/>
                      <a:gd name="T18" fmla="*/ 33 w 46"/>
                      <a:gd name="T19" fmla="*/ 13 h 52"/>
                      <a:gd name="T20" fmla="*/ 30 w 46"/>
                      <a:gd name="T21" fmla="*/ 16 h 52"/>
                      <a:gd name="T22" fmla="*/ 26 w 46"/>
                      <a:gd name="T23" fmla="*/ 16 h 52"/>
                      <a:gd name="T24" fmla="*/ 23 w 46"/>
                      <a:gd name="T25" fmla="*/ 16 h 52"/>
                      <a:gd name="T26" fmla="*/ 20 w 46"/>
                      <a:gd name="T27" fmla="*/ 16 h 52"/>
                      <a:gd name="T28" fmla="*/ 20 w 46"/>
                      <a:gd name="T29" fmla="*/ 13 h 52"/>
                      <a:gd name="T30" fmla="*/ 16 w 46"/>
                      <a:gd name="T31" fmla="*/ 13 h 52"/>
                      <a:gd name="T32" fmla="*/ 16 w 46"/>
                      <a:gd name="T33" fmla="*/ 16 h 52"/>
                      <a:gd name="T34" fmla="*/ 16 w 46"/>
                      <a:gd name="T35" fmla="*/ 16 h 52"/>
                      <a:gd name="T36" fmla="*/ 16 w 46"/>
                      <a:gd name="T37" fmla="*/ 20 h 52"/>
                      <a:gd name="T38" fmla="*/ 20 w 46"/>
                      <a:gd name="T39" fmla="*/ 20 h 52"/>
                      <a:gd name="T40" fmla="*/ 20 w 46"/>
                      <a:gd name="T41" fmla="*/ 20 h 52"/>
                      <a:gd name="T42" fmla="*/ 26 w 46"/>
                      <a:gd name="T43" fmla="*/ 23 h 52"/>
                      <a:gd name="T44" fmla="*/ 33 w 46"/>
                      <a:gd name="T45" fmla="*/ 20 h 52"/>
                      <a:gd name="T46" fmla="*/ 33 w 46"/>
                      <a:gd name="T47" fmla="*/ 26 h 52"/>
                      <a:gd name="T48" fmla="*/ 30 w 46"/>
                      <a:gd name="T49" fmla="*/ 29 h 52"/>
                      <a:gd name="T50" fmla="*/ 20 w 46"/>
                      <a:gd name="T51" fmla="*/ 36 h 52"/>
                      <a:gd name="T52" fmla="*/ 20 w 46"/>
                      <a:gd name="T53" fmla="*/ 36 h 52"/>
                      <a:gd name="T54" fmla="*/ 16 w 46"/>
                      <a:gd name="T55" fmla="*/ 39 h 52"/>
                      <a:gd name="T56" fmla="*/ 13 w 46"/>
                      <a:gd name="T57" fmla="*/ 43 h 52"/>
                      <a:gd name="T58" fmla="*/ 10 w 46"/>
                      <a:gd name="T59" fmla="*/ 46 h 52"/>
                      <a:gd name="T60" fmla="*/ 10 w 46"/>
                      <a:gd name="T61" fmla="*/ 46 h 52"/>
                      <a:gd name="T62" fmla="*/ 3 w 46"/>
                      <a:gd name="T63" fmla="*/ 46 h 52"/>
                      <a:gd name="T64" fmla="*/ 3 w 46"/>
                      <a:gd name="T65" fmla="*/ 46 h 52"/>
                      <a:gd name="T66" fmla="*/ 0 w 46"/>
                      <a:gd name="T67" fmla="*/ 46 h 52"/>
                      <a:gd name="T68" fmla="*/ 7 w 46"/>
                      <a:gd name="T69" fmla="*/ 49 h 52"/>
                      <a:gd name="T70" fmla="*/ 10 w 46"/>
                      <a:gd name="T71" fmla="*/ 52 h 52"/>
                      <a:gd name="T72" fmla="*/ 13 w 46"/>
                      <a:gd name="T73" fmla="*/ 49 h 52"/>
                      <a:gd name="T74" fmla="*/ 20 w 46"/>
                      <a:gd name="T75" fmla="*/ 43 h 52"/>
                      <a:gd name="T76" fmla="*/ 23 w 46"/>
                      <a:gd name="T77" fmla="*/ 43 h 52"/>
                      <a:gd name="T78" fmla="*/ 30 w 46"/>
                      <a:gd name="T79" fmla="*/ 39 h 52"/>
                      <a:gd name="T80" fmla="*/ 39 w 46"/>
                      <a:gd name="T81" fmla="*/ 36 h 52"/>
                      <a:gd name="T82" fmla="*/ 43 w 46"/>
                      <a:gd name="T83" fmla="*/ 29 h 52"/>
                      <a:gd name="T84" fmla="*/ 43 w 46"/>
                      <a:gd name="T85" fmla="*/ 26 h 52"/>
                      <a:gd name="T86" fmla="*/ 46 w 46"/>
                      <a:gd name="T87" fmla="*/ 16 h 52"/>
                      <a:gd name="T88" fmla="*/ 43 w 46"/>
                      <a:gd name="T89" fmla="*/ 13 h 52"/>
                      <a:gd name="T90" fmla="*/ 39 w 46"/>
                      <a:gd name="T91" fmla="*/ 13 h 52"/>
                      <a:gd name="T92" fmla="*/ 39 w 46"/>
                      <a:gd name="T93" fmla="*/ 10 h 52"/>
                      <a:gd name="T94" fmla="*/ 39 w 46"/>
                      <a:gd name="T95" fmla="*/ 7 h 52"/>
                      <a:gd name="T96" fmla="*/ 43 w 46"/>
                      <a:gd name="T97" fmla="*/ 7 h 52"/>
                      <a:gd name="T98" fmla="*/ 39 w 46"/>
                      <a:gd name="T99" fmla="*/ 3 h 52"/>
                      <a:gd name="T100" fmla="*/ 39 w 46"/>
                      <a:gd name="T101" fmla="*/ 3 h 52"/>
                      <a:gd name="T102" fmla="*/ 36 w 46"/>
                      <a:gd name="T103" fmla="*/ 0 h 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52"/>
                      <a:gd name="T158" fmla="*/ 46 w 46"/>
                      <a:gd name="T159" fmla="*/ 52 h 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52">
                        <a:moveTo>
                          <a:pt x="36" y="0"/>
                        </a:moveTo>
                        <a:lnTo>
                          <a:pt x="33" y="3"/>
                        </a:lnTo>
                        <a:lnTo>
                          <a:pt x="33" y="7"/>
                        </a:lnTo>
                        <a:lnTo>
                          <a:pt x="33" y="10"/>
                        </a:lnTo>
                        <a:lnTo>
                          <a:pt x="36" y="13"/>
                        </a:lnTo>
                        <a:lnTo>
                          <a:pt x="33" y="13"/>
                        </a:lnTo>
                        <a:lnTo>
                          <a:pt x="30" y="16"/>
                        </a:lnTo>
                        <a:lnTo>
                          <a:pt x="26" y="16"/>
                        </a:lnTo>
                        <a:lnTo>
                          <a:pt x="23" y="16"/>
                        </a:lnTo>
                        <a:lnTo>
                          <a:pt x="20" y="16"/>
                        </a:lnTo>
                        <a:lnTo>
                          <a:pt x="20" y="13"/>
                        </a:lnTo>
                        <a:lnTo>
                          <a:pt x="16" y="13"/>
                        </a:lnTo>
                        <a:lnTo>
                          <a:pt x="16" y="16"/>
                        </a:lnTo>
                        <a:lnTo>
                          <a:pt x="16" y="20"/>
                        </a:lnTo>
                        <a:lnTo>
                          <a:pt x="20" y="20"/>
                        </a:lnTo>
                        <a:lnTo>
                          <a:pt x="26" y="23"/>
                        </a:lnTo>
                        <a:lnTo>
                          <a:pt x="33" y="20"/>
                        </a:lnTo>
                        <a:lnTo>
                          <a:pt x="33" y="26"/>
                        </a:lnTo>
                        <a:lnTo>
                          <a:pt x="30" y="29"/>
                        </a:lnTo>
                        <a:lnTo>
                          <a:pt x="20" y="36"/>
                        </a:lnTo>
                        <a:lnTo>
                          <a:pt x="16" y="39"/>
                        </a:lnTo>
                        <a:lnTo>
                          <a:pt x="13" y="43"/>
                        </a:lnTo>
                        <a:lnTo>
                          <a:pt x="10" y="46"/>
                        </a:lnTo>
                        <a:lnTo>
                          <a:pt x="3" y="46"/>
                        </a:lnTo>
                        <a:lnTo>
                          <a:pt x="0" y="46"/>
                        </a:lnTo>
                        <a:lnTo>
                          <a:pt x="7" y="49"/>
                        </a:lnTo>
                        <a:lnTo>
                          <a:pt x="10" y="52"/>
                        </a:lnTo>
                        <a:lnTo>
                          <a:pt x="13" y="49"/>
                        </a:lnTo>
                        <a:lnTo>
                          <a:pt x="20" y="43"/>
                        </a:lnTo>
                        <a:lnTo>
                          <a:pt x="23" y="43"/>
                        </a:lnTo>
                        <a:lnTo>
                          <a:pt x="30" y="39"/>
                        </a:lnTo>
                        <a:lnTo>
                          <a:pt x="39" y="36"/>
                        </a:lnTo>
                        <a:lnTo>
                          <a:pt x="43" y="29"/>
                        </a:lnTo>
                        <a:lnTo>
                          <a:pt x="43" y="26"/>
                        </a:lnTo>
                        <a:lnTo>
                          <a:pt x="46" y="16"/>
                        </a:lnTo>
                        <a:lnTo>
                          <a:pt x="43" y="13"/>
                        </a:lnTo>
                        <a:lnTo>
                          <a:pt x="39" y="13"/>
                        </a:lnTo>
                        <a:lnTo>
                          <a:pt x="39" y="10"/>
                        </a:lnTo>
                        <a:lnTo>
                          <a:pt x="39" y="7"/>
                        </a:lnTo>
                        <a:lnTo>
                          <a:pt x="43" y="7"/>
                        </a:lnTo>
                        <a:lnTo>
                          <a:pt x="39" y="3"/>
                        </a:lnTo>
                        <a:lnTo>
                          <a:pt x="36" y="0"/>
                        </a:lnTo>
                        <a:close/>
                      </a:path>
                    </a:pathLst>
                  </a:custGeom>
                  <a:solidFill>
                    <a:srgbClr val="202020"/>
                  </a:solidFill>
                  <a:ln w="9525">
                    <a:noFill/>
                    <a:round/>
                    <a:headEnd/>
                    <a:tailEnd/>
                  </a:ln>
                </p:spPr>
                <p:txBody>
                  <a:bodyPr/>
                  <a:lstStyle/>
                  <a:p>
                    <a:endParaRPr lang="en-US"/>
                  </a:p>
                </p:txBody>
              </p:sp>
              <p:sp>
                <p:nvSpPr>
                  <p:cNvPr id="53374" name="Freeform 159"/>
                  <p:cNvSpPr>
                    <a:spLocks/>
                  </p:cNvSpPr>
                  <p:nvPr/>
                </p:nvSpPr>
                <p:spPr bwMode="auto">
                  <a:xfrm>
                    <a:off x="1409" y="2381"/>
                    <a:ext cx="20" cy="29"/>
                  </a:xfrm>
                  <a:custGeom>
                    <a:avLst/>
                    <a:gdLst>
                      <a:gd name="T0" fmla="*/ 10 w 20"/>
                      <a:gd name="T1" fmla="*/ 29 h 29"/>
                      <a:gd name="T2" fmla="*/ 3 w 20"/>
                      <a:gd name="T3" fmla="*/ 26 h 29"/>
                      <a:gd name="T4" fmla="*/ 0 w 20"/>
                      <a:gd name="T5" fmla="*/ 16 h 29"/>
                      <a:gd name="T6" fmla="*/ 3 w 20"/>
                      <a:gd name="T7" fmla="*/ 3 h 29"/>
                      <a:gd name="T8" fmla="*/ 13 w 20"/>
                      <a:gd name="T9" fmla="*/ 0 h 29"/>
                      <a:gd name="T10" fmla="*/ 17 w 20"/>
                      <a:gd name="T11" fmla="*/ 0 h 29"/>
                      <a:gd name="T12" fmla="*/ 20 w 20"/>
                      <a:gd name="T13" fmla="*/ 3 h 29"/>
                      <a:gd name="T14" fmla="*/ 0 60000 65536"/>
                      <a:gd name="T15" fmla="*/ 0 60000 65536"/>
                      <a:gd name="T16" fmla="*/ 0 60000 65536"/>
                      <a:gd name="T17" fmla="*/ 0 60000 65536"/>
                      <a:gd name="T18" fmla="*/ 0 60000 65536"/>
                      <a:gd name="T19" fmla="*/ 0 60000 65536"/>
                      <a:gd name="T20" fmla="*/ 0 60000 65536"/>
                      <a:gd name="T21" fmla="*/ 0 w 20"/>
                      <a:gd name="T22" fmla="*/ 0 h 29"/>
                      <a:gd name="T23" fmla="*/ 20 w 20"/>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9">
                        <a:moveTo>
                          <a:pt x="10" y="29"/>
                        </a:moveTo>
                        <a:lnTo>
                          <a:pt x="3" y="26"/>
                        </a:lnTo>
                        <a:lnTo>
                          <a:pt x="0" y="16"/>
                        </a:lnTo>
                        <a:lnTo>
                          <a:pt x="3" y="3"/>
                        </a:lnTo>
                        <a:lnTo>
                          <a:pt x="13" y="0"/>
                        </a:lnTo>
                        <a:lnTo>
                          <a:pt x="17" y="0"/>
                        </a:lnTo>
                        <a:lnTo>
                          <a:pt x="20" y="3"/>
                        </a:lnTo>
                      </a:path>
                    </a:pathLst>
                  </a:custGeom>
                  <a:noFill/>
                  <a:ln w="4763">
                    <a:solidFill>
                      <a:srgbClr val="202020"/>
                    </a:solidFill>
                    <a:prstDash val="solid"/>
                    <a:round/>
                    <a:headEnd/>
                    <a:tailEnd/>
                  </a:ln>
                </p:spPr>
                <p:txBody>
                  <a:bodyPr/>
                  <a:lstStyle/>
                  <a:p>
                    <a:endParaRPr lang="en-US"/>
                  </a:p>
                </p:txBody>
              </p:sp>
              <p:sp>
                <p:nvSpPr>
                  <p:cNvPr id="53375" name="Freeform 160"/>
                  <p:cNvSpPr>
                    <a:spLocks/>
                  </p:cNvSpPr>
                  <p:nvPr/>
                </p:nvSpPr>
                <p:spPr bwMode="auto">
                  <a:xfrm>
                    <a:off x="1360" y="2358"/>
                    <a:ext cx="49" cy="52"/>
                  </a:xfrm>
                  <a:custGeom>
                    <a:avLst/>
                    <a:gdLst>
                      <a:gd name="T0" fmla="*/ 13 w 49"/>
                      <a:gd name="T1" fmla="*/ 0 h 52"/>
                      <a:gd name="T2" fmla="*/ 10 w 49"/>
                      <a:gd name="T3" fmla="*/ 3 h 52"/>
                      <a:gd name="T4" fmla="*/ 13 w 49"/>
                      <a:gd name="T5" fmla="*/ 7 h 52"/>
                      <a:gd name="T6" fmla="*/ 7 w 49"/>
                      <a:gd name="T7" fmla="*/ 13 h 52"/>
                      <a:gd name="T8" fmla="*/ 7 w 49"/>
                      <a:gd name="T9" fmla="*/ 23 h 52"/>
                      <a:gd name="T10" fmla="*/ 0 w 49"/>
                      <a:gd name="T11" fmla="*/ 33 h 52"/>
                      <a:gd name="T12" fmla="*/ 3 w 49"/>
                      <a:gd name="T13" fmla="*/ 36 h 52"/>
                      <a:gd name="T14" fmla="*/ 10 w 49"/>
                      <a:gd name="T15" fmla="*/ 36 h 52"/>
                      <a:gd name="T16" fmla="*/ 13 w 49"/>
                      <a:gd name="T17" fmla="*/ 23 h 52"/>
                      <a:gd name="T18" fmla="*/ 17 w 49"/>
                      <a:gd name="T19" fmla="*/ 23 h 52"/>
                      <a:gd name="T20" fmla="*/ 23 w 49"/>
                      <a:gd name="T21" fmla="*/ 29 h 52"/>
                      <a:gd name="T22" fmla="*/ 30 w 49"/>
                      <a:gd name="T23" fmla="*/ 36 h 52"/>
                      <a:gd name="T24" fmla="*/ 33 w 49"/>
                      <a:gd name="T25" fmla="*/ 49 h 52"/>
                      <a:gd name="T26" fmla="*/ 36 w 49"/>
                      <a:gd name="T27" fmla="*/ 52 h 52"/>
                      <a:gd name="T28" fmla="*/ 39 w 49"/>
                      <a:gd name="T29" fmla="*/ 52 h 52"/>
                      <a:gd name="T30" fmla="*/ 39 w 49"/>
                      <a:gd name="T31" fmla="*/ 49 h 52"/>
                      <a:gd name="T32" fmla="*/ 36 w 49"/>
                      <a:gd name="T33" fmla="*/ 42 h 52"/>
                      <a:gd name="T34" fmla="*/ 33 w 49"/>
                      <a:gd name="T35" fmla="*/ 26 h 52"/>
                      <a:gd name="T36" fmla="*/ 36 w 49"/>
                      <a:gd name="T37" fmla="*/ 20 h 52"/>
                      <a:gd name="T38" fmla="*/ 46 w 49"/>
                      <a:gd name="T39" fmla="*/ 29 h 52"/>
                      <a:gd name="T40" fmla="*/ 49 w 49"/>
                      <a:gd name="T41" fmla="*/ 26 h 52"/>
                      <a:gd name="T42" fmla="*/ 43 w 49"/>
                      <a:gd name="T43" fmla="*/ 10 h 52"/>
                      <a:gd name="T44" fmla="*/ 39 w 49"/>
                      <a:gd name="T45" fmla="*/ 10 h 52"/>
                      <a:gd name="T46" fmla="*/ 30 w 49"/>
                      <a:gd name="T47" fmla="*/ 20 h 52"/>
                      <a:gd name="T48" fmla="*/ 26 w 49"/>
                      <a:gd name="T49" fmla="*/ 13 h 52"/>
                      <a:gd name="T50" fmla="*/ 30 w 49"/>
                      <a:gd name="T51" fmla="*/ 13 h 52"/>
                      <a:gd name="T52" fmla="*/ 36 w 49"/>
                      <a:gd name="T53" fmla="*/ 10 h 52"/>
                      <a:gd name="T54" fmla="*/ 46 w 49"/>
                      <a:gd name="T55" fmla="*/ 10 h 52"/>
                      <a:gd name="T56" fmla="*/ 43 w 49"/>
                      <a:gd name="T57" fmla="*/ 7 h 52"/>
                      <a:gd name="T58" fmla="*/ 36 w 49"/>
                      <a:gd name="T59" fmla="*/ 7 h 52"/>
                      <a:gd name="T60" fmla="*/ 23 w 49"/>
                      <a:gd name="T61" fmla="*/ 7 h 52"/>
                      <a:gd name="T62" fmla="*/ 20 w 49"/>
                      <a:gd name="T63" fmla="*/ 0 h 52"/>
                      <a:gd name="T64" fmla="*/ 17 w 49"/>
                      <a:gd name="T65" fmla="*/ 0 h 52"/>
                      <a:gd name="T66" fmla="*/ 13 w 49"/>
                      <a:gd name="T67" fmla="*/ 0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9"/>
                      <a:gd name="T103" fmla="*/ 0 h 52"/>
                      <a:gd name="T104" fmla="*/ 49 w 49"/>
                      <a:gd name="T105" fmla="*/ 52 h 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9" h="52">
                        <a:moveTo>
                          <a:pt x="13" y="0"/>
                        </a:moveTo>
                        <a:lnTo>
                          <a:pt x="13" y="0"/>
                        </a:lnTo>
                        <a:lnTo>
                          <a:pt x="10" y="0"/>
                        </a:lnTo>
                        <a:lnTo>
                          <a:pt x="10" y="3"/>
                        </a:lnTo>
                        <a:lnTo>
                          <a:pt x="13" y="7"/>
                        </a:lnTo>
                        <a:lnTo>
                          <a:pt x="10" y="13"/>
                        </a:lnTo>
                        <a:lnTo>
                          <a:pt x="7" y="13"/>
                        </a:lnTo>
                        <a:lnTo>
                          <a:pt x="7" y="16"/>
                        </a:lnTo>
                        <a:lnTo>
                          <a:pt x="7" y="23"/>
                        </a:lnTo>
                        <a:lnTo>
                          <a:pt x="7" y="33"/>
                        </a:lnTo>
                        <a:lnTo>
                          <a:pt x="0" y="33"/>
                        </a:lnTo>
                        <a:lnTo>
                          <a:pt x="0" y="36"/>
                        </a:lnTo>
                        <a:lnTo>
                          <a:pt x="3" y="36"/>
                        </a:lnTo>
                        <a:lnTo>
                          <a:pt x="7" y="33"/>
                        </a:lnTo>
                        <a:lnTo>
                          <a:pt x="10" y="36"/>
                        </a:lnTo>
                        <a:lnTo>
                          <a:pt x="10" y="33"/>
                        </a:lnTo>
                        <a:lnTo>
                          <a:pt x="13" y="23"/>
                        </a:lnTo>
                        <a:lnTo>
                          <a:pt x="13" y="20"/>
                        </a:lnTo>
                        <a:lnTo>
                          <a:pt x="17" y="23"/>
                        </a:lnTo>
                        <a:lnTo>
                          <a:pt x="17" y="26"/>
                        </a:lnTo>
                        <a:lnTo>
                          <a:pt x="23" y="29"/>
                        </a:lnTo>
                        <a:lnTo>
                          <a:pt x="26" y="33"/>
                        </a:lnTo>
                        <a:lnTo>
                          <a:pt x="30" y="36"/>
                        </a:lnTo>
                        <a:lnTo>
                          <a:pt x="33" y="46"/>
                        </a:lnTo>
                        <a:lnTo>
                          <a:pt x="33" y="49"/>
                        </a:lnTo>
                        <a:lnTo>
                          <a:pt x="33" y="52"/>
                        </a:lnTo>
                        <a:lnTo>
                          <a:pt x="36" y="52"/>
                        </a:lnTo>
                        <a:lnTo>
                          <a:pt x="39" y="52"/>
                        </a:lnTo>
                        <a:lnTo>
                          <a:pt x="39" y="49"/>
                        </a:lnTo>
                        <a:lnTo>
                          <a:pt x="36" y="46"/>
                        </a:lnTo>
                        <a:lnTo>
                          <a:pt x="36" y="42"/>
                        </a:lnTo>
                        <a:lnTo>
                          <a:pt x="33" y="29"/>
                        </a:lnTo>
                        <a:lnTo>
                          <a:pt x="33" y="26"/>
                        </a:lnTo>
                        <a:lnTo>
                          <a:pt x="39" y="16"/>
                        </a:lnTo>
                        <a:lnTo>
                          <a:pt x="36" y="20"/>
                        </a:lnTo>
                        <a:lnTo>
                          <a:pt x="39" y="29"/>
                        </a:lnTo>
                        <a:lnTo>
                          <a:pt x="46" y="29"/>
                        </a:lnTo>
                        <a:lnTo>
                          <a:pt x="49" y="29"/>
                        </a:lnTo>
                        <a:lnTo>
                          <a:pt x="49" y="26"/>
                        </a:lnTo>
                        <a:lnTo>
                          <a:pt x="43" y="26"/>
                        </a:lnTo>
                        <a:lnTo>
                          <a:pt x="43" y="10"/>
                        </a:lnTo>
                        <a:lnTo>
                          <a:pt x="39" y="10"/>
                        </a:lnTo>
                        <a:lnTo>
                          <a:pt x="36" y="10"/>
                        </a:lnTo>
                        <a:lnTo>
                          <a:pt x="30" y="20"/>
                        </a:lnTo>
                        <a:lnTo>
                          <a:pt x="26" y="16"/>
                        </a:lnTo>
                        <a:lnTo>
                          <a:pt x="26" y="13"/>
                        </a:lnTo>
                        <a:lnTo>
                          <a:pt x="26" y="10"/>
                        </a:lnTo>
                        <a:lnTo>
                          <a:pt x="30" y="13"/>
                        </a:lnTo>
                        <a:lnTo>
                          <a:pt x="33" y="13"/>
                        </a:lnTo>
                        <a:lnTo>
                          <a:pt x="36" y="10"/>
                        </a:lnTo>
                        <a:lnTo>
                          <a:pt x="39" y="10"/>
                        </a:lnTo>
                        <a:lnTo>
                          <a:pt x="46" y="10"/>
                        </a:lnTo>
                        <a:lnTo>
                          <a:pt x="43" y="7"/>
                        </a:lnTo>
                        <a:lnTo>
                          <a:pt x="39" y="7"/>
                        </a:lnTo>
                        <a:lnTo>
                          <a:pt x="36" y="7"/>
                        </a:lnTo>
                        <a:lnTo>
                          <a:pt x="30" y="7"/>
                        </a:lnTo>
                        <a:lnTo>
                          <a:pt x="23" y="7"/>
                        </a:lnTo>
                        <a:lnTo>
                          <a:pt x="20" y="7"/>
                        </a:lnTo>
                        <a:lnTo>
                          <a:pt x="20" y="0"/>
                        </a:lnTo>
                        <a:lnTo>
                          <a:pt x="17" y="0"/>
                        </a:lnTo>
                        <a:lnTo>
                          <a:pt x="13" y="0"/>
                        </a:lnTo>
                        <a:close/>
                      </a:path>
                    </a:pathLst>
                  </a:custGeom>
                  <a:solidFill>
                    <a:srgbClr val="202020"/>
                  </a:solidFill>
                  <a:ln w="9525">
                    <a:noFill/>
                    <a:round/>
                    <a:headEnd/>
                    <a:tailEnd/>
                  </a:ln>
                </p:spPr>
                <p:txBody>
                  <a:bodyPr/>
                  <a:lstStyle/>
                  <a:p>
                    <a:endParaRPr lang="en-US"/>
                  </a:p>
                </p:txBody>
              </p:sp>
              <p:sp>
                <p:nvSpPr>
                  <p:cNvPr id="53376" name="Freeform 161"/>
                  <p:cNvSpPr>
                    <a:spLocks/>
                  </p:cNvSpPr>
                  <p:nvPr/>
                </p:nvSpPr>
                <p:spPr bwMode="auto">
                  <a:xfrm>
                    <a:off x="1360" y="2394"/>
                    <a:ext cx="36" cy="33"/>
                  </a:xfrm>
                  <a:custGeom>
                    <a:avLst/>
                    <a:gdLst>
                      <a:gd name="T0" fmla="*/ 23 w 36"/>
                      <a:gd name="T1" fmla="*/ 3 h 33"/>
                      <a:gd name="T2" fmla="*/ 20 w 36"/>
                      <a:gd name="T3" fmla="*/ 0 h 33"/>
                      <a:gd name="T4" fmla="*/ 20 w 36"/>
                      <a:gd name="T5" fmla="*/ 0 h 33"/>
                      <a:gd name="T6" fmla="*/ 20 w 36"/>
                      <a:gd name="T7" fmla="*/ 0 h 33"/>
                      <a:gd name="T8" fmla="*/ 17 w 36"/>
                      <a:gd name="T9" fmla="*/ 0 h 33"/>
                      <a:gd name="T10" fmla="*/ 17 w 36"/>
                      <a:gd name="T11" fmla="*/ 0 h 33"/>
                      <a:gd name="T12" fmla="*/ 13 w 36"/>
                      <a:gd name="T13" fmla="*/ 0 h 33"/>
                      <a:gd name="T14" fmla="*/ 13 w 36"/>
                      <a:gd name="T15" fmla="*/ 3 h 33"/>
                      <a:gd name="T16" fmla="*/ 13 w 36"/>
                      <a:gd name="T17" fmla="*/ 3 h 33"/>
                      <a:gd name="T18" fmla="*/ 13 w 36"/>
                      <a:gd name="T19" fmla="*/ 6 h 33"/>
                      <a:gd name="T20" fmla="*/ 17 w 36"/>
                      <a:gd name="T21" fmla="*/ 6 h 33"/>
                      <a:gd name="T22" fmla="*/ 13 w 36"/>
                      <a:gd name="T23" fmla="*/ 10 h 33"/>
                      <a:gd name="T24" fmla="*/ 10 w 36"/>
                      <a:gd name="T25" fmla="*/ 10 h 33"/>
                      <a:gd name="T26" fmla="*/ 7 w 36"/>
                      <a:gd name="T27" fmla="*/ 16 h 33"/>
                      <a:gd name="T28" fmla="*/ 7 w 36"/>
                      <a:gd name="T29" fmla="*/ 20 h 33"/>
                      <a:gd name="T30" fmla="*/ 3 w 36"/>
                      <a:gd name="T31" fmla="*/ 20 h 33"/>
                      <a:gd name="T32" fmla="*/ 0 w 36"/>
                      <a:gd name="T33" fmla="*/ 23 h 33"/>
                      <a:gd name="T34" fmla="*/ 3 w 36"/>
                      <a:gd name="T35" fmla="*/ 26 h 33"/>
                      <a:gd name="T36" fmla="*/ 3 w 36"/>
                      <a:gd name="T37" fmla="*/ 26 h 33"/>
                      <a:gd name="T38" fmla="*/ 3 w 36"/>
                      <a:gd name="T39" fmla="*/ 29 h 33"/>
                      <a:gd name="T40" fmla="*/ 7 w 36"/>
                      <a:gd name="T41" fmla="*/ 33 h 33"/>
                      <a:gd name="T42" fmla="*/ 10 w 36"/>
                      <a:gd name="T43" fmla="*/ 33 h 33"/>
                      <a:gd name="T44" fmla="*/ 13 w 36"/>
                      <a:gd name="T45" fmla="*/ 33 h 33"/>
                      <a:gd name="T46" fmla="*/ 17 w 36"/>
                      <a:gd name="T47" fmla="*/ 33 h 33"/>
                      <a:gd name="T48" fmla="*/ 23 w 36"/>
                      <a:gd name="T49" fmla="*/ 29 h 33"/>
                      <a:gd name="T50" fmla="*/ 26 w 36"/>
                      <a:gd name="T51" fmla="*/ 29 h 33"/>
                      <a:gd name="T52" fmla="*/ 30 w 36"/>
                      <a:gd name="T53" fmla="*/ 33 h 33"/>
                      <a:gd name="T54" fmla="*/ 36 w 36"/>
                      <a:gd name="T55" fmla="*/ 29 h 33"/>
                      <a:gd name="T56" fmla="*/ 30 w 36"/>
                      <a:gd name="T57" fmla="*/ 26 h 33"/>
                      <a:gd name="T58" fmla="*/ 26 w 36"/>
                      <a:gd name="T59" fmla="*/ 23 h 33"/>
                      <a:gd name="T60" fmla="*/ 20 w 36"/>
                      <a:gd name="T61" fmla="*/ 26 h 33"/>
                      <a:gd name="T62" fmla="*/ 17 w 36"/>
                      <a:gd name="T63" fmla="*/ 26 h 33"/>
                      <a:gd name="T64" fmla="*/ 17 w 36"/>
                      <a:gd name="T65" fmla="*/ 23 h 33"/>
                      <a:gd name="T66" fmla="*/ 20 w 36"/>
                      <a:gd name="T67" fmla="*/ 26 h 33"/>
                      <a:gd name="T68" fmla="*/ 20 w 36"/>
                      <a:gd name="T69" fmla="*/ 26 h 33"/>
                      <a:gd name="T70" fmla="*/ 20 w 36"/>
                      <a:gd name="T71" fmla="*/ 23 h 33"/>
                      <a:gd name="T72" fmla="*/ 23 w 36"/>
                      <a:gd name="T73" fmla="*/ 20 h 33"/>
                      <a:gd name="T74" fmla="*/ 23 w 36"/>
                      <a:gd name="T75" fmla="*/ 16 h 33"/>
                      <a:gd name="T76" fmla="*/ 23 w 36"/>
                      <a:gd name="T77" fmla="*/ 13 h 33"/>
                      <a:gd name="T78" fmla="*/ 20 w 36"/>
                      <a:gd name="T79" fmla="*/ 10 h 33"/>
                      <a:gd name="T80" fmla="*/ 20 w 36"/>
                      <a:gd name="T81" fmla="*/ 10 h 33"/>
                      <a:gd name="T82" fmla="*/ 23 w 36"/>
                      <a:gd name="T83" fmla="*/ 3 h 3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
                      <a:gd name="T127" fmla="*/ 0 h 33"/>
                      <a:gd name="T128" fmla="*/ 36 w 36"/>
                      <a:gd name="T129" fmla="*/ 33 h 3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 h="33">
                        <a:moveTo>
                          <a:pt x="23" y="3"/>
                        </a:moveTo>
                        <a:lnTo>
                          <a:pt x="20" y="0"/>
                        </a:lnTo>
                        <a:lnTo>
                          <a:pt x="17" y="0"/>
                        </a:lnTo>
                        <a:lnTo>
                          <a:pt x="13" y="0"/>
                        </a:lnTo>
                        <a:lnTo>
                          <a:pt x="13" y="3"/>
                        </a:lnTo>
                        <a:lnTo>
                          <a:pt x="13" y="6"/>
                        </a:lnTo>
                        <a:lnTo>
                          <a:pt x="17" y="6"/>
                        </a:lnTo>
                        <a:lnTo>
                          <a:pt x="13" y="10"/>
                        </a:lnTo>
                        <a:lnTo>
                          <a:pt x="10" y="10"/>
                        </a:lnTo>
                        <a:lnTo>
                          <a:pt x="7" y="16"/>
                        </a:lnTo>
                        <a:lnTo>
                          <a:pt x="7" y="20"/>
                        </a:lnTo>
                        <a:lnTo>
                          <a:pt x="3" y="20"/>
                        </a:lnTo>
                        <a:lnTo>
                          <a:pt x="0" y="23"/>
                        </a:lnTo>
                        <a:lnTo>
                          <a:pt x="3" y="26"/>
                        </a:lnTo>
                        <a:lnTo>
                          <a:pt x="3" y="29"/>
                        </a:lnTo>
                        <a:lnTo>
                          <a:pt x="7" y="33"/>
                        </a:lnTo>
                        <a:lnTo>
                          <a:pt x="10" y="33"/>
                        </a:lnTo>
                        <a:lnTo>
                          <a:pt x="13" y="33"/>
                        </a:lnTo>
                        <a:lnTo>
                          <a:pt x="17" y="33"/>
                        </a:lnTo>
                        <a:lnTo>
                          <a:pt x="23" y="29"/>
                        </a:lnTo>
                        <a:lnTo>
                          <a:pt x="26" y="29"/>
                        </a:lnTo>
                        <a:lnTo>
                          <a:pt x="30" y="33"/>
                        </a:lnTo>
                        <a:lnTo>
                          <a:pt x="36" y="29"/>
                        </a:lnTo>
                        <a:lnTo>
                          <a:pt x="30" y="26"/>
                        </a:lnTo>
                        <a:lnTo>
                          <a:pt x="26" y="23"/>
                        </a:lnTo>
                        <a:lnTo>
                          <a:pt x="20" y="26"/>
                        </a:lnTo>
                        <a:lnTo>
                          <a:pt x="17" y="26"/>
                        </a:lnTo>
                        <a:lnTo>
                          <a:pt x="17" y="23"/>
                        </a:lnTo>
                        <a:lnTo>
                          <a:pt x="20" y="26"/>
                        </a:lnTo>
                        <a:lnTo>
                          <a:pt x="20" y="23"/>
                        </a:lnTo>
                        <a:lnTo>
                          <a:pt x="23" y="20"/>
                        </a:lnTo>
                        <a:lnTo>
                          <a:pt x="23" y="16"/>
                        </a:lnTo>
                        <a:lnTo>
                          <a:pt x="23" y="13"/>
                        </a:lnTo>
                        <a:lnTo>
                          <a:pt x="20" y="10"/>
                        </a:lnTo>
                        <a:lnTo>
                          <a:pt x="23" y="3"/>
                        </a:lnTo>
                        <a:close/>
                      </a:path>
                    </a:pathLst>
                  </a:custGeom>
                  <a:solidFill>
                    <a:srgbClr val="202020"/>
                  </a:solidFill>
                  <a:ln w="9525">
                    <a:noFill/>
                    <a:round/>
                    <a:headEnd/>
                    <a:tailEnd/>
                  </a:ln>
                </p:spPr>
                <p:txBody>
                  <a:bodyPr/>
                  <a:lstStyle/>
                  <a:p>
                    <a:endParaRPr lang="en-US"/>
                  </a:p>
                </p:txBody>
              </p:sp>
            </p:grpSp>
            <p:sp>
              <p:nvSpPr>
                <p:cNvPr id="53336" name="Freeform 162"/>
                <p:cNvSpPr>
                  <a:spLocks/>
                </p:cNvSpPr>
                <p:nvPr/>
              </p:nvSpPr>
              <p:spPr bwMode="auto">
                <a:xfrm>
                  <a:off x="1373" y="2365"/>
                  <a:ext cx="124" cy="65"/>
                </a:xfrm>
                <a:custGeom>
                  <a:avLst/>
                  <a:gdLst>
                    <a:gd name="T0" fmla="*/ 98 w 124"/>
                    <a:gd name="T1" fmla="*/ 19 h 65"/>
                    <a:gd name="T2" fmla="*/ 98 w 124"/>
                    <a:gd name="T3" fmla="*/ 9 h 65"/>
                    <a:gd name="T4" fmla="*/ 98 w 124"/>
                    <a:gd name="T5" fmla="*/ 9 h 65"/>
                    <a:gd name="T6" fmla="*/ 98 w 124"/>
                    <a:gd name="T7" fmla="*/ 6 h 65"/>
                    <a:gd name="T8" fmla="*/ 102 w 124"/>
                    <a:gd name="T9" fmla="*/ 6 h 65"/>
                    <a:gd name="T10" fmla="*/ 105 w 124"/>
                    <a:gd name="T11" fmla="*/ 3 h 65"/>
                    <a:gd name="T12" fmla="*/ 105 w 124"/>
                    <a:gd name="T13" fmla="*/ 3 h 65"/>
                    <a:gd name="T14" fmla="*/ 108 w 124"/>
                    <a:gd name="T15" fmla="*/ 3 h 65"/>
                    <a:gd name="T16" fmla="*/ 124 w 124"/>
                    <a:gd name="T17" fmla="*/ 0 h 65"/>
                    <a:gd name="T18" fmla="*/ 92 w 124"/>
                    <a:gd name="T19" fmla="*/ 16 h 65"/>
                    <a:gd name="T20" fmla="*/ 82 w 124"/>
                    <a:gd name="T21" fmla="*/ 19 h 65"/>
                    <a:gd name="T22" fmla="*/ 66 w 124"/>
                    <a:gd name="T23" fmla="*/ 26 h 65"/>
                    <a:gd name="T24" fmla="*/ 59 w 124"/>
                    <a:gd name="T25" fmla="*/ 26 h 65"/>
                    <a:gd name="T26" fmla="*/ 53 w 124"/>
                    <a:gd name="T27" fmla="*/ 29 h 65"/>
                    <a:gd name="T28" fmla="*/ 43 w 124"/>
                    <a:gd name="T29" fmla="*/ 32 h 65"/>
                    <a:gd name="T30" fmla="*/ 17 w 124"/>
                    <a:gd name="T31" fmla="*/ 39 h 65"/>
                    <a:gd name="T32" fmla="*/ 10 w 124"/>
                    <a:gd name="T33" fmla="*/ 42 h 65"/>
                    <a:gd name="T34" fmla="*/ 7 w 124"/>
                    <a:gd name="T35" fmla="*/ 42 h 65"/>
                    <a:gd name="T36" fmla="*/ 7 w 124"/>
                    <a:gd name="T37" fmla="*/ 45 h 65"/>
                    <a:gd name="T38" fmla="*/ 4 w 124"/>
                    <a:gd name="T39" fmla="*/ 45 h 65"/>
                    <a:gd name="T40" fmla="*/ 0 w 124"/>
                    <a:gd name="T41" fmla="*/ 49 h 65"/>
                    <a:gd name="T42" fmla="*/ 0 w 124"/>
                    <a:gd name="T43" fmla="*/ 55 h 65"/>
                    <a:gd name="T44" fmla="*/ 0 w 124"/>
                    <a:gd name="T45" fmla="*/ 55 h 65"/>
                    <a:gd name="T46" fmla="*/ 0 w 124"/>
                    <a:gd name="T47" fmla="*/ 58 h 65"/>
                    <a:gd name="T48" fmla="*/ 4 w 124"/>
                    <a:gd name="T49" fmla="*/ 62 h 65"/>
                    <a:gd name="T50" fmla="*/ 4 w 124"/>
                    <a:gd name="T51" fmla="*/ 65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65"/>
                    <a:gd name="T80" fmla="*/ 124 w 124"/>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65">
                      <a:moveTo>
                        <a:pt x="98" y="19"/>
                      </a:moveTo>
                      <a:lnTo>
                        <a:pt x="98" y="9"/>
                      </a:lnTo>
                      <a:lnTo>
                        <a:pt x="98" y="6"/>
                      </a:lnTo>
                      <a:lnTo>
                        <a:pt x="102" y="6"/>
                      </a:lnTo>
                      <a:lnTo>
                        <a:pt x="105" y="3"/>
                      </a:lnTo>
                      <a:lnTo>
                        <a:pt x="108" y="3"/>
                      </a:lnTo>
                      <a:lnTo>
                        <a:pt x="124" y="0"/>
                      </a:lnTo>
                      <a:lnTo>
                        <a:pt x="92" y="16"/>
                      </a:lnTo>
                      <a:lnTo>
                        <a:pt x="82" y="19"/>
                      </a:lnTo>
                      <a:lnTo>
                        <a:pt x="66" y="26"/>
                      </a:lnTo>
                      <a:lnTo>
                        <a:pt x="59" y="26"/>
                      </a:lnTo>
                      <a:lnTo>
                        <a:pt x="53" y="29"/>
                      </a:lnTo>
                      <a:lnTo>
                        <a:pt x="43" y="32"/>
                      </a:lnTo>
                      <a:lnTo>
                        <a:pt x="17" y="39"/>
                      </a:lnTo>
                      <a:lnTo>
                        <a:pt x="10" y="42"/>
                      </a:lnTo>
                      <a:lnTo>
                        <a:pt x="7" y="42"/>
                      </a:lnTo>
                      <a:lnTo>
                        <a:pt x="7" y="45"/>
                      </a:lnTo>
                      <a:lnTo>
                        <a:pt x="4" y="45"/>
                      </a:lnTo>
                      <a:lnTo>
                        <a:pt x="0" y="49"/>
                      </a:lnTo>
                      <a:lnTo>
                        <a:pt x="0" y="55"/>
                      </a:lnTo>
                      <a:lnTo>
                        <a:pt x="0" y="58"/>
                      </a:lnTo>
                      <a:lnTo>
                        <a:pt x="4" y="62"/>
                      </a:lnTo>
                      <a:lnTo>
                        <a:pt x="4" y="65"/>
                      </a:lnTo>
                    </a:path>
                  </a:pathLst>
                </a:custGeom>
                <a:noFill/>
                <a:ln w="4763">
                  <a:solidFill>
                    <a:srgbClr val="000000"/>
                  </a:solidFill>
                  <a:prstDash val="solid"/>
                  <a:round/>
                  <a:headEnd/>
                  <a:tailEnd/>
                </a:ln>
              </p:spPr>
              <p:txBody>
                <a:bodyPr/>
                <a:lstStyle/>
                <a:p>
                  <a:endParaRPr lang="en-US"/>
                </a:p>
              </p:txBody>
            </p:sp>
            <p:grpSp>
              <p:nvGrpSpPr>
                <p:cNvPr id="53337" name="Group 163"/>
                <p:cNvGrpSpPr>
                  <a:grpSpLocks/>
                </p:cNvGrpSpPr>
                <p:nvPr/>
              </p:nvGrpSpPr>
              <p:grpSpPr bwMode="auto">
                <a:xfrm>
                  <a:off x="1138" y="1822"/>
                  <a:ext cx="255" cy="569"/>
                  <a:chOff x="1138" y="1822"/>
                  <a:chExt cx="255" cy="569"/>
                </a:xfrm>
              </p:grpSpPr>
              <p:grpSp>
                <p:nvGrpSpPr>
                  <p:cNvPr id="53354" name="Group 164"/>
                  <p:cNvGrpSpPr>
                    <a:grpSpLocks/>
                  </p:cNvGrpSpPr>
                  <p:nvPr/>
                </p:nvGrpSpPr>
                <p:grpSpPr bwMode="auto">
                  <a:xfrm>
                    <a:off x="1138" y="1822"/>
                    <a:ext cx="255" cy="569"/>
                    <a:chOff x="1138" y="1822"/>
                    <a:chExt cx="255" cy="569"/>
                  </a:xfrm>
                </p:grpSpPr>
                <p:grpSp>
                  <p:nvGrpSpPr>
                    <p:cNvPr id="53356" name="Group 165"/>
                    <p:cNvGrpSpPr>
                      <a:grpSpLocks/>
                    </p:cNvGrpSpPr>
                    <p:nvPr/>
                  </p:nvGrpSpPr>
                  <p:grpSpPr bwMode="auto">
                    <a:xfrm>
                      <a:off x="1138" y="1985"/>
                      <a:ext cx="65" cy="396"/>
                      <a:chOff x="1138" y="1985"/>
                      <a:chExt cx="65" cy="396"/>
                    </a:xfrm>
                  </p:grpSpPr>
                  <p:sp>
                    <p:nvSpPr>
                      <p:cNvPr id="53371" name="Freeform 166"/>
                      <p:cNvSpPr>
                        <a:spLocks/>
                      </p:cNvSpPr>
                      <p:nvPr/>
                    </p:nvSpPr>
                    <p:spPr bwMode="auto">
                      <a:xfrm>
                        <a:off x="1141" y="1985"/>
                        <a:ext cx="49" cy="396"/>
                      </a:xfrm>
                      <a:custGeom>
                        <a:avLst/>
                        <a:gdLst>
                          <a:gd name="T0" fmla="*/ 13 w 49"/>
                          <a:gd name="T1" fmla="*/ 0 h 396"/>
                          <a:gd name="T2" fmla="*/ 4 w 49"/>
                          <a:gd name="T3" fmla="*/ 62 h 396"/>
                          <a:gd name="T4" fmla="*/ 4 w 49"/>
                          <a:gd name="T5" fmla="*/ 75 h 396"/>
                          <a:gd name="T6" fmla="*/ 0 w 49"/>
                          <a:gd name="T7" fmla="*/ 95 h 396"/>
                          <a:gd name="T8" fmla="*/ 0 w 49"/>
                          <a:gd name="T9" fmla="*/ 108 h 396"/>
                          <a:gd name="T10" fmla="*/ 0 w 49"/>
                          <a:gd name="T11" fmla="*/ 173 h 396"/>
                          <a:gd name="T12" fmla="*/ 4 w 49"/>
                          <a:gd name="T13" fmla="*/ 245 h 396"/>
                          <a:gd name="T14" fmla="*/ 20 w 49"/>
                          <a:gd name="T15" fmla="*/ 353 h 396"/>
                          <a:gd name="T16" fmla="*/ 33 w 49"/>
                          <a:gd name="T17" fmla="*/ 380 h 396"/>
                          <a:gd name="T18" fmla="*/ 49 w 49"/>
                          <a:gd name="T19" fmla="*/ 396 h 396"/>
                          <a:gd name="T20" fmla="*/ 36 w 49"/>
                          <a:gd name="T21" fmla="*/ 281 h 396"/>
                          <a:gd name="T22" fmla="*/ 33 w 49"/>
                          <a:gd name="T23" fmla="*/ 236 h 396"/>
                          <a:gd name="T24" fmla="*/ 20 w 49"/>
                          <a:gd name="T25" fmla="*/ 154 h 396"/>
                          <a:gd name="T26" fmla="*/ 17 w 49"/>
                          <a:gd name="T27" fmla="*/ 82 h 396"/>
                          <a:gd name="T28" fmla="*/ 13 w 49"/>
                          <a:gd name="T29" fmla="*/ 0 h 3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
                          <a:gd name="T46" fmla="*/ 0 h 396"/>
                          <a:gd name="T47" fmla="*/ 49 w 49"/>
                          <a:gd name="T48" fmla="*/ 396 h 3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 h="396">
                            <a:moveTo>
                              <a:pt x="13" y="0"/>
                            </a:moveTo>
                            <a:lnTo>
                              <a:pt x="4" y="62"/>
                            </a:lnTo>
                            <a:lnTo>
                              <a:pt x="4" y="75"/>
                            </a:lnTo>
                            <a:lnTo>
                              <a:pt x="0" y="95"/>
                            </a:lnTo>
                            <a:lnTo>
                              <a:pt x="0" y="108"/>
                            </a:lnTo>
                            <a:lnTo>
                              <a:pt x="0" y="173"/>
                            </a:lnTo>
                            <a:lnTo>
                              <a:pt x="4" y="245"/>
                            </a:lnTo>
                            <a:lnTo>
                              <a:pt x="20" y="353"/>
                            </a:lnTo>
                            <a:lnTo>
                              <a:pt x="33" y="380"/>
                            </a:lnTo>
                            <a:lnTo>
                              <a:pt x="49" y="396"/>
                            </a:lnTo>
                            <a:lnTo>
                              <a:pt x="36" y="281"/>
                            </a:lnTo>
                            <a:lnTo>
                              <a:pt x="33" y="236"/>
                            </a:lnTo>
                            <a:lnTo>
                              <a:pt x="20" y="154"/>
                            </a:lnTo>
                            <a:lnTo>
                              <a:pt x="17" y="82"/>
                            </a:lnTo>
                            <a:lnTo>
                              <a:pt x="13" y="0"/>
                            </a:lnTo>
                            <a:close/>
                          </a:path>
                        </a:pathLst>
                      </a:custGeom>
                      <a:solidFill>
                        <a:srgbClr val="A0A0A0"/>
                      </a:solidFill>
                      <a:ln w="9525">
                        <a:noFill/>
                        <a:round/>
                        <a:headEnd/>
                        <a:tailEnd/>
                      </a:ln>
                    </p:spPr>
                    <p:txBody>
                      <a:bodyPr/>
                      <a:lstStyle/>
                      <a:p>
                        <a:endParaRPr lang="en-US"/>
                      </a:p>
                    </p:txBody>
                  </p:sp>
                  <p:sp>
                    <p:nvSpPr>
                      <p:cNvPr id="53372" name="Freeform 167"/>
                      <p:cNvSpPr>
                        <a:spLocks/>
                      </p:cNvSpPr>
                      <p:nvPr/>
                    </p:nvSpPr>
                    <p:spPr bwMode="auto">
                      <a:xfrm>
                        <a:off x="1138" y="2064"/>
                        <a:ext cx="65" cy="297"/>
                      </a:xfrm>
                      <a:custGeom>
                        <a:avLst/>
                        <a:gdLst>
                          <a:gd name="T0" fmla="*/ 7 w 65"/>
                          <a:gd name="T1" fmla="*/ 0 h 297"/>
                          <a:gd name="T2" fmla="*/ 0 w 65"/>
                          <a:gd name="T3" fmla="*/ 49 h 297"/>
                          <a:gd name="T4" fmla="*/ 0 w 65"/>
                          <a:gd name="T5" fmla="*/ 62 h 297"/>
                          <a:gd name="T6" fmla="*/ 0 w 65"/>
                          <a:gd name="T7" fmla="*/ 75 h 297"/>
                          <a:gd name="T8" fmla="*/ 0 w 65"/>
                          <a:gd name="T9" fmla="*/ 88 h 297"/>
                          <a:gd name="T10" fmla="*/ 0 w 65"/>
                          <a:gd name="T11" fmla="*/ 101 h 297"/>
                          <a:gd name="T12" fmla="*/ 3 w 65"/>
                          <a:gd name="T13" fmla="*/ 117 h 297"/>
                          <a:gd name="T14" fmla="*/ 3 w 65"/>
                          <a:gd name="T15" fmla="*/ 127 h 297"/>
                          <a:gd name="T16" fmla="*/ 3 w 65"/>
                          <a:gd name="T17" fmla="*/ 144 h 297"/>
                          <a:gd name="T18" fmla="*/ 7 w 65"/>
                          <a:gd name="T19" fmla="*/ 157 h 297"/>
                          <a:gd name="T20" fmla="*/ 7 w 65"/>
                          <a:gd name="T21" fmla="*/ 170 h 297"/>
                          <a:gd name="T22" fmla="*/ 10 w 65"/>
                          <a:gd name="T23" fmla="*/ 183 h 297"/>
                          <a:gd name="T24" fmla="*/ 10 w 65"/>
                          <a:gd name="T25" fmla="*/ 193 h 297"/>
                          <a:gd name="T26" fmla="*/ 10 w 65"/>
                          <a:gd name="T27" fmla="*/ 202 h 297"/>
                          <a:gd name="T28" fmla="*/ 13 w 65"/>
                          <a:gd name="T29" fmla="*/ 212 h 297"/>
                          <a:gd name="T30" fmla="*/ 13 w 65"/>
                          <a:gd name="T31" fmla="*/ 222 h 297"/>
                          <a:gd name="T32" fmla="*/ 16 w 65"/>
                          <a:gd name="T33" fmla="*/ 242 h 297"/>
                          <a:gd name="T34" fmla="*/ 20 w 65"/>
                          <a:gd name="T35" fmla="*/ 251 h 297"/>
                          <a:gd name="T36" fmla="*/ 20 w 65"/>
                          <a:gd name="T37" fmla="*/ 261 h 297"/>
                          <a:gd name="T38" fmla="*/ 23 w 65"/>
                          <a:gd name="T39" fmla="*/ 271 h 297"/>
                          <a:gd name="T40" fmla="*/ 26 w 65"/>
                          <a:gd name="T41" fmla="*/ 278 h 297"/>
                          <a:gd name="T42" fmla="*/ 29 w 65"/>
                          <a:gd name="T43" fmla="*/ 287 h 297"/>
                          <a:gd name="T44" fmla="*/ 33 w 65"/>
                          <a:gd name="T45" fmla="*/ 297 h 297"/>
                          <a:gd name="T46" fmla="*/ 39 w 65"/>
                          <a:gd name="T47" fmla="*/ 294 h 297"/>
                          <a:gd name="T48" fmla="*/ 42 w 65"/>
                          <a:gd name="T49" fmla="*/ 287 h 297"/>
                          <a:gd name="T50" fmla="*/ 49 w 65"/>
                          <a:gd name="T51" fmla="*/ 281 h 297"/>
                          <a:gd name="T52" fmla="*/ 52 w 65"/>
                          <a:gd name="T53" fmla="*/ 278 h 297"/>
                          <a:gd name="T54" fmla="*/ 56 w 65"/>
                          <a:gd name="T55" fmla="*/ 278 h 297"/>
                          <a:gd name="T56" fmla="*/ 62 w 65"/>
                          <a:gd name="T57" fmla="*/ 274 h 297"/>
                          <a:gd name="T58" fmla="*/ 65 w 65"/>
                          <a:gd name="T59" fmla="*/ 271 h 297"/>
                          <a:gd name="T60" fmla="*/ 65 w 65"/>
                          <a:gd name="T61" fmla="*/ 268 h 297"/>
                          <a:gd name="T62" fmla="*/ 65 w 65"/>
                          <a:gd name="T63" fmla="*/ 265 h 297"/>
                          <a:gd name="T64" fmla="*/ 65 w 65"/>
                          <a:gd name="T65" fmla="*/ 261 h 297"/>
                          <a:gd name="T66" fmla="*/ 65 w 65"/>
                          <a:gd name="T67" fmla="*/ 255 h 297"/>
                          <a:gd name="T68" fmla="*/ 59 w 65"/>
                          <a:gd name="T69" fmla="*/ 245 h 297"/>
                          <a:gd name="T70" fmla="*/ 56 w 65"/>
                          <a:gd name="T71" fmla="*/ 235 h 297"/>
                          <a:gd name="T72" fmla="*/ 52 w 65"/>
                          <a:gd name="T73" fmla="*/ 229 h 297"/>
                          <a:gd name="T74" fmla="*/ 46 w 65"/>
                          <a:gd name="T75" fmla="*/ 215 h 297"/>
                          <a:gd name="T76" fmla="*/ 39 w 65"/>
                          <a:gd name="T77" fmla="*/ 202 h 297"/>
                          <a:gd name="T78" fmla="*/ 39 w 65"/>
                          <a:gd name="T79" fmla="*/ 196 h 297"/>
                          <a:gd name="T80" fmla="*/ 36 w 65"/>
                          <a:gd name="T81" fmla="*/ 186 h 297"/>
                          <a:gd name="T82" fmla="*/ 33 w 65"/>
                          <a:gd name="T83" fmla="*/ 179 h 297"/>
                          <a:gd name="T84" fmla="*/ 29 w 65"/>
                          <a:gd name="T85" fmla="*/ 170 h 297"/>
                          <a:gd name="T86" fmla="*/ 26 w 65"/>
                          <a:gd name="T87" fmla="*/ 163 h 297"/>
                          <a:gd name="T88" fmla="*/ 23 w 65"/>
                          <a:gd name="T89" fmla="*/ 153 h 297"/>
                          <a:gd name="T90" fmla="*/ 20 w 65"/>
                          <a:gd name="T91" fmla="*/ 144 h 297"/>
                          <a:gd name="T92" fmla="*/ 20 w 65"/>
                          <a:gd name="T93" fmla="*/ 134 h 297"/>
                          <a:gd name="T94" fmla="*/ 16 w 65"/>
                          <a:gd name="T95" fmla="*/ 127 h 297"/>
                          <a:gd name="T96" fmla="*/ 13 w 65"/>
                          <a:gd name="T97" fmla="*/ 117 h 297"/>
                          <a:gd name="T98" fmla="*/ 13 w 65"/>
                          <a:gd name="T99" fmla="*/ 108 h 297"/>
                          <a:gd name="T100" fmla="*/ 10 w 65"/>
                          <a:gd name="T101" fmla="*/ 101 h 297"/>
                          <a:gd name="T102" fmla="*/ 10 w 65"/>
                          <a:gd name="T103" fmla="*/ 94 h 297"/>
                          <a:gd name="T104" fmla="*/ 10 w 65"/>
                          <a:gd name="T105" fmla="*/ 81 h 297"/>
                          <a:gd name="T106" fmla="*/ 7 w 65"/>
                          <a:gd name="T107" fmla="*/ 68 h 297"/>
                          <a:gd name="T108" fmla="*/ 7 w 65"/>
                          <a:gd name="T109" fmla="*/ 58 h 297"/>
                          <a:gd name="T110" fmla="*/ 7 w 65"/>
                          <a:gd name="T111" fmla="*/ 49 h 297"/>
                          <a:gd name="T112" fmla="*/ 3 w 65"/>
                          <a:gd name="T113" fmla="*/ 36 h 297"/>
                          <a:gd name="T114" fmla="*/ 7 w 65"/>
                          <a:gd name="T115" fmla="*/ 0 h 29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5"/>
                          <a:gd name="T175" fmla="*/ 0 h 297"/>
                          <a:gd name="T176" fmla="*/ 65 w 65"/>
                          <a:gd name="T177" fmla="*/ 297 h 29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5" h="297">
                            <a:moveTo>
                              <a:pt x="7" y="0"/>
                            </a:moveTo>
                            <a:lnTo>
                              <a:pt x="0" y="49"/>
                            </a:lnTo>
                            <a:lnTo>
                              <a:pt x="0" y="62"/>
                            </a:lnTo>
                            <a:lnTo>
                              <a:pt x="0" y="75"/>
                            </a:lnTo>
                            <a:lnTo>
                              <a:pt x="0" y="88"/>
                            </a:lnTo>
                            <a:lnTo>
                              <a:pt x="0" y="101"/>
                            </a:lnTo>
                            <a:lnTo>
                              <a:pt x="3" y="117"/>
                            </a:lnTo>
                            <a:lnTo>
                              <a:pt x="3" y="127"/>
                            </a:lnTo>
                            <a:lnTo>
                              <a:pt x="3" y="144"/>
                            </a:lnTo>
                            <a:lnTo>
                              <a:pt x="7" y="157"/>
                            </a:lnTo>
                            <a:lnTo>
                              <a:pt x="7" y="170"/>
                            </a:lnTo>
                            <a:lnTo>
                              <a:pt x="10" y="183"/>
                            </a:lnTo>
                            <a:lnTo>
                              <a:pt x="10" y="193"/>
                            </a:lnTo>
                            <a:lnTo>
                              <a:pt x="10" y="202"/>
                            </a:lnTo>
                            <a:lnTo>
                              <a:pt x="13" y="212"/>
                            </a:lnTo>
                            <a:lnTo>
                              <a:pt x="13" y="222"/>
                            </a:lnTo>
                            <a:lnTo>
                              <a:pt x="16" y="242"/>
                            </a:lnTo>
                            <a:lnTo>
                              <a:pt x="20" y="251"/>
                            </a:lnTo>
                            <a:lnTo>
                              <a:pt x="20" y="261"/>
                            </a:lnTo>
                            <a:lnTo>
                              <a:pt x="23" y="271"/>
                            </a:lnTo>
                            <a:lnTo>
                              <a:pt x="26" y="278"/>
                            </a:lnTo>
                            <a:lnTo>
                              <a:pt x="29" y="287"/>
                            </a:lnTo>
                            <a:lnTo>
                              <a:pt x="33" y="297"/>
                            </a:lnTo>
                            <a:lnTo>
                              <a:pt x="39" y="294"/>
                            </a:lnTo>
                            <a:lnTo>
                              <a:pt x="42" y="287"/>
                            </a:lnTo>
                            <a:lnTo>
                              <a:pt x="49" y="281"/>
                            </a:lnTo>
                            <a:lnTo>
                              <a:pt x="52" y="278"/>
                            </a:lnTo>
                            <a:lnTo>
                              <a:pt x="56" y="278"/>
                            </a:lnTo>
                            <a:lnTo>
                              <a:pt x="62" y="274"/>
                            </a:lnTo>
                            <a:lnTo>
                              <a:pt x="65" y="271"/>
                            </a:lnTo>
                            <a:lnTo>
                              <a:pt x="65" y="268"/>
                            </a:lnTo>
                            <a:lnTo>
                              <a:pt x="65" y="265"/>
                            </a:lnTo>
                            <a:lnTo>
                              <a:pt x="65" y="261"/>
                            </a:lnTo>
                            <a:lnTo>
                              <a:pt x="65" y="255"/>
                            </a:lnTo>
                            <a:lnTo>
                              <a:pt x="59" y="245"/>
                            </a:lnTo>
                            <a:lnTo>
                              <a:pt x="56" y="235"/>
                            </a:lnTo>
                            <a:lnTo>
                              <a:pt x="52" y="229"/>
                            </a:lnTo>
                            <a:lnTo>
                              <a:pt x="46" y="215"/>
                            </a:lnTo>
                            <a:lnTo>
                              <a:pt x="39" y="202"/>
                            </a:lnTo>
                            <a:lnTo>
                              <a:pt x="39" y="196"/>
                            </a:lnTo>
                            <a:lnTo>
                              <a:pt x="36" y="186"/>
                            </a:lnTo>
                            <a:lnTo>
                              <a:pt x="33" y="179"/>
                            </a:lnTo>
                            <a:lnTo>
                              <a:pt x="29" y="170"/>
                            </a:lnTo>
                            <a:lnTo>
                              <a:pt x="26" y="163"/>
                            </a:lnTo>
                            <a:lnTo>
                              <a:pt x="23" y="153"/>
                            </a:lnTo>
                            <a:lnTo>
                              <a:pt x="20" y="144"/>
                            </a:lnTo>
                            <a:lnTo>
                              <a:pt x="20" y="134"/>
                            </a:lnTo>
                            <a:lnTo>
                              <a:pt x="16" y="127"/>
                            </a:lnTo>
                            <a:lnTo>
                              <a:pt x="13" y="117"/>
                            </a:lnTo>
                            <a:lnTo>
                              <a:pt x="13" y="108"/>
                            </a:lnTo>
                            <a:lnTo>
                              <a:pt x="10" y="101"/>
                            </a:lnTo>
                            <a:lnTo>
                              <a:pt x="10" y="94"/>
                            </a:lnTo>
                            <a:lnTo>
                              <a:pt x="10" y="81"/>
                            </a:lnTo>
                            <a:lnTo>
                              <a:pt x="7" y="68"/>
                            </a:lnTo>
                            <a:lnTo>
                              <a:pt x="7" y="58"/>
                            </a:lnTo>
                            <a:lnTo>
                              <a:pt x="7" y="49"/>
                            </a:lnTo>
                            <a:lnTo>
                              <a:pt x="3" y="36"/>
                            </a:lnTo>
                            <a:lnTo>
                              <a:pt x="7" y="0"/>
                            </a:lnTo>
                            <a:close/>
                          </a:path>
                        </a:pathLst>
                      </a:custGeom>
                      <a:solidFill>
                        <a:srgbClr val="E0E0E0"/>
                      </a:solidFill>
                      <a:ln w="9525">
                        <a:noFill/>
                        <a:round/>
                        <a:headEnd/>
                        <a:tailEnd/>
                      </a:ln>
                    </p:spPr>
                    <p:txBody>
                      <a:bodyPr/>
                      <a:lstStyle/>
                      <a:p>
                        <a:endParaRPr lang="en-US"/>
                      </a:p>
                    </p:txBody>
                  </p:sp>
                </p:grpSp>
                <p:grpSp>
                  <p:nvGrpSpPr>
                    <p:cNvPr id="53357" name="Group 168"/>
                    <p:cNvGrpSpPr>
                      <a:grpSpLocks/>
                    </p:cNvGrpSpPr>
                    <p:nvPr/>
                  </p:nvGrpSpPr>
                  <p:grpSpPr bwMode="auto">
                    <a:xfrm>
                      <a:off x="1194" y="2087"/>
                      <a:ext cx="52" cy="294"/>
                      <a:chOff x="1194" y="2087"/>
                      <a:chExt cx="52" cy="294"/>
                    </a:xfrm>
                  </p:grpSpPr>
                  <p:sp>
                    <p:nvSpPr>
                      <p:cNvPr id="53369" name="Freeform 169"/>
                      <p:cNvSpPr>
                        <a:spLocks/>
                      </p:cNvSpPr>
                      <p:nvPr/>
                    </p:nvSpPr>
                    <p:spPr bwMode="auto">
                      <a:xfrm>
                        <a:off x="1194" y="2087"/>
                        <a:ext cx="22" cy="245"/>
                      </a:xfrm>
                      <a:custGeom>
                        <a:avLst/>
                        <a:gdLst>
                          <a:gd name="T0" fmla="*/ 9 w 22"/>
                          <a:gd name="T1" fmla="*/ 0 h 245"/>
                          <a:gd name="T2" fmla="*/ 3 w 22"/>
                          <a:gd name="T3" fmla="*/ 75 h 245"/>
                          <a:gd name="T4" fmla="*/ 0 w 22"/>
                          <a:gd name="T5" fmla="*/ 107 h 245"/>
                          <a:gd name="T6" fmla="*/ 3 w 22"/>
                          <a:gd name="T7" fmla="*/ 121 h 245"/>
                          <a:gd name="T8" fmla="*/ 6 w 22"/>
                          <a:gd name="T9" fmla="*/ 153 h 245"/>
                          <a:gd name="T10" fmla="*/ 16 w 22"/>
                          <a:gd name="T11" fmla="*/ 225 h 245"/>
                          <a:gd name="T12" fmla="*/ 22 w 22"/>
                          <a:gd name="T13" fmla="*/ 245 h 245"/>
                          <a:gd name="T14" fmla="*/ 19 w 22"/>
                          <a:gd name="T15" fmla="*/ 179 h 245"/>
                          <a:gd name="T16" fmla="*/ 16 w 22"/>
                          <a:gd name="T17" fmla="*/ 117 h 245"/>
                          <a:gd name="T18" fmla="*/ 16 w 22"/>
                          <a:gd name="T19" fmla="*/ 62 h 245"/>
                          <a:gd name="T20" fmla="*/ 9 w 22"/>
                          <a:gd name="T21" fmla="*/ 0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5"/>
                          <a:gd name="T35" fmla="*/ 22 w 22"/>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5">
                            <a:moveTo>
                              <a:pt x="9" y="0"/>
                            </a:moveTo>
                            <a:lnTo>
                              <a:pt x="3" y="75"/>
                            </a:lnTo>
                            <a:lnTo>
                              <a:pt x="0" y="107"/>
                            </a:lnTo>
                            <a:lnTo>
                              <a:pt x="3" y="121"/>
                            </a:lnTo>
                            <a:lnTo>
                              <a:pt x="6" y="153"/>
                            </a:lnTo>
                            <a:lnTo>
                              <a:pt x="16" y="225"/>
                            </a:lnTo>
                            <a:lnTo>
                              <a:pt x="22" y="245"/>
                            </a:lnTo>
                            <a:lnTo>
                              <a:pt x="19" y="179"/>
                            </a:lnTo>
                            <a:lnTo>
                              <a:pt x="16" y="117"/>
                            </a:lnTo>
                            <a:lnTo>
                              <a:pt x="16" y="62"/>
                            </a:lnTo>
                            <a:lnTo>
                              <a:pt x="9" y="0"/>
                            </a:lnTo>
                            <a:close/>
                          </a:path>
                        </a:pathLst>
                      </a:custGeom>
                      <a:solidFill>
                        <a:srgbClr val="A0A0A0"/>
                      </a:solidFill>
                      <a:ln w="9525">
                        <a:noFill/>
                        <a:round/>
                        <a:headEnd/>
                        <a:tailEnd/>
                      </a:ln>
                    </p:spPr>
                    <p:txBody>
                      <a:bodyPr/>
                      <a:lstStyle/>
                      <a:p>
                        <a:endParaRPr lang="en-US"/>
                      </a:p>
                    </p:txBody>
                  </p:sp>
                  <p:sp>
                    <p:nvSpPr>
                      <p:cNvPr id="53370" name="Freeform 170"/>
                      <p:cNvSpPr>
                        <a:spLocks/>
                      </p:cNvSpPr>
                      <p:nvPr/>
                    </p:nvSpPr>
                    <p:spPr bwMode="auto">
                      <a:xfrm>
                        <a:off x="1197" y="2208"/>
                        <a:ext cx="49" cy="173"/>
                      </a:xfrm>
                      <a:custGeom>
                        <a:avLst/>
                        <a:gdLst>
                          <a:gd name="T0" fmla="*/ 0 w 49"/>
                          <a:gd name="T1" fmla="*/ 0 h 173"/>
                          <a:gd name="T2" fmla="*/ 3 w 49"/>
                          <a:gd name="T3" fmla="*/ 68 h 173"/>
                          <a:gd name="T4" fmla="*/ 3 w 49"/>
                          <a:gd name="T5" fmla="*/ 75 h 173"/>
                          <a:gd name="T6" fmla="*/ 6 w 49"/>
                          <a:gd name="T7" fmla="*/ 85 h 173"/>
                          <a:gd name="T8" fmla="*/ 6 w 49"/>
                          <a:gd name="T9" fmla="*/ 94 h 173"/>
                          <a:gd name="T10" fmla="*/ 6 w 49"/>
                          <a:gd name="T11" fmla="*/ 104 h 173"/>
                          <a:gd name="T12" fmla="*/ 10 w 49"/>
                          <a:gd name="T13" fmla="*/ 114 h 173"/>
                          <a:gd name="T14" fmla="*/ 10 w 49"/>
                          <a:gd name="T15" fmla="*/ 121 h 173"/>
                          <a:gd name="T16" fmla="*/ 13 w 49"/>
                          <a:gd name="T17" fmla="*/ 130 h 173"/>
                          <a:gd name="T18" fmla="*/ 13 w 49"/>
                          <a:gd name="T19" fmla="*/ 140 h 173"/>
                          <a:gd name="T20" fmla="*/ 16 w 49"/>
                          <a:gd name="T21" fmla="*/ 150 h 173"/>
                          <a:gd name="T22" fmla="*/ 19 w 49"/>
                          <a:gd name="T23" fmla="*/ 160 h 173"/>
                          <a:gd name="T24" fmla="*/ 26 w 49"/>
                          <a:gd name="T25" fmla="*/ 173 h 173"/>
                          <a:gd name="T26" fmla="*/ 26 w 49"/>
                          <a:gd name="T27" fmla="*/ 166 h 173"/>
                          <a:gd name="T28" fmla="*/ 29 w 49"/>
                          <a:gd name="T29" fmla="*/ 163 h 173"/>
                          <a:gd name="T30" fmla="*/ 33 w 49"/>
                          <a:gd name="T31" fmla="*/ 157 h 173"/>
                          <a:gd name="T32" fmla="*/ 36 w 49"/>
                          <a:gd name="T33" fmla="*/ 150 h 173"/>
                          <a:gd name="T34" fmla="*/ 49 w 49"/>
                          <a:gd name="T35" fmla="*/ 137 h 173"/>
                          <a:gd name="T36" fmla="*/ 46 w 49"/>
                          <a:gd name="T37" fmla="*/ 134 h 173"/>
                          <a:gd name="T38" fmla="*/ 39 w 49"/>
                          <a:gd name="T39" fmla="*/ 124 h 173"/>
                          <a:gd name="T40" fmla="*/ 33 w 49"/>
                          <a:gd name="T41" fmla="*/ 114 h 173"/>
                          <a:gd name="T42" fmla="*/ 26 w 49"/>
                          <a:gd name="T43" fmla="*/ 104 h 173"/>
                          <a:gd name="T44" fmla="*/ 23 w 49"/>
                          <a:gd name="T45" fmla="*/ 98 h 173"/>
                          <a:gd name="T46" fmla="*/ 19 w 49"/>
                          <a:gd name="T47" fmla="*/ 88 h 173"/>
                          <a:gd name="T48" fmla="*/ 16 w 49"/>
                          <a:gd name="T49" fmla="*/ 75 h 173"/>
                          <a:gd name="T50" fmla="*/ 13 w 49"/>
                          <a:gd name="T51" fmla="*/ 62 h 173"/>
                          <a:gd name="T52" fmla="*/ 10 w 49"/>
                          <a:gd name="T53" fmla="*/ 49 h 173"/>
                          <a:gd name="T54" fmla="*/ 3 w 49"/>
                          <a:gd name="T55" fmla="*/ 35 h 173"/>
                          <a:gd name="T56" fmla="*/ 0 w 49"/>
                          <a:gd name="T57" fmla="*/ 0 h 1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9"/>
                          <a:gd name="T88" fmla="*/ 0 h 173"/>
                          <a:gd name="T89" fmla="*/ 49 w 49"/>
                          <a:gd name="T90" fmla="*/ 173 h 1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9" h="173">
                            <a:moveTo>
                              <a:pt x="0" y="0"/>
                            </a:moveTo>
                            <a:lnTo>
                              <a:pt x="3" y="68"/>
                            </a:lnTo>
                            <a:lnTo>
                              <a:pt x="3" y="75"/>
                            </a:lnTo>
                            <a:lnTo>
                              <a:pt x="6" y="85"/>
                            </a:lnTo>
                            <a:lnTo>
                              <a:pt x="6" y="94"/>
                            </a:lnTo>
                            <a:lnTo>
                              <a:pt x="6" y="104"/>
                            </a:lnTo>
                            <a:lnTo>
                              <a:pt x="10" y="114"/>
                            </a:lnTo>
                            <a:lnTo>
                              <a:pt x="10" y="121"/>
                            </a:lnTo>
                            <a:lnTo>
                              <a:pt x="13" y="130"/>
                            </a:lnTo>
                            <a:lnTo>
                              <a:pt x="13" y="140"/>
                            </a:lnTo>
                            <a:lnTo>
                              <a:pt x="16" y="150"/>
                            </a:lnTo>
                            <a:lnTo>
                              <a:pt x="19" y="160"/>
                            </a:lnTo>
                            <a:lnTo>
                              <a:pt x="26" y="173"/>
                            </a:lnTo>
                            <a:lnTo>
                              <a:pt x="26" y="166"/>
                            </a:lnTo>
                            <a:lnTo>
                              <a:pt x="29" y="163"/>
                            </a:lnTo>
                            <a:lnTo>
                              <a:pt x="33" y="157"/>
                            </a:lnTo>
                            <a:lnTo>
                              <a:pt x="36" y="150"/>
                            </a:lnTo>
                            <a:lnTo>
                              <a:pt x="49" y="137"/>
                            </a:lnTo>
                            <a:lnTo>
                              <a:pt x="46" y="134"/>
                            </a:lnTo>
                            <a:lnTo>
                              <a:pt x="39" y="124"/>
                            </a:lnTo>
                            <a:lnTo>
                              <a:pt x="33" y="114"/>
                            </a:lnTo>
                            <a:lnTo>
                              <a:pt x="26" y="104"/>
                            </a:lnTo>
                            <a:lnTo>
                              <a:pt x="23" y="98"/>
                            </a:lnTo>
                            <a:lnTo>
                              <a:pt x="19" y="88"/>
                            </a:lnTo>
                            <a:lnTo>
                              <a:pt x="16" y="75"/>
                            </a:lnTo>
                            <a:lnTo>
                              <a:pt x="13" y="62"/>
                            </a:lnTo>
                            <a:lnTo>
                              <a:pt x="10" y="49"/>
                            </a:lnTo>
                            <a:lnTo>
                              <a:pt x="3" y="35"/>
                            </a:lnTo>
                            <a:lnTo>
                              <a:pt x="0" y="0"/>
                            </a:lnTo>
                            <a:close/>
                          </a:path>
                        </a:pathLst>
                      </a:custGeom>
                      <a:solidFill>
                        <a:srgbClr val="E0E0E0"/>
                      </a:solidFill>
                      <a:ln w="9525">
                        <a:noFill/>
                        <a:round/>
                        <a:headEnd/>
                        <a:tailEnd/>
                      </a:ln>
                    </p:spPr>
                    <p:txBody>
                      <a:bodyPr/>
                      <a:lstStyle/>
                      <a:p>
                        <a:endParaRPr lang="en-US"/>
                      </a:p>
                    </p:txBody>
                  </p:sp>
                </p:grpSp>
                <p:grpSp>
                  <p:nvGrpSpPr>
                    <p:cNvPr id="53358" name="Group 171"/>
                    <p:cNvGrpSpPr>
                      <a:grpSpLocks/>
                    </p:cNvGrpSpPr>
                    <p:nvPr/>
                  </p:nvGrpSpPr>
                  <p:grpSpPr bwMode="auto">
                    <a:xfrm>
                      <a:off x="1141" y="1822"/>
                      <a:ext cx="252" cy="569"/>
                      <a:chOff x="1141" y="1822"/>
                      <a:chExt cx="252" cy="569"/>
                    </a:xfrm>
                  </p:grpSpPr>
                  <p:sp>
                    <p:nvSpPr>
                      <p:cNvPr id="53362" name="Freeform 172"/>
                      <p:cNvSpPr>
                        <a:spLocks/>
                      </p:cNvSpPr>
                      <p:nvPr/>
                    </p:nvSpPr>
                    <p:spPr bwMode="auto">
                      <a:xfrm>
                        <a:off x="1145" y="2116"/>
                        <a:ext cx="143" cy="36"/>
                      </a:xfrm>
                      <a:custGeom>
                        <a:avLst/>
                        <a:gdLst>
                          <a:gd name="T0" fmla="*/ 0 w 143"/>
                          <a:gd name="T1" fmla="*/ 36 h 36"/>
                          <a:gd name="T2" fmla="*/ 55 w 143"/>
                          <a:gd name="T3" fmla="*/ 29 h 36"/>
                          <a:gd name="T4" fmla="*/ 91 w 143"/>
                          <a:gd name="T5" fmla="*/ 23 h 36"/>
                          <a:gd name="T6" fmla="*/ 143 w 143"/>
                          <a:gd name="T7" fmla="*/ 0 h 36"/>
                          <a:gd name="T8" fmla="*/ 0 60000 65536"/>
                          <a:gd name="T9" fmla="*/ 0 60000 65536"/>
                          <a:gd name="T10" fmla="*/ 0 60000 65536"/>
                          <a:gd name="T11" fmla="*/ 0 60000 65536"/>
                          <a:gd name="T12" fmla="*/ 0 w 143"/>
                          <a:gd name="T13" fmla="*/ 0 h 36"/>
                          <a:gd name="T14" fmla="*/ 143 w 143"/>
                          <a:gd name="T15" fmla="*/ 36 h 36"/>
                        </a:gdLst>
                        <a:ahLst/>
                        <a:cxnLst>
                          <a:cxn ang="T8">
                            <a:pos x="T0" y="T1"/>
                          </a:cxn>
                          <a:cxn ang="T9">
                            <a:pos x="T2" y="T3"/>
                          </a:cxn>
                          <a:cxn ang="T10">
                            <a:pos x="T4" y="T5"/>
                          </a:cxn>
                          <a:cxn ang="T11">
                            <a:pos x="T6" y="T7"/>
                          </a:cxn>
                        </a:cxnLst>
                        <a:rect l="T12" t="T13" r="T14" b="T15"/>
                        <a:pathLst>
                          <a:path w="143" h="36">
                            <a:moveTo>
                              <a:pt x="0" y="36"/>
                            </a:moveTo>
                            <a:lnTo>
                              <a:pt x="55" y="29"/>
                            </a:lnTo>
                            <a:lnTo>
                              <a:pt x="91" y="23"/>
                            </a:lnTo>
                            <a:lnTo>
                              <a:pt x="143" y="0"/>
                            </a:lnTo>
                          </a:path>
                        </a:pathLst>
                      </a:custGeom>
                      <a:noFill/>
                      <a:ln w="4763">
                        <a:solidFill>
                          <a:srgbClr val="A0A0A0"/>
                        </a:solidFill>
                        <a:prstDash val="solid"/>
                        <a:round/>
                        <a:headEnd/>
                        <a:tailEnd/>
                      </a:ln>
                    </p:spPr>
                    <p:txBody>
                      <a:bodyPr/>
                      <a:lstStyle/>
                      <a:p>
                        <a:endParaRPr lang="en-US"/>
                      </a:p>
                    </p:txBody>
                  </p:sp>
                  <p:sp>
                    <p:nvSpPr>
                      <p:cNvPr id="53363" name="Freeform 173"/>
                      <p:cNvSpPr>
                        <a:spLocks/>
                      </p:cNvSpPr>
                      <p:nvPr/>
                    </p:nvSpPr>
                    <p:spPr bwMode="auto">
                      <a:xfrm>
                        <a:off x="1161" y="1890"/>
                        <a:ext cx="202" cy="484"/>
                      </a:xfrm>
                      <a:custGeom>
                        <a:avLst/>
                        <a:gdLst>
                          <a:gd name="T0" fmla="*/ 0 w 202"/>
                          <a:gd name="T1" fmla="*/ 0 h 484"/>
                          <a:gd name="T2" fmla="*/ 127 w 202"/>
                          <a:gd name="T3" fmla="*/ 229 h 484"/>
                          <a:gd name="T4" fmla="*/ 202 w 202"/>
                          <a:gd name="T5" fmla="*/ 484 h 484"/>
                          <a:gd name="T6" fmla="*/ 0 60000 65536"/>
                          <a:gd name="T7" fmla="*/ 0 60000 65536"/>
                          <a:gd name="T8" fmla="*/ 0 60000 65536"/>
                          <a:gd name="T9" fmla="*/ 0 w 202"/>
                          <a:gd name="T10" fmla="*/ 0 h 484"/>
                          <a:gd name="T11" fmla="*/ 202 w 202"/>
                          <a:gd name="T12" fmla="*/ 484 h 484"/>
                        </a:gdLst>
                        <a:ahLst/>
                        <a:cxnLst>
                          <a:cxn ang="T6">
                            <a:pos x="T0" y="T1"/>
                          </a:cxn>
                          <a:cxn ang="T7">
                            <a:pos x="T2" y="T3"/>
                          </a:cxn>
                          <a:cxn ang="T8">
                            <a:pos x="T4" y="T5"/>
                          </a:cxn>
                        </a:cxnLst>
                        <a:rect l="T9" t="T10" r="T11" b="T12"/>
                        <a:pathLst>
                          <a:path w="202" h="484">
                            <a:moveTo>
                              <a:pt x="0" y="0"/>
                            </a:moveTo>
                            <a:lnTo>
                              <a:pt x="127" y="229"/>
                            </a:lnTo>
                            <a:lnTo>
                              <a:pt x="202" y="484"/>
                            </a:lnTo>
                          </a:path>
                        </a:pathLst>
                      </a:custGeom>
                      <a:noFill/>
                      <a:ln w="4763">
                        <a:solidFill>
                          <a:srgbClr val="A0A0A0"/>
                        </a:solidFill>
                        <a:prstDash val="solid"/>
                        <a:round/>
                        <a:headEnd/>
                        <a:tailEnd/>
                      </a:ln>
                    </p:spPr>
                    <p:txBody>
                      <a:bodyPr/>
                      <a:lstStyle/>
                      <a:p>
                        <a:endParaRPr lang="en-US"/>
                      </a:p>
                    </p:txBody>
                  </p:sp>
                  <p:sp>
                    <p:nvSpPr>
                      <p:cNvPr id="53364" name="Freeform 174"/>
                      <p:cNvSpPr>
                        <a:spLocks/>
                      </p:cNvSpPr>
                      <p:nvPr/>
                    </p:nvSpPr>
                    <p:spPr bwMode="auto">
                      <a:xfrm>
                        <a:off x="1161" y="1890"/>
                        <a:ext cx="229" cy="455"/>
                      </a:xfrm>
                      <a:custGeom>
                        <a:avLst/>
                        <a:gdLst>
                          <a:gd name="T0" fmla="*/ 0 w 229"/>
                          <a:gd name="T1" fmla="*/ 0 h 455"/>
                          <a:gd name="T2" fmla="*/ 114 w 229"/>
                          <a:gd name="T3" fmla="*/ 232 h 455"/>
                          <a:gd name="T4" fmla="*/ 229 w 229"/>
                          <a:gd name="T5" fmla="*/ 455 h 455"/>
                          <a:gd name="T6" fmla="*/ 0 60000 65536"/>
                          <a:gd name="T7" fmla="*/ 0 60000 65536"/>
                          <a:gd name="T8" fmla="*/ 0 60000 65536"/>
                          <a:gd name="T9" fmla="*/ 0 w 229"/>
                          <a:gd name="T10" fmla="*/ 0 h 455"/>
                          <a:gd name="T11" fmla="*/ 229 w 229"/>
                          <a:gd name="T12" fmla="*/ 455 h 455"/>
                        </a:gdLst>
                        <a:ahLst/>
                        <a:cxnLst>
                          <a:cxn ang="T6">
                            <a:pos x="T0" y="T1"/>
                          </a:cxn>
                          <a:cxn ang="T7">
                            <a:pos x="T2" y="T3"/>
                          </a:cxn>
                          <a:cxn ang="T8">
                            <a:pos x="T4" y="T5"/>
                          </a:cxn>
                        </a:cxnLst>
                        <a:rect l="T9" t="T10" r="T11" b="T12"/>
                        <a:pathLst>
                          <a:path w="229" h="455">
                            <a:moveTo>
                              <a:pt x="0" y="0"/>
                            </a:moveTo>
                            <a:lnTo>
                              <a:pt x="114" y="232"/>
                            </a:lnTo>
                            <a:lnTo>
                              <a:pt x="229" y="455"/>
                            </a:lnTo>
                          </a:path>
                        </a:pathLst>
                      </a:custGeom>
                      <a:noFill/>
                      <a:ln w="4763">
                        <a:solidFill>
                          <a:srgbClr val="A0A0A0"/>
                        </a:solidFill>
                        <a:prstDash val="solid"/>
                        <a:round/>
                        <a:headEnd/>
                        <a:tailEnd/>
                      </a:ln>
                    </p:spPr>
                    <p:txBody>
                      <a:bodyPr/>
                      <a:lstStyle/>
                      <a:p>
                        <a:endParaRPr lang="en-US"/>
                      </a:p>
                    </p:txBody>
                  </p:sp>
                  <p:sp>
                    <p:nvSpPr>
                      <p:cNvPr id="53365" name="Line 175"/>
                      <p:cNvSpPr>
                        <a:spLocks noChangeShapeType="1"/>
                      </p:cNvSpPr>
                      <p:nvPr/>
                    </p:nvSpPr>
                    <p:spPr bwMode="auto">
                      <a:xfrm flipV="1">
                        <a:off x="1295" y="2345"/>
                        <a:ext cx="98" cy="13"/>
                      </a:xfrm>
                      <a:prstGeom prst="line">
                        <a:avLst/>
                      </a:prstGeom>
                      <a:noFill/>
                      <a:ln w="4763">
                        <a:solidFill>
                          <a:srgbClr val="A0A0A0"/>
                        </a:solidFill>
                        <a:round/>
                        <a:headEnd/>
                        <a:tailEnd/>
                      </a:ln>
                    </p:spPr>
                    <p:txBody>
                      <a:bodyPr/>
                      <a:lstStyle/>
                      <a:p>
                        <a:endParaRPr lang="en-US"/>
                      </a:p>
                    </p:txBody>
                  </p:sp>
                  <p:sp>
                    <p:nvSpPr>
                      <p:cNvPr id="53366" name="Line 176"/>
                      <p:cNvSpPr>
                        <a:spLocks noChangeShapeType="1"/>
                      </p:cNvSpPr>
                      <p:nvPr/>
                    </p:nvSpPr>
                    <p:spPr bwMode="auto">
                      <a:xfrm flipV="1">
                        <a:off x="1223" y="2351"/>
                        <a:ext cx="26" cy="33"/>
                      </a:xfrm>
                      <a:prstGeom prst="line">
                        <a:avLst/>
                      </a:prstGeom>
                      <a:noFill/>
                      <a:ln w="4763">
                        <a:solidFill>
                          <a:srgbClr val="A0A0A0"/>
                        </a:solidFill>
                        <a:round/>
                        <a:headEnd/>
                        <a:tailEnd/>
                      </a:ln>
                    </p:spPr>
                    <p:txBody>
                      <a:bodyPr/>
                      <a:lstStyle/>
                      <a:p>
                        <a:endParaRPr lang="en-US"/>
                      </a:p>
                    </p:txBody>
                  </p:sp>
                  <p:sp>
                    <p:nvSpPr>
                      <p:cNvPr id="53367" name="Freeform 177"/>
                      <p:cNvSpPr>
                        <a:spLocks/>
                      </p:cNvSpPr>
                      <p:nvPr/>
                    </p:nvSpPr>
                    <p:spPr bwMode="auto">
                      <a:xfrm>
                        <a:off x="1249" y="2351"/>
                        <a:ext cx="88" cy="40"/>
                      </a:xfrm>
                      <a:custGeom>
                        <a:avLst/>
                        <a:gdLst>
                          <a:gd name="T0" fmla="*/ 0 w 88"/>
                          <a:gd name="T1" fmla="*/ 0 h 40"/>
                          <a:gd name="T2" fmla="*/ 85 w 88"/>
                          <a:gd name="T3" fmla="*/ 40 h 40"/>
                          <a:gd name="T4" fmla="*/ 88 w 88"/>
                          <a:gd name="T5" fmla="*/ 40 h 40"/>
                          <a:gd name="T6" fmla="*/ 0 60000 65536"/>
                          <a:gd name="T7" fmla="*/ 0 60000 65536"/>
                          <a:gd name="T8" fmla="*/ 0 60000 65536"/>
                          <a:gd name="T9" fmla="*/ 0 w 88"/>
                          <a:gd name="T10" fmla="*/ 0 h 40"/>
                          <a:gd name="T11" fmla="*/ 88 w 88"/>
                          <a:gd name="T12" fmla="*/ 40 h 40"/>
                        </a:gdLst>
                        <a:ahLst/>
                        <a:cxnLst>
                          <a:cxn ang="T6">
                            <a:pos x="T0" y="T1"/>
                          </a:cxn>
                          <a:cxn ang="T7">
                            <a:pos x="T2" y="T3"/>
                          </a:cxn>
                          <a:cxn ang="T8">
                            <a:pos x="T4" y="T5"/>
                          </a:cxn>
                        </a:cxnLst>
                        <a:rect l="T9" t="T10" r="T11" b="T12"/>
                        <a:pathLst>
                          <a:path w="88" h="40">
                            <a:moveTo>
                              <a:pt x="0" y="0"/>
                            </a:moveTo>
                            <a:lnTo>
                              <a:pt x="85" y="40"/>
                            </a:lnTo>
                            <a:lnTo>
                              <a:pt x="88" y="40"/>
                            </a:lnTo>
                          </a:path>
                        </a:pathLst>
                      </a:custGeom>
                      <a:noFill/>
                      <a:ln w="4763">
                        <a:solidFill>
                          <a:srgbClr val="A0A0A0"/>
                        </a:solidFill>
                        <a:prstDash val="solid"/>
                        <a:round/>
                        <a:headEnd/>
                        <a:tailEnd/>
                      </a:ln>
                    </p:spPr>
                    <p:txBody>
                      <a:bodyPr/>
                      <a:lstStyle/>
                      <a:p>
                        <a:endParaRPr lang="en-US"/>
                      </a:p>
                    </p:txBody>
                  </p:sp>
                  <p:sp>
                    <p:nvSpPr>
                      <p:cNvPr id="53368" name="Line 178"/>
                      <p:cNvSpPr>
                        <a:spLocks noChangeShapeType="1"/>
                      </p:cNvSpPr>
                      <p:nvPr/>
                    </p:nvSpPr>
                    <p:spPr bwMode="auto">
                      <a:xfrm>
                        <a:off x="1141" y="1822"/>
                        <a:ext cx="20" cy="68"/>
                      </a:xfrm>
                      <a:prstGeom prst="line">
                        <a:avLst/>
                      </a:prstGeom>
                      <a:noFill/>
                      <a:ln w="4763">
                        <a:solidFill>
                          <a:srgbClr val="A0A0A0"/>
                        </a:solidFill>
                        <a:round/>
                        <a:headEnd/>
                        <a:tailEnd/>
                      </a:ln>
                    </p:spPr>
                    <p:txBody>
                      <a:bodyPr/>
                      <a:lstStyle/>
                      <a:p>
                        <a:endParaRPr lang="en-US"/>
                      </a:p>
                    </p:txBody>
                  </p:sp>
                </p:grpSp>
                <p:grpSp>
                  <p:nvGrpSpPr>
                    <p:cNvPr id="53359" name="Group 179"/>
                    <p:cNvGrpSpPr>
                      <a:grpSpLocks/>
                    </p:cNvGrpSpPr>
                    <p:nvPr/>
                  </p:nvGrpSpPr>
                  <p:grpSpPr bwMode="auto">
                    <a:xfrm>
                      <a:off x="1158" y="1887"/>
                      <a:ext cx="225" cy="471"/>
                      <a:chOff x="1158" y="1887"/>
                      <a:chExt cx="225" cy="471"/>
                    </a:xfrm>
                  </p:grpSpPr>
                  <p:sp>
                    <p:nvSpPr>
                      <p:cNvPr id="53360" name="Freeform 180"/>
                      <p:cNvSpPr>
                        <a:spLocks/>
                      </p:cNvSpPr>
                      <p:nvPr/>
                    </p:nvSpPr>
                    <p:spPr bwMode="auto">
                      <a:xfrm>
                        <a:off x="1161" y="1890"/>
                        <a:ext cx="75" cy="259"/>
                      </a:xfrm>
                      <a:custGeom>
                        <a:avLst/>
                        <a:gdLst>
                          <a:gd name="T0" fmla="*/ 0 w 75"/>
                          <a:gd name="T1" fmla="*/ 0 h 259"/>
                          <a:gd name="T2" fmla="*/ 3 w 75"/>
                          <a:gd name="T3" fmla="*/ 7 h 259"/>
                          <a:gd name="T4" fmla="*/ 6 w 75"/>
                          <a:gd name="T5" fmla="*/ 30 h 259"/>
                          <a:gd name="T6" fmla="*/ 16 w 75"/>
                          <a:gd name="T7" fmla="*/ 49 h 259"/>
                          <a:gd name="T8" fmla="*/ 19 w 75"/>
                          <a:gd name="T9" fmla="*/ 62 h 259"/>
                          <a:gd name="T10" fmla="*/ 23 w 75"/>
                          <a:gd name="T11" fmla="*/ 72 h 259"/>
                          <a:gd name="T12" fmla="*/ 29 w 75"/>
                          <a:gd name="T13" fmla="*/ 92 h 259"/>
                          <a:gd name="T14" fmla="*/ 46 w 75"/>
                          <a:gd name="T15" fmla="*/ 141 h 259"/>
                          <a:gd name="T16" fmla="*/ 52 w 75"/>
                          <a:gd name="T17" fmla="*/ 164 h 259"/>
                          <a:gd name="T18" fmla="*/ 59 w 75"/>
                          <a:gd name="T19" fmla="*/ 183 h 259"/>
                          <a:gd name="T20" fmla="*/ 65 w 75"/>
                          <a:gd name="T21" fmla="*/ 200 h 259"/>
                          <a:gd name="T22" fmla="*/ 69 w 75"/>
                          <a:gd name="T23" fmla="*/ 219 h 259"/>
                          <a:gd name="T24" fmla="*/ 75 w 75"/>
                          <a:gd name="T25" fmla="*/ 242 h 259"/>
                          <a:gd name="T26" fmla="*/ 75 w 75"/>
                          <a:gd name="T27" fmla="*/ 259 h 259"/>
                          <a:gd name="T28" fmla="*/ 49 w 75"/>
                          <a:gd name="T29" fmla="*/ 226 h 259"/>
                          <a:gd name="T30" fmla="*/ 13 w 75"/>
                          <a:gd name="T31" fmla="*/ 79 h 259"/>
                          <a:gd name="T32" fmla="*/ 0 w 75"/>
                          <a:gd name="T33" fmla="*/ 0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
                          <a:gd name="T52" fmla="*/ 0 h 259"/>
                          <a:gd name="T53" fmla="*/ 75 w 75"/>
                          <a:gd name="T54" fmla="*/ 259 h 2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 h="259">
                            <a:moveTo>
                              <a:pt x="0" y="0"/>
                            </a:moveTo>
                            <a:lnTo>
                              <a:pt x="3" y="7"/>
                            </a:lnTo>
                            <a:lnTo>
                              <a:pt x="6" y="30"/>
                            </a:lnTo>
                            <a:lnTo>
                              <a:pt x="16" y="49"/>
                            </a:lnTo>
                            <a:lnTo>
                              <a:pt x="19" y="62"/>
                            </a:lnTo>
                            <a:lnTo>
                              <a:pt x="23" y="72"/>
                            </a:lnTo>
                            <a:lnTo>
                              <a:pt x="29" y="92"/>
                            </a:lnTo>
                            <a:lnTo>
                              <a:pt x="46" y="141"/>
                            </a:lnTo>
                            <a:lnTo>
                              <a:pt x="52" y="164"/>
                            </a:lnTo>
                            <a:lnTo>
                              <a:pt x="59" y="183"/>
                            </a:lnTo>
                            <a:lnTo>
                              <a:pt x="65" y="200"/>
                            </a:lnTo>
                            <a:lnTo>
                              <a:pt x="69" y="219"/>
                            </a:lnTo>
                            <a:lnTo>
                              <a:pt x="75" y="242"/>
                            </a:lnTo>
                            <a:lnTo>
                              <a:pt x="75" y="259"/>
                            </a:lnTo>
                            <a:lnTo>
                              <a:pt x="49" y="226"/>
                            </a:lnTo>
                            <a:lnTo>
                              <a:pt x="13" y="79"/>
                            </a:lnTo>
                            <a:lnTo>
                              <a:pt x="0" y="0"/>
                            </a:lnTo>
                            <a:close/>
                          </a:path>
                        </a:pathLst>
                      </a:custGeom>
                      <a:solidFill>
                        <a:srgbClr val="A0A0A0"/>
                      </a:solidFill>
                      <a:ln w="9525">
                        <a:noFill/>
                        <a:round/>
                        <a:headEnd/>
                        <a:tailEnd/>
                      </a:ln>
                    </p:spPr>
                    <p:txBody>
                      <a:bodyPr/>
                      <a:lstStyle/>
                      <a:p>
                        <a:endParaRPr lang="en-US"/>
                      </a:p>
                    </p:txBody>
                  </p:sp>
                  <p:sp>
                    <p:nvSpPr>
                      <p:cNvPr id="53361" name="Freeform 181"/>
                      <p:cNvSpPr>
                        <a:spLocks/>
                      </p:cNvSpPr>
                      <p:nvPr/>
                    </p:nvSpPr>
                    <p:spPr bwMode="auto">
                      <a:xfrm>
                        <a:off x="1158" y="1887"/>
                        <a:ext cx="225" cy="471"/>
                      </a:xfrm>
                      <a:custGeom>
                        <a:avLst/>
                        <a:gdLst>
                          <a:gd name="T0" fmla="*/ 0 w 225"/>
                          <a:gd name="T1" fmla="*/ 0 h 471"/>
                          <a:gd name="T2" fmla="*/ 9 w 225"/>
                          <a:gd name="T3" fmla="*/ 62 h 471"/>
                          <a:gd name="T4" fmla="*/ 9 w 225"/>
                          <a:gd name="T5" fmla="*/ 72 h 471"/>
                          <a:gd name="T6" fmla="*/ 13 w 225"/>
                          <a:gd name="T7" fmla="*/ 79 h 471"/>
                          <a:gd name="T8" fmla="*/ 49 w 225"/>
                          <a:gd name="T9" fmla="*/ 265 h 471"/>
                          <a:gd name="T10" fmla="*/ 58 w 225"/>
                          <a:gd name="T11" fmla="*/ 327 h 471"/>
                          <a:gd name="T12" fmla="*/ 62 w 225"/>
                          <a:gd name="T13" fmla="*/ 340 h 471"/>
                          <a:gd name="T14" fmla="*/ 65 w 225"/>
                          <a:gd name="T15" fmla="*/ 353 h 471"/>
                          <a:gd name="T16" fmla="*/ 68 w 225"/>
                          <a:gd name="T17" fmla="*/ 366 h 471"/>
                          <a:gd name="T18" fmla="*/ 72 w 225"/>
                          <a:gd name="T19" fmla="*/ 376 h 471"/>
                          <a:gd name="T20" fmla="*/ 78 w 225"/>
                          <a:gd name="T21" fmla="*/ 389 h 471"/>
                          <a:gd name="T22" fmla="*/ 81 w 225"/>
                          <a:gd name="T23" fmla="*/ 399 h 471"/>
                          <a:gd name="T24" fmla="*/ 117 w 225"/>
                          <a:gd name="T25" fmla="*/ 451 h 471"/>
                          <a:gd name="T26" fmla="*/ 137 w 225"/>
                          <a:gd name="T27" fmla="*/ 471 h 471"/>
                          <a:gd name="T28" fmla="*/ 225 w 225"/>
                          <a:gd name="T29" fmla="*/ 455 h 471"/>
                          <a:gd name="T30" fmla="*/ 143 w 225"/>
                          <a:gd name="T31" fmla="*/ 356 h 471"/>
                          <a:gd name="T32" fmla="*/ 91 w 225"/>
                          <a:gd name="T33" fmla="*/ 271 h 471"/>
                          <a:gd name="T34" fmla="*/ 68 w 225"/>
                          <a:gd name="T35" fmla="*/ 222 h 471"/>
                          <a:gd name="T36" fmla="*/ 65 w 225"/>
                          <a:gd name="T37" fmla="*/ 213 h 471"/>
                          <a:gd name="T38" fmla="*/ 58 w 225"/>
                          <a:gd name="T39" fmla="*/ 200 h 471"/>
                          <a:gd name="T40" fmla="*/ 52 w 225"/>
                          <a:gd name="T41" fmla="*/ 186 h 471"/>
                          <a:gd name="T42" fmla="*/ 49 w 225"/>
                          <a:gd name="T43" fmla="*/ 173 h 471"/>
                          <a:gd name="T44" fmla="*/ 36 w 225"/>
                          <a:gd name="T45" fmla="*/ 137 h 471"/>
                          <a:gd name="T46" fmla="*/ 29 w 225"/>
                          <a:gd name="T47" fmla="*/ 121 h 471"/>
                          <a:gd name="T48" fmla="*/ 22 w 225"/>
                          <a:gd name="T49" fmla="*/ 95 h 471"/>
                          <a:gd name="T50" fmla="*/ 16 w 225"/>
                          <a:gd name="T51" fmla="*/ 75 h 471"/>
                          <a:gd name="T52" fmla="*/ 16 w 225"/>
                          <a:gd name="T53" fmla="*/ 69 h 471"/>
                          <a:gd name="T54" fmla="*/ 0 w 225"/>
                          <a:gd name="T55" fmla="*/ 0 h 4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5"/>
                          <a:gd name="T85" fmla="*/ 0 h 471"/>
                          <a:gd name="T86" fmla="*/ 225 w 225"/>
                          <a:gd name="T87" fmla="*/ 471 h 4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5" h="471">
                            <a:moveTo>
                              <a:pt x="0" y="0"/>
                            </a:moveTo>
                            <a:lnTo>
                              <a:pt x="9" y="62"/>
                            </a:lnTo>
                            <a:lnTo>
                              <a:pt x="9" y="72"/>
                            </a:lnTo>
                            <a:lnTo>
                              <a:pt x="13" y="79"/>
                            </a:lnTo>
                            <a:lnTo>
                              <a:pt x="49" y="265"/>
                            </a:lnTo>
                            <a:lnTo>
                              <a:pt x="58" y="327"/>
                            </a:lnTo>
                            <a:lnTo>
                              <a:pt x="62" y="340"/>
                            </a:lnTo>
                            <a:lnTo>
                              <a:pt x="65" y="353"/>
                            </a:lnTo>
                            <a:lnTo>
                              <a:pt x="68" y="366"/>
                            </a:lnTo>
                            <a:lnTo>
                              <a:pt x="72" y="376"/>
                            </a:lnTo>
                            <a:lnTo>
                              <a:pt x="78" y="389"/>
                            </a:lnTo>
                            <a:lnTo>
                              <a:pt x="81" y="399"/>
                            </a:lnTo>
                            <a:lnTo>
                              <a:pt x="117" y="451"/>
                            </a:lnTo>
                            <a:lnTo>
                              <a:pt x="137" y="471"/>
                            </a:lnTo>
                            <a:lnTo>
                              <a:pt x="225" y="455"/>
                            </a:lnTo>
                            <a:lnTo>
                              <a:pt x="143" y="356"/>
                            </a:lnTo>
                            <a:lnTo>
                              <a:pt x="91" y="271"/>
                            </a:lnTo>
                            <a:lnTo>
                              <a:pt x="68" y="222"/>
                            </a:lnTo>
                            <a:lnTo>
                              <a:pt x="65" y="213"/>
                            </a:lnTo>
                            <a:lnTo>
                              <a:pt x="58" y="200"/>
                            </a:lnTo>
                            <a:lnTo>
                              <a:pt x="52" y="186"/>
                            </a:lnTo>
                            <a:lnTo>
                              <a:pt x="49" y="173"/>
                            </a:lnTo>
                            <a:lnTo>
                              <a:pt x="36" y="137"/>
                            </a:lnTo>
                            <a:lnTo>
                              <a:pt x="29" y="121"/>
                            </a:lnTo>
                            <a:lnTo>
                              <a:pt x="22" y="95"/>
                            </a:lnTo>
                            <a:lnTo>
                              <a:pt x="16" y="75"/>
                            </a:lnTo>
                            <a:lnTo>
                              <a:pt x="16" y="69"/>
                            </a:lnTo>
                            <a:lnTo>
                              <a:pt x="0" y="0"/>
                            </a:lnTo>
                            <a:close/>
                          </a:path>
                        </a:pathLst>
                      </a:custGeom>
                      <a:solidFill>
                        <a:srgbClr val="E0E0E0"/>
                      </a:solidFill>
                      <a:ln w="9525">
                        <a:noFill/>
                        <a:round/>
                        <a:headEnd/>
                        <a:tailEnd/>
                      </a:ln>
                    </p:spPr>
                    <p:txBody>
                      <a:bodyPr/>
                      <a:lstStyle/>
                      <a:p>
                        <a:endParaRPr lang="en-US"/>
                      </a:p>
                    </p:txBody>
                  </p:sp>
                </p:grpSp>
              </p:grpSp>
              <p:sp>
                <p:nvSpPr>
                  <p:cNvPr id="53355" name="Freeform 182"/>
                  <p:cNvSpPr>
                    <a:spLocks/>
                  </p:cNvSpPr>
                  <p:nvPr/>
                </p:nvSpPr>
                <p:spPr bwMode="auto">
                  <a:xfrm>
                    <a:off x="1158" y="1864"/>
                    <a:ext cx="88" cy="23"/>
                  </a:xfrm>
                  <a:custGeom>
                    <a:avLst/>
                    <a:gdLst>
                      <a:gd name="T0" fmla="*/ 0 w 88"/>
                      <a:gd name="T1" fmla="*/ 3 h 23"/>
                      <a:gd name="T2" fmla="*/ 6 w 88"/>
                      <a:gd name="T3" fmla="*/ 23 h 23"/>
                      <a:gd name="T4" fmla="*/ 13 w 88"/>
                      <a:gd name="T5" fmla="*/ 20 h 23"/>
                      <a:gd name="T6" fmla="*/ 19 w 88"/>
                      <a:gd name="T7" fmla="*/ 20 h 23"/>
                      <a:gd name="T8" fmla="*/ 26 w 88"/>
                      <a:gd name="T9" fmla="*/ 20 h 23"/>
                      <a:gd name="T10" fmla="*/ 36 w 88"/>
                      <a:gd name="T11" fmla="*/ 20 h 23"/>
                      <a:gd name="T12" fmla="*/ 42 w 88"/>
                      <a:gd name="T13" fmla="*/ 23 h 23"/>
                      <a:gd name="T14" fmla="*/ 49 w 88"/>
                      <a:gd name="T15" fmla="*/ 20 h 23"/>
                      <a:gd name="T16" fmla="*/ 58 w 88"/>
                      <a:gd name="T17" fmla="*/ 20 h 23"/>
                      <a:gd name="T18" fmla="*/ 65 w 88"/>
                      <a:gd name="T19" fmla="*/ 16 h 23"/>
                      <a:gd name="T20" fmla="*/ 75 w 88"/>
                      <a:gd name="T21" fmla="*/ 16 h 23"/>
                      <a:gd name="T22" fmla="*/ 88 w 88"/>
                      <a:gd name="T23" fmla="*/ 20 h 23"/>
                      <a:gd name="T24" fmla="*/ 81 w 88"/>
                      <a:gd name="T25" fmla="*/ 16 h 23"/>
                      <a:gd name="T26" fmla="*/ 72 w 88"/>
                      <a:gd name="T27" fmla="*/ 10 h 23"/>
                      <a:gd name="T28" fmla="*/ 68 w 88"/>
                      <a:gd name="T29" fmla="*/ 7 h 23"/>
                      <a:gd name="T30" fmla="*/ 58 w 88"/>
                      <a:gd name="T31" fmla="*/ 7 h 23"/>
                      <a:gd name="T32" fmla="*/ 58 w 88"/>
                      <a:gd name="T33" fmla="*/ 7 h 23"/>
                      <a:gd name="T34" fmla="*/ 49 w 88"/>
                      <a:gd name="T35" fmla="*/ 7 h 23"/>
                      <a:gd name="T36" fmla="*/ 42 w 88"/>
                      <a:gd name="T37" fmla="*/ 7 h 23"/>
                      <a:gd name="T38" fmla="*/ 36 w 88"/>
                      <a:gd name="T39" fmla="*/ 7 h 23"/>
                      <a:gd name="T40" fmla="*/ 29 w 88"/>
                      <a:gd name="T41" fmla="*/ 3 h 23"/>
                      <a:gd name="T42" fmla="*/ 22 w 88"/>
                      <a:gd name="T43" fmla="*/ 3 h 23"/>
                      <a:gd name="T44" fmla="*/ 16 w 88"/>
                      <a:gd name="T45" fmla="*/ 0 h 23"/>
                      <a:gd name="T46" fmla="*/ 9 w 88"/>
                      <a:gd name="T47" fmla="*/ 0 h 23"/>
                      <a:gd name="T48" fmla="*/ 0 w 88"/>
                      <a:gd name="T49" fmla="*/ 3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8"/>
                      <a:gd name="T76" fmla="*/ 0 h 23"/>
                      <a:gd name="T77" fmla="*/ 88 w 88"/>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8" h="23">
                        <a:moveTo>
                          <a:pt x="0" y="3"/>
                        </a:moveTo>
                        <a:lnTo>
                          <a:pt x="6" y="23"/>
                        </a:lnTo>
                        <a:lnTo>
                          <a:pt x="13" y="20"/>
                        </a:lnTo>
                        <a:lnTo>
                          <a:pt x="19" y="20"/>
                        </a:lnTo>
                        <a:lnTo>
                          <a:pt x="26" y="20"/>
                        </a:lnTo>
                        <a:lnTo>
                          <a:pt x="36" y="20"/>
                        </a:lnTo>
                        <a:lnTo>
                          <a:pt x="42" y="23"/>
                        </a:lnTo>
                        <a:lnTo>
                          <a:pt x="49" y="20"/>
                        </a:lnTo>
                        <a:lnTo>
                          <a:pt x="58" y="20"/>
                        </a:lnTo>
                        <a:lnTo>
                          <a:pt x="65" y="16"/>
                        </a:lnTo>
                        <a:lnTo>
                          <a:pt x="75" y="16"/>
                        </a:lnTo>
                        <a:lnTo>
                          <a:pt x="88" y="20"/>
                        </a:lnTo>
                        <a:lnTo>
                          <a:pt x="81" y="16"/>
                        </a:lnTo>
                        <a:lnTo>
                          <a:pt x="72" y="10"/>
                        </a:lnTo>
                        <a:lnTo>
                          <a:pt x="68" y="7"/>
                        </a:lnTo>
                        <a:lnTo>
                          <a:pt x="58" y="7"/>
                        </a:lnTo>
                        <a:lnTo>
                          <a:pt x="49" y="7"/>
                        </a:lnTo>
                        <a:lnTo>
                          <a:pt x="42" y="7"/>
                        </a:lnTo>
                        <a:lnTo>
                          <a:pt x="36" y="7"/>
                        </a:lnTo>
                        <a:lnTo>
                          <a:pt x="29" y="3"/>
                        </a:lnTo>
                        <a:lnTo>
                          <a:pt x="22" y="3"/>
                        </a:lnTo>
                        <a:lnTo>
                          <a:pt x="16" y="0"/>
                        </a:lnTo>
                        <a:lnTo>
                          <a:pt x="9" y="0"/>
                        </a:lnTo>
                        <a:lnTo>
                          <a:pt x="0" y="3"/>
                        </a:lnTo>
                        <a:close/>
                      </a:path>
                    </a:pathLst>
                  </a:custGeom>
                  <a:solidFill>
                    <a:srgbClr val="006060"/>
                  </a:solidFill>
                  <a:ln w="9525">
                    <a:noFill/>
                    <a:round/>
                    <a:headEnd/>
                    <a:tailEnd/>
                  </a:ln>
                </p:spPr>
                <p:txBody>
                  <a:bodyPr/>
                  <a:lstStyle/>
                  <a:p>
                    <a:endParaRPr lang="en-US"/>
                  </a:p>
                </p:txBody>
              </p:sp>
            </p:grpSp>
            <p:grpSp>
              <p:nvGrpSpPr>
                <p:cNvPr id="53338" name="Group 183"/>
                <p:cNvGrpSpPr>
                  <a:grpSpLocks/>
                </p:cNvGrpSpPr>
                <p:nvPr/>
              </p:nvGrpSpPr>
              <p:grpSpPr bwMode="auto">
                <a:xfrm>
                  <a:off x="1230" y="2391"/>
                  <a:ext cx="13" cy="16"/>
                  <a:chOff x="1230" y="2391"/>
                  <a:chExt cx="13" cy="16"/>
                </a:xfrm>
              </p:grpSpPr>
              <p:sp>
                <p:nvSpPr>
                  <p:cNvPr id="53352" name="Freeform 184"/>
                  <p:cNvSpPr>
                    <a:spLocks/>
                  </p:cNvSpPr>
                  <p:nvPr/>
                </p:nvSpPr>
                <p:spPr bwMode="auto">
                  <a:xfrm>
                    <a:off x="1230" y="2391"/>
                    <a:ext cx="6" cy="16"/>
                  </a:xfrm>
                  <a:custGeom>
                    <a:avLst/>
                    <a:gdLst>
                      <a:gd name="T0" fmla="*/ 0 w 6"/>
                      <a:gd name="T1" fmla="*/ 3 h 16"/>
                      <a:gd name="T2" fmla="*/ 3 w 6"/>
                      <a:gd name="T3" fmla="*/ 16 h 16"/>
                      <a:gd name="T4" fmla="*/ 6 w 6"/>
                      <a:gd name="T5" fmla="*/ 13 h 16"/>
                      <a:gd name="T6" fmla="*/ 0 w 6"/>
                      <a:gd name="T7" fmla="*/ 0 h 16"/>
                      <a:gd name="T8" fmla="*/ 0 w 6"/>
                      <a:gd name="T9" fmla="*/ 3 h 16"/>
                      <a:gd name="T10" fmla="*/ 0 60000 65536"/>
                      <a:gd name="T11" fmla="*/ 0 60000 65536"/>
                      <a:gd name="T12" fmla="*/ 0 60000 65536"/>
                      <a:gd name="T13" fmla="*/ 0 60000 65536"/>
                      <a:gd name="T14" fmla="*/ 0 60000 65536"/>
                      <a:gd name="T15" fmla="*/ 0 w 6"/>
                      <a:gd name="T16" fmla="*/ 0 h 16"/>
                      <a:gd name="T17" fmla="*/ 6 w 6"/>
                      <a:gd name="T18" fmla="*/ 16 h 16"/>
                    </a:gdLst>
                    <a:ahLst/>
                    <a:cxnLst>
                      <a:cxn ang="T10">
                        <a:pos x="T0" y="T1"/>
                      </a:cxn>
                      <a:cxn ang="T11">
                        <a:pos x="T2" y="T3"/>
                      </a:cxn>
                      <a:cxn ang="T12">
                        <a:pos x="T4" y="T5"/>
                      </a:cxn>
                      <a:cxn ang="T13">
                        <a:pos x="T6" y="T7"/>
                      </a:cxn>
                      <a:cxn ang="T14">
                        <a:pos x="T8" y="T9"/>
                      </a:cxn>
                    </a:cxnLst>
                    <a:rect l="T15" t="T16" r="T17" b="T18"/>
                    <a:pathLst>
                      <a:path w="6" h="16">
                        <a:moveTo>
                          <a:pt x="0" y="3"/>
                        </a:moveTo>
                        <a:lnTo>
                          <a:pt x="3" y="16"/>
                        </a:lnTo>
                        <a:lnTo>
                          <a:pt x="6" y="13"/>
                        </a:lnTo>
                        <a:lnTo>
                          <a:pt x="0" y="0"/>
                        </a:lnTo>
                        <a:lnTo>
                          <a:pt x="0" y="3"/>
                        </a:lnTo>
                        <a:close/>
                      </a:path>
                    </a:pathLst>
                  </a:custGeom>
                  <a:solidFill>
                    <a:srgbClr val="000000"/>
                  </a:solidFill>
                  <a:ln w="9525">
                    <a:noFill/>
                    <a:round/>
                    <a:headEnd/>
                    <a:tailEnd/>
                  </a:ln>
                </p:spPr>
                <p:txBody>
                  <a:bodyPr/>
                  <a:lstStyle/>
                  <a:p>
                    <a:endParaRPr lang="en-US"/>
                  </a:p>
                </p:txBody>
              </p:sp>
              <p:sp>
                <p:nvSpPr>
                  <p:cNvPr id="53353" name="Freeform 185"/>
                  <p:cNvSpPr>
                    <a:spLocks/>
                  </p:cNvSpPr>
                  <p:nvPr/>
                </p:nvSpPr>
                <p:spPr bwMode="auto">
                  <a:xfrm>
                    <a:off x="1233" y="2391"/>
                    <a:ext cx="10" cy="13"/>
                  </a:xfrm>
                  <a:custGeom>
                    <a:avLst/>
                    <a:gdLst>
                      <a:gd name="T0" fmla="*/ 0 w 10"/>
                      <a:gd name="T1" fmla="*/ 0 h 13"/>
                      <a:gd name="T2" fmla="*/ 6 w 10"/>
                      <a:gd name="T3" fmla="*/ 13 h 13"/>
                      <a:gd name="T4" fmla="*/ 10 w 10"/>
                      <a:gd name="T5" fmla="*/ 9 h 13"/>
                      <a:gd name="T6" fmla="*/ 0 w 10"/>
                      <a:gd name="T7" fmla="*/ 0 h 13"/>
                      <a:gd name="T8" fmla="*/ 0 w 10"/>
                      <a:gd name="T9" fmla="*/ 0 h 13"/>
                      <a:gd name="T10" fmla="*/ 0 60000 65536"/>
                      <a:gd name="T11" fmla="*/ 0 60000 65536"/>
                      <a:gd name="T12" fmla="*/ 0 60000 65536"/>
                      <a:gd name="T13" fmla="*/ 0 60000 65536"/>
                      <a:gd name="T14" fmla="*/ 0 60000 65536"/>
                      <a:gd name="T15" fmla="*/ 0 w 10"/>
                      <a:gd name="T16" fmla="*/ 0 h 13"/>
                      <a:gd name="T17" fmla="*/ 10 w 10"/>
                      <a:gd name="T18" fmla="*/ 13 h 13"/>
                    </a:gdLst>
                    <a:ahLst/>
                    <a:cxnLst>
                      <a:cxn ang="T10">
                        <a:pos x="T0" y="T1"/>
                      </a:cxn>
                      <a:cxn ang="T11">
                        <a:pos x="T2" y="T3"/>
                      </a:cxn>
                      <a:cxn ang="T12">
                        <a:pos x="T4" y="T5"/>
                      </a:cxn>
                      <a:cxn ang="T13">
                        <a:pos x="T6" y="T7"/>
                      </a:cxn>
                      <a:cxn ang="T14">
                        <a:pos x="T8" y="T9"/>
                      </a:cxn>
                    </a:cxnLst>
                    <a:rect l="T15" t="T16" r="T17" b="T18"/>
                    <a:pathLst>
                      <a:path w="10" h="13">
                        <a:moveTo>
                          <a:pt x="0" y="0"/>
                        </a:moveTo>
                        <a:lnTo>
                          <a:pt x="6" y="13"/>
                        </a:lnTo>
                        <a:lnTo>
                          <a:pt x="10" y="9"/>
                        </a:lnTo>
                        <a:lnTo>
                          <a:pt x="0" y="0"/>
                        </a:lnTo>
                        <a:close/>
                      </a:path>
                    </a:pathLst>
                  </a:custGeom>
                  <a:solidFill>
                    <a:srgbClr val="000000"/>
                  </a:solidFill>
                  <a:ln w="9525">
                    <a:noFill/>
                    <a:round/>
                    <a:headEnd/>
                    <a:tailEnd/>
                  </a:ln>
                </p:spPr>
                <p:txBody>
                  <a:bodyPr/>
                  <a:lstStyle/>
                  <a:p>
                    <a:endParaRPr lang="en-US"/>
                  </a:p>
                </p:txBody>
              </p:sp>
            </p:grpSp>
            <p:grpSp>
              <p:nvGrpSpPr>
                <p:cNvPr id="53339" name="Group 186"/>
                <p:cNvGrpSpPr>
                  <a:grpSpLocks/>
                </p:cNvGrpSpPr>
                <p:nvPr/>
              </p:nvGrpSpPr>
              <p:grpSpPr bwMode="auto">
                <a:xfrm>
                  <a:off x="1174" y="2361"/>
                  <a:ext cx="183" cy="82"/>
                  <a:chOff x="1174" y="2361"/>
                  <a:chExt cx="183" cy="82"/>
                </a:xfrm>
              </p:grpSpPr>
              <p:sp>
                <p:nvSpPr>
                  <p:cNvPr id="53348" name="Freeform 187"/>
                  <p:cNvSpPr>
                    <a:spLocks/>
                  </p:cNvSpPr>
                  <p:nvPr/>
                </p:nvSpPr>
                <p:spPr bwMode="auto">
                  <a:xfrm>
                    <a:off x="1174" y="2361"/>
                    <a:ext cx="183" cy="66"/>
                  </a:xfrm>
                  <a:custGeom>
                    <a:avLst/>
                    <a:gdLst>
                      <a:gd name="T0" fmla="*/ 0 w 183"/>
                      <a:gd name="T1" fmla="*/ 0 h 66"/>
                      <a:gd name="T2" fmla="*/ 20 w 183"/>
                      <a:gd name="T3" fmla="*/ 20 h 66"/>
                      <a:gd name="T4" fmla="*/ 26 w 183"/>
                      <a:gd name="T5" fmla="*/ 26 h 66"/>
                      <a:gd name="T6" fmla="*/ 39 w 183"/>
                      <a:gd name="T7" fmla="*/ 36 h 66"/>
                      <a:gd name="T8" fmla="*/ 52 w 183"/>
                      <a:gd name="T9" fmla="*/ 46 h 66"/>
                      <a:gd name="T10" fmla="*/ 62 w 183"/>
                      <a:gd name="T11" fmla="*/ 53 h 66"/>
                      <a:gd name="T12" fmla="*/ 72 w 183"/>
                      <a:gd name="T13" fmla="*/ 56 h 66"/>
                      <a:gd name="T14" fmla="*/ 78 w 183"/>
                      <a:gd name="T15" fmla="*/ 59 h 66"/>
                      <a:gd name="T16" fmla="*/ 85 w 183"/>
                      <a:gd name="T17" fmla="*/ 59 h 66"/>
                      <a:gd name="T18" fmla="*/ 91 w 183"/>
                      <a:gd name="T19" fmla="*/ 62 h 66"/>
                      <a:gd name="T20" fmla="*/ 101 w 183"/>
                      <a:gd name="T21" fmla="*/ 62 h 66"/>
                      <a:gd name="T22" fmla="*/ 108 w 183"/>
                      <a:gd name="T23" fmla="*/ 66 h 66"/>
                      <a:gd name="T24" fmla="*/ 118 w 183"/>
                      <a:gd name="T25" fmla="*/ 66 h 66"/>
                      <a:gd name="T26" fmla="*/ 131 w 183"/>
                      <a:gd name="T27" fmla="*/ 62 h 66"/>
                      <a:gd name="T28" fmla="*/ 140 w 183"/>
                      <a:gd name="T29" fmla="*/ 62 h 66"/>
                      <a:gd name="T30" fmla="*/ 150 w 183"/>
                      <a:gd name="T31" fmla="*/ 62 h 66"/>
                      <a:gd name="T32" fmla="*/ 167 w 183"/>
                      <a:gd name="T33" fmla="*/ 59 h 66"/>
                      <a:gd name="T34" fmla="*/ 183 w 183"/>
                      <a:gd name="T35" fmla="*/ 56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3"/>
                      <a:gd name="T55" fmla="*/ 0 h 66"/>
                      <a:gd name="T56" fmla="*/ 183 w 183"/>
                      <a:gd name="T57" fmla="*/ 66 h 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3" h="66">
                        <a:moveTo>
                          <a:pt x="0" y="0"/>
                        </a:moveTo>
                        <a:lnTo>
                          <a:pt x="20" y="20"/>
                        </a:lnTo>
                        <a:lnTo>
                          <a:pt x="26" y="26"/>
                        </a:lnTo>
                        <a:lnTo>
                          <a:pt x="39" y="36"/>
                        </a:lnTo>
                        <a:lnTo>
                          <a:pt x="52" y="46"/>
                        </a:lnTo>
                        <a:lnTo>
                          <a:pt x="62" y="53"/>
                        </a:lnTo>
                        <a:lnTo>
                          <a:pt x="72" y="56"/>
                        </a:lnTo>
                        <a:lnTo>
                          <a:pt x="78" y="59"/>
                        </a:lnTo>
                        <a:lnTo>
                          <a:pt x="85" y="59"/>
                        </a:lnTo>
                        <a:lnTo>
                          <a:pt x="91" y="62"/>
                        </a:lnTo>
                        <a:lnTo>
                          <a:pt x="101" y="62"/>
                        </a:lnTo>
                        <a:lnTo>
                          <a:pt x="108" y="66"/>
                        </a:lnTo>
                        <a:lnTo>
                          <a:pt x="118" y="66"/>
                        </a:lnTo>
                        <a:lnTo>
                          <a:pt x="131" y="62"/>
                        </a:lnTo>
                        <a:lnTo>
                          <a:pt x="140" y="62"/>
                        </a:lnTo>
                        <a:lnTo>
                          <a:pt x="150" y="62"/>
                        </a:lnTo>
                        <a:lnTo>
                          <a:pt x="167" y="59"/>
                        </a:lnTo>
                        <a:lnTo>
                          <a:pt x="183" y="56"/>
                        </a:lnTo>
                      </a:path>
                    </a:pathLst>
                  </a:custGeom>
                  <a:noFill/>
                  <a:ln w="4763">
                    <a:solidFill>
                      <a:srgbClr val="000000"/>
                    </a:solidFill>
                    <a:prstDash val="solid"/>
                    <a:round/>
                    <a:headEnd/>
                    <a:tailEnd/>
                  </a:ln>
                </p:spPr>
                <p:txBody>
                  <a:bodyPr/>
                  <a:lstStyle/>
                  <a:p>
                    <a:endParaRPr lang="en-US"/>
                  </a:p>
                </p:txBody>
              </p:sp>
              <p:sp>
                <p:nvSpPr>
                  <p:cNvPr id="53349" name="Line 188"/>
                  <p:cNvSpPr>
                    <a:spLocks noChangeShapeType="1"/>
                  </p:cNvSpPr>
                  <p:nvPr/>
                </p:nvSpPr>
                <p:spPr bwMode="auto">
                  <a:xfrm>
                    <a:off x="1236" y="2410"/>
                    <a:ext cx="7" cy="20"/>
                  </a:xfrm>
                  <a:prstGeom prst="line">
                    <a:avLst/>
                  </a:prstGeom>
                  <a:noFill/>
                  <a:ln w="4763">
                    <a:solidFill>
                      <a:srgbClr val="000000"/>
                    </a:solidFill>
                    <a:round/>
                    <a:headEnd/>
                    <a:tailEnd/>
                  </a:ln>
                </p:spPr>
                <p:txBody>
                  <a:bodyPr/>
                  <a:lstStyle/>
                  <a:p>
                    <a:endParaRPr lang="en-US"/>
                  </a:p>
                </p:txBody>
              </p:sp>
              <p:sp>
                <p:nvSpPr>
                  <p:cNvPr id="53350" name="Line 189"/>
                  <p:cNvSpPr>
                    <a:spLocks noChangeShapeType="1"/>
                  </p:cNvSpPr>
                  <p:nvPr/>
                </p:nvSpPr>
                <p:spPr bwMode="auto">
                  <a:xfrm>
                    <a:off x="1279" y="2427"/>
                    <a:ext cx="9" cy="16"/>
                  </a:xfrm>
                  <a:prstGeom prst="line">
                    <a:avLst/>
                  </a:prstGeom>
                  <a:noFill/>
                  <a:ln w="4763">
                    <a:solidFill>
                      <a:srgbClr val="000000"/>
                    </a:solidFill>
                    <a:round/>
                    <a:headEnd/>
                    <a:tailEnd/>
                  </a:ln>
                </p:spPr>
                <p:txBody>
                  <a:bodyPr/>
                  <a:lstStyle/>
                  <a:p>
                    <a:endParaRPr lang="en-US"/>
                  </a:p>
                </p:txBody>
              </p:sp>
              <p:sp>
                <p:nvSpPr>
                  <p:cNvPr id="53351" name="Line 190"/>
                  <p:cNvSpPr>
                    <a:spLocks noChangeShapeType="1"/>
                  </p:cNvSpPr>
                  <p:nvPr/>
                </p:nvSpPr>
                <p:spPr bwMode="auto">
                  <a:xfrm>
                    <a:off x="1324" y="2423"/>
                    <a:ext cx="10" cy="13"/>
                  </a:xfrm>
                  <a:prstGeom prst="line">
                    <a:avLst/>
                  </a:prstGeom>
                  <a:noFill/>
                  <a:ln w="4763">
                    <a:solidFill>
                      <a:srgbClr val="000000"/>
                    </a:solidFill>
                    <a:round/>
                    <a:headEnd/>
                    <a:tailEnd/>
                  </a:ln>
                </p:spPr>
                <p:txBody>
                  <a:bodyPr/>
                  <a:lstStyle/>
                  <a:p>
                    <a:endParaRPr lang="en-US"/>
                  </a:p>
                </p:txBody>
              </p:sp>
            </p:grpSp>
            <p:grpSp>
              <p:nvGrpSpPr>
                <p:cNvPr id="53340" name="Group 191"/>
                <p:cNvGrpSpPr>
                  <a:grpSpLocks/>
                </p:cNvGrpSpPr>
                <p:nvPr/>
              </p:nvGrpSpPr>
              <p:grpSpPr bwMode="auto">
                <a:xfrm>
                  <a:off x="1216" y="2384"/>
                  <a:ext cx="285" cy="69"/>
                  <a:chOff x="1216" y="2384"/>
                  <a:chExt cx="285" cy="69"/>
                </a:xfrm>
              </p:grpSpPr>
              <p:sp>
                <p:nvSpPr>
                  <p:cNvPr id="53342" name="Freeform 192"/>
                  <p:cNvSpPr>
                    <a:spLocks/>
                  </p:cNvSpPr>
                  <p:nvPr/>
                </p:nvSpPr>
                <p:spPr bwMode="auto">
                  <a:xfrm>
                    <a:off x="1216" y="2414"/>
                    <a:ext cx="213" cy="39"/>
                  </a:xfrm>
                  <a:custGeom>
                    <a:avLst/>
                    <a:gdLst>
                      <a:gd name="T0" fmla="*/ 0 w 213"/>
                      <a:gd name="T1" fmla="*/ 0 h 39"/>
                      <a:gd name="T2" fmla="*/ 14 w 213"/>
                      <a:gd name="T3" fmla="*/ 13 h 39"/>
                      <a:gd name="T4" fmla="*/ 17 w 213"/>
                      <a:gd name="T5" fmla="*/ 19 h 39"/>
                      <a:gd name="T6" fmla="*/ 23 w 213"/>
                      <a:gd name="T7" fmla="*/ 22 h 39"/>
                      <a:gd name="T8" fmla="*/ 33 w 213"/>
                      <a:gd name="T9" fmla="*/ 29 h 39"/>
                      <a:gd name="T10" fmla="*/ 43 w 213"/>
                      <a:gd name="T11" fmla="*/ 32 h 39"/>
                      <a:gd name="T12" fmla="*/ 53 w 213"/>
                      <a:gd name="T13" fmla="*/ 36 h 39"/>
                      <a:gd name="T14" fmla="*/ 63 w 213"/>
                      <a:gd name="T15" fmla="*/ 36 h 39"/>
                      <a:gd name="T16" fmla="*/ 72 w 213"/>
                      <a:gd name="T17" fmla="*/ 39 h 39"/>
                      <a:gd name="T18" fmla="*/ 85 w 213"/>
                      <a:gd name="T19" fmla="*/ 39 h 39"/>
                      <a:gd name="T20" fmla="*/ 108 w 213"/>
                      <a:gd name="T21" fmla="*/ 39 h 39"/>
                      <a:gd name="T22" fmla="*/ 128 w 213"/>
                      <a:gd name="T23" fmla="*/ 36 h 39"/>
                      <a:gd name="T24" fmla="*/ 151 w 213"/>
                      <a:gd name="T25" fmla="*/ 32 h 39"/>
                      <a:gd name="T26" fmla="*/ 170 w 213"/>
                      <a:gd name="T27" fmla="*/ 29 h 39"/>
                      <a:gd name="T28" fmla="*/ 193 w 213"/>
                      <a:gd name="T29" fmla="*/ 26 h 39"/>
                      <a:gd name="T30" fmla="*/ 210 w 213"/>
                      <a:gd name="T31" fmla="*/ 19 h 39"/>
                      <a:gd name="T32" fmla="*/ 213 w 213"/>
                      <a:gd name="T33" fmla="*/ 6 h 39"/>
                      <a:gd name="T34" fmla="*/ 190 w 213"/>
                      <a:gd name="T35" fmla="*/ 9 h 39"/>
                      <a:gd name="T36" fmla="*/ 174 w 213"/>
                      <a:gd name="T37" fmla="*/ 16 h 39"/>
                      <a:gd name="T38" fmla="*/ 151 w 213"/>
                      <a:gd name="T39" fmla="*/ 22 h 39"/>
                      <a:gd name="T40" fmla="*/ 125 w 213"/>
                      <a:gd name="T41" fmla="*/ 26 h 39"/>
                      <a:gd name="T42" fmla="*/ 105 w 213"/>
                      <a:gd name="T43" fmla="*/ 29 h 39"/>
                      <a:gd name="T44" fmla="*/ 89 w 213"/>
                      <a:gd name="T45" fmla="*/ 29 h 39"/>
                      <a:gd name="T46" fmla="*/ 69 w 213"/>
                      <a:gd name="T47" fmla="*/ 29 h 39"/>
                      <a:gd name="T48" fmla="*/ 53 w 213"/>
                      <a:gd name="T49" fmla="*/ 26 h 39"/>
                      <a:gd name="T50" fmla="*/ 36 w 213"/>
                      <a:gd name="T51" fmla="*/ 26 h 39"/>
                      <a:gd name="T52" fmla="*/ 27 w 213"/>
                      <a:gd name="T53" fmla="*/ 19 h 39"/>
                      <a:gd name="T54" fmla="*/ 17 w 213"/>
                      <a:gd name="T55" fmla="*/ 13 h 39"/>
                      <a:gd name="T56" fmla="*/ 10 w 213"/>
                      <a:gd name="T57" fmla="*/ 9 h 39"/>
                      <a:gd name="T58" fmla="*/ 0 w 213"/>
                      <a:gd name="T59" fmla="*/ 0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3"/>
                      <a:gd name="T91" fmla="*/ 0 h 39"/>
                      <a:gd name="T92" fmla="*/ 213 w 213"/>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3" h="39">
                        <a:moveTo>
                          <a:pt x="0" y="0"/>
                        </a:moveTo>
                        <a:lnTo>
                          <a:pt x="14" y="13"/>
                        </a:lnTo>
                        <a:lnTo>
                          <a:pt x="17" y="19"/>
                        </a:lnTo>
                        <a:lnTo>
                          <a:pt x="23" y="22"/>
                        </a:lnTo>
                        <a:lnTo>
                          <a:pt x="33" y="29"/>
                        </a:lnTo>
                        <a:lnTo>
                          <a:pt x="43" y="32"/>
                        </a:lnTo>
                        <a:lnTo>
                          <a:pt x="53" y="36"/>
                        </a:lnTo>
                        <a:lnTo>
                          <a:pt x="63" y="36"/>
                        </a:lnTo>
                        <a:lnTo>
                          <a:pt x="72" y="39"/>
                        </a:lnTo>
                        <a:lnTo>
                          <a:pt x="85" y="39"/>
                        </a:lnTo>
                        <a:lnTo>
                          <a:pt x="108" y="39"/>
                        </a:lnTo>
                        <a:lnTo>
                          <a:pt x="128" y="36"/>
                        </a:lnTo>
                        <a:lnTo>
                          <a:pt x="151" y="32"/>
                        </a:lnTo>
                        <a:lnTo>
                          <a:pt x="170" y="29"/>
                        </a:lnTo>
                        <a:lnTo>
                          <a:pt x="193" y="26"/>
                        </a:lnTo>
                        <a:lnTo>
                          <a:pt x="210" y="19"/>
                        </a:lnTo>
                        <a:lnTo>
                          <a:pt x="213" y="6"/>
                        </a:lnTo>
                        <a:lnTo>
                          <a:pt x="190" y="9"/>
                        </a:lnTo>
                        <a:lnTo>
                          <a:pt x="174" y="16"/>
                        </a:lnTo>
                        <a:lnTo>
                          <a:pt x="151" y="22"/>
                        </a:lnTo>
                        <a:lnTo>
                          <a:pt x="125" y="26"/>
                        </a:lnTo>
                        <a:lnTo>
                          <a:pt x="105" y="29"/>
                        </a:lnTo>
                        <a:lnTo>
                          <a:pt x="89" y="29"/>
                        </a:lnTo>
                        <a:lnTo>
                          <a:pt x="69" y="29"/>
                        </a:lnTo>
                        <a:lnTo>
                          <a:pt x="53" y="26"/>
                        </a:lnTo>
                        <a:lnTo>
                          <a:pt x="36" y="26"/>
                        </a:lnTo>
                        <a:lnTo>
                          <a:pt x="27" y="19"/>
                        </a:lnTo>
                        <a:lnTo>
                          <a:pt x="17" y="13"/>
                        </a:lnTo>
                        <a:lnTo>
                          <a:pt x="10" y="9"/>
                        </a:lnTo>
                        <a:lnTo>
                          <a:pt x="0" y="0"/>
                        </a:lnTo>
                        <a:close/>
                      </a:path>
                    </a:pathLst>
                  </a:custGeom>
                  <a:solidFill>
                    <a:srgbClr val="808080"/>
                  </a:solidFill>
                  <a:ln w="9525">
                    <a:noFill/>
                    <a:round/>
                    <a:headEnd/>
                    <a:tailEnd/>
                  </a:ln>
                </p:spPr>
                <p:txBody>
                  <a:bodyPr/>
                  <a:lstStyle/>
                  <a:p>
                    <a:endParaRPr lang="en-US"/>
                  </a:p>
                </p:txBody>
              </p:sp>
              <p:grpSp>
                <p:nvGrpSpPr>
                  <p:cNvPr id="53343" name="Group 193"/>
                  <p:cNvGrpSpPr>
                    <a:grpSpLocks/>
                  </p:cNvGrpSpPr>
                  <p:nvPr/>
                </p:nvGrpSpPr>
                <p:grpSpPr bwMode="auto">
                  <a:xfrm>
                    <a:off x="1318" y="2384"/>
                    <a:ext cx="179" cy="59"/>
                    <a:chOff x="1318" y="2384"/>
                    <a:chExt cx="179" cy="59"/>
                  </a:xfrm>
                </p:grpSpPr>
                <p:sp>
                  <p:nvSpPr>
                    <p:cNvPr id="53346" name="Freeform 194"/>
                    <p:cNvSpPr>
                      <a:spLocks/>
                    </p:cNvSpPr>
                    <p:nvPr/>
                  </p:nvSpPr>
                  <p:spPr bwMode="auto">
                    <a:xfrm>
                      <a:off x="1318" y="2407"/>
                      <a:ext cx="124" cy="36"/>
                    </a:xfrm>
                    <a:custGeom>
                      <a:avLst/>
                      <a:gdLst>
                        <a:gd name="T0" fmla="*/ 0 w 124"/>
                        <a:gd name="T1" fmla="*/ 36 h 36"/>
                        <a:gd name="T2" fmla="*/ 0 w 124"/>
                        <a:gd name="T3" fmla="*/ 33 h 36"/>
                        <a:gd name="T4" fmla="*/ 3 w 124"/>
                        <a:gd name="T5" fmla="*/ 29 h 36"/>
                        <a:gd name="T6" fmla="*/ 6 w 124"/>
                        <a:gd name="T7" fmla="*/ 29 h 36"/>
                        <a:gd name="T8" fmla="*/ 10 w 124"/>
                        <a:gd name="T9" fmla="*/ 26 h 36"/>
                        <a:gd name="T10" fmla="*/ 13 w 124"/>
                        <a:gd name="T11" fmla="*/ 26 h 36"/>
                        <a:gd name="T12" fmla="*/ 19 w 124"/>
                        <a:gd name="T13" fmla="*/ 26 h 36"/>
                        <a:gd name="T14" fmla="*/ 26 w 124"/>
                        <a:gd name="T15" fmla="*/ 23 h 36"/>
                        <a:gd name="T16" fmla="*/ 29 w 124"/>
                        <a:gd name="T17" fmla="*/ 23 h 36"/>
                        <a:gd name="T18" fmla="*/ 36 w 124"/>
                        <a:gd name="T19" fmla="*/ 23 h 36"/>
                        <a:gd name="T20" fmla="*/ 42 w 124"/>
                        <a:gd name="T21" fmla="*/ 20 h 36"/>
                        <a:gd name="T22" fmla="*/ 49 w 124"/>
                        <a:gd name="T23" fmla="*/ 20 h 36"/>
                        <a:gd name="T24" fmla="*/ 55 w 124"/>
                        <a:gd name="T25" fmla="*/ 20 h 36"/>
                        <a:gd name="T26" fmla="*/ 62 w 124"/>
                        <a:gd name="T27" fmla="*/ 16 h 36"/>
                        <a:gd name="T28" fmla="*/ 72 w 124"/>
                        <a:gd name="T29" fmla="*/ 16 h 36"/>
                        <a:gd name="T30" fmla="*/ 78 w 124"/>
                        <a:gd name="T31" fmla="*/ 13 h 36"/>
                        <a:gd name="T32" fmla="*/ 88 w 124"/>
                        <a:gd name="T33" fmla="*/ 10 h 36"/>
                        <a:gd name="T34" fmla="*/ 101 w 124"/>
                        <a:gd name="T35" fmla="*/ 7 h 36"/>
                        <a:gd name="T36" fmla="*/ 108 w 124"/>
                        <a:gd name="T37" fmla="*/ 7 h 36"/>
                        <a:gd name="T38" fmla="*/ 124 w 124"/>
                        <a:gd name="T39" fmla="*/ 0 h 36"/>
                        <a:gd name="T40" fmla="*/ 114 w 124"/>
                        <a:gd name="T41" fmla="*/ 13 h 36"/>
                        <a:gd name="T42" fmla="*/ 101 w 124"/>
                        <a:gd name="T43" fmla="*/ 16 h 36"/>
                        <a:gd name="T44" fmla="*/ 88 w 124"/>
                        <a:gd name="T45" fmla="*/ 20 h 36"/>
                        <a:gd name="T46" fmla="*/ 72 w 124"/>
                        <a:gd name="T47" fmla="*/ 23 h 36"/>
                        <a:gd name="T48" fmla="*/ 62 w 124"/>
                        <a:gd name="T49" fmla="*/ 26 h 36"/>
                        <a:gd name="T50" fmla="*/ 45 w 124"/>
                        <a:gd name="T51" fmla="*/ 29 h 36"/>
                        <a:gd name="T52" fmla="*/ 32 w 124"/>
                        <a:gd name="T53" fmla="*/ 33 h 36"/>
                        <a:gd name="T54" fmla="*/ 19 w 124"/>
                        <a:gd name="T55" fmla="*/ 36 h 36"/>
                        <a:gd name="T56" fmla="*/ 0 w 124"/>
                        <a:gd name="T57" fmla="*/ 3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4"/>
                        <a:gd name="T88" fmla="*/ 0 h 36"/>
                        <a:gd name="T89" fmla="*/ 124 w 124"/>
                        <a:gd name="T90" fmla="*/ 36 h 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4" h="36">
                          <a:moveTo>
                            <a:pt x="0" y="36"/>
                          </a:moveTo>
                          <a:lnTo>
                            <a:pt x="0" y="33"/>
                          </a:lnTo>
                          <a:lnTo>
                            <a:pt x="3" y="29"/>
                          </a:lnTo>
                          <a:lnTo>
                            <a:pt x="6" y="29"/>
                          </a:lnTo>
                          <a:lnTo>
                            <a:pt x="10" y="26"/>
                          </a:lnTo>
                          <a:lnTo>
                            <a:pt x="13" y="26"/>
                          </a:lnTo>
                          <a:lnTo>
                            <a:pt x="19" y="26"/>
                          </a:lnTo>
                          <a:lnTo>
                            <a:pt x="26" y="23"/>
                          </a:lnTo>
                          <a:lnTo>
                            <a:pt x="29" y="23"/>
                          </a:lnTo>
                          <a:lnTo>
                            <a:pt x="36" y="23"/>
                          </a:lnTo>
                          <a:lnTo>
                            <a:pt x="42" y="20"/>
                          </a:lnTo>
                          <a:lnTo>
                            <a:pt x="49" y="20"/>
                          </a:lnTo>
                          <a:lnTo>
                            <a:pt x="55" y="20"/>
                          </a:lnTo>
                          <a:lnTo>
                            <a:pt x="62" y="16"/>
                          </a:lnTo>
                          <a:lnTo>
                            <a:pt x="72" y="16"/>
                          </a:lnTo>
                          <a:lnTo>
                            <a:pt x="78" y="13"/>
                          </a:lnTo>
                          <a:lnTo>
                            <a:pt x="88" y="10"/>
                          </a:lnTo>
                          <a:lnTo>
                            <a:pt x="101" y="7"/>
                          </a:lnTo>
                          <a:lnTo>
                            <a:pt x="108" y="7"/>
                          </a:lnTo>
                          <a:lnTo>
                            <a:pt x="124" y="0"/>
                          </a:lnTo>
                          <a:lnTo>
                            <a:pt x="114" y="13"/>
                          </a:lnTo>
                          <a:lnTo>
                            <a:pt x="101" y="16"/>
                          </a:lnTo>
                          <a:lnTo>
                            <a:pt x="88" y="20"/>
                          </a:lnTo>
                          <a:lnTo>
                            <a:pt x="72" y="23"/>
                          </a:lnTo>
                          <a:lnTo>
                            <a:pt x="62" y="26"/>
                          </a:lnTo>
                          <a:lnTo>
                            <a:pt x="45" y="29"/>
                          </a:lnTo>
                          <a:lnTo>
                            <a:pt x="32" y="33"/>
                          </a:lnTo>
                          <a:lnTo>
                            <a:pt x="19" y="36"/>
                          </a:lnTo>
                          <a:lnTo>
                            <a:pt x="0" y="36"/>
                          </a:lnTo>
                          <a:close/>
                        </a:path>
                      </a:pathLst>
                    </a:custGeom>
                    <a:solidFill>
                      <a:srgbClr val="404040"/>
                    </a:solidFill>
                    <a:ln w="4763">
                      <a:solidFill>
                        <a:srgbClr val="808080"/>
                      </a:solidFill>
                      <a:prstDash val="solid"/>
                      <a:round/>
                      <a:headEnd/>
                      <a:tailEnd/>
                    </a:ln>
                  </p:spPr>
                  <p:txBody>
                    <a:bodyPr/>
                    <a:lstStyle/>
                    <a:p>
                      <a:endParaRPr lang="en-US"/>
                    </a:p>
                  </p:txBody>
                </p:sp>
                <p:sp>
                  <p:nvSpPr>
                    <p:cNvPr id="53347" name="Freeform 195"/>
                    <p:cNvSpPr>
                      <a:spLocks/>
                    </p:cNvSpPr>
                    <p:nvPr/>
                  </p:nvSpPr>
                  <p:spPr bwMode="auto">
                    <a:xfrm>
                      <a:off x="1422" y="2384"/>
                      <a:ext cx="75" cy="26"/>
                    </a:xfrm>
                    <a:custGeom>
                      <a:avLst/>
                      <a:gdLst>
                        <a:gd name="T0" fmla="*/ 0 w 75"/>
                        <a:gd name="T1" fmla="*/ 26 h 26"/>
                        <a:gd name="T2" fmla="*/ 56 w 75"/>
                        <a:gd name="T3" fmla="*/ 3 h 26"/>
                        <a:gd name="T4" fmla="*/ 62 w 75"/>
                        <a:gd name="T5" fmla="*/ 3 h 26"/>
                        <a:gd name="T6" fmla="*/ 23 w 75"/>
                        <a:gd name="T7" fmla="*/ 3 h 26"/>
                        <a:gd name="T8" fmla="*/ 30 w 75"/>
                        <a:gd name="T9" fmla="*/ 3 h 26"/>
                        <a:gd name="T10" fmla="*/ 75 w 75"/>
                        <a:gd name="T11" fmla="*/ 0 h 26"/>
                        <a:gd name="T12" fmla="*/ 7 w 75"/>
                        <a:gd name="T13" fmla="*/ 26 h 26"/>
                        <a:gd name="T14" fmla="*/ 0 w 75"/>
                        <a:gd name="T15" fmla="*/ 26 h 26"/>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26"/>
                        <a:gd name="T26" fmla="*/ 75 w 75"/>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26">
                          <a:moveTo>
                            <a:pt x="0" y="26"/>
                          </a:moveTo>
                          <a:lnTo>
                            <a:pt x="56" y="3"/>
                          </a:lnTo>
                          <a:lnTo>
                            <a:pt x="62" y="3"/>
                          </a:lnTo>
                          <a:lnTo>
                            <a:pt x="23" y="3"/>
                          </a:lnTo>
                          <a:lnTo>
                            <a:pt x="30" y="3"/>
                          </a:lnTo>
                          <a:lnTo>
                            <a:pt x="75" y="0"/>
                          </a:lnTo>
                          <a:lnTo>
                            <a:pt x="7" y="26"/>
                          </a:lnTo>
                          <a:lnTo>
                            <a:pt x="0" y="26"/>
                          </a:lnTo>
                          <a:close/>
                        </a:path>
                      </a:pathLst>
                    </a:custGeom>
                    <a:solidFill>
                      <a:srgbClr val="808080"/>
                    </a:solidFill>
                    <a:ln w="9525">
                      <a:noFill/>
                      <a:round/>
                      <a:headEnd/>
                      <a:tailEnd/>
                    </a:ln>
                  </p:spPr>
                  <p:txBody>
                    <a:bodyPr/>
                    <a:lstStyle/>
                    <a:p>
                      <a:endParaRPr lang="en-US"/>
                    </a:p>
                  </p:txBody>
                </p:sp>
              </p:grpSp>
              <p:sp>
                <p:nvSpPr>
                  <p:cNvPr id="53344" name="Freeform 196"/>
                  <p:cNvSpPr>
                    <a:spLocks/>
                  </p:cNvSpPr>
                  <p:nvPr/>
                </p:nvSpPr>
                <p:spPr bwMode="auto">
                  <a:xfrm>
                    <a:off x="1419" y="2384"/>
                    <a:ext cx="82" cy="59"/>
                  </a:xfrm>
                  <a:custGeom>
                    <a:avLst/>
                    <a:gdLst>
                      <a:gd name="T0" fmla="*/ 33 w 82"/>
                      <a:gd name="T1" fmla="*/ 59 h 59"/>
                      <a:gd name="T2" fmla="*/ 36 w 82"/>
                      <a:gd name="T3" fmla="*/ 59 h 59"/>
                      <a:gd name="T4" fmla="*/ 36 w 82"/>
                      <a:gd name="T5" fmla="*/ 59 h 59"/>
                      <a:gd name="T6" fmla="*/ 39 w 82"/>
                      <a:gd name="T7" fmla="*/ 59 h 59"/>
                      <a:gd name="T8" fmla="*/ 43 w 82"/>
                      <a:gd name="T9" fmla="*/ 59 h 59"/>
                      <a:gd name="T10" fmla="*/ 43 w 82"/>
                      <a:gd name="T11" fmla="*/ 59 h 59"/>
                      <a:gd name="T12" fmla="*/ 46 w 82"/>
                      <a:gd name="T13" fmla="*/ 59 h 59"/>
                      <a:gd name="T14" fmla="*/ 49 w 82"/>
                      <a:gd name="T15" fmla="*/ 56 h 59"/>
                      <a:gd name="T16" fmla="*/ 52 w 82"/>
                      <a:gd name="T17" fmla="*/ 52 h 59"/>
                      <a:gd name="T18" fmla="*/ 56 w 82"/>
                      <a:gd name="T19" fmla="*/ 46 h 59"/>
                      <a:gd name="T20" fmla="*/ 59 w 82"/>
                      <a:gd name="T21" fmla="*/ 43 h 59"/>
                      <a:gd name="T22" fmla="*/ 65 w 82"/>
                      <a:gd name="T23" fmla="*/ 39 h 59"/>
                      <a:gd name="T24" fmla="*/ 65 w 82"/>
                      <a:gd name="T25" fmla="*/ 36 h 59"/>
                      <a:gd name="T26" fmla="*/ 72 w 82"/>
                      <a:gd name="T27" fmla="*/ 33 h 59"/>
                      <a:gd name="T28" fmla="*/ 72 w 82"/>
                      <a:gd name="T29" fmla="*/ 30 h 59"/>
                      <a:gd name="T30" fmla="*/ 75 w 82"/>
                      <a:gd name="T31" fmla="*/ 26 h 59"/>
                      <a:gd name="T32" fmla="*/ 78 w 82"/>
                      <a:gd name="T33" fmla="*/ 23 h 59"/>
                      <a:gd name="T34" fmla="*/ 78 w 82"/>
                      <a:gd name="T35" fmla="*/ 20 h 59"/>
                      <a:gd name="T36" fmla="*/ 82 w 82"/>
                      <a:gd name="T37" fmla="*/ 16 h 59"/>
                      <a:gd name="T38" fmla="*/ 82 w 82"/>
                      <a:gd name="T39" fmla="*/ 13 h 59"/>
                      <a:gd name="T40" fmla="*/ 78 w 82"/>
                      <a:gd name="T41" fmla="*/ 0 h 59"/>
                      <a:gd name="T42" fmla="*/ 78 w 82"/>
                      <a:gd name="T43" fmla="*/ 0 h 59"/>
                      <a:gd name="T44" fmla="*/ 69 w 82"/>
                      <a:gd name="T45" fmla="*/ 3 h 59"/>
                      <a:gd name="T46" fmla="*/ 49 w 82"/>
                      <a:gd name="T47" fmla="*/ 10 h 59"/>
                      <a:gd name="T48" fmla="*/ 29 w 82"/>
                      <a:gd name="T49" fmla="*/ 20 h 59"/>
                      <a:gd name="T50" fmla="*/ 7 w 82"/>
                      <a:gd name="T51" fmla="*/ 30 h 59"/>
                      <a:gd name="T52" fmla="*/ 7 w 82"/>
                      <a:gd name="T53" fmla="*/ 36 h 59"/>
                      <a:gd name="T54" fmla="*/ 7 w 82"/>
                      <a:gd name="T55" fmla="*/ 36 h 59"/>
                      <a:gd name="T56" fmla="*/ 7 w 82"/>
                      <a:gd name="T57" fmla="*/ 39 h 59"/>
                      <a:gd name="T58" fmla="*/ 3 w 82"/>
                      <a:gd name="T59" fmla="*/ 43 h 59"/>
                      <a:gd name="T60" fmla="*/ 3 w 82"/>
                      <a:gd name="T61" fmla="*/ 46 h 59"/>
                      <a:gd name="T62" fmla="*/ 0 w 82"/>
                      <a:gd name="T63" fmla="*/ 49 h 59"/>
                      <a:gd name="T64" fmla="*/ 3 w 82"/>
                      <a:gd name="T65" fmla="*/ 52 h 59"/>
                      <a:gd name="T66" fmla="*/ 3 w 82"/>
                      <a:gd name="T67" fmla="*/ 52 h 59"/>
                      <a:gd name="T68" fmla="*/ 7 w 82"/>
                      <a:gd name="T69" fmla="*/ 56 h 59"/>
                      <a:gd name="T70" fmla="*/ 7 w 82"/>
                      <a:gd name="T71" fmla="*/ 59 h 59"/>
                      <a:gd name="T72" fmla="*/ 10 w 82"/>
                      <a:gd name="T73" fmla="*/ 59 h 59"/>
                      <a:gd name="T74" fmla="*/ 13 w 82"/>
                      <a:gd name="T75" fmla="*/ 59 h 59"/>
                      <a:gd name="T76" fmla="*/ 16 w 82"/>
                      <a:gd name="T77" fmla="*/ 59 h 59"/>
                      <a:gd name="T78" fmla="*/ 20 w 82"/>
                      <a:gd name="T79" fmla="*/ 59 h 59"/>
                      <a:gd name="T80" fmla="*/ 23 w 82"/>
                      <a:gd name="T81" fmla="*/ 59 h 59"/>
                      <a:gd name="T82" fmla="*/ 26 w 82"/>
                      <a:gd name="T83" fmla="*/ 59 h 59"/>
                      <a:gd name="T84" fmla="*/ 29 w 82"/>
                      <a:gd name="T85" fmla="*/ 59 h 59"/>
                      <a:gd name="T86" fmla="*/ 33 w 82"/>
                      <a:gd name="T87" fmla="*/ 59 h 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
                      <a:gd name="T133" fmla="*/ 0 h 59"/>
                      <a:gd name="T134" fmla="*/ 82 w 82"/>
                      <a:gd name="T135" fmla="*/ 59 h 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 h="59">
                        <a:moveTo>
                          <a:pt x="33" y="59"/>
                        </a:moveTo>
                        <a:lnTo>
                          <a:pt x="36" y="59"/>
                        </a:lnTo>
                        <a:lnTo>
                          <a:pt x="39" y="59"/>
                        </a:lnTo>
                        <a:lnTo>
                          <a:pt x="43" y="59"/>
                        </a:lnTo>
                        <a:lnTo>
                          <a:pt x="46" y="59"/>
                        </a:lnTo>
                        <a:lnTo>
                          <a:pt x="49" y="56"/>
                        </a:lnTo>
                        <a:lnTo>
                          <a:pt x="52" y="52"/>
                        </a:lnTo>
                        <a:lnTo>
                          <a:pt x="56" y="46"/>
                        </a:lnTo>
                        <a:lnTo>
                          <a:pt x="59" y="43"/>
                        </a:lnTo>
                        <a:lnTo>
                          <a:pt x="65" y="39"/>
                        </a:lnTo>
                        <a:lnTo>
                          <a:pt x="65" y="36"/>
                        </a:lnTo>
                        <a:lnTo>
                          <a:pt x="72" y="33"/>
                        </a:lnTo>
                        <a:lnTo>
                          <a:pt x="72" y="30"/>
                        </a:lnTo>
                        <a:lnTo>
                          <a:pt x="75" y="26"/>
                        </a:lnTo>
                        <a:lnTo>
                          <a:pt x="78" y="23"/>
                        </a:lnTo>
                        <a:lnTo>
                          <a:pt x="78" y="20"/>
                        </a:lnTo>
                        <a:lnTo>
                          <a:pt x="82" y="16"/>
                        </a:lnTo>
                        <a:lnTo>
                          <a:pt x="82" y="13"/>
                        </a:lnTo>
                        <a:lnTo>
                          <a:pt x="78" y="0"/>
                        </a:lnTo>
                        <a:lnTo>
                          <a:pt x="69" y="3"/>
                        </a:lnTo>
                        <a:lnTo>
                          <a:pt x="49" y="10"/>
                        </a:lnTo>
                        <a:lnTo>
                          <a:pt x="29" y="20"/>
                        </a:lnTo>
                        <a:lnTo>
                          <a:pt x="7" y="30"/>
                        </a:lnTo>
                        <a:lnTo>
                          <a:pt x="7" y="36"/>
                        </a:lnTo>
                        <a:lnTo>
                          <a:pt x="7" y="39"/>
                        </a:lnTo>
                        <a:lnTo>
                          <a:pt x="3" y="43"/>
                        </a:lnTo>
                        <a:lnTo>
                          <a:pt x="3" y="46"/>
                        </a:lnTo>
                        <a:lnTo>
                          <a:pt x="0" y="49"/>
                        </a:lnTo>
                        <a:lnTo>
                          <a:pt x="3" y="52"/>
                        </a:lnTo>
                        <a:lnTo>
                          <a:pt x="7" y="56"/>
                        </a:lnTo>
                        <a:lnTo>
                          <a:pt x="7" y="59"/>
                        </a:lnTo>
                        <a:lnTo>
                          <a:pt x="10" y="59"/>
                        </a:lnTo>
                        <a:lnTo>
                          <a:pt x="13" y="59"/>
                        </a:lnTo>
                        <a:lnTo>
                          <a:pt x="16" y="59"/>
                        </a:lnTo>
                        <a:lnTo>
                          <a:pt x="20" y="59"/>
                        </a:lnTo>
                        <a:lnTo>
                          <a:pt x="23" y="59"/>
                        </a:lnTo>
                        <a:lnTo>
                          <a:pt x="26" y="59"/>
                        </a:lnTo>
                        <a:lnTo>
                          <a:pt x="29" y="59"/>
                        </a:lnTo>
                        <a:lnTo>
                          <a:pt x="33" y="59"/>
                        </a:lnTo>
                        <a:close/>
                      </a:path>
                    </a:pathLst>
                  </a:custGeom>
                  <a:solidFill>
                    <a:srgbClr val="A0A0A0"/>
                  </a:solidFill>
                  <a:ln w="9525">
                    <a:noFill/>
                    <a:round/>
                    <a:headEnd/>
                    <a:tailEnd/>
                  </a:ln>
                </p:spPr>
                <p:txBody>
                  <a:bodyPr/>
                  <a:lstStyle/>
                  <a:p>
                    <a:endParaRPr lang="en-US"/>
                  </a:p>
                </p:txBody>
              </p:sp>
              <p:sp>
                <p:nvSpPr>
                  <p:cNvPr id="53345" name="Freeform 197"/>
                  <p:cNvSpPr>
                    <a:spLocks/>
                  </p:cNvSpPr>
                  <p:nvPr/>
                </p:nvSpPr>
                <p:spPr bwMode="auto">
                  <a:xfrm>
                    <a:off x="1439" y="2397"/>
                    <a:ext cx="55" cy="30"/>
                  </a:xfrm>
                  <a:custGeom>
                    <a:avLst/>
                    <a:gdLst>
                      <a:gd name="T0" fmla="*/ 0 w 55"/>
                      <a:gd name="T1" fmla="*/ 26 h 30"/>
                      <a:gd name="T2" fmla="*/ 55 w 55"/>
                      <a:gd name="T3" fmla="*/ 0 h 30"/>
                      <a:gd name="T4" fmla="*/ 55 w 55"/>
                      <a:gd name="T5" fmla="*/ 7 h 30"/>
                      <a:gd name="T6" fmla="*/ 0 w 55"/>
                      <a:gd name="T7" fmla="*/ 30 h 30"/>
                      <a:gd name="T8" fmla="*/ 0 w 55"/>
                      <a:gd name="T9" fmla="*/ 26 h 30"/>
                      <a:gd name="T10" fmla="*/ 0 60000 65536"/>
                      <a:gd name="T11" fmla="*/ 0 60000 65536"/>
                      <a:gd name="T12" fmla="*/ 0 60000 65536"/>
                      <a:gd name="T13" fmla="*/ 0 60000 65536"/>
                      <a:gd name="T14" fmla="*/ 0 60000 65536"/>
                      <a:gd name="T15" fmla="*/ 0 w 55"/>
                      <a:gd name="T16" fmla="*/ 0 h 30"/>
                      <a:gd name="T17" fmla="*/ 55 w 55"/>
                      <a:gd name="T18" fmla="*/ 30 h 30"/>
                    </a:gdLst>
                    <a:ahLst/>
                    <a:cxnLst>
                      <a:cxn ang="T10">
                        <a:pos x="T0" y="T1"/>
                      </a:cxn>
                      <a:cxn ang="T11">
                        <a:pos x="T2" y="T3"/>
                      </a:cxn>
                      <a:cxn ang="T12">
                        <a:pos x="T4" y="T5"/>
                      </a:cxn>
                      <a:cxn ang="T13">
                        <a:pos x="T6" y="T7"/>
                      </a:cxn>
                      <a:cxn ang="T14">
                        <a:pos x="T8" y="T9"/>
                      </a:cxn>
                    </a:cxnLst>
                    <a:rect l="T15" t="T16" r="T17" b="T18"/>
                    <a:pathLst>
                      <a:path w="55" h="30">
                        <a:moveTo>
                          <a:pt x="0" y="26"/>
                        </a:moveTo>
                        <a:lnTo>
                          <a:pt x="55" y="0"/>
                        </a:lnTo>
                        <a:lnTo>
                          <a:pt x="55" y="7"/>
                        </a:lnTo>
                        <a:lnTo>
                          <a:pt x="0" y="30"/>
                        </a:lnTo>
                        <a:lnTo>
                          <a:pt x="0" y="26"/>
                        </a:lnTo>
                        <a:close/>
                      </a:path>
                    </a:pathLst>
                  </a:custGeom>
                  <a:solidFill>
                    <a:srgbClr val="606060"/>
                  </a:solidFill>
                  <a:ln w="9525">
                    <a:noFill/>
                    <a:round/>
                    <a:headEnd/>
                    <a:tailEnd/>
                  </a:ln>
                </p:spPr>
                <p:txBody>
                  <a:bodyPr/>
                  <a:lstStyle/>
                  <a:p>
                    <a:endParaRPr lang="en-US"/>
                  </a:p>
                </p:txBody>
              </p:sp>
            </p:grpSp>
            <p:sp>
              <p:nvSpPr>
                <p:cNvPr id="53341" name="Freeform 198"/>
                <p:cNvSpPr>
                  <a:spLocks/>
                </p:cNvSpPr>
                <p:nvPr/>
              </p:nvSpPr>
              <p:spPr bwMode="auto">
                <a:xfrm>
                  <a:off x="1151" y="2433"/>
                  <a:ext cx="435" cy="56"/>
                </a:xfrm>
                <a:custGeom>
                  <a:avLst/>
                  <a:gdLst>
                    <a:gd name="T0" fmla="*/ 72 w 435"/>
                    <a:gd name="T1" fmla="*/ 10 h 56"/>
                    <a:gd name="T2" fmla="*/ 56 w 435"/>
                    <a:gd name="T3" fmla="*/ 13 h 56"/>
                    <a:gd name="T4" fmla="*/ 36 w 435"/>
                    <a:gd name="T5" fmla="*/ 20 h 56"/>
                    <a:gd name="T6" fmla="*/ 26 w 435"/>
                    <a:gd name="T7" fmla="*/ 23 h 56"/>
                    <a:gd name="T8" fmla="*/ 13 w 435"/>
                    <a:gd name="T9" fmla="*/ 26 h 56"/>
                    <a:gd name="T10" fmla="*/ 7 w 435"/>
                    <a:gd name="T11" fmla="*/ 30 h 56"/>
                    <a:gd name="T12" fmla="*/ 23 w 435"/>
                    <a:gd name="T13" fmla="*/ 30 h 56"/>
                    <a:gd name="T14" fmla="*/ 39 w 435"/>
                    <a:gd name="T15" fmla="*/ 33 h 56"/>
                    <a:gd name="T16" fmla="*/ 56 w 435"/>
                    <a:gd name="T17" fmla="*/ 36 h 56"/>
                    <a:gd name="T18" fmla="*/ 69 w 435"/>
                    <a:gd name="T19" fmla="*/ 30 h 56"/>
                    <a:gd name="T20" fmla="*/ 82 w 435"/>
                    <a:gd name="T21" fmla="*/ 36 h 56"/>
                    <a:gd name="T22" fmla="*/ 98 w 435"/>
                    <a:gd name="T23" fmla="*/ 43 h 56"/>
                    <a:gd name="T24" fmla="*/ 105 w 435"/>
                    <a:gd name="T25" fmla="*/ 49 h 56"/>
                    <a:gd name="T26" fmla="*/ 121 w 435"/>
                    <a:gd name="T27" fmla="*/ 43 h 56"/>
                    <a:gd name="T28" fmla="*/ 154 w 435"/>
                    <a:gd name="T29" fmla="*/ 43 h 56"/>
                    <a:gd name="T30" fmla="*/ 173 w 435"/>
                    <a:gd name="T31" fmla="*/ 43 h 56"/>
                    <a:gd name="T32" fmla="*/ 209 w 435"/>
                    <a:gd name="T33" fmla="*/ 39 h 56"/>
                    <a:gd name="T34" fmla="*/ 216 w 435"/>
                    <a:gd name="T35" fmla="*/ 46 h 56"/>
                    <a:gd name="T36" fmla="*/ 209 w 435"/>
                    <a:gd name="T37" fmla="*/ 49 h 56"/>
                    <a:gd name="T38" fmla="*/ 229 w 435"/>
                    <a:gd name="T39" fmla="*/ 46 h 56"/>
                    <a:gd name="T40" fmla="*/ 235 w 435"/>
                    <a:gd name="T41" fmla="*/ 53 h 56"/>
                    <a:gd name="T42" fmla="*/ 248 w 435"/>
                    <a:gd name="T43" fmla="*/ 53 h 56"/>
                    <a:gd name="T44" fmla="*/ 268 w 435"/>
                    <a:gd name="T45" fmla="*/ 46 h 56"/>
                    <a:gd name="T46" fmla="*/ 294 w 435"/>
                    <a:gd name="T47" fmla="*/ 53 h 56"/>
                    <a:gd name="T48" fmla="*/ 320 w 435"/>
                    <a:gd name="T49" fmla="*/ 53 h 56"/>
                    <a:gd name="T50" fmla="*/ 346 w 435"/>
                    <a:gd name="T51" fmla="*/ 53 h 56"/>
                    <a:gd name="T52" fmla="*/ 369 w 435"/>
                    <a:gd name="T53" fmla="*/ 53 h 56"/>
                    <a:gd name="T54" fmla="*/ 379 w 435"/>
                    <a:gd name="T55" fmla="*/ 56 h 56"/>
                    <a:gd name="T56" fmla="*/ 395 w 435"/>
                    <a:gd name="T57" fmla="*/ 53 h 56"/>
                    <a:gd name="T58" fmla="*/ 409 w 435"/>
                    <a:gd name="T59" fmla="*/ 56 h 56"/>
                    <a:gd name="T60" fmla="*/ 422 w 435"/>
                    <a:gd name="T61" fmla="*/ 49 h 56"/>
                    <a:gd name="T62" fmla="*/ 425 w 435"/>
                    <a:gd name="T63" fmla="*/ 43 h 56"/>
                    <a:gd name="T64" fmla="*/ 405 w 435"/>
                    <a:gd name="T65" fmla="*/ 46 h 56"/>
                    <a:gd name="T66" fmla="*/ 412 w 435"/>
                    <a:gd name="T67" fmla="*/ 53 h 56"/>
                    <a:gd name="T68" fmla="*/ 395 w 435"/>
                    <a:gd name="T69" fmla="*/ 46 h 56"/>
                    <a:gd name="T70" fmla="*/ 379 w 435"/>
                    <a:gd name="T71" fmla="*/ 46 h 56"/>
                    <a:gd name="T72" fmla="*/ 363 w 435"/>
                    <a:gd name="T73" fmla="*/ 46 h 56"/>
                    <a:gd name="T74" fmla="*/ 346 w 435"/>
                    <a:gd name="T75" fmla="*/ 46 h 56"/>
                    <a:gd name="T76" fmla="*/ 324 w 435"/>
                    <a:gd name="T77" fmla="*/ 43 h 56"/>
                    <a:gd name="T78" fmla="*/ 317 w 435"/>
                    <a:gd name="T79" fmla="*/ 43 h 56"/>
                    <a:gd name="T80" fmla="*/ 284 w 435"/>
                    <a:gd name="T81" fmla="*/ 36 h 56"/>
                    <a:gd name="T82" fmla="*/ 268 w 435"/>
                    <a:gd name="T83" fmla="*/ 36 h 56"/>
                    <a:gd name="T84" fmla="*/ 252 w 435"/>
                    <a:gd name="T85" fmla="*/ 30 h 56"/>
                    <a:gd name="T86" fmla="*/ 226 w 435"/>
                    <a:gd name="T87" fmla="*/ 30 h 56"/>
                    <a:gd name="T88" fmla="*/ 206 w 435"/>
                    <a:gd name="T89" fmla="*/ 36 h 56"/>
                    <a:gd name="T90" fmla="*/ 186 w 435"/>
                    <a:gd name="T91" fmla="*/ 39 h 56"/>
                    <a:gd name="T92" fmla="*/ 160 w 435"/>
                    <a:gd name="T93" fmla="*/ 39 h 56"/>
                    <a:gd name="T94" fmla="*/ 141 w 435"/>
                    <a:gd name="T95" fmla="*/ 39 h 56"/>
                    <a:gd name="T96" fmla="*/ 128 w 435"/>
                    <a:gd name="T97" fmla="*/ 33 h 56"/>
                    <a:gd name="T98" fmla="*/ 118 w 435"/>
                    <a:gd name="T99" fmla="*/ 33 h 56"/>
                    <a:gd name="T100" fmla="*/ 101 w 435"/>
                    <a:gd name="T101" fmla="*/ 36 h 56"/>
                    <a:gd name="T102" fmla="*/ 95 w 435"/>
                    <a:gd name="T103" fmla="*/ 30 h 56"/>
                    <a:gd name="T104" fmla="*/ 82 w 435"/>
                    <a:gd name="T105" fmla="*/ 26 h 56"/>
                    <a:gd name="T106" fmla="*/ 82 w 435"/>
                    <a:gd name="T107" fmla="*/ 17 h 56"/>
                    <a:gd name="T108" fmla="*/ 82 w 435"/>
                    <a:gd name="T109" fmla="*/ 0 h 5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5"/>
                    <a:gd name="T166" fmla="*/ 0 h 56"/>
                    <a:gd name="T167" fmla="*/ 435 w 435"/>
                    <a:gd name="T168" fmla="*/ 56 h 5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5" h="56">
                      <a:moveTo>
                        <a:pt x="82" y="0"/>
                      </a:moveTo>
                      <a:lnTo>
                        <a:pt x="79" y="3"/>
                      </a:lnTo>
                      <a:lnTo>
                        <a:pt x="75" y="3"/>
                      </a:lnTo>
                      <a:lnTo>
                        <a:pt x="75" y="7"/>
                      </a:lnTo>
                      <a:lnTo>
                        <a:pt x="72" y="7"/>
                      </a:lnTo>
                      <a:lnTo>
                        <a:pt x="72" y="10"/>
                      </a:lnTo>
                      <a:lnTo>
                        <a:pt x="69" y="10"/>
                      </a:lnTo>
                      <a:lnTo>
                        <a:pt x="65" y="10"/>
                      </a:lnTo>
                      <a:lnTo>
                        <a:pt x="62" y="13"/>
                      </a:lnTo>
                      <a:lnTo>
                        <a:pt x="59" y="13"/>
                      </a:lnTo>
                      <a:lnTo>
                        <a:pt x="56" y="13"/>
                      </a:lnTo>
                      <a:lnTo>
                        <a:pt x="49" y="13"/>
                      </a:lnTo>
                      <a:lnTo>
                        <a:pt x="52" y="17"/>
                      </a:lnTo>
                      <a:lnTo>
                        <a:pt x="49" y="17"/>
                      </a:lnTo>
                      <a:lnTo>
                        <a:pt x="43" y="17"/>
                      </a:lnTo>
                      <a:lnTo>
                        <a:pt x="39" y="17"/>
                      </a:lnTo>
                      <a:lnTo>
                        <a:pt x="36" y="20"/>
                      </a:lnTo>
                      <a:lnTo>
                        <a:pt x="29" y="17"/>
                      </a:lnTo>
                      <a:lnTo>
                        <a:pt x="29" y="20"/>
                      </a:lnTo>
                      <a:lnTo>
                        <a:pt x="26" y="23"/>
                      </a:lnTo>
                      <a:lnTo>
                        <a:pt x="23" y="23"/>
                      </a:lnTo>
                      <a:lnTo>
                        <a:pt x="16" y="23"/>
                      </a:lnTo>
                      <a:lnTo>
                        <a:pt x="16" y="26"/>
                      </a:lnTo>
                      <a:lnTo>
                        <a:pt x="13" y="26"/>
                      </a:lnTo>
                      <a:lnTo>
                        <a:pt x="10" y="26"/>
                      </a:lnTo>
                      <a:lnTo>
                        <a:pt x="7" y="26"/>
                      </a:lnTo>
                      <a:lnTo>
                        <a:pt x="3" y="30"/>
                      </a:lnTo>
                      <a:lnTo>
                        <a:pt x="0" y="33"/>
                      </a:lnTo>
                      <a:lnTo>
                        <a:pt x="3" y="33"/>
                      </a:lnTo>
                      <a:lnTo>
                        <a:pt x="7" y="30"/>
                      </a:lnTo>
                      <a:lnTo>
                        <a:pt x="10" y="30"/>
                      </a:lnTo>
                      <a:lnTo>
                        <a:pt x="13" y="30"/>
                      </a:lnTo>
                      <a:lnTo>
                        <a:pt x="16" y="33"/>
                      </a:lnTo>
                      <a:lnTo>
                        <a:pt x="20" y="33"/>
                      </a:lnTo>
                      <a:lnTo>
                        <a:pt x="23" y="33"/>
                      </a:lnTo>
                      <a:lnTo>
                        <a:pt x="23" y="30"/>
                      </a:lnTo>
                      <a:lnTo>
                        <a:pt x="26" y="30"/>
                      </a:lnTo>
                      <a:lnTo>
                        <a:pt x="29" y="30"/>
                      </a:lnTo>
                      <a:lnTo>
                        <a:pt x="29" y="33"/>
                      </a:lnTo>
                      <a:lnTo>
                        <a:pt x="33" y="36"/>
                      </a:lnTo>
                      <a:lnTo>
                        <a:pt x="36" y="36"/>
                      </a:lnTo>
                      <a:lnTo>
                        <a:pt x="39" y="33"/>
                      </a:lnTo>
                      <a:lnTo>
                        <a:pt x="43" y="33"/>
                      </a:lnTo>
                      <a:lnTo>
                        <a:pt x="43" y="30"/>
                      </a:lnTo>
                      <a:lnTo>
                        <a:pt x="46" y="33"/>
                      </a:lnTo>
                      <a:lnTo>
                        <a:pt x="49" y="36"/>
                      </a:lnTo>
                      <a:lnTo>
                        <a:pt x="52" y="36"/>
                      </a:lnTo>
                      <a:lnTo>
                        <a:pt x="56" y="36"/>
                      </a:lnTo>
                      <a:lnTo>
                        <a:pt x="59" y="36"/>
                      </a:lnTo>
                      <a:lnTo>
                        <a:pt x="62" y="36"/>
                      </a:lnTo>
                      <a:lnTo>
                        <a:pt x="65" y="36"/>
                      </a:lnTo>
                      <a:lnTo>
                        <a:pt x="72" y="36"/>
                      </a:lnTo>
                      <a:lnTo>
                        <a:pt x="69" y="33"/>
                      </a:lnTo>
                      <a:lnTo>
                        <a:pt x="69" y="30"/>
                      </a:lnTo>
                      <a:lnTo>
                        <a:pt x="72" y="30"/>
                      </a:lnTo>
                      <a:lnTo>
                        <a:pt x="72" y="36"/>
                      </a:lnTo>
                      <a:lnTo>
                        <a:pt x="75" y="36"/>
                      </a:lnTo>
                      <a:lnTo>
                        <a:pt x="79" y="36"/>
                      </a:lnTo>
                      <a:lnTo>
                        <a:pt x="82" y="36"/>
                      </a:lnTo>
                      <a:lnTo>
                        <a:pt x="88" y="39"/>
                      </a:lnTo>
                      <a:lnTo>
                        <a:pt x="92" y="36"/>
                      </a:lnTo>
                      <a:lnTo>
                        <a:pt x="95" y="39"/>
                      </a:lnTo>
                      <a:lnTo>
                        <a:pt x="98" y="39"/>
                      </a:lnTo>
                      <a:lnTo>
                        <a:pt x="98" y="43"/>
                      </a:lnTo>
                      <a:lnTo>
                        <a:pt x="95" y="43"/>
                      </a:lnTo>
                      <a:lnTo>
                        <a:pt x="92" y="46"/>
                      </a:lnTo>
                      <a:lnTo>
                        <a:pt x="95" y="46"/>
                      </a:lnTo>
                      <a:lnTo>
                        <a:pt x="101" y="46"/>
                      </a:lnTo>
                      <a:lnTo>
                        <a:pt x="105" y="49"/>
                      </a:lnTo>
                      <a:lnTo>
                        <a:pt x="108" y="49"/>
                      </a:lnTo>
                      <a:lnTo>
                        <a:pt x="108" y="46"/>
                      </a:lnTo>
                      <a:lnTo>
                        <a:pt x="111" y="46"/>
                      </a:lnTo>
                      <a:lnTo>
                        <a:pt x="114" y="46"/>
                      </a:lnTo>
                      <a:lnTo>
                        <a:pt x="118" y="46"/>
                      </a:lnTo>
                      <a:lnTo>
                        <a:pt x="121" y="43"/>
                      </a:lnTo>
                      <a:lnTo>
                        <a:pt x="128" y="43"/>
                      </a:lnTo>
                      <a:lnTo>
                        <a:pt x="128" y="39"/>
                      </a:lnTo>
                      <a:lnTo>
                        <a:pt x="131" y="39"/>
                      </a:lnTo>
                      <a:lnTo>
                        <a:pt x="141" y="43"/>
                      </a:lnTo>
                      <a:lnTo>
                        <a:pt x="147" y="43"/>
                      </a:lnTo>
                      <a:lnTo>
                        <a:pt x="154" y="43"/>
                      </a:lnTo>
                      <a:lnTo>
                        <a:pt x="157" y="43"/>
                      </a:lnTo>
                      <a:lnTo>
                        <a:pt x="163" y="46"/>
                      </a:lnTo>
                      <a:lnTo>
                        <a:pt x="170" y="46"/>
                      </a:lnTo>
                      <a:lnTo>
                        <a:pt x="170" y="43"/>
                      </a:lnTo>
                      <a:lnTo>
                        <a:pt x="173" y="43"/>
                      </a:lnTo>
                      <a:lnTo>
                        <a:pt x="186" y="43"/>
                      </a:lnTo>
                      <a:lnTo>
                        <a:pt x="193" y="43"/>
                      </a:lnTo>
                      <a:lnTo>
                        <a:pt x="196" y="43"/>
                      </a:lnTo>
                      <a:lnTo>
                        <a:pt x="199" y="39"/>
                      </a:lnTo>
                      <a:lnTo>
                        <a:pt x="203" y="39"/>
                      </a:lnTo>
                      <a:lnTo>
                        <a:pt x="209" y="39"/>
                      </a:lnTo>
                      <a:lnTo>
                        <a:pt x="212" y="39"/>
                      </a:lnTo>
                      <a:lnTo>
                        <a:pt x="216" y="36"/>
                      </a:lnTo>
                      <a:lnTo>
                        <a:pt x="219" y="39"/>
                      </a:lnTo>
                      <a:lnTo>
                        <a:pt x="219" y="43"/>
                      </a:lnTo>
                      <a:lnTo>
                        <a:pt x="216" y="46"/>
                      </a:lnTo>
                      <a:lnTo>
                        <a:pt x="219" y="46"/>
                      </a:lnTo>
                      <a:lnTo>
                        <a:pt x="216" y="46"/>
                      </a:lnTo>
                      <a:lnTo>
                        <a:pt x="212" y="46"/>
                      </a:lnTo>
                      <a:lnTo>
                        <a:pt x="209" y="49"/>
                      </a:lnTo>
                      <a:lnTo>
                        <a:pt x="206" y="53"/>
                      </a:lnTo>
                      <a:lnTo>
                        <a:pt x="209" y="49"/>
                      </a:lnTo>
                      <a:lnTo>
                        <a:pt x="216" y="49"/>
                      </a:lnTo>
                      <a:lnTo>
                        <a:pt x="219" y="49"/>
                      </a:lnTo>
                      <a:lnTo>
                        <a:pt x="222" y="46"/>
                      </a:lnTo>
                      <a:lnTo>
                        <a:pt x="226" y="46"/>
                      </a:lnTo>
                      <a:lnTo>
                        <a:pt x="229" y="46"/>
                      </a:lnTo>
                      <a:lnTo>
                        <a:pt x="232" y="46"/>
                      </a:lnTo>
                      <a:lnTo>
                        <a:pt x="235" y="46"/>
                      </a:lnTo>
                      <a:lnTo>
                        <a:pt x="235" y="49"/>
                      </a:lnTo>
                      <a:lnTo>
                        <a:pt x="242" y="46"/>
                      </a:lnTo>
                      <a:lnTo>
                        <a:pt x="239" y="49"/>
                      </a:lnTo>
                      <a:lnTo>
                        <a:pt x="235" y="53"/>
                      </a:lnTo>
                      <a:lnTo>
                        <a:pt x="232" y="56"/>
                      </a:lnTo>
                      <a:lnTo>
                        <a:pt x="235" y="56"/>
                      </a:lnTo>
                      <a:lnTo>
                        <a:pt x="239" y="53"/>
                      </a:lnTo>
                      <a:lnTo>
                        <a:pt x="242" y="53"/>
                      </a:lnTo>
                      <a:lnTo>
                        <a:pt x="245" y="53"/>
                      </a:lnTo>
                      <a:lnTo>
                        <a:pt x="248" y="53"/>
                      </a:lnTo>
                      <a:lnTo>
                        <a:pt x="255" y="49"/>
                      </a:lnTo>
                      <a:lnTo>
                        <a:pt x="258" y="49"/>
                      </a:lnTo>
                      <a:lnTo>
                        <a:pt x="261" y="49"/>
                      </a:lnTo>
                      <a:lnTo>
                        <a:pt x="265" y="49"/>
                      </a:lnTo>
                      <a:lnTo>
                        <a:pt x="265" y="46"/>
                      </a:lnTo>
                      <a:lnTo>
                        <a:pt x="268" y="46"/>
                      </a:lnTo>
                      <a:lnTo>
                        <a:pt x="271" y="49"/>
                      </a:lnTo>
                      <a:lnTo>
                        <a:pt x="278" y="49"/>
                      </a:lnTo>
                      <a:lnTo>
                        <a:pt x="281" y="49"/>
                      </a:lnTo>
                      <a:lnTo>
                        <a:pt x="284" y="53"/>
                      </a:lnTo>
                      <a:lnTo>
                        <a:pt x="288" y="53"/>
                      </a:lnTo>
                      <a:lnTo>
                        <a:pt x="294" y="53"/>
                      </a:lnTo>
                      <a:lnTo>
                        <a:pt x="297" y="53"/>
                      </a:lnTo>
                      <a:lnTo>
                        <a:pt x="304" y="56"/>
                      </a:lnTo>
                      <a:lnTo>
                        <a:pt x="307" y="56"/>
                      </a:lnTo>
                      <a:lnTo>
                        <a:pt x="311" y="56"/>
                      </a:lnTo>
                      <a:lnTo>
                        <a:pt x="314" y="56"/>
                      </a:lnTo>
                      <a:lnTo>
                        <a:pt x="320" y="53"/>
                      </a:lnTo>
                      <a:lnTo>
                        <a:pt x="324" y="56"/>
                      </a:lnTo>
                      <a:lnTo>
                        <a:pt x="330" y="56"/>
                      </a:lnTo>
                      <a:lnTo>
                        <a:pt x="333" y="56"/>
                      </a:lnTo>
                      <a:lnTo>
                        <a:pt x="340" y="53"/>
                      </a:lnTo>
                      <a:lnTo>
                        <a:pt x="343" y="53"/>
                      </a:lnTo>
                      <a:lnTo>
                        <a:pt x="346" y="53"/>
                      </a:lnTo>
                      <a:lnTo>
                        <a:pt x="350" y="53"/>
                      </a:lnTo>
                      <a:lnTo>
                        <a:pt x="356" y="53"/>
                      </a:lnTo>
                      <a:lnTo>
                        <a:pt x="360" y="53"/>
                      </a:lnTo>
                      <a:lnTo>
                        <a:pt x="363" y="53"/>
                      </a:lnTo>
                      <a:lnTo>
                        <a:pt x="366" y="53"/>
                      </a:lnTo>
                      <a:lnTo>
                        <a:pt x="369" y="53"/>
                      </a:lnTo>
                      <a:lnTo>
                        <a:pt x="373" y="53"/>
                      </a:lnTo>
                      <a:lnTo>
                        <a:pt x="373" y="56"/>
                      </a:lnTo>
                      <a:lnTo>
                        <a:pt x="376" y="56"/>
                      </a:lnTo>
                      <a:lnTo>
                        <a:pt x="379" y="56"/>
                      </a:lnTo>
                      <a:lnTo>
                        <a:pt x="382" y="53"/>
                      </a:lnTo>
                      <a:lnTo>
                        <a:pt x="386" y="49"/>
                      </a:lnTo>
                      <a:lnTo>
                        <a:pt x="389" y="49"/>
                      </a:lnTo>
                      <a:lnTo>
                        <a:pt x="392" y="49"/>
                      </a:lnTo>
                      <a:lnTo>
                        <a:pt x="395" y="53"/>
                      </a:lnTo>
                      <a:lnTo>
                        <a:pt x="399" y="56"/>
                      </a:lnTo>
                      <a:lnTo>
                        <a:pt x="402" y="56"/>
                      </a:lnTo>
                      <a:lnTo>
                        <a:pt x="405" y="56"/>
                      </a:lnTo>
                      <a:lnTo>
                        <a:pt x="409" y="56"/>
                      </a:lnTo>
                      <a:lnTo>
                        <a:pt x="422" y="56"/>
                      </a:lnTo>
                      <a:lnTo>
                        <a:pt x="418" y="56"/>
                      </a:lnTo>
                      <a:lnTo>
                        <a:pt x="415" y="53"/>
                      </a:lnTo>
                      <a:lnTo>
                        <a:pt x="418" y="49"/>
                      </a:lnTo>
                      <a:lnTo>
                        <a:pt x="422" y="49"/>
                      </a:lnTo>
                      <a:lnTo>
                        <a:pt x="425" y="49"/>
                      </a:lnTo>
                      <a:lnTo>
                        <a:pt x="425" y="46"/>
                      </a:lnTo>
                      <a:lnTo>
                        <a:pt x="431" y="46"/>
                      </a:lnTo>
                      <a:lnTo>
                        <a:pt x="435" y="43"/>
                      </a:lnTo>
                      <a:lnTo>
                        <a:pt x="428" y="43"/>
                      </a:lnTo>
                      <a:lnTo>
                        <a:pt x="425" y="43"/>
                      </a:lnTo>
                      <a:lnTo>
                        <a:pt x="418" y="43"/>
                      </a:lnTo>
                      <a:lnTo>
                        <a:pt x="415" y="43"/>
                      </a:lnTo>
                      <a:lnTo>
                        <a:pt x="412" y="43"/>
                      </a:lnTo>
                      <a:lnTo>
                        <a:pt x="409" y="43"/>
                      </a:lnTo>
                      <a:lnTo>
                        <a:pt x="405" y="46"/>
                      </a:lnTo>
                      <a:lnTo>
                        <a:pt x="409" y="46"/>
                      </a:lnTo>
                      <a:lnTo>
                        <a:pt x="412" y="49"/>
                      </a:lnTo>
                      <a:lnTo>
                        <a:pt x="412" y="53"/>
                      </a:lnTo>
                      <a:lnTo>
                        <a:pt x="409" y="53"/>
                      </a:lnTo>
                      <a:lnTo>
                        <a:pt x="405" y="53"/>
                      </a:lnTo>
                      <a:lnTo>
                        <a:pt x="405" y="49"/>
                      </a:lnTo>
                      <a:lnTo>
                        <a:pt x="402" y="49"/>
                      </a:lnTo>
                      <a:lnTo>
                        <a:pt x="399" y="49"/>
                      </a:lnTo>
                      <a:lnTo>
                        <a:pt x="395" y="46"/>
                      </a:lnTo>
                      <a:lnTo>
                        <a:pt x="392" y="49"/>
                      </a:lnTo>
                      <a:lnTo>
                        <a:pt x="389" y="49"/>
                      </a:lnTo>
                      <a:lnTo>
                        <a:pt x="389" y="46"/>
                      </a:lnTo>
                      <a:lnTo>
                        <a:pt x="386" y="46"/>
                      </a:lnTo>
                      <a:lnTo>
                        <a:pt x="382" y="46"/>
                      </a:lnTo>
                      <a:lnTo>
                        <a:pt x="379" y="46"/>
                      </a:lnTo>
                      <a:lnTo>
                        <a:pt x="376" y="43"/>
                      </a:lnTo>
                      <a:lnTo>
                        <a:pt x="373" y="46"/>
                      </a:lnTo>
                      <a:lnTo>
                        <a:pt x="369" y="46"/>
                      </a:lnTo>
                      <a:lnTo>
                        <a:pt x="366" y="46"/>
                      </a:lnTo>
                      <a:lnTo>
                        <a:pt x="363" y="46"/>
                      </a:lnTo>
                      <a:lnTo>
                        <a:pt x="360" y="46"/>
                      </a:lnTo>
                      <a:lnTo>
                        <a:pt x="356" y="43"/>
                      </a:lnTo>
                      <a:lnTo>
                        <a:pt x="353" y="43"/>
                      </a:lnTo>
                      <a:lnTo>
                        <a:pt x="350" y="46"/>
                      </a:lnTo>
                      <a:lnTo>
                        <a:pt x="346" y="46"/>
                      </a:lnTo>
                      <a:lnTo>
                        <a:pt x="343" y="46"/>
                      </a:lnTo>
                      <a:lnTo>
                        <a:pt x="340" y="43"/>
                      </a:lnTo>
                      <a:lnTo>
                        <a:pt x="333" y="43"/>
                      </a:lnTo>
                      <a:lnTo>
                        <a:pt x="330" y="43"/>
                      </a:lnTo>
                      <a:lnTo>
                        <a:pt x="327" y="43"/>
                      </a:lnTo>
                      <a:lnTo>
                        <a:pt x="324" y="43"/>
                      </a:lnTo>
                      <a:lnTo>
                        <a:pt x="320" y="39"/>
                      </a:lnTo>
                      <a:lnTo>
                        <a:pt x="317" y="39"/>
                      </a:lnTo>
                      <a:lnTo>
                        <a:pt x="311" y="39"/>
                      </a:lnTo>
                      <a:lnTo>
                        <a:pt x="317" y="43"/>
                      </a:lnTo>
                      <a:lnTo>
                        <a:pt x="314" y="43"/>
                      </a:lnTo>
                      <a:lnTo>
                        <a:pt x="314" y="46"/>
                      </a:lnTo>
                      <a:lnTo>
                        <a:pt x="311" y="46"/>
                      </a:lnTo>
                      <a:lnTo>
                        <a:pt x="281" y="39"/>
                      </a:lnTo>
                      <a:lnTo>
                        <a:pt x="278" y="39"/>
                      </a:lnTo>
                      <a:lnTo>
                        <a:pt x="284" y="36"/>
                      </a:lnTo>
                      <a:lnTo>
                        <a:pt x="278" y="36"/>
                      </a:lnTo>
                      <a:lnTo>
                        <a:pt x="275" y="36"/>
                      </a:lnTo>
                      <a:lnTo>
                        <a:pt x="271" y="36"/>
                      </a:lnTo>
                      <a:lnTo>
                        <a:pt x="268" y="36"/>
                      </a:lnTo>
                      <a:lnTo>
                        <a:pt x="265" y="36"/>
                      </a:lnTo>
                      <a:lnTo>
                        <a:pt x="261" y="36"/>
                      </a:lnTo>
                      <a:lnTo>
                        <a:pt x="258" y="33"/>
                      </a:lnTo>
                      <a:lnTo>
                        <a:pt x="255" y="30"/>
                      </a:lnTo>
                      <a:lnTo>
                        <a:pt x="252" y="30"/>
                      </a:lnTo>
                      <a:lnTo>
                        <a:pt x="248" y="30"/>
                      </a:lnTo>
                      <a:lnTo>
                        <a:pt x="242" y="30"/>
                      </a:lnTo>
                      <a:lnTo>
                        <a:pt x="239" y="30"/>
                      </a:lnTo>
                      <a:lnTo>
                        <a:pt x="235" y="30"/>
                      </a:lnTo>
                      <a:lnTo>
                        <a:pt x="232" y="30"/>
                      </a:lnTo>
                      <a:lnTo>
                        <a:pt x="226" y="30"/>
                      </a:lnTo>
                      <a:lnTo>
                        <a:pt x="222" y="30"/>
                      </a:lnTo>
                      <a:lnTo>
                        <a:pt x="219" y="33"/>
                      </a:lnTo>
                      <a:lnTo>
                        <a:pt x="216" y="36"/>
                      </a:lnTo>
                      <a:lnTo>
                        <a:pt x="212" y="36"/>
                      </a:lnTo>
                      <a:lnTo>
                        <a:pt x="209" y="36"/>
                      </a:lnTo>
                      <a:lnTo>
                        <a:pt x="206" y="36"/>
                      </a:lnTo>
                      <a:lnTo>
                        <a:pt x="203" y="36"/>
                      </a:lnTo>
                      <a:lnTo>
                        <a:pt x="199" y="36"/>
                      </a:lnTo>
                      <a:lnTo>
                        <a:pt x="196" y="36"/>
                      </a:lnTo>
                      <a:lnTo>
                        <a:pt x="193" y="36"/>
                      </a:lnTo>
                      <a:lnTo>
                        <a:pt x="190" y="36"/>
                      </a:lnTo>
                      <a:lnTo>
                        <a:pt x="186" y="39"/>
                      </a:lnTo>
                      <a:lnTo>
                        <a:pt x="183" y="39"/>
                      </a:lnTo>
                      <a:lnTo>
                        <a:pt x="180" y="39"/>
                      </a:lnTo>
                      <a:lnTo>
                        <a:pt x="177" y="39"/>
                      </a:lnTo>
                      <a:lnTo>
                        <a:pt x="170" y="39"/>
                      </a:lnTo>
                      <a:lnTo>
                        <a:pt x="163" y="39"/>
                      </a:lnTo>
                      <a:lnTo>
                        <a:pt x="160" y="39"/>
                      </a:lnTo>
                      <a:lnTo>
                        <a:pt x="160" y="36"/>
                      </a:lnTo>
                      <a:lnTo>
                        <a:pt x="157" y="36"/>
                      </a:lnTo>
                      <a:lnTo>
                        <a:pt x="154" y="36"/>
                      </a:lnTo>
                      <a:lnTo>
                        <a:pt x="150" y="36"/>
                      </a:lnTo>
                      <a:lnTo>
                        <a:pt x="147" y="36"/>
                      </a:lnTo>
                      <a:lnTo>
                        <a:pt x="141" y="39"/>
                      </a:lnTo>
                      <a:lnTo>
                        <a:pt x="141" y="36"/>
                      </a:lnTo>
                      <a:lnTo>
                        <a:pt x="137" y="36"/>
                      </a:lnTo>
                      <a:lnTo>
                        <a:pt x="134" y="36"/>
                      </a:lnTo>
                      <a:lnTo>
                        <a:pt x="131" y="36"/>
                      </a:lnTo>
                      <a:lnTo>
                        <a:pt x="128" y="33"/>
                      </a:lnTo>
                      <a:lnTo>
                        <a:pt x="128" y="30"/>
                      </a:lnTo>
                      <a:lnTo>
                        <a:pt x="124" y="30"/>
                      </a:lnTo>
                      <a:lnTo>
                        <a:pt x="121" y="30"/>
                      </a:lnTo>
                      <a:lnTo>
                        <a:pt x="118" y="33"/>
                      </a:lnTo>
                      <a:lnTo>
                        <a:pt x="114" y="30"/>
                      </a:lnTo>
                      <a:lnTo>
                        <a:pt x="111" y="30"/>
                      </a:lnTo>
                      <a:lnTo>
                        <a:pt x="108" y="33"/>
                      </a:lnTo>
                      <a:lnTo>
                        <a:pt x="108" y="36"/>
                      </a:lnTo>
                      <a:lnTo>
                        <a:pt x="101" y="36"/>
                      </a:lnTo>
                      <a:lnTo>
                        <a:pt x="105" y="30"/>
                      </a:lnTo>
                      <a:lnTo>
                        <a:pt x="108" y="30"/>
                      </a:lnTo>
                      <a:lnTo>
                        <a:pt x="105" y="30"/>
                      </a:lnTo>
                      <a:lnTo>
                        <a:pt x="98" y="30"/>
                      </a:lnTo>
                      <a:lnTo>
                        <a:pt x="95" y="30"/>
                      </a:lnTo>
                      <a:lnTo>
                        <a:pt x="95" y="26"/>
                      </a:lnTo>
                      <a:lnTo>
                        <a:pt x="92" y="26"/>
                      </a:lnTo>
                      <a:lnTo>
                        <a:pt x="88" y="26"/>
                      </a:lnTo>
                      <a:lnTo>
                        <a:pt x="85" y="26"/>
                      </a:lnTo>
                      <a:lnTo>
                        <a:pt x="82" y="26"/>
                      </a:lnTo>
                      <a:lnTo>
                        <a:pt x="79" y="26"/>
                      </a:lnTo>
                      <a:lnTo>
                        <a:pt x="75" y="23"/>
                      </a:lnTo>
                      <a:lnTo>
                        <a:pt x="75" y="20"/>
                      </a:lnTo>
                      <a:lnTo>
                        <a:pt x="79" y="17"/>
                      </a:lnTo>
                      <a:lnTo>
                        <a:pt x="82" y="17"/>
                      </a:lnTo>
                      <a:lnTo>
                        <a:pt x="85" y="13"/>
                      </a:lnTo>
                      <a:lnTo>
                        <a:pt x="85" y="10"/>
                      </a:lnTo>
                      <a:lnTo>
                        <a:pt x="88" y="7"/>
                      </a:lnTo>
                      <a:lnTo>
                        <a:pt x="82" y="0"/>
                      </a:lnTo>
                      <a:close/>
                    </a:path>
                  </a:pathLst>
                </a:custGeom>
                <a:solidFill>
                  <a:srgbClr val="0000C4"/>
                </a:solidFill>
                <a:ln w="9525">
                  <a:noFill/>
                  <a:round/>
                  <a:headEnd/>
                  <a:tailEnd/>
                </a:ln>
              </p:spPr>
              <p:txBody>
                <a:bodyPr/>
                <a:lstStyle/>
                <a:p>
                  <a:endParaRPr lang="en-US"/>
                </a:p>
              </p:txBody>
            </p:sp>
          </p:grpSp>
          <p:sp>
            <p:nvSpPr>
              <p:cNvPr id="53329" name="Freeform 199"/>
              <p:cNvSpPr>
                <a:spLocks/>
              </p:cNvSpPr>
              <p:nvPr/>
            </p:nvSpPr>
            <p:spPr bwMode="auto">
              <a:xfrm>
                <a:off x="1148" y="1822"/>
                <a:ext cx="91" cy="29"/>
              </a:xfrm>
              <a:custGeom>
                <a:avLst/>
                <a:gdLst>
                  <a:gd name="T0" fmla="*/ 0 w 91"/>
                  <a:gd name="T1" fmla="*/ 13 h 29"/>
                  <a:gd name="T2" fmla="*/ 3 w 91"/>
                  <a:gd name="T3" fmla="*/ 29 h 29"/>
                  <a:gd name="T4" fmla="*/ 13 w 91"/>
                  <a:gd name="T5" fmla="*/ 22 h 29"/>
                  <a:gd name="T6" fmla="*/ 16 w 91"/>
                  <a:gd name="T7" fmla="*/ 19 h 29"/>
                  <a:gd name="T8" fmla="*/ 19 w 91"/>
                  <a:gd name="T9" fmla="*/ 19 h 29"/>
                  <a:gd name="T10" fmla="*/ 23 w 91"/>
                  <a:gd name="T11" fmla="*/ 16 h 29"/>
                  <a:gd name="T12" fmla="*/ 26 w 91"/>
                  <a:gd name="T13" fmla="*/ 16 h 29"/>
                  <a:gd name="T14" fmla="*/ 29 w 91"/>
                  <a:gd name="T15" fmla="*/ 16 h 29"/>
                  <a:gd name="T16" fmla="*/ 32 w 91"/>
                  <a:gd name="T17" fmla="*/ 19 h 29"/>
                  <a:gd name="T18" fmla="*/ 32 w 91"/>
                  <a:gd name="T19" fmla="*/ 22 h 29"/>
                  <a:gd name="T20" fmla="*/ 39 w 91"/>
                  <a:gd name="T21" fmla="*/ 26 h 29"/>
                  <a:gd name="T22" fmla="*/ 46 w 91"/>
                  <a:gd name="T23" fmla="*/ 22 h 29"/>
                  <a:gd name="T24" fmla="*/ 59 w 91"/>
                  <a:gd name="T25" fmla="*/ 19 h 29"/>
                  <a:gd name="T26" fmla="*/ 75 w 91"/>
                  <a:gd name="T27" fmla="*/ 16 h 29"/>
                  <a:gd name="T28" fmla="*/ 91 w 91"/>
                  <a:gd name="T29" fmla="*/ 13 h 29"/>
                  <a:gd name="T30" fmla="*/ 75 w 91"/>
                  <a:gd name="T31" fmla="*/ 13 h 29"/>
                  <a:gd name="T32" fmla="*/ 68 w 91"/>
                  <a:gd name="T33" fmla="*/ 13 h 29"/>
                  <a:gd name="T34" fmla="*/ 59 w 91"/>
                  <a:gd name="T35" fmla="*/ 13 h 29"/>
                  <a:gd name="T36" fmla="*/ 52 w 91"/>
                  <a:gd name="T37" fmla="*/ 13 h 29"/>
                  <a:gd name="T38" fmla="*/ 46 w 91"/>
                  <a:gd name="T39" fmla="*/ 13 h 29"/>
                  <a:gd name="T40" fmla="*/ 42 w 91"/>
                  <a:gd name="T41" fmla="*/ 13 h 29"/>
                  <a:gd name="T42" fmla="*/ 39 w 91"/>
                  <a:gd name="T43" fmla="*/ 6 h 29"/>
                  <a:gd name="T44" fmla="*/ 36 w 91"/>
                  <a:gd name="T45" fmla="*/ 3 h 29"/>
                  <a:gd name="T46" fmla="*/ 32 w 91"/>
                  <a:gd name="T47" fmla="*/ 0 h 29"/>
                  <a:gd name="T48" fmla="*/ 29 w 91"/>
                  <a:gd name="T49" fmla="*/ 0 h 29"/>
                  <a:gd name="T50" fmla="*/ 23 w 91"/>
                  <a:gd name="T51" fmla="*/ 0 h 29"/>
                  <a:gd name="T52" fmla="*/ 13 w 91"/>
                  <a:gd name="T53" fmla="*/ 3 h 29"/>
                  <a:gd name="T54" fmla="*/ 0 w 91"/>
                  <a:gd name="T55" fmla="*/ 13 h 2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1"/>
                  <a:gd name="T85" fmla="*/ 0 h 29"/>
                  <a:gd name="T86" fmla="*/ 91 w 91"/>
                  <a:gd name="T87" fmla="*/ 29 h 2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1" h="29">
                    <a:moveTo>
                      <a:pt x="0" y="13"/>
                    </a:moveTo>
                    <a:lnTo>
                      <a:pt x="3" y="29"/>
                    </a:lnTo>
                    <a:lnTo>
                      <a:pt x="13" y="22"/>
                    </a:lnTo>
                    <a:lnTo>
                      <a:pt x="16" y="19"/>
                    </a:lnTo>
                    <a:lnTo>
                      <a:pt x="19" y="19"/>
                    </a:lnTo>
                    <a:lnTo>
                      <a:pt x="23" y="16"/>
                    </a:lnTo>
                    <a:lnTo>
                      <a:pt x="26" y="16"/>
                    </a:lnTo>
                    <a:lnTo>
                      <a:pt x="29" y="16"/>
                    </a:lnTo>
                    <a:lnTo>
                      <a:pt x="32" y="19"/>
                    </a:lnTo>
                    <a:lnTo>
                      <a:pt x="32" y="22"/>
                    </a:lnTo>
                    <a:lnTo>
                      <a:pt x="39" y="26"/>
                    </a:lnTo>
                    <a:lnTo>
                      <a:pt x="46" y="22"/>
                    </a:lnTo>
                    <a:lnTo>
                      <a:pt x="59" y="19"/>
                    </a:lnTo>
                    <a:lnTo>
                      <a:pt x="75" y="16"/>
                    </a:lnTo>
                    <a:lnTo>
                      <a:pt x="91" y="13"/>
                    </a:lnTo>
                    <a:lnTo>
                      <a:pt x="75" y="13"/>
                    </a:lnTo>
                    <a:lnTo>
                      <a:pt x="68" y="13"/>
                    </a:lnTo>
                    <a:lnTo>
                      <a:pt x="59" y="13"/>
                    </a:lnTo>
                    <a:lnTo>
                      <a:pt x="52" y="13"/>
                    </a:lnTo>
                    <a:lnTo>
                      <a:pt x="46" y="13"/>
                    </a:lnTo>
                    <a:lnTo>
                      <a:pt x="42" y="13"/>
                    </a:lnTo>
                    <a:lnTo>
                      <a:pt x="39" y="6"/>
                    </a:lnTo>
                    <a:lnTo>
                      <a:pt x="36" y="3"/>
                    </a:lnTo>
                    <a:lnTo>
                      <a:pt x="32" y="0"/>
                    </a:lnTo>
                    <a:lnTo>
                      <a:pt x="29" y="0"/>
                    </a:lnTo>
                    <a:lnTo>
                      <a:pt x="23" y="0"/>
                    </a:lnTo>
                    <a:lnTo>
                      <a:pt x="13" y="3"/>
                    </a:lnTo>
                    <a:lnTo>
                      <a:pt x="0" y="13"/>
                    </a:lnTo>
                    <a:close/>
                  </a:path>
                </a:pathLst>
              </a:custGeom>
              <a:solidFill>
                <a:srgbClr val="A00000"/>
              </a:solidFill>
              <a:ln w="9525">
                <a:noFill/>
                <a:round/>
                <a:headEnd/>
                <a:tailEnd/>
              </a:ln>
            </p:spPr>
            <p:txBody>
              <a:bodyPr/>
              <a:lstStyle/>
              <a:p>
                <a:endParaRPr lang="en-US"/>
              </a:p>
            </p:txBody>
          </p:sp>
        </p:grpSp>
        <p:sp>
          <p:nvSpPr>
            <p:cNvPr id="52295" name="Freeform 200"/>
            <p:cNvSpPr>
              <a:spLocks/>
            </p:cNvSpPr>
            <p:nvPr/>
          </p:nvSpPr>
          <p:spPr bwMode="auto">
            <a:xfrm>
              <a:off x="1447" y="1526"/>
              <a:ext cx="3661" cy="1559"/>
            </a:xfrm>
            <a:custGeom>
              <a:avLst/>
              <a:gdLst>
                <a:gd name="T0" fmla="*/ 23 w 3424"/>
                <a:gd name="T1" fmla="*/ 1096 h 1269"/>
                <a:gd name="T2" fmla="*/ 55 w 3424"/>
                <a:gd name="T3" fmla="*/ 1014 h 1269"/>
                <a:gd name="T4" fmla="*/ 98 w 3424"/>
                <a:gd name="T5" fmla="*/ 916 h 1269"/>
                <a:gd name="T6" fmla="*/ 153 w 3424"/>
                <a:gd name="T7" fmla="*/ 831 h 1269"/>
                <a:gd name="T8" fmla="*/ 209 w 3424"/>
                <a:gd name="T9" fmla="*/ 756 h 1269"/>
                <a:gd name="T10" fmla="*/ 271 w 3424"/>
                <a:gd name="T11" fmla="*/ 671 h 1269"/>
                <a:gd name="T12" fmla="*/ 359 w 3424"/>
                <a:gd name="T13" fmla="*/ 573 h 1269"/>
                <a:gd name="T14" fmla="*/ 424 w 3424"/>
                <a:gd name="T15" fmla="*/ 501 h 1269"/>
                <a:gd name="T16" fmla="*/ 500 w 3424"/>
                <a:gd name="T17" fmla="*/ 439 h 1269"/>
                <a:gd name="T18" fmla="*/ 598 w 3424"/>
                <a:gd name="T19" fmla="*/ 357 h 1269"/>
                <a:gd name="T20" fmla="*/ 719 w 3424"/>
                <a:gd name="T21" fmla="*/ 282 h 1269"/>
                <a:gd name="T22" fmla="*/ 839 w 3424"/>
                <a:gd name="T23" fmla="*/ 223 h 1269"/>
                <a:gd name="T24" fmla="*/ 924 w 3424"/>
                <a:gd name="T25" fmla="*/ 174 h 1269"/>
                <a:gd name="T26" fmla="*/ 1022 w 3424"/>
                <a:gd name="T27" fmla="*/ 138 h 1269"/>
                <a:gd name="T28" fmla="*/ 1120 w 3424"/>
                <a:gd name="T29" fmla="*/ 99 h 1269"/>
                <a:gd name="T30" fmla="*/ 1219 w 3424"/>
                <a:gd name="T31" fmla="*/ 63 h 1269"/>
                <a:gd name="T32" fmla="*/ 1317 w 3424"/>
                <a:gd name="T33" fmla="*/ 40 h 1269"/>
                <a:gd name="T34" fmla="*/ 1424 w 3424"/>
                <a:gd name="T35" fmla="*/ 27 h 1269"/>
                <a:gd name="T36" fmla="*/ 1532 w 3424"/>
                <a:gd name="T37" fmla="*/ 13 h 1269"/>
                <a:gd name="T38" fmla="*/ 1640 w 3424"/>
                <a:gd name="T39" fmla="*/ 0 h 1269"/>
                <a:gd name="T40" fmla="*/ 1751 w 3424"/>
                <a:gd name="T41" fmla="*/ 0 h 1269"/>
                <a:gd name="T42" fmla="*/ 1859 w 3424"/>
                <a:gd name="T43" fmla="*/ 13 h 1269"/>
                <a:gd name="T44" fmla="*/ 2013 w 3424"/>
                <a:gd name="T45" fmla="*/ 27 h 1269"/>
                <a:gd name="T46" fmla="*/ 2111 w 3424"/>
                <a:gd name="T47" fmla="*/ 40 h 1269"/>
                <a:gd name="T48" fmla="*/ 2251 w 3424"/>
                <a:gd name="T49" fmla="*/ 76 h 1269"/>
                <a:gd name="T50" fmla="*/ 2349 w 3424"/>
                <a:gd name="T51" fmla="*/ 112 h 1269"/>
                <a:gd name="T52" fmla="*/ 2480 w 3424"/>
                <a:gd name="T53" fmla="*/ 161 h 1269"/>
                <a:gd name="T54" fmla="*/ 2597 w 3424"/>
                <a:gd name="T55" fmla="*/ 223 h 1269"/>
                <a:gd name="T56" fmla="*/ 2686 w 3424"/>
                <a:gd name="T57" fmla="*/ 272 h 1269"/>
                <a:gd name="T58" fmla="*/ 2774 w 3424"/>
                <a:gd name="T59" fmla="*/ 318 h 1269"/>
                <a:gd name="T60" fmla="*/ 2882 w 3424"/>
                <a:gd name="T61" fmla="*/ 403 h 1269"/>
                <a:gd name="T62" fmla="*/ 2957 w 3424"/>
                <a:gd name="T63" fmla="*/ 465 h 1269"/>
                <a:gd name="T64" fmla="*/ 3035 w 3424"/>
                <a:gd name="T65" fmla="*/ 537 h 1269"/>
                <a:gd name="T66" fmla="*/ 3101 w 3424"/>
                <a:gd name="T67" fmla="*/ 599 h 1269"/>
                <a:gd name="T68" fmla="*/ 3166 w 3424"/>
                <a:gd name="T69" fmla="*/ 684 h 1269"/>
                <a:gd name="T70" fmla="*/ 3231 w 3424"/>
                <a:gd name="T71" fmla="*/ 756 h 1269"/>
                <a:gd name="T72" fmla="*/ 3297 w 3424"/>
                <a:gd name="T73" fmla="*/ 867 h 1269"/>
                <a:gd name="T74" fmla="*/ 3349 w 3424"/>
                <a:gd name="T75" fmla="*/ 952 h 1269"/>
                <a:gd name="T76" fmla="*/ 3395 w 3424"/>
                <a:gd name="T77" fmla="*/ 1037 h 1269"/>
                <a:gd name="T78" fmla="*/ 3424 w 3424"/>
                <a:gd name="T79" fmla="*/ 1135 h 1269"/>
                <a:gd name="T80" fmla="*/ 3405 w 3424"/>
                <a:gd name="T81" fmla="*/ 1158 h 1269"/>
                <a:gd name="T82" fmla="*/ 3326 w 3424"/>
                <a:gd name="T83" fmla="*/ 1184 h 1269"/>
                <a:gd name="T84" fmla="*/ 3133 w 3424"/>
                <a:gd name="T85" fmla="*/ 1207 h 1269"/>
                <a:gd name="T86" fmla="*/ 2784 w 3424"/>
                <a:gd name="T87" fmla="*/ 1243 h 1269"/>
                <a:gd name="T88" fmla="*/ 2359 w 3424"/>
                <a:gd name="T89" fmla="*/ 1256 h 1269"/>
                <a:gd name="T90" fmla="*/ 1718 w 3424"/>
                <a:gd name="T91" fmla="*/ 1269 h 1269"/>
                <a:gd name="T92" fmla="*/ 1228 w 3424"/>
                <a:gd name="T93" fmla="*/ 1256 h 1269"/>
                <a:gd name="T94" fmla="*/ 784 w 3424"/>
                <a:gd name="T95" fmla="*/ 1243 h 1269"/>
                <a:gd name="T96" fmla="*/ 402 w 3424"/>
                <a:gd name="T97" fmla="*/ 1220 h 1269"/>
                <a:gd name="T98" fmla="*/ 173 w 3424"/>
                <a:gd name="T99" fmla="*/ 1194 h 1269"/>
                <a:gd name="T100" fmla="*/ 75 w 3424"/>
                <a:gd name="T101" fmla="*/ 1171 h 1269"/>
                <a:gd name="T102" fmla="*/ 13 w 3424"/>
                <a:gd name="T103" fmla="*/ 1148 h 12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424"/>
                <a:gd name="T157" fmla="*/ 0 h 1269"/>
                <a:gd name="T158" fmla="*/ 3424 w 3424"/>
                <a:gd name="T159" fmla="*/ 1269 h 12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424" h="1269">
                  <a:moveTo>
                    <a:pt x="13" y="1135"/>
                  </a:moveTo>
                  <a:lnTo>
                    <a:pt x="13" y="1135"/>
                  </a:lnTo>
                  <a:lnTo>
                    <a:pt x="23" y="1096"/>
                  </a:lnTo>
                  <a:lnTo>
                    <a:pt x="32" y="1073"/>
                  </a:lnTo>
                  <a:lnTo>
                    <a:pt x="42" y="1037"/>
                  </a:lnTo>
                  <a:lnTo>
                    <a:pt x="55" y="1014"/>
                  </a:lnTo>
                  <a:lnTo>
                    <a:pt x="75" y="975"/>
                  </a:lnTo>
                  <a:lnTo>
                    <a:pt x="88" y="952"/>
                  </a:lnTo>
                  <a:lnTo>
                    <a:pt x="98" y="916"/>
                  </a:lnTo>
                  <a:lnTo>
                    <a:pt x="121" y="890"/>
                  </a:lnTo>
                  <a:lnTo>
                    <a:pt x="130" y="867"/>
                  </a:lnTo>
                  <a:lnTo>
                    <a:pt x="153" y="831"/>
                  </a:lnTo>
                  <a:lnTo>
                    <a:pt x="173" y="805"/>
                  </a:lnTo>
                  <a:lnTo>
                    <a:pt x="186" y="782"/>
                  </a:lnTo>
                  <a:lnTo>
                    <a:pt x="209" y="756"/>
                  </a:lnTo>
                  <a:lnTo>
                    <a:pt x="228" y="733"/>
                  </a:lnTo>
                  <a:lnTo>
                    <a:pt x="251" y="697"/>
                  </a:lnTo>
                  <a:lnTo>
                    <a:pt x="271" y="671"/>
                  </a:lnTo>
                  <a:lnTo>
                    <a:pt x="284" y="648"/>
                  </a:lnTo>
                  <a:lnTo>
                    <a:pt x="304" y="622"/>
                  </a:lnTo>
                  <a:lnTo>
                    <a:pt x="359" y="573"/>
                  </a:lnTo>
                  <a:lnTo>
                    <a:pt x="382" y="550"/>
                  </a:lnTo>
                  <a:lnTo>
                    <a:pt x="402" y="524"/>
                  </a:lnTo>
                  <a:lnTo>
                    <a:pt x="424" y="501"/>
                  </a:lnTo>
                  <a:lnTo>
                    <a:pt x="444" y="491"/>
                  </a:lnTo>
                  <a:lnTo>
                    <a:pt x="470" y="465"/>
                  </a:lnTo>
                  <a:lnTo>
                    <a:pt x="500" y="439"/>
                  </a:lnTo>
                  <a:lnTo>
                    <a:pt x="522" y="416"/>
                  </a:lnTo>
                  <a:lnTo>
                    <a:pt x="555" y="403"/>
                  </a:lnTo>
                  <a:lnTo>
                    <a:pt x="598" y="357"/>
                  </a:lnTo>
                  <a:lnTo>
                    <a:pt x="653" y="318"/>
                  </a:lnTo>
                  <a:lnTo>
                    <a:pt x="686" y="305"/>
                  </a:lnTo>
                  <a:lnTo>
                    <a:pt x="719" y="282"/>
                  </a:lnTo>
                  <a:lnTo>
                    <a:pt x="771" y="246"/>
                  </a:lnTo>
                  <a:lnTo>
                    <a:pt x="804" y="233"/>
                  </a:lnTo>
                  <a:lnTo>
                    <a:pt x="839" y="223"/>
                  </a:lnTo>
                  <a:lnTo>
                    <a:pt x="859" y="197"/>
                  </a:lnTo>
                  <a:lnTo>
                    <a:pt x="892" y="184"/>
                  </a:lnTo>
                  <a:lnTo>
                    <a:pt x="924" y="174"/>
                  </a:lnTo>
                  <a:lnTo>
                    <a:pt x="957" y="161"/>
                  </a:lnTo>
                  <a:lnTo>
                    <a:pt x="990" y="148"/>
                  </a:lnTo>
                  <a:lnTo>
                    <a:pt x="1022" y="138"/>
                  </a:lnTo>
                  <a:lnTo>
                    <a:pt x="1055" y="125"/>
                  </a:lnTo>
                  <a:lnTo>
                    <a:pt x="1088" y="112"/>
                  </a:lnTo>
                  <a:lnTo>
                    <a:pt x="1120" y="99"/>
                  </a:lnTo>
                  <a:lnTo>
                    <a:pt x="1153" y="89"/>
                  </a:lnTo>
                  <a:lnTo>
                    <a:pt x="1186" y="76"/>
                  </a:lnTo>
                  <a:lnTo>
                    <a:pt x="1219" y="63"/>
                  </a:lnTo>
                  <a:lnTo>
                    <a:pt x="1251" y="63"/>
                  </a:lnTo>
                  <a:lnTo>
                    <a:pt x="1284" y="49"/>
                  </a:lnTo>
                  <a:lnTo>
                    <a:pt x="1317" y="40"/>
                  </a:lnTo>
                  <a:lnTo>
                    <a:pt x="1359" y="40"/>
                  </a:lnTo>
                  <a:lnTo>
                    <a:pt x="1392" y="27"/>
                  </a:lnTo>
                  <a:lnTo>
                    <a:pt x="1424" y="27"/>
                  </a:lnTo>
                  <a:lnTo>
                    <a:pt x="1457" y="13"/>
                  </a:lnTo>
                  <a:lnTo>
                    <a:pt x="1500" y="13"/>
                  </a:lnTo>
                  <a:lnTo>
                    <a:pt x="1532" y="13"/>
                  </a:lnTo>
                  <a:lnTo>
                    <a:pt x="1565" y="13"/>
                  </a:lnTo>
                  <a:lnTo>
                    <a:pt x="1611" y="0"/>
                  </a:lnTo>
                  <a:lnTo>
                    <a:pt x="1640" y="0"/>
                  </a:lnTo>
                  <a:lnTo>
                    <a:pt x="1673" y="0"/>
                  </a:lnTo>
                  <a:lnTo>
                    <a:pt x="1718" y="0"/>
                  </a:lnTo>
                  <a:lnTo>
                    <a:pt x="1751" y="0"/>
                  </a:lnTo>
                  <a:lnTo>
                    <a:pt x="1794" y="0"/>
                  </a:lnTo>
                  <a:lnTo>
                    <a:pt x="1826" y="0"/>
                  </a:lnTo>
                  <a:lnTo>
                    <a:pt x="1859" y="13"/>
                  </a:lnTo>
                  <a:lnTo>
                    <a:pt x="1934" y="13"/>
                  </a:lnTo>
                  <a:lnTo>
                    <a:pt x="1967" y="13"/>
                  </a:lnTo>
                  <a:lnTo>
                    <a:pt x="2013" y="27"/>
                  </a:lnTo>
                  <a:lnTo>
                    <a:pt x="2045" y="27"/>
                  </a:lnTo>
                  <a:lnTo>
                    <a:pt x="2078" y="40"/>
                  </a:lnTo>
                  <a:lnTo>
                    <a:pt x="2111" y="40"/>
                  </a:lnTo>
                  <a:lnTo>
                    <a:pt x="2143" y="49"/>
                  </a:lnTo>
                  <a:lnTo>
                    <a:pt x="2218" y="63"/>
                  </a:lnTo>
                  <a:lnTo>
                    <a:pt x="2251" y="76"/>
                  </a:lnTo>
                  <a:lnTo>
                    <a:pt x="2284" y="89"/>
                  </a:lnTo>
                  <a:lnTo>
                    <a:pt x="2316" y="99"/>
                  </a:lnTo>
                  <a:lnTo>
                    <a:pt x="2349" y="112"/>
                  </a:lnTo>
                  <a:lnTo>
                    <a:pt x="2415" y="138"/>
                  </a:lnTo>
                  <a:lnTo>
                    <a:pt x="2447" y="148"/>
                  </a:lnTo>
                  <a:lnTo>
                    <a:pt x="2480" y="161"/>
                  </a:lnTo>
                  <a:lnTo>
                    <a:pt x="2513" y="174"/>
                  </a:lnTo>
                  <a:lnTo>
                    <a:pt x="2545" y="184"/>
                  </a:lnTo>
                  <a:lnTo>
                    <a:pt x="2597" y="223"/>
                  </a:lnTo>
                  <a:lnTo>
                    <a:pt x="2633" y="233"/>
                  </a:lnTo>
                  <a:lnTo>
                    <a:pt x="2666" y="246"/>
                  </a:lnTo>
                  <a:lnTo>
                    <a:pt x="2686" y="272"/>
                  </a:lnTo>
                  <a:lnTo>
                    <a:pt x="2718" y="282"/>
                  </a:lnTo>
                  <a:lnTo>
                    <a:pt x="2751" y="305"/>
                  </a:lnTo>
                  <a:lnTo>
                    <a:pt x="2774" y="318"/>
                  </a:lnTo>
                  <a:lnTo>
                    <a:pt x="2826" y="357"/>
                  </a:lnTo>
                  <a:lnTo>
                    <a:pt x="2862" y="380"/>
                  </a:lnTo>
                  <a:lnTo>
                    <a:pt x="2882" y="403"/>
                  </a:lnTo>
                  <a:lnTo>
                    <a:pt x="2914" y="416"/>
                  </a:lnTo>
                  <a:lnTo>
                    <a:pt x="2937" y="439"/>
                  </a:lnTo>
                  <a:lnTo>
                    <a:pt x="2957" y="465"/>
                  </a:lnTo>
                  <a:lnTo>
                    <a:pt x="2990" y="491"/>
                  </a:lnTo>
                  <a:lnTo>
                    <a:pt x="3012" y="514"/>
                  </a:lnTo>
                  <a:lnTo>
                    <a:pt x="3035" y="537"/>
                  </a:lnTo>
                  <a:lnTo>
                    <a:pt x="3055" y="550"/>
                  </a:lnTo>
                  <a:lnTo>
                    <a:pt x="3078" y="573"/>
                  </a:lnTo>
                  <a:lnTo>
                    <a:pt x="3101" y="599"/>
                  </a:lnTo>
                  <a:lnTo>
                    <a:pt x="3124" y="622"/>
                  </a:lnTo>
                  <a:lnTo>
                    <a:pt x="3143" y="661"/>
                  </a:lnTo>
                  <a:lnTo>
                    <a:pt x="3166" y="684"/>
                  </a:lnTo>
                  <a:lnTo>
                    <a:pt x="3186" y="710"/>
                  </a:lnTo>
                  <a:lnTo>
                    <a:pt x="3209" y="733"/>
                  </a:lnTo>
                  <a:lnTo>
                    <a:pt x="3231" y="756"/>
                  </a:lnTo>
                  <a:lnTo>
                    <a:pt x="3241" y="782"/>
                  </a:lnTo>
                  <a:lnTo>
                    <a:pt x="3284" y="841"/>
                  </a:lnTo>
                  <a:lnTo>
                    <a:pt x="3297" y="867"/>
                  </a:lnTo>
                  <a:lnTo>
                    <a:pt x="3316" y="890"/>
                  </a:lnTo>
                  <a:lnTo>
                    <a:pt x="3326" y="929"/>
                  </a:lnTo>
                  <a:lnTo>
                    <a:pt x="3349" y="952"/>
                  </a:lnTo>
                  <a:lnTo>
                    <a:pt x="3362" y="988"/>
                  </a:lnTo>
                  <a:lnTo>
                    <a:pt x="3372" y="1014"/>
                  </a:lnTo>
                  <a:lnTo>
                    <a:pt x="3395" y="1037"/>
                  </a:lnTo>
                  <a:lnTo>
                    <a:pt x="3405" y="1073"/>
                  </a:lnTo>
                  <a:lnTo>
                    <a:pt x="3414" y="1096"/>
                  </a:lnTo>
                  <a:lnTo>
                    <a:pt x="3424" y="1135"/>
                  </a:lnTo>
                  <a:lnTo>
                    <a:pt x="3424" y="1148"/>
                  </a:lnTo>
                  <a:lnTo>
                    <a:pt x="3414" y="1158"/>
                  </a:lnTo>
                  <a:lnTo>
                    <a:pt x="3405" y="1158"/>
                  </a:lnTo>
                  <a:lnTo>
                    <a:pt x="3385" y="1171"/>
                  </a:lnTo>
                  <a:lnTo>
                    <a:pt x="3362" y="1184"/>
                  </a:lnTo>
                  <a:lnTo>
                    <a:pt x="3326" y="1184"/>
                  </a:lnTo>
                  <a:lnTo>
                    <a:pt x="3297" y="1194"/>
                  </a:lnTo>
                  <a:lnTo>
                    <a:pt x="3218" y="1207"/>
                  </a:lnTo>
                  <a:lnTo>
                    <a:pt x="3133" y="1207"/>
                  </a:lnTo>
                  <a:lnTo>
                    <a:pt x="3022" y="1220"/>
                  </a:lnTo>
                  <a:lnTo>
                    <a:pt x="2914" y="1233"/>
                  </a:lnTo>
                  <a:lnTo>
                    <a:pt x="2784" y="1243"/>
                  </a:lnTo>
                  <a:lnTo>
                    <a:pt x="2653" y="1243"/>
                  </a:lnTo>
                  <a:lnTo>
                    <a:pt x="2499" y="1256"/>
                  </a:lnTo>
                  <a:lnTo>
                    <a:pt x="2359" y="1256"/>
                  </a:lnTo>
                  <a:lnTo>
                    <a:pt x="2045" y="1256"/>
                  </a:lnTo>
                  <a:lnTo>
                    <a:pt x="1882" y="1256"/>
                  </a:lnTo>
                  <a:lnTo>
                    <a:pt x="1718" y="1269"/>
                  </a:lnTo>
                  <a:lnTo>
                    <a:pt x="1555" y="1256"/>
                  </a:lnTo>
                  <a:lnTo>
                    <a:pt x="1392" y="1256"/>
                  </a:lnTo>
                  <a:lnTo>
                    <a:pt x="1228" y="1256"/>
                  </a:lnTo>
                  <a:lnTo>
                    <a:pt x="1078" y="1256"/>
                  </a:lnTo>
                  <a:lnTo>
                    <a:pt x="924" y="1243"/>
                  </a:lnTo>
                  <a:lnTo>
                    <a:pt x="784" y="1243"/>
                  </a:lnTo>
                  <a:lnTo>
                    <a:pt x="653" y="1233"/>
                  </a:lnTo>
                  <a:lnTo>
                    <a:pt x="522" y="1233"/>
                  </a:lnTo>
                  <a:lnTo>
                    <a:pt x="402" y="1220"/>
                  </a:lnTo>
                  <a:lnTo>
                    <a:pt x="304" y="1207"/>
                  </a:lnTo>
                  <a:lnTo>
                    <a:pt x="215" y="1194"/>
                  </a:lnTo>
                  <a:lnTo>
                    <a:pt x="173" y="1194"/>
                  </a:lnTo>
                  <a:lnTo>
                    <a:pt x="140" y="1184"/>
                  </a:lnTo>
                  <a:lnTo>
                    <a:pt x="111" y="1184"/>
                  </a:lnTo>
                  <a:lnTo>
                    <a:pt x="75" y="1171"/>
                  </a:lnTo>
                  <a:lnTo>
                    <a:pt x="32" y="1158"/>
                  </a:lnTo>
                  <a:lnTo>
                    <a:pt x="23" y="1148"/>
                  </a:lnTo>
                  <a:lnTo>
                    <a:pt x="13" y="1148"/>
                  </a:lnTo>
                  <a:lnTo>
                    <a:pt x="0" y="1135"/>
                  </a:lnTo>
                  <a:lnTo>
                    <a:pt x="13" y="1135"/>
                  </a:lnTo>
                  <a:close/>
                </a:path>
              </a:pathLst>
            </a:custGeom>
            <a:solidFill>
              <a:srgbClr val="FFFFFF"/>
            </a:solidFill>
            <a:ln w="9525">
              <a:noFill/>
              <a:round/>
              <a:headEnd/>
              <a:tailEnd/>
            </a:ln>
          </p:spPr>
          <p:txBody>
            <a:bodyPr/>
            <a:lstStyle/>
            <a:p>
              <a:endParaRPr lang="en-US"/>
            </a:p>
          </p:txBody>
        </p:sp>
        <p:sp>
          <p:nvSpPr>
            <p:cNvPr id="52296" name="Freeform 201"/>
            <p:cNvSpPr>
              <a:spLocks/>
            </p:cNvSpPr>
            <p:nvPr/>
          </p:nvSpPr>
          <p:spPr bwMode="auto">
            <a:xfrm>
              <a:off x="1447" y="1526"/>
              <a:ext cx="3661" cy="1559"/>
            </a:xfrm>
            <a:custGeom>
              <a:avLst/>
              <a:gdLst>
                <a:gd name="T0" fmla="*/ 23 w 3424"/>
                <a:gd name="T1" fmla="*/ 1096 h 1269"/>
                <a:gd name="T2" fmla="*/ 55 w 3424"/>
                <a:gd name="T3" fmla="*/ 1014 h 1269"/>
                <a:gd name="T4" fmla="*/ 98 w 3424"/>
                <a:gd name="T5" fmla="*/ 916 h 1269"/>
                <a:gd name="T6" fmla="*/ 153 w 3424"/>
                <a:gd name="T7" fmla="*/ 831 h 1269"/>
                <a:gd name="T8" fmla="*/ 209 w 3424"/>
                <a:gd name="T9" fmla="*/ 756 h 1269"/>
                <a:gd name="T10" fmla="*/ 271 w 3424"/>
                <a:gd name="T11" fmla="*/ 671 h 1269"/>
                <a:gd name="T12" fmla="*/ 359 w 3424"/>
                <a:gd name="T13" fmla="*/ 573 h 1269"/>
                <a:gd name="T14" fmla="*/ 424 w 3424"/>
                <a:gd name="T15" fmla="*/ 501 h 1269"/>
                <a:gd name="T16" fmla="*/ 500 w 3424"/>
                <a:gd name="T17" fmla="*/ 439 h 1269"/>
                <a:gd name="T18" fmla="*/ 598 w 3424"/>
                <a:gd name="T19" fmla="*/ 357 h 1269"/>
                <a:gd name="T20" fmla="*/ 719 w 3424"/>
                <a:gd name="T21" fmla="*/ 282 h 1269"/>
                <a:gd name="T22" fmla="*/ 839 w 3424"/>
                <a:gd name="T23" fmla="*/ 223 h 1269"/>
                <a:gd name="T24" fmla="*/ 924 w 3424"/>
                <a:gd name="T25" fmla="*/ 174 h 1269"/>
                <a:gd name="T26" fmla="*/ 1022 w 3424"/>
                <a:gd name="T27" fmla="*/ 138 h 1269"/>
                <a:gd name="T28" fmla="*/ 1120 w 3424"/>
                <a:gd name="T29" fmla="*/ 99 h 1269"/>
                <a:gd name="T30" fmla="*/ 1219 w 3424"/>
                <a:gd name="T31" fmla="*/ 63 h 1269"/>
                <a:gd name="T32" fmla="*/ 1317 w 3424"/>
                <a:gd name="T33" fmla="*/ 40 h 1269"/>
                <a:gd name="T34" fmla="*/ 1424 w 3424"/>
                <a:gd name="T35" fmla="*/ 27 h 1269"/>
                <a:gd name="T36" fmla="*/ 1532 w 3424"/>
                <a:gd name="T37" fmla="*/ 13 h 1269"/>
                <a:gd name="T38" fmla="*/ 1640 w 3424"/>
                <a:gd name="T39" fmla="*/ 0 h 1269"/>
                <a:gd name="T40" fmla="*/ 1751 w 3424"/>
                <a:gd name="T41" fmla="*/ 0 h 1269"/>
                <a:gd name="T42" fmla="*/ 1859 w 3424"/>
                <a:gd name="T43" fmla="*/ 13 h 1269"/>
                <a:gd name="T44" fmla="*/ 2013 w 3424"/>
                <a:gd name="T45" fmla="*/ 27 h 1269"/>
                <a:gd name="T46" fmla="*/ 2111 w 3424"/>
                <a:gd name="T47" fmla="*/ 40 h 1269"/>
                <a:gd name="T48" fmla="*/ 2251 w 3424"/>
                <a:gd name="T49" fmla="*/ 76 h 1269"/>
                <a:gd name="T50" fmla="*/ 2349 w 3424"/>
                <a:gd name="T51" fmla="*/ 112 h 1269"/>
                <a:gd name="T52" fmla="*/ 2480 w 3424"/>
                <a:gd name="T53" fmla="*/ 161 h 1269"/>
                <a:gd name="T54" fmla="*/ 2597 w 3424"/>
                <a:gd name="T55" fmla="*/ 223 h 1269"/>
                <a:gd name="T56" fmla="*/ 2686 w 3424"/>
                <a:gd name="T57" fmla="*/ 272 h 1269"/>
                <a:gd name="T58" fmla="*/ 2774 w 3424"/>
                <a:gd name="T59" fmla="*/ 318 h 1269"/>
                <a:gd name="T60" fmla="*/ 2882 w 3424"/>
                <a:gd name="T61" fmla="*/ 403 h 1269"/>
                <a:gd name="T62" fmla="*/ 2957 w 3424"/>
                <a:gd name="T63" fmla="*/ 465 h 1269"/>
                <a:gd name="T64" fmla="*/ 3035 w 3424"/>
                <a:gd name="T65" fmla="*/ 537 h 1269"/>
                <a:gd name="T66" fmla="*/ 3101 w 3424"/>
                <a:gd name="T67" fmla="*/ 599 h 1269"/>
                <a:gd name="T68" fmla="*/ 3166 w 3424"/>
                <a:gd name="T69" fmla="*/ 684 h 1269"/>
                <a:gd name="T70" fmla="*/ 3231 w 3424"/>
                <a:gd name="T71" fmla="*/ 756 h 1269"/>
                <a:gd name="T72" fmla="*/ 3297 w 3424"/>
                <a:gd name="T73" fmla="*/ 867 h 1269"/>
                <a:gd name="T74" fmla="*/ 3349 w 3424"/>
                <a:gd name="T75" fmla="*/ 952 h 1269"/>
                <a:gd name="T76" fmla="*/ 3395 w 3424"/>
                <a:gd name="T77" fmla="*/ 1037 h 1269"/>
                <a:gd name="T78" fmla="*/ 3424 w 3424"/>
                <a:gd name="T79" fmla="*/ 1135 h 1269"/>
                <a:gd name="T80" fmla="*/ 3405 w 3424"/>
                <a:gd name="T81" fmla="*/ 1158 h 1269"/>
                <a:gd name="T82" fmla="*/ 3326 w 3424"/>
                <a:gd name="T83" fmla="*/ 1184 h 1269"/>
                <a:gd name="T84" fmla="*/ 3133 w 3424"/>
                <a:gd name="T85" fmla="*/ 1207 h 1269"/>
                <a:gd name="T86" fmla="*/ 2784 w 3424"/>
                <a:gd name="T87" fmla="*/ 1243 h 1269"/>
                <a:gd name="T88" fmla="*/ 2359 w 3424"/>
                <a:gd name="T89" fmla="*/ 1256 h 1269"/>
                <a:gd name="T90" fmla="*/ 1718 w 3424"/>
                <a:gd name="T91" fmla="*/ 1269 h 1269"/>
                <a:gd name="T92" fmla="*/ 1228 w 3424"/>
                <a:gd name="T93" fmla="*/ 1256 h 1269"/>
                <a:gd name="T94" fmla="*/ 784 w 3424"/>
                <a:gd name="T95" fmla="*/ 1243 h 1269"/>
                <a:gd name="T96" fmla="*/ 402 w 3424"/>
                <a:gd name="T97" fmla="*/ 1220 h 1269"/>
                <a:gd name="T98" fmla="*/ 173 w 3424"/>
                <a:gd name="T99" fmla="*/ 1194 h 1269"/>
                <a:gd name="T100" fmla="*/ 75 w 3424"/>
                <a:gd name="T101" fmla="*/ 1171 h 1269"/>
                <a:gd name="T102" fmla="*/ 13 w 3424"/>
                <a:gd name="T103" fmla="*/ 1148 h 12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424"/>
                <a:gd name="T157" fmla="*/ 0 h 1269"/>
                <a:gd name="T158" fmla="*/ 3424 w 3424"/>
                <a:gd name="T159" fmla="*/ 1269 h 126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424" h="1269">
                  <a:moveTo>
                    <a:pt x="13" y="1135"/>
                  </a:moveTo>
                  <a:lnTo>
                    <a:pt x="13" y="1135"/>
                  </a:lnTo>
                  <a:lnTo>
                    <a:pt x="23" y="1096"/>
                  </a:lnTo>
                  <a:lnTo>
                    <a:pt x="32" y="1073"/>
                  </a:lnTo>
                  <a:lnTo>
                    <a:pt x="42" y="1037"/>
                  </a:lnTo>
                  <a:lnTo>
                    <a:pt x="55" y="1014"/>
                  </a:lnTo>
                  <a:lnTo>
                    <a:pt x="75" y="975"/>
                  </a:lnTo>
                  <a:lnTo>
                    <a:pt x="88" y="952"/>
                  </a:lnTo>
                  <a:lnTo>
                    <a:pt x="98" y="916"/>
                  </a:lnTo>
                  <a:lnTo>
                    <a:pt x="121" y="890"/>
                  </a:lnTo>
                  <a:lnTo>
                    <a:pt x="130" y="867"/>
                  </a:lnTo>
                  <a:lnTo>
                    <a:pt x="153" y="831"/>
                  </a:lnTo>
                  <a:lnTo>
                    <a:pt x="173" y="805"/>
                  </a:lnTo>
                  <a:lnTo>
                    <a:pt x="186" y="782"/>
                  </a:lnTo>
                  <a:lnTo>
                    <a:pt x="209" y="756"/>
                  </a:lnTo>
                  <a:lnTo>
                    <a:pt x="228" y="733"/>
                  </a:lnTo>
                  <a:lnTo>
                    <a:pt x="251" y="697"/>
                  </a:lnTo>
                  <a:lnTo>
                    <a:pt x="271" y="671"/>
                  </a:lnTo>
                  <a:lnTo>
                    <a:pt x="284" y="648"/>
                  </a:lnTo>
                  <a:lnTo>
                    <a:pt x="304" y="622"/>
                  </a:lnTo>
                  <a:lnTo>
                    <a:pt x="359" y="573"/>
                  </a:lnTo>
                  <a:lnTo>
                    <a:pt x="382" y="550"/>
                  </a:lnTo>
                  <a:lnTo>
                    <a:pt x="402" y="524"/>
                  </a:lnTo>
                  <a:lnTo>
                    <a:pt x="424" y="501"/>
                  </a:lnTo>
                  <a:lnTo>
                    <a:pt x="444" y="491"/>
                  </a:lnTo>
                  <a:lnTo>
                    <a:pt x="470" y="465"/>
                  </a:lnTo>
                  <a:lnTo>
                    <a:pt x="500" y="439"/>
                  </a:lnTo>
                  <a:lnTo>
                    <a:pt x="522" y="416"/>
                  </a:lnTo>
                  <a:lnTo>
                    <a:pt x="555" y="403"/>
                  </a:lnTo>
                  <a:lnTo>
                    <a:pt x="598" y="357"/>
                  </a:lnTo>
                  <a:lnTo>
                    <a:pt x="653" y="318"/>
                  </a:lnTo>
                  <a:lnTo>
                    <a:pt x="686" y="305"/>
                  </a:lnTo>
                  <a:lnTo>
                    <a:pt x="719" y="282"/>
                  </a:lnTo>
                  <a:lnTo>
                    <a:pt x="771" y="246"/>
                  </a:lnTo>
                  <a:lnTo>
                    <a:pt x="804" y="233"/>
                  </a:lnTo>
                  <a:lnTo>
                    <a:pt x="839" y="223"/>
                  </a:lnTo>
                  <a:lnTo>
                    <a:pt x="859" y="197"/>
                  </a:lnTo>
                  <a:lnTo>
                    <a:pt x="892" y="184"/>
                  </a:lnTo>
                  <a:lnTo>
                    <a:pt x="924" y="174"/>
                  </a:lnTo>
                  <a:lnTo>
                    <a:pt x="957" y="161"/>
                  </a:lnTo>
                  <a:lnTo>
                    <a:pt x="990" y="148"/>
                  </a:lnTo>
                  <a:lnTo>
                    <a:pt x="1022" y="138"/>
                  </a:lnTo>
                  <a:lnTo>
                    <a:pt x="1055" y="125"/>
                  </a:lnTo>
                  <a:lnTo>
                    <a:pt x="1088" y="112"/>
                  </a:lnTo>
                  <a:lnTo>
                    <a:pt x="1120" y="99"/>
                  </a:lnTo>
                  <a:lnTo>
                    <a:pt x="1153" y="89"/>
                  </a:lnTo>
                  <a:lnTo>
                    <a:pt x="1186" y="76"/>
                  </a:lnTo>
                  <a:lnTo>
                    <a:pt x="1219" y="63"/>
                  </a:lnTo>
                  <a:lnTo>
                    <a:pt x="1251" y="63"/>
                  </a:lnTo>
                  <a:lnTo>
                    <a:pt x="1284" y="49"/>
                  </a:lnTo>
                  <a:lnTo>
                    <a:pt x="1317" y="40"/>
                  </a:lnTo>
                  <a:lnTo>
                    <a:pt x="1359" y="40"/>
                  </a:lnTo>
                  <a:lnTo>
                    <a:pt x="1392" y="27"/>
                  </a:lnTo>
                  <a:lnTo>
                    <a:pt x="1424" y="27"/>
                  </a:lnTo>
                  <a:lnTo>
                    <a:pt x="1457" y="13"/>
                  </a:lnTo>
                  <a:lnTo>
                    <a:pt x="1500" y="13"/>
                  </a:lnTo>
                  <a:lnTo>
                    <a:pt x="1532" y="13"/>
                  </a:lnTo>
                  <a:lnTo>
                    <a:pt x="1565" y="13"/>
                  </a:lnTo>
                  <a:lnTo>
                    <a:pt x="1611" y="0"/>
                  </a:lnTo>
                  <a:lnTo>
                    <a:pt x="1640" y="0"/>
                  </a:lnTo>
                  <a:lnTo>
                    <a:pt x="1673" y="0"/>
                  </a:lnTo>
                  <a:lnTo>
                    <a:pt x="1718" y="0"/>
                  </a:lnTo>
                  <a:lnTo>
                    <a:pt x="1751" y="0"/>
                  </a:lnTo>
                  <a:lnTo>
                    <a:pt x="1794" y="0"/>
                  </a:lnTo>
                  <a:lnTo>
                    <a:pt x="1826" y="0"/>
                  </a:lnTo>
                  <a:lnTo>
                    <a:pt x="1859" y="13"/>
                  </a:lnTo>
                  <a:lnTo>
                    <a:pt x="1934" y="13"/>
                  </a:lnTo>
                  <a:lnTo>
                    <a:pt x="1967" y="13"/>
                  </a:lnTo>
                  <a:lnTo>
                    <a:pt x="2013" y="27"/>
                  </a:lnTo>
                  <a:lnTo>
                    <a:pt x="2045" y="27"/>
                  </a:lnTo>
                  <a:lnTo>
                    <a:pt x="2078" y="40"/>
                  </a:lnTo>
                  <a:lnTo>
                    <a:pt x="2111" y="40"/>
                  </a:lnTo>
                  <a:lnTo>
                    <a:pt x="2143" y="49"/>
                  </a:lnTo>
                  <a:lnTo>
                    <a:pt x="2218" y="63"/>
                  </a:lnTo>
                  <a:lnTo>
                    <a:pt x="2251" y="76"/>
                  </a:lnTo>
                  <a:lnTo>
                    <a:pt x="2284" y="89"/>
                  </a:lnTo>
                  <a:lnTo>
                    <a:pt x="2316" y="99"/>
                  </a:lnTo>
                  <a:lnTo>
                    <a:pt x="2349" y="112"/>
                  </a:lnTo>
                  <a:lnTo>
                    <a:pt x="2415" y="138"/>
                  </a:lnTo>
                  <a:lnTo>
                    <a:pt x="2447" y="148"/>
                  </a:lnTo>
                  <a:lnTo>
                    <a:pt x="2480" y="161"/>
                  </a:lnTo>
                  <a:lnTo>
                    <a:pt x="2513" y="174"/>
                  </a:lnTo>
                  <a:lnTo>
                    <a:pt x="2545" y="184"/>
                  </a:lnTo>
                  <a:lnTo>
                    <a:pt x="2597" y="223"/>
                  </a:lnTo>
                  <a:lnTo>
                    <a:pt x="2633" y="233"/>
                  </a:lnTo>
                  <a:lnTo>
                    <a:pt x="2666" y="246"/>
                  </a:lnTo>
                  <a:lnTo>
                    <a:pt x="2686" y="272"/>
                  </a:lnTo>
                  <a:lnTo>
                    <a:pt x="2718" y="282"/>
                  </a:lnTo>
                  <a:lnTo>
                    <a:pt x="2751" y="305"/>
                  </a:lnTo>
                  <a:lnTo>
                    <a:pt x="2774" y="318"/>
                  </a:lnTo>
                  <a:lnTo>
                    <a:pt x="2826" y="357"/>
                  </a:lnTo>
                  <a:lnTo>
                    <a:pt x="2862" y="380"/>
                  </a:lnTo>
                  <a:lnTo>
                    <a:pt x="2882" y="403"/>
                  </a:lnTo>
                  <a:lnTo>
                    <a:pt x="2914" y="416"/>
                  </a:lnTo>
                  <a:lnTo>
                    <a:pt x="2937" y="439"/>
                  </a:lnTo>
                  <a:lnTo>
                    <a:pt x="2957" y="465"/>
                  </a:lnTo>
                  <a:lnTo>
                    <a:pt x="2990" y="491"/>
                  </a:lnTo>
                  <a:lnTo>
                    <a:pt x="3012" y="514"/>
                  </a:lnTo>
                  <a:lnTo>
                    <a:pt x="3035" y="537"/>
                  </a:lnTo>
                  <a:lnTo>
                    <a:pt x="3055" y="550"/>
                  </a:lnTo>
                  <a:lnTo>
                    <a:pt x="3078" y="573"/>
                  </a:lnTo>
                  <a:lnTo>
                    <a:pt x="3101" y="599"/>
                  </a:lnTo>
                  <a:lnTo>
                    <a:pt x="3124" y="622"/>
                  </a:lnTo>
                  <a:lnTo>
                    <a:pt x="3143" y="661"/>
                  </a:lnTo>
                  <a:lnTo>
                    <a:pt x="3166" y="684"/>
                  </a:lnTo>
                  <a:lnTo>
                    <a:pt x="3186" y="710"/>
                  </a:lnTo>
                  <a:lnTo>
                    <a:pt x="3209" y="733"/>
                  </a:lnTo>
                  <a:lnTo>
                    <a:pt x="3231" y="756"/>
                  </a:lnTo>
                  <a:lnTo>
                    <a:pt x="3241" y="782"/>
                  </a:lnTo>
                  <a:lnTo>
                    <a:pt x="3284" y="841"/>
                  </a:lnTo>
                  <a:lnTo>
                    <a:pt x="3297" y="867"/>
                  </a:lnTo>
                  <a:lnTo>
                    <a:pt x="3316" y="890"/>
                  </a:lnTo>
                  <a:lnTo>
                    <a:pt x="3326" y="929"/>
                  </a:lnTo>
                  <a:lnTo>
                    <a:pt x="3349" y="952"/>
                  </a:lnTo>
                  <a:lnTo>
                    <a:pt x="3362" y="988"/>
                  </a:lnTo>
                  <a:lnTo>
                    <a:pt x="3372" y="1014"/>
                  </a:lnTo>
                  <a:lnTo>
                    <a:pt x="3395" y="1037"/>
                  </a:lnTo>
                  <a:lnTo>
                    <a:pt x="3405" y="1073"/>
                  </a:lnTo>
                  <a:lnTo>
                    <a:pt x="3414" y="1096"/>
                  </a:lnTo>
                  <a:lnTo>
                    <a:pt x="3424" y="1135"/>
                  </a:lnTo>
                  <a:lnTo>
                    <a:pt x="3424" y="1148"/>
                  </a:lnTo>
                  <a:lnTo>
                    <a:pt x="3414" y="1158"/>
                  </a:lnTo>
                  <a:lnTo>
                    <a:pt x="3405" y="1158"/>
                  </a:lnTo>
                  <a:lnTo>
                    <a:pt x="3385" y="1171"/>
                  </a:lnTo>
                  <a:lnTo>
                    <a:pt x="3362" y="1184"/>
                  </a:lnTo>
                  <a:lnTo>
                    <a:pt x="3326" y="1184"/>
                  </a:lnTo>
                  <a:lnTo>
                    <a:pt x="3297" y="1194"/>
                  </a:lnTo>
                  <a:lnTo>
                    <a:pt x="3218" y="1207"/>
                  </a:lnTo>
                  <a:lnTo>
                    <a:pt x="3133" y="1207"/>
                  </a:lnTo>
                  <a:lnTo>
                    <a:pt x="3022" y="1220"/>
                  </a:lnTo>
                  <a:lnTo>
                    <a:pt x="2914" y="1233"/>
                  </a:lnTo>
                  <a:lnTo>
                    <a:pt x="2784" y="1243"/>
                  </a:lnTo>
                  <a:lnTo>
                    <a:pt x="2653" y="1243"/>
                  </a:lnTo>
                  <a:lnTo>
                    <a:pt x="2499" y="1256"/>
                  </a:lnTo>
                  <a:lnTo>
                    <a:pt x="2359" y="1256"/>
                  </a:lnTo>
                  <a:lnTo>
                    <a:pt x="2045" y="1256"/>
                  </a:lnTo>
                  <a:lnTo>
                    <a:pt x="1882" y="1256"/>
                  </a:lnTo>
                  <a:lnTo>
                    <a:pt x="1718" y="1269"/>
                  </a:lnTo>
                  <a:lnTo>
                    <a:pt x="1555" y="1256"/>
                  </a:lnTo>
                  <a:lnTo>
                    <a:pt x="1392" y="1256"/>
                  </a:lnTo>
                  <a:lnTo>
                    <a:pt x="1228" y="1256"/>
                  </a:lnTo>
                  <a:lnTo>
                    <a:pt x="1078" y="1256"/>
                  </a:lnTo>
                  <a:lnTo>
                    <a:pt x="924" y="1243"/>
                  </a:lnTo>
                  <a:lnTo>
                    <a:pt x="784" y="1243"/>
                  </a:lnTo>
                  <a:lnTo>
                    <a:pt x="653" y="1233"/>
                  </a:lnTo>
                  <a:lnTo>
                    <a:pt x="522" y="1233"/>
                  </a:lnTo>
                  <a:lnTo>
                    <a:pt x="402" y="1220"/>
                  </a:lnTo>
                  <a:lnTo>
                    <a:pt x="304" y="1207"/>
                  </a:lnTo>
                  <a:lnTo>
                    <a:pt x="215" y="1194"/>
                  </a:lnTo>
                  <a:lnTo>
                    <a:pt x="173" y="1194"/>
                  </a:lnTo>
                  <a:lnTo>
                    <a:pt x="140" y="1184"/>
                  </a:lnTo>
                  <a:lnTo>
                    <a:pt x="111" y="1184"/>
                  </a:lnTo>
                  <a:lnTo>
                    <a:pt x="75" y="1171"/>
                  </a:lnTo>
                  <a:lnTo>
                    <a:pt x="32" y="1158"/>
                  </a:lnTo>
                  <a:lnTo>
                    <a:pt x="23" y="1148"/>
                  </a:lnTo>
                  <a:lnTo>
                    <a:pt x="13" y="1148"/>
                  </a:lnTo>
                  <a:lnTo>
                    <a:pt x="0" y="1135"/>
                  </a:lnTo>
                  <a:lnTo>
                    <a:pt x="13" y="1135"/>
                  </a:lnTo>
                </a:path>
              </a:pathLst>
            </a:custGeom>
            <a:noFill/>
            <a:ln w="11113">
              <a:solidFill>
                <a:srgbClr val="000000"/>
              </a:solidFill>
              <a:prstDash val="solid"/>
              <a:round/>
              <a:headEnd/>
              <a:tailEnd/>
            </a:ln>
          </p:spPr>
          <p:txBody>
            <a:bodyPr/>
            <a:lstStyle/>
            <a:p>
              <a:endParaRPr lang="en-US"/>
            </a:p>
          </p:txBody>
        </p:sp>
        <p:sp>
          <p:nvSpPr>
            <p:cNvPr id="52297" name="Oval 202"/>
            <p:cNvSpPr>
              <a:spLocks noChangeArrowheads="1"/>
            </p:cNvSpPr>
            <p:nvPr/>
          </p:nvSpPr>
          <p:spPr bwMode="auto">
            <a:xfrm>
              <a:off x="1451" y="2462"/>
              <a:ext cx="3675" cy="989"/>
            </a:xfrm>
            <a:prstGeom prst="ellipse">
              <a:avLst/>
            </a:prstGeom>
            <a:solidFill>
              <a:srgbClr val="00FF59"/>
            </a:solidFill>
            <a:ln w="11113">
              <a:solidFill>
                <a:srgbClr val="000000"/>
              </a:solidFill>
              <a:round/>
              <a:headEnd/>
              <a:tailEnd/>
            </a:ln>
          </p:spPr>
          <p:txBody>
            <a:bodyPr/>
            <a:lstStyle/>
            <a:p>
              <a:endParaRPr lang="en-US"/>
            </a:p>
          </p:txBody>
        </p:sp>
        <p:grpSp>
          <p:nvGrpSpPr>
            <p:cNvPr id="52298" name="Group 203"/>
            <p:cNvGrpSpPr>
              <a:grpSpLocks/>
            </p:cNvGrpSpPr>
            <p:nvPr/>
          </p:nvGrpSpPr>
          <p:grpSpPr bwMode="auto">
            <a:xfrm>
              <a:off x="2016" y="2322"/>
              <a:ext cx="385" cy="418"/>
              <a:chOff x="2069" y="2080"/>
              <a:chExt cx="360" cy="340"/>
            </a:xfrm>
          </p:grpSpPr>
          <p:sp>
            <p:nvSpPr>
              <p:cNvPr id="53320" name="Freeform 204"/>
              <p:cNvSpPr>
                <a:spLocks/>
              </p:cNvSpPr>
              <p:nvPr/>
            </p:nvSpPr>
            <p:spPr bwMode="auto">
              <a:xfrm>
                <a:off x="2069" y="2080"/>
                <a:ext cx="353" cy="249"/>
              </a:xfrm>
              <a:custGeom>
                <a:avLst/>
                <a:gdLst>
                  <a:gd name="T0" fmla="*/ 151 w 353"/>
                  <a:gd name="T1" fmla="*/ 0 h 249"/>
                  <a:gd name="T2" fmla="*/ 128 w 353"/>
                  <a:gd name="T3" fmla="*/ 23 h 249"/>
                  <a:gd name="T4" fmla="*/ 95 w 353"/>
                  <a:gd name="T5" fmla="*/ 23 h 249"/>
                  <a:gd name="T6" fmla="*/ 85 w 353"/>
                  <a:gd name="T7" fmla="*/ 46 h 249"/>
                  <a:gd name="T8" fmla="*/ 75 w 353"/>
                  <a:gd name="T9" fmla="*/ 69 h 249"/>
                  <a:gd name="T10" fmla="*/ 66 w 353"/>
                  <a:gd name="T11" fmla="*/ 95 h 249"/>
                  <a:gd name="T12" fmla="*/ 43 w 353"/>
                  <a:gd name="T13" fmla="*/ 118 h 249"/>
                  <a:gd name="T14" fmla="*/ 33 w 353"/>
                  <a:gd name="T15" fmla="*/ 141 h 249"/>
                  <a:gd name="T16" fmla="*/ 10 w 353"/>
                  <a:gd name="T17" fmla="*/ 154 h 249"/>
                  <a:gd name="T18" fmla="*/ 0 w 353"/>
                  <a:gd name="T19" fmla="*/ 190 h 249"/>
                  <a:gd name="T20" fmla="*/ 23 w 353"/>
                  <a:gd name="T21" fmla="*/ 199 h 249"/>
                  <a:gd name="T22" fmla="*/ 53 w 353"/>
                  <a:gd name="T23" fmla="*/ 199 h 249"/>
                  <a:gd name="T24" fmla="*/ 75 w 353"/>
                  <a:gd name="T25" fmla="*/ 190 h 249"/>
                  <a:gd name="T26" fmla="*/ 108 w 353"/>
                  <a:gd name="T27" fmla="*/ 177 h 249"/>
                  <a:gd name="T28" fmla="*/ 85 w 353"/>
                  <a:gd name="T29" fmla="*/ 190 h 249"/>
                  <a:gd name="T30" fmla="*/ 66 w 353"/>
                  <a:gd name="T31" fmla="*/ 213 h 249"/>
                  <a:gd name="T32" fmla="*/ 75 w 353"/>
                  <a:gd name="T33" fmla="*/ 235 h 249"/>
                  <a:gd name="T34" fmla="*/ 95 w 353"/>
                  <a:gd name="T35" fmla="*/ 249 h 249"/>
                  <a:gd name="T36" fmla="*/ 118 w 353"/>
                  <a:gd name="T37" fmla="*/ 235 h 249"/>
                  <a:gd name="T38" fmla="*/ 108 w 353"/>
                  <a:gd name="T39" fmla="*/ 213 h 249"/>
                  <a:gd name="T40" fmla="*/ 118 w 353"/>
                  <a:gd name="T41" fmla="*/ 213 h 249"/>
                  <a:gd name="T42" fmla="*/ 151 w 353"/>
                  <a:gd name="T43" fmla="*/ 213 h 249"/>
                  <a:gd name="T44" fmla="*/ 151 w 353"/>
                  <a:gd name="T45" fmla="*/ 190 h 249"/>
                  <a:gd name="T46" fmla="*/ 160 w 353"/>
                  <a:gd name="T47" fmla="*/ 163 h 249"/>
                  <a:gd name="T48" fmla="*/ 160 w 353"/>
                  <a:gd name="T49" fmla="*/ 199 h 249"/>
                  <a:gd name="T50" fmla="*/ 183 w 353"/>
                  <a:gd name="T51" fmla="*/ 213 h 249"/>
                  <a:gd name="T52" fmla="*/ 193 w 353"/>
                  <a:gd name="T53" fmla="*/ 235 h 249"/>
                  <a:gd name="T54" fmla="*/ 213 w 353"/>
                  <a:gd name="T55" fmla="*/ 249 h 249"/>
                  <a:gd name="T56" fmla="*/ 236 w 353"/>
                  <a:gd name="T57" fmla="*/ 235 h 249"/>
                  <a:gd name="T58" fmla="*/ 258 w 353"/>
                  <a:gd name="T59" fmla="*/ 226 h 249"/>
                  <a:gd name="T60" fmla="*/ 268 w 353"/>
                  <a:gd name="T61" fmla="*/ 199 h 249"/>
                  <a:gd name="T62" fmla="*/ 268 w 353"/>
                  <a:gd name="T63" fmla="*/ 177 h 249"/>
                  <a:gd name="T64" fmla="*/ 301 w 353"/>
                  <a:gd name="T65" fmla="*/ 190 h 249"/>
                  <a:gd name="T66" fmla="*/ 321 w 353"/>
                  <a:gd name="T67" fmla="*/ 199 h 249"/>
                  <a:gd name="T68" fmla="*/ 353 w 353"/>
                  <a:gd name="T69" fmla="*/ 199 h 249"/>
                  <a:gd name="T70" fmla="*/ 343 w 353"/>
                  <a:gd name="T71" fmla="*/ 163 h 249"/>
                  <a:gd name="T72" fmla="*/ 330 w 353"/>
                  <a:gd name="T73" fmla="*/ 131 h 249"/>
                  <a:gd name="T74" fmla="*/ 288 w 353"/>
                  <a:gd name="T75" fmla="*/ 141 h 249"/>
                  <a:gd name="T76" fmla="*/ 311 w 353"/>
                  <a:gd name="T77" fmla="*/ 105 h 249"/>
                  <a:gd name="T78" fmla="*/ 288 w 353"/>
                  <a:gd name="T79" fmla="*/ 95 h 249"/>
                  <a:gd name="T80" fmla="*/ 278 w 353"/>
                  <a:gd name="T81" fmla="*/ 69 h 249"/>
                  <a:gd name="T82" fmla="*/ 268 w 353"/>
                  <a:gd name="T83" fmla="*/ 36 h 249"/>
                  <a:gd name="T84" fmla="*/ 245 w 353"/>
                  <a:gd name="T85" fmla="*/ 10 h 249"/>
                  <a:gd name="T86" fmla="*/ 213 w 353"/>
                  <a:gd name="T87" fmla="*/ 0 h 249"/>
                  <a:gd name="T88" fmla="*/ 183 w 353"/>
                  <a:gd name="T89" fmla="*/ 0 h 249"/>
                  <a:gd name="T90" fmla="*/ 151 w 353"/>
                  <a:gd name="T91" fmla="*/ 10 h 2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3"/>
                  <a:gd name="T139" fmla="*/ 0 h 249"/>
                  <a:gd name="T140" fmla="*/ 353 w 353"/>
                  <a:gd name="T141" fmla="*/ 249 h 2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3" h="249">
                    <a:moveTo>
                      <a:pt x="151" y="10"/>
                    </a:moveTo>
                    <a:lnTo>
                      <a:pt x="151" y="10"/>
                    </a:lnTo>
                    <a:lnTo>
                      <a:pt x="151" y="0"/>
                    </a:lnTo>
                    <a:lnTo>
                      <a:pt x="141" y="0"/>
                    </a:lnTo>
                    <a:lnTo>
                      <a:pt x="128" y="10"/>
                    </a:lnTo>
                    <a:lnTo>
                      <a:pt x="128" y="23"/>
                    </a:lnTo>
                    <a:lnTo>
                      <a:pt x="118" y="23"/>
                    </a:lnTo>
                    <a:lnTo>
                      <a:pt x="108" y="23"/>
                    </a:lnTo>
                    <a:lnTo>
                      <a:pt x="95" y="23"/>
                    </a:lnTo>
                    <a:lnTo>
                      <a:pt x="95" y="36"/>
                    </a:lnTo>
                    <a:lnTo>
                      <a:pt x="85" y="36"/>
                    </a:lnTo>
                    <a:lnTo>
                      <a:pt x="85" y="46"/>
                    </a:lnTo>
                    <a:lnTo>
                      <a:pt x="95" y="59"/>
                    </a:lnTo>
                    <a:lnTo>
                      <a:pt x="85" y="69"/>
                    </a:lnTo>
                    <a:lnTo>
                      <a:pt x="75" y="69"/>
                    </a:lnTo>
                    <a:lnTo>
                      <a:pt x="66" y="69"/>
                    </a:lnTo>
                    <a:lnTo>
                      <a:pt x="66" y="82"/>
                    </a:lnTo>
                    <a:lnTo>
                      <a:pt x="66" y="95"/>
                    </a:lnTo>
                    <a:lnTo>
                      <a:pt x="66" y="105"/>
                    </a:lnTo>
                    <a:lnTo>
                      <a:pt x="53" y="118"/>
                    </a:lnTo>
                    <a:lnTo>
                      <a:pt x="43" y="118"/>
                    </a:lnTo>
                    <a:lnTo>
                      <a:pt x="43" y="131"/>
                    </a:lnTo>
                    <a:lnTo>
                      <a:pt x="43" y="141"/>
                    </a:lnTo>
                    <a:lnTo>
                      <a:pt x="33" y="141"/>
                    </a:lnTo>
                    <a:lnTo>
                      <a:pt x="33" y="154"/>
                    </a:lnTo>
                    <a:lnTo>
                      <a:pt x="23" y="154"/>
                    </a:lnTo>
                    <a:lnTo>
                      <a:pt x="10" y="154"/>
                    </a:lnTo>
                    <a:lnTo>
                      <a:pt x="0" y="163"/>
                    </a:lnTo>
                    <a:lnTo>
                      <a:pt x="0" y="177"/>
                    </a:lnTo>
                    <a:lnTo>
                      <a:pt x="0" y="190"/>
                    </a:lnTo>
                    <a:lnTo>
                      <a:pt x="10" y="190"/>
                    </a:lnTo>
                    <a:lnTo>
                      <a:pt x="10" y="199"/>
                    </a:lnTo>
                    <a:lnTo>
                      <a:pt x="23" y="199"/>
                    </a:lnTo>
                    <a:lnTo>
                      <a:pt x="33" y="199"/>
                    </a:lnTo>
                    <a:lnTo>
                      <a:pt x="43" y="199"/>
                    </a:lnTo>
                    <a:lnTo>
                      <a:pt x="53" y="199"/>
                    </a:lnTo>
                    <a:lnTo>
                      <a:pt x="53" y="190"/>
                    </a:lnTo>
                    <a:lnTo>
                      <a:pt x="66" y="190"/>
                    </a:lnTo>
                    <a:lnTo>
                      <a:pt x="75" y="190"/>
                    </a:lnTo>
                    <a:lnTo>
                      <a:pt x="85" y="177"/>
                    </a:lnTo>
                    <a:lnTo>
                      <a:pt x="95" y="177"/>
                    </a:lnTo>
                    <a:lnTo>
                      <a:pt x="108" y="177"/>
                    </a:lnTo>
                    <a:lnTo>
                      <a:pt x="108" y="190"/>
                    </a:lnTo>
                    <a:lnTo>
                      <a:pt x="95" y="190"/>
                    </a:lnTo>
                    <a:lnTo>
                      <a:pt x="85" y="190"/>
                    </a:lnTo>
                    <a:lnTo>
                      <a:pt x="85" y="199"/>
                    </a:lnTo>
                    <a:lnTo>
                      <a:pt x="75" y="213"/>
                    </a:lnTo>
                    <a:lnTo>
                      <a:pt x="66" y="213"/>
                    </a:lnTo>
                    <a:lnTo>
                      <a:pt x="66" y="226"/>
                    </a:lnTo>
                    <a:lnTo>
                      <a:pt x="66" y="235"/>
                    </a:lnTo>
                    <a:lnTo>
                      <a:pt x="75" y="235"/>
                    </a:lnTo>
                    <a:lnTo>
                      <a:pt x="75" y="249"/>
                    </a:lnTo>
                    <a:lnTo>
                      <a:pt x="85" y="249"/>
                    </a:lnTo>
                    <a:lnTo>
                      <a:pt x="95" y="249"/>
                    </a:lnTo>
                    <a:lnTo>
                      <a:pt x="108" y="249"/>
                    </a:lnTo>
                    <a:lnTo>
                      <a:pt x="118" y="249"/>
                    </a:lnTo>
                    <a:lnTo>
                      <a:pt x="118" y="235"/>
                    </a:lnTo>
                    <a:lnTo>
                      <a:pt x="118" y="226"/>
                    </a:lnTo>
                    <a:lnTo>
                      <a:pt x="108" y="226"/>
                    </a:lnTo>
                    <a:lnTo>
                      <a:pt x="108" y="213"/>
                    </a:lnTo>
                    <a:lnTo>
                      <a:pt x="108" y="199"/>
                    </a:lnTo>
                    <a:lnTo>
                      <a:pt x="118" y="199"/>
                    </a:lnTo>
                    <a:lnTo>
                      <a:pt x="118" y="213"/>
                    </a:lnTo>
                    <a:lnTo>
                      <a:pt x="128" y="226"/>
                    </a:lnTo>
                    <a:lnTo>
                      <a:pt x="141" y="226"/>
                    </a:lnTo>
                    <a:lnTo>
                      <a:pt x="151" y="213"/>
                    </a:lnTo>
                    <a:lnTo>
                      <a:pt x="141" y="199"/>
                    </a:lnTo>
                    <a:lnTo>
                      <a:pt x="151" y="199"/>
                    </a:lnTo>
                    <a:lnTo>
                      <a:pt x="151" y="190"/>
                    </a:lnTo>
                    <a:lnTo>
                      <a:pt x="160" y="177"/>
                    </a:lnTo>
                    <a:lnTo>
                      <a:pt x="151" y="177"/>
                    </a:lnTo>
                    <a:lnTo>
                      <a:pt x="160" y="163"/>
                    </a:lnTo>
                    <a:lnTo>
                      <a:pt x="160" y="177"/>
                    </a:lnTo>
                    <a:lnTo>
                      <a:pt x="160" y="190"/>
                    </a:lnTo>
                    <a:lnTo>
                      <a:pt x="160" y="199"/>
                    </a:lnTo>
                    <a:lnTo>
                      <a:pt x="160" y="213"/>
                    </a:lnTo>
                    <a:lnTo>
                      <a:pt x="173" y="213"/>
                    </a:lnTo>
                    <a:lnTo>
                      <a:pt x="183" y="213"/>
                    </a:lnTo>
                    <a:lnTo>
                      <a:pt x="183" y="226"/>
                    </a:lnTo>
                    <a:lnTo>
                      <a:pt x="183" y="235"/>
                    </a:lnTo>
                    <a:lnTo>
                      <a:pt x="193" y="235"/>
                    </a:lnTo>
                    <a:lnTo>
                      <a:pt x="203" y="235"/>
                    </a:lnTo>
                    <a:lnTo>
                      <a:pt x="203" y="249"/>
                    </a:lnTo>
                    <a:lnTo>
                      <a:pt x="213" y="249"/>
                    </a:lnTo>
                    <a:lnTo>
                      <a:pt x="226" y="249"/>
                    </a:lnTo>
                    <a:lnTo>
                      <a:pt x="236" y="249"/>
                    </a:lnTo>
                    <a:lnTo>
                      <a:pt x="236" y="235"/>
                    </a:lnTo>
                    <a:lnTo>
                      <a:pt x="236" y="226"/>
                    </a:lnTo>
                    <a:lnTo>
                      <a:pt x="245" y="226"/>
                    </a:lnTo>
                    <a:lnTo>
                      <a:pt x="258" y="226"/>
                    </a:lnTo>
                    <a:lnTo>
                      <a:pt x="268" y="226"/>
                    </a:lnTo>
                    <a:lnTo>
                      <a:pt x="268" y="213"/>
                    </a:lnTo>
                    <a:lnTo>
                      <a:pt x="268" y="199"/>
                    </a:lnTo>
                    <a:lnTo>
                      <a:pt x="268" y="190"/>
                    </a:lnTo>
                    <a:lnTo>
                      <a:pt x="258" y="177"/>
                    </a:lnTo>
                    <a:lnTo>
                      <a:pt x="268" y="177"/>
                    </a:lnTo>
                    <a:lnTo>
                      <a:pt x="278" y="190"/>
                    </a:lnTo>
                    <a:lnTo>
                      <a:pt x="288" y="177"/>
                    </a:lnTo>
                    <a:lnTo>
                      <a:pt x="301" y="190"/>
                    </a:lnTo>
                    <a:lnTo>
                      <a:pt x="311" y="190"/>
                    </a:lnTo>
                    <a:lnTo>
                      <a:pt x="311" y="199"/>
                    </a:lnTo>
                    <a:lnTo>
                      <a:pt x="321" y="199"/>
                    </a:lnTo>
                    <a:lnTo>
                      <a:pt x="330" y="213"/>
                    </a:lnTo>
                    <a:lnTo>
                      <a:pt x="343" y="199"/>
                    </a:lnTo>
                    <a:lnTo>
                      <a:pt x="353" y="199"/>
                    </a:lnTo>
                    <a:lnTo>
                      <a:pt x="353" y="177"/>
                    </a:lnTo>
                    <a:lnTo>
                      <a:pt x="343" y="177"/>
                    </a:lnTo>
                    <a:lnTo>
                      <a:pt x="343" y="163"/>
                    </a:lnTo>
                    <a:lnTo>
                      <a:pt x="343" y="154"/>
                    </a:lnTo>
                    <a:lnTo>
                      <a:pt x="330" y="141"/>
                    </a:lnTo>
                    <a:lnTo>
                      <a:pt x="330" y="131"/>
                    </a:lnTo>
                    <a:lnTo>
                      <a:pt x="321" y="131"/>
                    </a:lnTo>
                    <a:lnTo>
                      <a:pt x="311" y="141"/>
                    </a:lnTo>
                    <a:lnTo>
                      <a:pt x="288" y="141"/>
                    </a:lnTo>
                    <a:lnTo>
                      <a:pt x="301" y="131"/>
                    </a:lnTo>
                    <a:lnTo>
                      <a:pt x="311" y="118"/>
                    </a:lnTo>
                    <a:lnTo>
                      <a:pt x="311" y="105"/>
                    </a:lnTo>
                    <a:lnTo>
                      <a:pt x="301" y="105"/>
                    </a:lnTo>
                    <a:lnTo>
                      <a:pt x="288" y="105"/>
                    </a:lnTo>
                    <a:lnTo>
                      <a:pt x="288" y="95"/>
                    </a:lnTo>
                    <a:lnTo>
                      <a:pt x="288" y="82"/>
                    </a:lnTo>
                    <a:lnTo>
                      <a:pt x="288" y="69"/>
                    </a:lnTo>
                    <a:lnTo>
                      <a:pt x="278" y="69"/>
                    </a:lnTo>
                    <a:lnTo>
                      <a:pt x="278" y="59"/>
                    </a:lnTo>
                    <a:lnTo>
                      <a:pt x="278" y="46"/>
                    </a:lnTo>
                    <a:lnTo>
                      <a:pt x="268" y="36"/>
                    </a:lnTo>
                    <a:lnTo>
                      <a:pt x="268" y="23"/>
                    </a:lnTo>
                    <a:lnTo>
                      <a:pt x="258" y="23"/>
                    </a:lnTo>
                    <a:lnTo>
                      <a:pt x="245" y="10"/>
                    </a:lnTo>
                    <a:lnTo>
                      <a:pt x="236" y="10"/>
                    </a:lnTo>
                    <a:lnTo>
                      <a:pt x="226" y="10"/>
                    </a:lnTo>
                    <a:lnTo>
                      <a:pt x="213" y="0"/>
                    </a:lnTo>
                    <a:lnTo>
                      <a:pt x="203" y="0"/>
                    </a:lnTo>
                    <a:lnTo>
                      <a:pt x="183" y="10"/>
                    </a:lnTo>
                    <a:lnTo>
                      <a:pt x="183" y="0"/>
                    </a:lnTo>
                    <a:lnTo>
                      <a:pt x="173" y="0"/>
                    </a:lnTo>
                    <a:lnTo>
                      <a:pt x="160" y="0"/>
                    </a:lnTo>
                    <a:lnTo>
                      <a:pt x="151" y="10"/>
                    </a:lnTo>
                    <a:close/>
                  </a:path>
                </a:pathLst>
              </a:custGeom>
              <a:solidFill>
                <a:srgbClr val="3F5F00"/>
              </a:solidFill>
              <a:ln w="9525">
                <a:noFill/>
                <a:round/>
                <a:headEnd/>
                <a:tailEnd/>
              </a:ln>
            </p:spPr>
            <p:txBody>
              <a:bodyPr/>
              <a:lstStyle/>
              <a:p>
                <a:endParaRPr lang="en-US"/>
              </a:p>
            </p:txBody>
          </p:sp>
          <p:grpSp>
            <p:nvGrpSpPr>
              <p:cNvPr id="53321" name="Group 205"/>
              <p:cNvGrpSpPr>
                <a:grpSpLocks/>
              </p:cNvGrpSpPr>
              <p:nvPr/>
            </p:nvGrpSpPr>
            <p:grpSpPr bwMode="auto">
              <a:xfrm>
                <a:off x="2092" y="2093"/>
                <a:ext cx="314" cy="327"/>
                <a:chOff x="2092" y="2093"/>
                <a:chExt cx="314" cy="327"/>
              </a:xfrm>
            </p:grpSpPr>
            <p:sp>
              <p:nvSpPr>
                <p:cNvPr id="53325" name="Freeform 206"/>
                <p:cNvSpPr>
                  <a:spLocks/>
                </p:cNvSpPr>
                <p:nvPr/>
              </p:nvSpPr>
              <p:spPr bwMode="auto">
                <a:xfrm>
                  <a:off x="2092" y="2093"/>
                  <a:ext cx="307" cy="321"/>
                </a:xfrm>
                <a:custGeom>
                  <a:avLst/>
                  <a:gdLst>
                    <a:gd name="T0" fmla="*/ 128 w 307"/>
                    <a:gd name="T1" fmla="*/ 285 h 321"/>
                    <a:gd name="T2" fmla="*/ 128 w 307"/>
                    <a:gd name="T3" fmla="*/ 213 h 321"/>
                    <a:gd name="T4" fmla="*/ 108 w 307"/>
                    <a:gd name="T5" fmla="*/ 177 h 321"/>
                    <a:gd name="T6" fmla="*/ 43 w 307"/>
                    <a:gd name="T7" fmla="*/ 167 h 321"/>
                    <a:gd name="T8" fmla="*/ 33 w 307"/>
                    <a:gd name="T9" fmla="*/ 154 h 321"/>
                    <a:gd name="T10" fmla="*/ 33 w 307"/>
                    <a:gd name="T11" fmla="*/ 154 h 321"/>
                    <a:gd name="T12" fmla="*/ 52 w 307"/>
                    <a:gd name="T13" fmla="*/ 141 h 321"/>
                    <a:gd name="T14" fmla="*/ 75 w 307"/>
                    <a:gd name="T15" fmla="*/ 154 h 321"/>
                    <a:gd name="T16" fmla="*/ 108 w 307"/>
                    <a:gd name="T17" fmla="*/ 154 h 321"/>
                    <a:gd name="T18" fmla="*/ 66 w 307"/>
                    <a:gd name="T19" fmla="*/ 131 h 321"/>
                    <a:gd name="T20" fmla="*/ 85 w 307"/>
                    <a:gd name="T21" fmla="*/ 131 h 321"/>
                    <a:gd name="T22" fmla="*/ 52 w 307"/>
                    <a:gd name="T23" fmla="*/ 95 h 321"/>
                    <a:gd name="T24" fmla="*/ 75 w 307"/>
                    <a:gd name="T25" fmla="*/ 95 h 321"/>
                    <a:gd name="T26" fmla="*/ 85 w 307"/>
                    <a:gd name="T27" fmla="*/ 95 h 321"/>
                    <a:gd name="T28" fmla="*/ 85 w 307"/>
                    <a:gd name="T29" fmla="*/ 23 h 321"/>
                    <a:gd name="T30" fmla="*/ 85 w 307"/>
                    <a:gd name="T31" fmla="*/ 46 h 321"/>
                    <a:gd name="T32" fmla="*/ 108 w 307"/>
                    <a:gd name="T33" fmla="*/ 131 h 321"/>
                    <a:gd name="T34" fmla="*/ 108 w 307"/>
                    <a:gd name="T35" fmla="*/ 108 h 321"/>
                    <a:gd name="T36" fmla="*/ 108 w 307"/>
                    <a:gd name="T37" fmla="*/ 59 h 321"/>
                    <a:gd name="T38" fmla="*/ 128 w 307"/>
                    <a:gd name="T39" fmla="*/ 10 h 321"/>
                    <a:gd name="T40" fmla="*/ 118 w 307"/>
                    <a:gd name="T41" fmla="*/ 108 h 321"/>
                    <a:gd name="T42" fmla="*/ 128 w 307"/>
                    <a:gd name="T43" fmla="*/ 141 h 321"/>
                    <a:gd name="T44" fmla="*/ 128 w 307"/>
                    <a:gd name="T45" fmla="*/ 82 h 321"/>
                    <a:gd name="T46" fmla="*/ 128 w 307"/>
                    <a:gd name="T47" fmla="*/ 36 h 321"/>
                    <a:gd name="T48" fmla="*/ 137 w 307"/>
                    <a:gd name="T49" fmla="*/ 36 h 321"/>
                    <a:gd name="T50" fmla="*/ 150 w 307"/>
                    <a:gd name="T51" fmla="*/ 36 h 321"/>
                    <a:gd name="T52" fmla="*/ 150 w 307"/>
                    <a:gd name="T53" fmla="*/ 23 h 321"/>
                    <a:gd name="T54" fmla="*/ 137 w 307"/>
                    <a:gd name="T55" fmla="*/ 108 h 321"/>
                    <a:gd name="T56" fmla="*/ 150 w 307"/>
                    <a:gd name="T57" fmla="*/ 118 h 321"/>
                    <a:gd name="T58" fmla="*/ 150 w 307"/>
                    <a:gd name="T59" fmla="*/ 72 h 321"/>
                    <a:gd name="T60" fmla="*/ 170 w 307"/>
                    <a:gd name="T61" fmla="*/ 59 h 321"/>
                    <a:gd name="T62" fmla="*/ 213 w 307"/>
                    <a:gd name="T63" fmla="*/ 36 h 321"/>
                    <a:gd name="T64" fmla="*/ 150 w 307"/>
                    <a:gd name="T65" fmla="*/ 131 h 321"/>
                    <a:gd name="T66" fmla="*/ 170 w 307"/>
                    <a:gd name="T67" fmla="*/ 118 h 321"/>
                    <a:gd name="T68" fmla="*/ 180 w 307"/>
                    <a:gd name="T69" fmla="*/ 95 h 321"/>
                    <a:gd name="T70" fmla="*/ 213 w 307"/>
                    <a:gd name="T71" fmla="*/ 46 h 321"/>
                    <a:gd name="T72" fmla="*/ 235 w 307"/>
                    <a:gd name="T73" fmla="*/ 46 h 321"/>
                    <a:gd name="T74" fmla="*/ 203 w 307"/>
                    <a:gd name="T75" fmla="*/ 82 h 321"/>
                    <a:gd name="T76" fmla="*/ 222 w 307"/>
                    <a:gd name="T77" fmla="*/ 82 h 321"/>
                    <a:gd name="T78" fmla="*/ 245 w 307"/>
                    <a:gd name="T79" fmla="*/ 72 h 321"/>
                    <a:gd name="T80" fmla="*/ 193 w 307"/>
                    <a:gd name="T81" fmla="*/ 95 h 321"/>
                    <a:gd name="T82" fmla="*/ 170 w 307"/>
                    <a:gd name="T83" fmla="*/ 141 h 321"/>
                    <a:gd name="T84" fmla="*/ 180 w 307"/>
                    <a:gd name="T85" fmla="*/ 141 h 321"/>
                    <a:gd name="T86" fmla="*/ 180 w 307"/>
                    <a:gd name="T87" fmla="*/ 131 h 321"/>
                    <a:gd name="T88" fmla="*/ 222 w 307"/>
                    <a:gd name="T89" fmla="*/ 131 h 321"/>
                    <a:gd name="T90" fmla="*/ 245 w 307"/>
                    <a:gd name="T91" fmla="*/ 118 h 321"/>
                    <a:gd name="T92" fmla="*/ 265 w 307"/>
                    <a:gd name="T93" fmla="*/ 118 h 321"/>
                    <a:gd name="T94" fmla="*/ 245 w 307"/>
                    <a:gd name="T95" fmla="*/ 131 h 321"/>
                    <a:gd name="T96" fmla="*/ 222 w 307"/>
                    <a:gd name="T97" fmla="*/ 131 h 321"/>
                    <a:gd name="T98" fmla="*/ 170 w 307"/>
                    <a:gd name="T99" fmla="*/ 167 h 321"/>
                    <a:gd name="T100" fmla="*/ 245 w 307"/>
                    <a:gd name="T101" fmla="*/ 154 h 321"/>
                    <a:gd name="T102" fmla="*/ 278 w 307"/>
                    <a:gd name="T103" fmla="*/ 141 h 321"/>
                    <a:gd name="T104" fmla="*/ 298 w 307"/>
                    <a:gd name="T105" fmla="*/ 141 h 321"/>
                    <a:gd name="T106" fmla="*/ 288 w 307"/>
                    <a:gd name="T107" fmla="*/ 154 h 321"/>
                    <a:gd name="T108" fmla="*/ 265 w 307"/>
                    <a:gd name="T109" fmla="*/ 167 h 321"/>
                    <a:gd name="T110" fmla="*/ 255 w 307"/>
                    <a:gd name="T111" fmla="*/ 167 h 321"/>
                    <a:gd name="T112" fmla="*/ 213 w 307"/>
                    <a:gd name="T113" fmla="*/ 190 h 321"/>
                    <a:gd name="T114" fmla="*/ 203 w 307"/>
                    <a:gd name="T115" fmla="*/ 203 h 321"/>
                    <a:gd name="T116" fmla="*/ 170 w 307"/>
                    <a:gd name="T117" fmla="*/ 177 h 321"/>
                    <a:gd name="T118" fmla="*/ 160 w 307"/>
                    <a:gd name="T119" fmla="*/ 249 h 321"/>
                    <a:gd name="T120" fmla="*/ 180 w 307"/>
                    <a:gd name="T121" fmla="*/ 311 h 321"/>
                    <a:gd name="T122" fmla="*/ 160 w 307"/>
                    <a:gd name="T123" fmla="*/ 311 h 321"/>
                    <a:gd name="T124" fmla="*/ 118 w 307"/>
                    <a:gd name="T125" fmla="*/ 321 h 3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7"/>
                    <a:gd name="T190" fmla="*/ 0 h 321"/>
                    <a:gd name="T191" fmla="*/ 307 w 307"/>
                    <a:gd name="T192" fmla="*/ 321 h 3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7" h="321">
                      <a:moveTo>
                        <a:pt x="95" y="321"/>
                      </a:moveTo>
                      <a:lnTo>
                        <a:pt x="95" y="321"/>
                      </a:lnTo>
                      <a:lnTo>
                        <a:pt x="118" y="311"/>
                      </a:lnTo>
                      <a:lnTo>
                        <a:pt x="118" y="298"/>
                      </a:lnTo>
                      <a:lnTo>
                        <a:pt x="128" y="285"/>
                      </a:lnTo>
                      <a:lnTo>
                        <a:pt x="128" y="272"/>
                      </a:lnTo>
                      <a:lnTo>
                        <a:pt x="128" y="262"/>
                      </a:lnTo>
                      <a:lnTo>
                        <a:pt x="128" y="249"/>
                      </a:lnTo>
                      <a:lnTo>
                        <a:pt x="128" y="226"/>
                      </a:lnTo>
                      <a:lnTo>
                        <a:pt x="128" y="213"/>
                      </a:lnTo>
                      <a:lnTo>
                        <a:pt x="128" y="203"/>
                      </a:lnTo>
                      <a:lnTo>
                        <a:pt x="128" y="190"/>
                      </a:lnTo>
                      <a:lnTo>
                        <a:pt x="128" y="177"/>
                      </a:lnTo>
                      <a:lnTo>
                        <a:pt x="118" y="177"/>
                      </a:lnTo>
                      <a:lnTo>
                        <a:pt x="108" y="177"/>
                      </a:lnTo>
                      <a:lnTo>
                        <a:pt x="95" y="177"/>
                      </a:lnTo>
                      <a:lnTo>
                        <a:pt x="85" y="167"/>
                      </a:lnTo>
                      <a:lnTo>
                        <a:pt x="75" y="167"/>
                      </a:lnTo>
                      <a:lnTo>
                        <a:pt x="52" y="167"/>
                      </a:lnTo>
                      <a:lnTo>
                        <a:pt x="43" y="167"/>
                      </a:lnTo>
                      <a:lnTo>
                        <a:pt x="33" y="154"/>
                      </a:lnTo>
                      <a:lnTo>
                        <a:pt x="23" y="154"/>
                      </a:lnTo>
                      <a:lnTo>
                        <a:pt x="0" y="154"/>
                      </a:lnTo>
                      <a:lnTo>
                        <a:pt x="23" y="154"/>
                      </a:lnTo>
                      <a:lnTo>
                        <a:pt x="33" y="154"/>
                      </a:lnTo>
                      <a:lnTo>
                        <a:pt x="33" y="141"/>
                      </a:lnTo>
                      <a:lnTo>
                        <a:pt x="33" y="131"/>
                      </a:lnTo>
                      <a:lnTo>
                        <a:pt x="33" y="118"/>
                      </a:lnTo>
                      <a:lnTo>
                        <a:pt x="33" y="141"/>
                      </a:lnTo>
                      <a:lnTo>
                        <a:pt x="33" y="154"/>
                      </a:lnTo>
                      <a:lnTo>
                        <a:pt x="43" y="154"/>
                      </a:lnTo>
                      <a:lnTo>
                        <a:pt x="66" y="154"/>
                      </a:lnTo>
                      <a:lnTo>
                        <a:pt x="75" y="154"/>
                      </a:lnTo>
                      <a:lnTo>
                        <a:pt x="66" y="154"/>
                      </a:lnTo>
                      <a:lnTo>
                        <a:pt x="52" y="141"/>
                      </a:lnTo>
                      <a:lnTo>
                        <a:pt x="52" y="131"/>
                      </a:lnTo>
                      <a:lnTo>
                        <a:pt x="43" y="108"/>
                      </a:lnTo>
                      <a:lnTo>
                        <a:pt x="52" y="131"/>
                      </a:lnTo>
                      <a:lnTo>
                        <a:pt x="66" y="141"/>
                      </a:lnTo>
                      <a:lnTo>
                        <a:pt x="75" y="154"/>
                      </a:lnTo>
                      <a:lnTo>
                        <a:pt x="85" y="167"/>
                      </a:lnTo>
                      <a:lnTo>
                        <a:pt x="95" y="167"/>
                      </a:lnTo>
                      <a:lnTo>
                        <a:pt x="108" y="167"/>
                      </a:lnTo>
                      <a:lnTo>
                        <a:pt x="118" y="167"/>
                      </a:lnTo>
                      <a:lnTo>
                        <a:pt x="108" y="154"/>
                      </a:lnTo>
                      <a:lnTo>
                        <a:pt x="95" y="154"/>
                      </a:lnTo>
                      <a:lnTo>
                        <a:pt x="95" y="141"/>
                      </a:lnTo>
                      <a:lnTo>
                        <a:pt x="85" y="141"/>
                      </a:lnTo>
                      <a:lnTo>
                        <a:pt x="75" y="141"/>
                      </a:lnTo>
                      <a:lnTo>
                        <a:pt x="66" y="131"/>
                      </a:lnTo>
                      <a:lnTo>
                        <a:pt x="75" y="131"/>
                      </a:lnTo>
                      <a:lnTo>
                        <a:pt x="75" y="141"/>
                      </a:lnTo>
                      <a:lnTo>
                        <a:pt x="85" y="141"/>
                      </a:lnTo>
                      <a:lnTo>
                        <a:pt x="95" y="141"/>
                      </a:lnTo>
                      <a:lnTo>
                        <a:pt x="85" y="131"/>
                      </a:lnTo>
                      <a:lnTo>
                        <a:pt x="85" y="118"/>
                      </a:lnTo>
                      <a:lnTo>
                        <a:pt x="75" y="118"/>
                      </a:lnTo>
                      <a:lnTo>
                        <a:pt x="75" y="108"/>
                      </a:lnTo>
                      <a:lnTo>
                        <a:pt x="66" y="95"/>
                      </a:lnTo>
                      <a:lnTo>
                        <a:pt x="52" y="95"/>
                      </a:lnTo>
                      <a:lnTo>
                        <a:pt x="75" y="95"/>
                      </a:lnTo>
                      <a:lnTo>
                        <a:pt x="66" y="82"/>
                      </a:lnTo>
                      <a:lnTo>
                        <a:pt x="66" y="59"/>
                      </a:lnTo>
                      <a:lnTo>
                        <a:pt x="66" y="82"/>
                      </a:lnTo>
                      <a:lnTo>
                        <a:pt x="75" y="95"/>
                      </a:lnTo>
                      <a:lnTo>
                        <a:pt x="85" y="108"/>
                      </a:lnTo>
                      <a:lnTo>
                        <a:pt x="85" y="118"/>
                      </a:lnTo>
                      <a:lnTo>
                        <a:pt x="95" y="131"/>
                      </a:lnTo>
                      <a:lnTo>
                        <a:pt x="95" y="108"/>
                      </a:lnTo>
                      <a:lnTo>
                        <a:pt x="85" y="95"/>
                      </a:lnTo>
                      <a:lnTo>
                        <a:pt x="85" y="82"/>
                      </a:lnTo>
                      <a:lnTo>
                        <a:pt x="85" y="72"/>
                      </a:lnTo>
                      <a:lnTo>
                        <a:pt x="85" y="82"/>
                      </a:lnTo>
                      <a:lnTo>
                        <a:pt x="85" y="36"/>
                      </a:lnTo>
                      <a:lnTo>
                        <a:pt x="85" y="23"/>
                      </a:lnTo>
                      <a:lnTo>
                        <a:pt x="85" y="46"/>
                      </a:lnTo>
                      <a:lnTo>
                        <a:pt x="95" y="36"/>
                      </a:lnTo>
                      <a:lnTo>
                        <a:pt x="108" y="23"/>
                      </a:lnTo>
                      <a:lnTo>
                        <a:pt x="95" y="36"/>
                      </a:lnTo>
                      <a:lnTo>
                        <a:pt x="85" y="46"/>
                      </a:lnTo>
                      <a:lnTo>
                        <a:pt x="85" y="72"/>
                      </a:lnTo>
                      <a:lnTo>
                        <a:pt x="95" y="82"/>
                      </a:lnTo>
                      <a:lnTo>
                        <a:pt x="95" y="95"/>
                      </a:lnTo>
                      <a:lnTo>
                        <a:pt x="95" y="118"/>
                      </a:lnTo>
                      <a:lnTo>
                        <a:pt x="108" y="131"/>
                      </a:lnTo>
                      <a:lnTo>
                        <a:pt x="108" y="141"/>
                      </a:lnTo>
                      <a:lnTo>
                        <a:pt x="118" y="141"/>
                      </a:lnTo>
                      <a:lnTo>
                        <a:pt x="118" y="131"/>
                      </a:lnTo>
                      <a:lnTo>
                        <a:pt x="108" y="118"/>
                      </a:lnTo>
                      <a:lnTo>
                        <a:pt x="108" y="108"/>
                      </a:lnTo>
                      <a:lnTo>
                        <a:pt x="108" y="95"/>
                      </a:lnTo>
                      <a:lnTo>
                        <a:pt x="108" y="82"/>
                      </a:lnTo>
                      <a:lnTo>
                        <a:pt x="108" y="95"/>
                      </a:lnTo>
                      <a:lnTo>
                        <a:pt x="108" y="72"/>
                      </a:lnTo>
                      <a:lnTo>
                        <a:pt x="108" y="59"/>
                      </a:lnTo>
                      <a:lnTo>
                        <a:pt x="108" y="46"/>
                      </a:lnTo>
                      <a:lnTo>
                        <a:pt x="118" y="36"/>
                      </a:lnTo>
                      <a:lnTo>
                        <a:pt x="118" y="10"/>
                      </a:lnTo>
                      <a:lnTo>
                        <a:pt x="108" y="46"/>
                      </a:lnTo>
                      <a:lnTo>
                        <a:pt x="128" y="10"/>
                      </a:lnTo>
                      <a:lnTo>
                        <a:pt x="118" y="46"/>
                      </a:lnTo>
                      <a:lnTo>
                        <a:pt x="108" y="59"/>
                      </a:lnTo>
                      <a:lnTo>
                        <a:pt x="118" y="82"/>
                      </a:lnTo>
                      <a:lnTo>
                        <a:pt x="118" y="95"/>
                      </a:lnTo>
                      <a:lnTo>
                        <a:pt x="118" y="108"/>
                      </a:lnTo>
                      <a:lnTo>
                        <a:pt x="118" y="118"/>
                      </a:lnTo>
                      <a:lnTo>
                        <a:pt x="128" y="131"/>
                      </a:lnTo>
                      <a:lnTo>
                        <a:pt x="128" y="141"/>
                      </a:lnTo>
                      <a:lnTo>
                        <a:pt x="128" y="154"/>
                      </a:lnTo>
                      <a:lnTo>
                        <a:pt x="128" y="141"/>
                      </a:lnTo>
                      <a:lnTo>
                        <a:pt x="128" y="108"/>
                      </a:lnTo>
                      <a:lnTo>
                        <a:pt x="128" y="95"/>
                      </a:lnTo>
                      <a:lnTo>
                        <a:pt x="118" y="82"/>
                      </a:lnTo>
                      <a:lnTo>
                        <a:pt x="118" y="72"/>
                      </a:lnTo>
                      <a:lnTo>
                        <a:pt x="128" y="82"/>
                      </a:lnTo>
                      <a:lnTo>
                        <a:pt x="128" y="95"/>
                      </a:lnTo>
                      <a:lnTo>
                        <a:pt x="128" y="72"/>
                      </a:lnTo>
                      <a:lnTo>
                        <a:pt x="128" y="46"/>
                      </a:lnTo>
                      <a:lnTo>
                        <a:pt x="128" y="23"/>
                      </a:lnTo>
                      <a:lnTo>
                        <a:pt x="128" y="36"/>
                      </a:lnTo>
                      <a:lnTo>
                        <a:pt x="137" y="23"/>
                      </a:lnTo>
                      <a:lnTo>
                        <a:pt x="150" y="0"/>
                      </a:lnTo>
                      <a:lnTo>
                        <a:pt x="137" y="10"/>
                      </a:lnTo>
                      <a:lnTo>
                        <a:pt x="137" y="23"/>
                      </a:lnTo>
                      <a:lnTo>
                        <a:pt x="137" y="36"/>
                      </a:lnTo>
                      <a:lnTo>
                        <a:pt x="128" y="46"/>
                      </a:lnTo>
                      <a:lnTo>
                        <a:pt x="128" y="59"/>
                      </a:lnTo>
                      <a:lnTo>
                        <a:pt x="137" y="46"/>
                      </a:lnTo>
                      <a:lnTo>
                        <a:pt x="137" y="36"/>
                      </a:lnTo>
                      <a:lnTo>
                        <a:pt x="150" y="36"/>
                      </a:lnTo>
                      <a:lnTo>
                        <a:pt x="150" y="23"/>
                      </a:lnTo>
                      <a:lnTo>
                        <a:pt x="150" y="10"/>
                      </a:lnTo>
                      <a:lnTo>
                        <a:pt x="150" y="0"/>
                      </a:lnTo>
                      <a:lnTo>
                        <a:pt x="150" y="10"/>
                      </a:lnTo>
                      <a:lnTo>
                        <a:pt x="150" y="23"/>
                      </a:lnTo>
                      <a:lnTo>
                        <a:pt x="150" y="36"/>
                      </a:lnTo>
                      <a:lnTo>
                        <a:pt x="137" y="46"/>
                      </a:lnTo>
                      <a:lnTo>
                        <a:pt x="137" y="59"/>
                      </a:lnTo>
                      <a:lnTo>
                        <a:pt x="137" y="82"/>
                      </a:lnTo>
                      <a:lnTo>
                        <a:pt x="137" y="108"/>
                      </a:lnTo>
                      <a:lnTo>
                        <a:pt x="137" y="141"/>
                      </a:lnTo>
                      <a:lnTo>
                        <a:pt x="137" y="154"/>
                      </a:lnTo>
                      <a:lnTo>
                        <a:pt x="137" y="141"/>
                      </a:lnTo>
                      <a:lnTo>
                        <a:pt x="150" y="131"/>
                      </a:lnTo>
                      <a:lnTo>
                        <a:pt x="150" y="118"/>
                      </a:lnTo>
                      <a:lnTo>
                        <a:pt x="150" y="108"/>
                      </a:lnTo>
                      <a:lnTo>
                        <a:pt x="150" y="95"/>
                      </a:lnTo>
                      <a:lnTo>
                        <a:pt x="150" y="82"/>
                      </a:lnTo>
                      <a:lnTo>
                        <a:pt x="150" y="59"/>
                      </a:lnTo>
                      <a:lnTo>
                        <a:pt x="150" y="72"/>
                      </a:lnTo>
                      <a:lnTo>
                        <a:pt x="160" y="82"/>
                      </a:lnTo>
                      <a:lnTo>
                        <a:pt x="160" y="72"/>
                      </a:lnTo>
                      <a:lnTo>
                        <a:pt x="170" y="59"/>
                      </a:lnTo>
                      <a:lnTo>
                        <a:pt x="160" y="36"/>
                      </a:lnTo>
                      <a:lnTo>
                        <a:pt x="170" y="59"/>
                      </a:lnTo>
                      <a:lnTo>
                        <a:pt x="193" y="23"/>
                      </a:lnTo>
                      <a:lnTo>
                        <a:pt x="203" y="0"/>
                      </a:lnTo>
                      <a:lnTo>
                        <a:pt x="193" y="23"/>
                      </a:lnTo>
                      <a:lnTo>
                        <a:pt x="170" y="59"/>
                      </a:lnTo>
                      <a:lnTo>
                        <a:pt x="213" y="36"/>
                      </a:lnTo>
                      <a:lnTo>
                        <a:pt x="170" y="72"/>
                      </a:lnTo>
                      <a:lnTo>
                        <a:pt x="160" y="82"/>
                      </a:lnTo>
                      <a:lnTo>
                        <a:pt x="160" y="95"/>
                      </a:lnTo>
                      <a:lnTo>
                        <a:pt x="160" y="108"/>
                      </a:lnTo>
                      <a:lnTo>
                        <a:pt x="150" y="131"/>
                      </a:lnTo>
                      <a:lnTo>
                        <a:pt x="150" y="154"/>
                      </a:lnTo>
                      <a:lnTo>
                        <a:pt x="150" y="141"/>
                      </a:lnTo>
                      <a:lnTo>
                        <a:pt x="160" y="131"/>
                      </a:lnTo>
                      <a:lnTo>
                        <a:pt x="160" y="118"/>
                      </a:lnTo>
                      <a:lnTo>
                        <a:pt x="170" y="118"/>
                      </a:lnTo>
                      <a:lnTo>
                        <a:pt x="170" y="108"/>
                      </a:lnTo>
                      <a:lnTo>
                        <a:pt x="180" y="108"/>
                      </a:lnTo>
                      <a:lnTo>
                        <a:pt x="180" y="95"/>
                      </a:lnTo>
                      <a:lnTo>
                        <a:pt x="180" y="72"/>
                      </a:lnTo>
                      <a:lnTo>
                        <a:pt x="180" y="95"/>
                      </a:lnTo>
                      <a:lnTo>
                        <a:pt x="193" y="82"/>
                      </a:lnTo>
                      <a:lnTo>
                        <a:pt x="193" y="72"/>
                      </a:lnTo>
                      <a:lnTo>
                        <a:pt x="203" y="59"/>
                      </a:lnTo>
                      <a:lnTo>
                        <a:pt x="213" y="59"/>
                      </a:lnTo>
                      <a:lnTo>
                        <a:pt x="213" y="46"/>
                      </a:lnTo>
                      <a:lnTo>
                        <a:pt x="213" y="23"/>
                      </a:lnTo>
                      <a:lnTo>
                        <a:pt x="222" y="46"/>
                      </a:lnTo>
                      <a:lnTo>
                        <a:pt x="235" y="36"/>
                      </a:lnTo>
                      <a:lnTo>
                        <a:pt x="255" y="23"/>
                      </a:lnTo>
                      <a:lnTo>
                        <a:pt x="235" y="46"/>
                      </a:lnTo>
                      <a:lnTo>
                        <a:pt x="245" y="46"/>
                      </a:lnTo>
                      <a:lnTo>
                        <a:pt x="222" y="46"/>
                      </a:lnTo>
                      <a:lnTo>
                        <a:pt x="213" y="59"/>
                      </a:lnTo>
                      <a:lnTo>
                        <a:pt x="203" y="72"/>
                      </a:lnTo>
                      <a:lnTo>
                        <a:pt x="203" y="82"/>
                      </a:lnTo>
                      <a:lnTo>
                        <a:pt x="193" y="95"/>
                      </a:lnTo>
                      <a:lnTo>
                        <a:pt x="203" y="95"/>
                      </a:lnTo>
                      <a:lnTo>
                        <a:pt x="203" y="82"/>
                      </a:lnTo>
                      <a:lnTo>
                        <a:pt x="213" y="82"/>
                      </a:lnTo>
                      <a:lnTo>
                        <a:pt x="222" y="82"/>
                      </a:lnTo>
                      <a:lnTo>
                        <a:pt x="235" y="82"/>
                      </a:lnTo>
                      <a:lnTo>
                        <a:pt x="235" y="72"/>
                      </a:lnTo>
                      <a:lnTo>
                        <a:pt x="245" y="72"/>
                      </a:lnTo>
                      <a:lnTo>
                        <a:pt x="245" y="59"/>
                      </a:lnTo>
                      <a:lnTo>
                        <a:pt x="245" y="72"/>
                      </a:lnTo>
                      <a:lnTo>
                        <a:pt x="235" y="82"/>
                      </a:lnTo>
                      <a:lnTo>
                        <a:pt x="222" y="82"/>
                      </a:lnTo>
                      <a:lnTo>
                        <a:pt x="213" y="95"/>
                      </a:lnTo>
                      <a:lnTo>
                        <a:pt x="203" y="95"/>
                      </a:lnTo>
                      <a:lnTo>
                        <a:pt x="193" y="95"/>
                      </a:lnTo>
                      <a:lnTo>
                        <a:pt x="193" y="108"/>
                      </a:lnTo>
                      <a:lnTo>
                        <a:pt x="180" y="108"/>
                      </a:lnTo>
                      <a:lnTo>
                        <a:pt x="180" y="118"/>
                      </a:lnTo>
                      <a:lnTo>
                        <a:pt x="170" y="131"/>
                      </a:lnTo>
                      <a:lnTo>
                        <a:pt x="170" y="141"/>
                      </a:lnTo>
                      <a:lnTo>
                        <a:pt x="160" y="141"/>
                      </a:lnTo>
                      <a:lnTo>
                        <a:pt x="160" y="154"/>
                      </a:lnTo>
                      <a:lnTo>
                        <a:pt x="170" y="154"/>
                      </a:lnTo>
                      <a:lnTo>
                        <a:pt x="170" y="141"/>
                      </a:lnTo>
                      <a:lnTo>
                        <a:pt x="180" y="141"/>
                      </a:lnTo>
                      <a:lnTo>
                        <a:pt x="180" y="131"/>
                      </a:lnTo>
                      <a:lnTo>
                        <a:pt x="180" y="118"/>
                      </a:lnTo>
                      <a:lnTo>
                        <a:pt x="193" y="108"/>
                      </a:lnTo>
                      <a:lnTo>
                        <a:pt x="180" y="118"/>
                      </a:lnTo>
                      <a:lnTo>
                        <a:pt x="180" y="131"/>
                      </a:lnTo>
                      <a:lnTo>
                        <a:pt x="180" y="141"/>
                      </a:lnTo>
                      <a:lnTo>
                        <a:pt x="193" y="141"/>
                      </a:lnTo>
                      <a:lnTo>
                        <a:pt x="203" y="141"/>
                      </a:lnTo>
                      <a:lnTo>
                        <a:pt x="213" y="131"/>
                      </a:lnTo>
                      <a:lnTo>
                        <a:pt x="222" y="131"/>
                      </a:lnTo>
                      <a:lnTo>
                        <a:pt x="235" y="131"/>
                      </a:lnTo>
                      <a:lnTo>
                        <a:pt x="235" y="118"/>
                      </a:lnTo>
                      <a:lnTo>
                        <a:pt x="245" y="118"/>
                      </a:lnTo>
                      <a:lnTo>
                        <a:pt x="245" y="95"/>
                      </a:lnTo>
                      <a:lnTo>
                        <a:pt x="245" y="118"/>
                      </a:lnTo>
                      <a:lnTo>
                        <a:pt x="255" y="108"/>
                      </a:lnTo>
                      <a:lnTo>
                        <a:pt x="255" y="118"/>
                      </a:lnTo>
                      <a:lnTo>
                        <a:pt x="255" y="108"/>
                      </a:lnTo>
                      <a:lnTo>
                        <a:pt x="265" y="108"/>
                      </a:lnTo>
                      <a:lnTo>
                        <a:pt x="265" y="118"/>
                      </a:lnTo>
                      <a:lnTo>
                        <a:pt x="255" y="118"/>
                      </a:lnTo>
                      <a:lnTo>
                        <a:pt x="265" y="118"/>
                      </a:lnTo>
                      <a:lnTo>
                        <a:pt x="255" y="118"/>
                      </a:lnTo>
                      <a:lnTo>
                        <a:pt x="245" y="118"/>
                      </a:lnTo>
                      <a:lnTo>
                        <a:pt x="245" y="131"/>
                      </a:lnTo>
                      <a:lnTo>
                        <a:pt x="255" y="131"/>
                      </a:lnTo>
                      <a:lnTo>
                        <a:pt x="255" y="141"/>
                      </a:lnTo>
                      <a:lnTo>
                        <a:pt x="255" y="131"/>
                      </a:lnTo>
                      <a:lnTo>
                        <a:pt x="245" y="131"/>
                      </a:lnTo>
                      <a:lnTo>
                        <a:pt x="222" y="131"/>
                      </a:lnTo>
                      <a:lnTo>
                        <a:pt x="213" y="141"/>
                      </a:lnTo>
                      <a:lnTo>
                        <a:pt x="203" y="141"/>
                      </a:lnTo>
                      <a:lnTo>
                        <a:pt x="193" y="141"/>
                      </a:lnTo>
                      <a:lnTo>
                        <a:pt x="180" y="154"/>
                      </a:lnTo>
                      <a:lnTo>
                        <a:pt x="170" y="167"/>
                      </a:lnTo>
                      <a:lnTo>
                        <a:pt x="180" y="167"/>
                      </a:lnTo>
                      <a:lnTo>
                        <a:pt x="203" y="167"/>
                      </a:lnTo>
                      <a:lnTo>
                        <a:pt x="222" y="167"/>
                      </a:lnTo>
                      <a:lnTo>
                        <a:pt x="245" y="167"/>
                      </a:lnTo>
                      <a:lnTo>
                        <a:pt x="245" y="154"/>
                      </a:lnTo>
                      <a:lnTo>
                        <a:pt x="255" y="154"/>
                      </a:lnTo>
                      <a:lnTo>
                        <a:pt x="265" y="154"/>
                      </a:lnTo>
                      <a:lnTo>
                        <a:pt x="265" y="141"/>
                      </a:lnTo>
                      <a:lnTo>
                        <a:pt x="278" y="131"/>
                      </a:lnTo>
                      <a:lnTo>
                        <a:pt x="278" y="141"/>
                      </a:lnTo>
                      <a:lnTo>
                        <a:pt x="265" y="154"/>
                      </a:lnTo>
                      <a:lnTo>
                        <a:pt x="278" y="154"/>
                      </a:lnTo>
                      <a:lnTo>
                        <a:pt x="288" y="154"/>
                      </a:lnTo>
                      <a:lnTo>
                        <a:pt x="288" y="141"/>
                      </a:lnTo>
                      <a:lnTo>
                        <a:pt x="298" y="141"/>
                      </a:lnTo>
                      <a:lnTo>
                        <a:pt x="307" y="141"/>
                      </a:lnTo>
                      <a:lnTo>
                        <a:pt x="298" y="141"/>
                      </a:lnTo>
                      <a:lnTo>
                        <a:pt x="288" y="154"/>
                      </a:lnTo>
                      <a:lnTo>
                        <a:pt x="278" y="154"/>
                      </a:lnTo>
                      <a:lnTo>
                        <a:pt x="288" y="154"/>
                      </a:lnTo>
                      <a:lnTo>
                        <a:pt x="298" y="154"/>
                      </a:lnTo>
                      <a:lnTo>
                        <a:pt x="298" y="167"/>
                      </a:lnTo>
                      <a:lnTo>
                        <a:pt x="288" y="167"/>
                      </a:lnTo>
                      <a:lnTo>
                        <a:pt x="278" y="167"/>
                      </a:lnTo>
                      <a:lnTo>
                        <a:pt x="265" y="167"/>
                      </a:lnTo>
                      <a:lnTo>
                        <a:pt x="278" y="167"/>
                      </a:lnTo>
                      <a:lnTo>
                        <a:pt x="298" y="167"/>
                      </a:lnTo>
                      <a:lnTo>
                        <a:pt x="278" y="167"/>
                      </a:lnTo>
                      <a:lnTo>
                        <a:pt x="265" y="167"/>
                      </a:lnTo>
                      <a:lnTo>
                        <a:pt x="255" y="167"/>
                      </a:lnTo>
                      <a:lnTo>
                        <a:pt x="235" y="167"/>
                      </a:lnTo>
                      <a:lnTo>
                        <a:pt x="213" y="177"/>
                      </a:lnTo>
                      <a:lnTo>
                        <a:pt x="222" y="190"/>
                      </a:lnTo>
                      <a:lnTo>
                        <a:pt x="213" y="177"/>
                      </a:lnTo>
                      <a:lnTo>
                        <a:pt x="213" y="190"/>
                      </a:lnTo>
                      <a:lnTo>
                        <a:pt x="213" y="203"/>
                      </a:lnTo>
                      <a:lnTo>
                        <a:pt x="203" y="213"/>
                      </a:lnTo>
                      <a:lnTo>
                        <a:pt x="193" y="226"/>
                      </a:lnTo>
                      <a:lnTo>
                        <a:pt x="203" y="213"/>
                      </a:lnTo>
                      <a:lnTo>
                        <a:pt x="203" y="203"/>
                      </a:lnTo>
                      <a:lnTo>
                        <a:pt x="203" y="190"/>
                      </a:lnTo>
                      <a:lnTo>
                        <a:pt x="203" y="177"/>
                      </a:lnTo>
                      <a:lnTo>
                        <a:pt x="193" y="177"/>
                      </a:lnTo>
                      <a:lnTo>
                        <a:pt x="180" y="177"/>
                      </a:lnTo>
                      <a:lnTo>
                        <a:pt x="170" y="177"/>
                      </a:lnTo>
                      <a:lnTo>
                        <a:pt x="170" y="190"/>
                      </a:lnTo>
                      <a:lnTo>
                        <a:pt x="170" y="203"/>
                      </a:lnTo>
                      <a:lnTo>
                        <a:pt x="170" y="226"/>
                      </a:lnTo>
                      <a:lnTo>
                        <a:pt x="160" y="236"/>
                      </a:lnTo>
                      <a:lnTo>
                        <a:pt x="160" y="249"/>
                      </a:lnTo>
                      <a:lnTo>
                        <a:pt x="160" y="262"/>
                      </a:lnTo>
                      <a:lnTo>
                        <a:pt x="160" y="272"/>
                      </a:lnTo>
                      <a:lnTo>
                        <a:pt x="170" y="285"/>
                      </a:lnTo>
                      <a:lnTo>
                        <a:pt x="170" y="298"/>
                      </a:lnTo>
                      <a:lnTo>
                        <a:pt x="180" y="311"/>
                      </a:lnTo>
                      <a:lnTo>
                        <a:pt x="193" y="321"/>
                      </a:lnTo>
                      <a:lnTo>
                        <a:pt x="203" y="321"/>
                      </a:lnTo>
                      <a:lnTo>
                        <a:pt x="180" y="321"/>
                      </a:lnTo>
                      <a:lnTo>
                        <a:pt x="170" y="321"/>
                      </a:lnTo>
                      <a:lnTo>
                        <a:pt x="160" y="311"/>
                      </a:lnTo>
                      <a:lnTo>
                        <a:pt x="160" y="321"/>
                      </a:lnTo>
                      <a:lnTo>
                        <a:pt x="150" y="321"/>
                      </a:lnTo>
                      <a:lnTo>
                        <a:pt x="137" y="321"/>
                      </a:lnTo>
                      <a:lnTo>
                        <a:pt x="128" y="321"/>
                      </a:lnTo>
                      <a:lnTo>
                        <a:pt x="118" y="321"/>
                      </a:lnTo>
                      <a:lnTo>
                        <a:pt x="95" y="321"/>
                      </a:lnTo>
                      <a:close/>
                    </a:path>
                  </a:pathLst>
                </a:custGeom>
                <a:solidFill>
                  <a:srgbClr val="7F5F3F"/>
                </a:solidFill>
                <a:ln w="9525">
                  <a:noFill/>
                  <a:round/>
                  <a:headEnd/>
                  <a:tailEnd/>
                </a:ln>
              </p:spPr>
              <p:txBody>
                <a:bodyPr/>
                <a:lstStyle/>
                <a:p>
                  <a:endParaRPr lang="en-US"/>
                </a:p>
              </p:txBody>
            </p:sp>
            <p:sp>
              <p:nvSpPr>
                <p:cNvPr id="53326" name="Freeform 207"/>
                <p:cNvSpPr>
                  <a:spLocks/>
                </p:cNvSpPr>
                <p:nvPr/>
              </p:nvSpPr>
              <p:spPr bwMode="auto">
                <a:xfrm>
                  <a:off x="2092" y="2093"/>
                  <a:ext cx="314" cy="327"/>
                </a:xfrm>
                <a:custGeom>
                  <a:avLst/>
                  <a:gdLst>
                    <a:gd name="T0" fmla="*/ 131 w 314"/>
                    <a:gd name="T1" fmla="*/ 278 h 327"/>
                    <a:gd name="T2" fmla="*/ 131 w 314"/>
                    <a:gd name="T3" fmla="*/ 206 h 327"/>
                    <a:gd name="T4" fmla="*/ 98 w 314"/>
                    <a:gd name="T5" fmla="*/ 180 h 327"/>
                    <a:gd name="T6" fmla="*/ 33 w 314"/>
                    <a:gd name="T7" fmla="*/ 157 h 327"/>
                    <a:gd name="T8" fmla="*/ 33 w 314"/>
                    <a:gd name="T9" fmla="*/ 144 h 327"/>
                    <a:gd name="T10" fmla="*/ 43 w 314"/>
                    <a:gd name="T11" fmla="*/ 157 h 327"/>
                    <a:gd name="T12" fmla="*/ 56 w 314"/>
                    <a:gd name="T13" fmla="*/ 134 h 327"/>
                    <a:gd name="T14" fmla="*/ 85 w 314"/>
                    <a:gd name="T15" fmla="*/ 170 h 327"/>
                    <a:gd name="T16" fmla="*/ 98 w 314"/>
                    <a:gd name="T17" fmla="*/ 157 h 327"/>
                    <a:gd name="T18" fmla="*/ 75 w 314"/>
                    <a:gd name="T19" fmla="*/ 134 h 327"/>
                    <a:gd name="T20" fmla="*/ 85 w 314"/>
                    <a:gd name="T21" fmla="*/ 121 h 327"/>
                    <a:gd name="T22" fmla="*/ 75 w 314"/>
                    <a:gd name="T23" fmla="*/ 95 h 327"/>
                    <a:gd name="T24" fmla="*/ 75 w 314"/>
                    <a:gd name="T25" fmla="*/ 95 h 327"/>
                    <a:gd name="T26" fmla="*/ 98 w 314"/>
                    <a:gd name="T27" fmla="*/ 95 h 327"/>
                    <a:gd name="T28" fmla="*/ 85 w 314"/>
                    <a:gd name="T29" fmla="*/ 23 h 327"/>
                    <a:gd name="T30" fmla="*/ 85 w 314"/>
                    <a:gd name="T31" fmla="*/ 49 h 327"/>
                    <a:gd name="T32" fmla="*/ 108 w 314"/>
                    <a:gd name="T33" fmla="*/ 134 h 327"/>
                    <a:gd name="T34" fmla="*/ 118 w 314"/>
                    <a:gd name="T35" fmla="*/ 134 h 327"/>
                    <a:gd name="T36" fmla="*/ 108 w 314"/>
                    <a:gd name="T37" fmla="*/ 95 h 327"/>
                    <a:gd name="T38" fmla="*/ 118 w 314"/>
                    <a:gd name="T39" fmla="*/ 10 h 327"/>
                    <a:gd name="T40" fmla="*/ 118 w 314"/>
                    <a:gd name="T41" fmla="*/ 85 h 327"/>
                    <a:gd name="T42" fmla="*/ 131 w 314"/>
                    <a:gd name="T43" fmla="*/ 144 h 327"/>
                    <a:gd name="T44" fmla="*/ 118 w 314"/>
                    <a:gd name="T45" fmla="*/ 85 h 327"/>
                    <a:gd name="T46" fmla="*/ 131 w 314"/>
                    <a:gd name="T47" fmla="*/ 49 h 327"/>
                    <a:gd name="T48" fmla="*/ 141 w 314"/>
                    <a:gd name="T49" fmla="*/ 10 h 327"/>
                    <a:gd name="T50" fmla="*/ 141 w 314"/>
                    <a:gd name="T51" fmla="*/ 49 h 327"/>
                    <a:gd name="T52" fmla="*/ 150 w 314"/>
                    <a:gd name="T53" fmla="*/ 0 h 327"/>
                    <a:gd name="T54" fmla="*/ 141 w 314"/>
                    <a:gd name="T55" fmla="*/ 59 h 327"/>
                    <a:gd name="T56" fmla="*/ 141 w 314"/>
                    <a:gd name="T57" fmla="*/ 144 h 327"/>
                    <a:gd name="T58" fmla="*/ 150 w 314"/>
                    <a:gd name="T59" fmla="*/ 85 h 327"/>
                    <a:gd name="T60" fmla="*/ 173 w 314"/>
                    <a:gd name="T61" fmla="*/ 59 h 327"/>
                    <a:gd name="T62" fmla="*/ 196 w 314"/>
                    <a:gd name="T63" fmla="*/ 23 h 327"/>
                    <a:gd name="T64" fmla="*/ 164 w 314"/>
                    <a:gd name="T65" fmla="*/ 95 h 327"/>
                    <a:gd name="T66" fmla="*/ 164 w 314"/>
                    <a:gd name="T67" fmla="*/ 134 h 327"/>
                    <a:gd name="T68" fmla="*/ 186 w 314"/>
                    <a:gd name="T69" fmla="*/ 95 h 327"/>
                    <a:gd name="T70" fmla="*/ 206 w 314"/>
                    <a:gd name="T71" fmla="*/ 72 h 327"/>
                    <a:gd name="T72" fmla="*/ 239 w 314"/>
                    <a:gd name="T73" fmla="*/ 36 h 327"/>
                    <a:gd name="T74" fmla="*/ 216 w 314"/>
                    <a:gd name="T75" fmla="*/ 59 h 327"/>
                    <a:gd name="T76" fmla="*/ 216 w 314"/>
                    <a:gd name="T77" fmla="*/ 85 h 327"/>
                    <a:gd name="T78" fmla="*/ 249 w 314"/>
                    <a:gd name="T79" fmla="*/ 59 h 327"/>
                    <a:gd name="T80" fmla="*/ 206 w 314"/>
                    <a:gd name="T81" fmla="*/ 95 h 327"/>
                    <a:gd name="T82" fmla="*/ 173 w 314"/>
                    <a:gd name="T83" fmla="*/ 134 h 327"/>
                    <a:gd name="T84" fmla="*/ 173 w 314"/>
                    <a:gd name="T85" fmla="*/ 144 h 327"/>
                    <a:gd name="T86" fmla="*/ 186 w 314"/>
                    <a:gd name="T87" fmla="*/ 121 h 327"/>
                    <a:gd name="T88" fmla="*/ 216 w 314"/>
                    <a:gd name="T89" fmla="*/ 134 h 327"/>
                    <a:gd name="T90" fmla="*/ 249 w 314"/>
                    <a:gd name="T91" fmla="*/ 121 h 327"/>
                    <a:gd name="T92" fmla="*/ 271 w 314"/>
                    <a:gd name="T93" fmla="*/ 121 h 327"/>
                    <a:gd name="T94" fmla="*/ 262 w 314"/>
                    <a:gd name="T95" fmla="*/ 134 h 327"/>
                    <a:gd name="T96" fmla="*/ 216 w 314"/>
                    <a:gd name="T97" fmla="*/ 144 h 327"/>
                    <a:gd name="T98" fmla="*/ 186 w 314"/>
                    <a:gd name="T99" fmla="*/ 170 h 327"/>
                    <a:gd name="T100" fmla="*/ 262 w 314"/>
                    <a:gd name="T101" fmla="*/ 157 h 327"/>
                    <a:gd name="T102" fmla="*/ 271 w 314"/>
                    <a:gd name="T103" fmla="*/ 157 h 327"/>
                    <a:gd name="T104" fmla="*/ 304 w 314"/>
                    <a:gd name="T105" fmla="*/ 144 h 327"/>
                    <a:gd name="T106" fmla="*/ 304 w 314"/>
                    <a:gd name="T107" fmla="*/ 157 h 327"/>
                    <a:gd name="T108" fmla="*/ 281 w 314"/>
                    <a:gd name="T109" fmla="*/ 170 h 327"/>
                    <a:gd name="T110" fmla="*/ 239 w 314"/>
                    <a:gd name="T111" fmla="*/ 170 h 327"/>
                    <a:gd name="T112" fmla="*/ 216 w 314"/>
                    <a:gd name="T113" fmla="*/ 206 h 327"/>
                    <a:gd name="T114" fmla="*/ 216 w 314"/>
                    <a:gd name="T115" fmla="*/ 193 h 327"/>
                    <a:gd name="T116" fmla="*/ 173 w 314"/>
                    <a:gd name="T117" fmla="*/ 180 h 327"/>
                    <a:gd name="T118" fmla="*/ 173 w 314"/>
                    <a:gd name="T119" fmla="*/ 255 h 327"/>
                    <a:gd name="T120" fmla="*/ 186 w 314"/>
                    <a:gd name="T121" fmla="*/ 314 h 327"/>
                    <a:gd name="T122" fmla="*/ 173 w 314"/>
                    <a:gd name="T123" fmla="*/ 327 h 327"/>
                    <a:gd name="T124" fmla="*/ 118 w 314"/>
                    <a:gd name="T125" fmla="*/ 327 h 32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14"/>
                    <a:gd name="T190" fmla="*/ 0 h 327"/>
                    <a:gd name="T191" fmla="*/ 314 w 314"/>
                    <a:gd name="T192" fmla="*/ 327 h 32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14" h="327">
                      <a:moveTo>
                        <a:pt x="98" y="327"/>
                      </a:moveTo>
                      <a:lnTo>
                        <a:pt x="118" y="314"/>
                      </a:lnTo>
                      <a:lnTo>
                        <a:pt x="118" y="304"/>
                      </a:lnTo>
                      <a:lnTo>
                        <a:pt x="131" y="291"/>
                      </a:lnTo>
                      <a:lnTo>
                        <a:pt x="131" y="278"/>
                      </a:lnTo>
                      <a:lnTo>
                        <a:pt x="131" y="268"/>
                      </a:lnTo>
                      <a:lnTo>
                        <a:pt x="131" y="255"/>
                      </a:lnTo>
                      <a:lnTo>
                        <a:pt x="131" y="232"/>
                      </a:lnTo>
                      <a:lnTo>
                        <a:pt x="131" y="219"/>
                      </a:lnTo>
                      <a:lnTo>
                        <a:pt x="131" y="206"/>
                      </a:lnTo>
                      <a:lnTo>
                        <a:pt x="131" y="193"/>
                      </a:lnTo>
                      <a:lnTo>
                        <a:pt x="131" y="180"/>
                      </a:lnTo>
                      <a:lnTo>
                        <a:pt x="118" y="180"/>
                      </a:lnTo>
                      <a:lnTo>
                        <a:pt x="108" y="180"/>
                      </a:lnTo>
                      <a:lnTo>
                        <a:pt x="98" y="180"/>
                      </a:lnTo>
                      <a:lnTo>
                        <a:pt x="85" y="170"/>
                      </a:lnTo>
                      <a:lnTo>
                        <a:pt x="75" y="170"/>
                      </a:lnTo>
                      <a:lnTo>
                        <a:pt x="56" y="170"/>
                      </a:lnTo>
                      <a:lnTo>
                        <a:pt x="43" y="170"/>
                      </a:lnTo>
                      <a:lnTo>
                        <a:pt x="33" y="157"/>
                      </a:lnTo>
                      <a:lnTo>
                        <a:pt x="23" y="157"/>
                      </a:lnTo>
                      <a:lnTo>
                        <a:pt x="0" y="157"/>
                      </a:lnTo>
                      <a:lnTo>
                        <a:pt x="23" y="157"/>
                      </a:lnTo>
                      <a:lnTo>
                        <a:pt x="33" y="157"/>
                      </a:lnTo>
                      <a:lnTo>
                        <a:pt x="33" y="144"/>
                      </a:lnTo>
                      <a:lnTo>
                        <a:pt x="33" y="134"/>
                      </a:lnTo>
                      <a:lnTo>
                        <a:pt x="33" y="121"/>
                      </a:lnTo>
                      <a:lnTo>
                        <a:pt x="33" y="144"/>
                      </a:lnTo>
                      <a:lnTo>
                        <a:pt x="33" y="157"/>
                      </a:lnTo>
                      <a:lnTo>
                        <a:pt x="43" y="157"/>
                      </a:lnTo>
                      <a:lnTo>
                        <a:pt x="66" y="157"/>
                      </a:lnTo>
                      <a:lnTo>
                        <a:pt x="75" y="157"/>
                      </a:lnTo>
                      <a:lnTo>
                        <a:pt x="66" y="157"/>
                      </a:lnTo>
                      <a:lnTo>
                        <a:pt x="56" y="144"/>
                      </a:lnTo>
                      <a:lnTo>
                        <a:pt x="56" y="134"/>
                      </a:lnTo>
                      <a:lnTo>
                        <a:pt x="43" y="108"/>
                      </a:lnTo>
                      <a:lnTo>
                        <a:pt x="56" y="134"/>
                      </a:lnTo>
                      <a:lnTo>
                        <a:pt x="66" y="144"/>
                      </a:lnTo>
                      <a:lnTo>
                        <a:pt x="75" y="157"/>
                      </a:lnTo>
                      <a:lnTo>
                        <a:pt x="85" y="170"/>
                      </a:lnTo>
                      <a:lnTo>
                        <a:pt x="98" y="170"/>
                      </a:lnTo>
                      <a:lnTo>
                        <a:pt x="108" y="170"/>
                      </a:lnTo>
                      <a:lnTo>
                        <a:pt x="118" y="170"/>
                      </a:lnTo>
                      <a:lnTo>
                        <a:pt x="108" y="157"/>
                      </a:lnTo>
                      <a:lnTo>
                        <a:pt x="98" y="157"/>
                      </a:lnTo>
                      <a:lnTo>
                        <a:pt x="98" y="144"/>
                      </a:lnTo>
                      <a:lnTo>
                        <a:pt x="85" y="144"/>
                      </a:lnTo>
                      <a:lnTo>
                        <a:pt x="75" y="144"/>
                      </a:lnTo>
                      <a:lnTo>
                        <a:pt x="66" y="134"/>
                      </a:lnTo>
                      <a:lnTo>
                        <a:pt x="75" y="134"/>
                      </a:lnTo>
                      <a:lnTo>
                        <a:pt x="75" y="144"/>
                      </a:lnTo>
                      <a:lnTo>
                        <a:pt x="85" y="144"/>
                      </a:lnTo>
                      <a:lnTo>
                        <a:pt x="98" y="144"/>
                      </a:lnTo>
                      <a:lnTo>
                        <a:pt x="85" y="134"/>
                      </a:lnTo>
                      <a:lnTo>
                        <a:pt x="85" y="121"/>
                      </a:lnTo>
                      <a:lnTo>
                        <a:pt x="75" y="121"/>
                      </a:lnTo>
                      <a:lnTo>
                        <a:pt x="75" y="108"/>
                      </a:lnTo>
                      <a:lnTo>
                        <a:pt x="66" y="95"/>
                      </a:lnTo>
                      <a:lnTo>
                        <a:pt x="56" y="95"/>
                      </a:lnTo>
                      <a:lnTo>
                        <a:pt x="75" y="95"/>
                      </a:lnTo>
                      <a:lnTo>
                        <a:pt x="66" y="85"/>
                      </a:lnTo>
                      <a:lnTo>
                        <a:pt x="66" y="72"/>
                      </a:lnTo>
                      <a:lnTo>
                        <a:pt x="66" y="85"/>
                      </a:lnTo>
                      <a:lnTo>
                        <a:pt x="75" y="85"/>
                      </a:lnTo>
                      <a:lnTo>
                        <a:pt x="75" y="95"/>
                      </a:lnTo>
                      <a:lnTo>
                        <a:pt x="85" y="108"/>
                      </a:lnTo>
                      <a:lnTo>
                        <a:pt x="85" y="121"/>
                      </a:lnTo>
                      <a:lnTo>
                        <a:pt x="98" y="134"/>
                      </a:lnTo>
                      <a:lnTo>
                        <a:pt x="98" y="108"/>
                      </a:lnTo>
                      <a:lnTo>
                        <a:pt x="98" y="95"/>
                      </a:lnTo>
                      <a:lnTo>
                        <a:pt x="85" y="85"/>
                      </a:lnTo>
                      <a:lnTo>
                        <a:pt x="85" y="72"/>
                      </a:lnTo>
                      <a:lnTo>
                        <a:pt x="85" y="85"/>
                      </a:lnTo>
                      <a:lnTo>
                        <a:pt x="85" y="36"/>
                      </a:lnTo>
                      <a:lnTo>
                        <a:pt x="85" y="23"/>
                      </a:lnTo>
                      <a:lnTo>
                        <a:pt x="85" y="49"/>
                      </a:lnTo>
                      <a:lnTo>
                        <a:pt x="98" y="36"/>
                      </a:lnTo>
                      <a:lnTo>
                        <a:pt x="108" y="23"/>
                      </a:lnTo>
                      <a:lnTo>
                        <a:pt x="98" y="36"/>
                      </a:lnTo>
                      <a:lnTo>
                        <a:pt x="85" y="49"/>
                      </a:lnTo>
                      <a:lnTo>
                        <a:pt x="98" y="72"/>
                      </a:lnTo>
                      <a:lnTo>
                        <a:pt x="98" y="85"/>
                      </a:lnTo>
                      <a:lnTo>
                        <a:pt x="98" y="95"/>
                      </a:lnTo>
                      <a:lnTo>
                        <a:pt x="98" y="121"/>
                      </a:lnTo>
                      <a:lnTo>
                        <a:pt x="108" y="134"/>
                      </a:lnTo>
                      <a:lnTo>
                        <a:pt x="108" y="144"/>
                      </a:lnTo>
                      <a:lnTo>
                        <a:pt x="118" y="144"/>
                      </a:lnTo>
                      <a:lnTo>
                        <a:pt x="118" y="157"/>
                      </a:lnTo>
                      <a:lnTo>
                        <a:pt x="118" y="144"/>
                      </a:lnTo>
                      <a:lnTo>
                        <a:pt x="118" y="134"/>
                      </a:lnTo>
                      <a:lnTo>
                        <a:pt x="108" y="121"/>
                      </a:lnTo>
                      <a:lnTo>
                        <a:pt x="108" y="108"/>
                      </a:lnTo>
                      <a:lnTo>
                        <a:pt x="108" y="95"/>
                      </a:lnTo>
                      <a:lnTo>
                        <a:pt x="108" y="85"/>
                      </a:lnTo>
                      <a:lnTo>
                        <a:pt x="108" y="95"/>
                      </a:lnTo>
                      <a:lnTo>
                        <a:pt x="108" y="72"/>
                      </a:lnTo>
                      <a:lnTo>
                        <a:pt x="108" y="59"/>
                      </a:lnTo>
                      <a:lnTo>
                        <a:pt x="108" y="49"/>
                      </a:lnTo>
                      <a:lnTo>
                        <a:pt x="118" y="36"/>
                      </a:lnTo>
                      <a:lnTo>
                        <a:pt x="118" y="10"/>
                      </a:lnTo>
                      <a:lnTo>
                        <a:pt x="108" y="49"/>
                      </a:lnTo>
                      <a:lnTo>
                        <a:pt x="131" y="10"/>
                      </a:lnTo>
                      <a:lnTo>
                        <a:pt x="118" y="49"/>
                      </a:lnTo>
                      <a:lnTo>
                        <a:pt x="108" y="59"/>
                      </a:lnTo>
                      <a:lnTo>
                        <a:pt x="118" y="85"/>
                      </a:lnTo>
                      <a:lnTo>
                        <a:pt x="118" y="108"/>
                      </a:lnTo>
                      <a:lnTo>
                        <a:pt x="118" y="121"/>
                      </a:lnTo>
                      <a:lnTo>
                        <a:pt x="118" y="134"/>
                      </a:lnTo>
                      <a:lnTo>
                        <a:pt x="131" y="134"/>
                      </a:lnTo>
                      <a:lnTo>
                        <a:pt x="131" y="144"/>
                      </a:lnTo>
                      <a:lnTo>
                        <a:pt x="131" y="157"/>
                      </a:lnTo>
                      <a:lnTo>
                        <a:pt x="131" y="144"/>
                      </a:lnTo>
                      <a:lnTo>
                        <a:pt x="131" y="108"/>
                      </a:lnTo>
                      <a:lnTo>
                        <a:pt x="131" y="95"/>
                      </a:lnTo>
                      <a:lnTo>
                        <a:pt x="118" y="85"/>
                      </a:lnTo>
                      <a:lnTo>
                        <a:pt x="118" y="72"/>
                      </a:lnTo>
                      <a:lnTo>
                        <a:pt x="131" y="85"/>
                      </a:lnTo>
                      <a:lnTo>
                        <a:pt x="131" y="95"/>
                      </a:lnTo>
                      <a:lnTo>
                        <a:pt x="131" y="72"/>
                      </a:lnTo>
                      <a:lnTo>
                        <a:pt x="131" y="49"/>
                      </a:lnTo>
                      <a:lnTo>
                        <a:pt x="131" y="23"/>
                      </a:lnTo>
                      <a:lnTo>
                        <a:pt x="131" y="49"/>
                      </a:lnTo>
                      <a:lnTo>
                        <a:pt x="141" y="23"/>
                      </a:lnTo>
                      <a:lnTo>
                        <a:pt x="150" y="0"/>
                      </a:lnTo>
                      <a:lnTo>
                        <a:pt x="141" y="10"/>
                      </a:lnTo>
                      <a:lnTo>
                        <a:pt x="141" y="23"/>
                      </a:lnTo>
                      <a:lnTo>
                        <a:pt x="141" y="36"/>
                      </a:lnTo>
                      <a:lnTo>
                        <a:pt x="141" y="49"/>
                      </a:lnTo>
                      <a:lnTo>
                        <a:pt x="141" y="59"/>
                      </a:lnTo>
                      <a:lnTo>
                        <a:pt x="141" y="49"/>
                      </a:lnTo>
                      <a:lnTo>
                        <a:pt x="141" y="36"/>
                      </a:lnTo>
                      <a:lnTo>
                        <a:pt x="150" y="36"/>
                      </a:lnTo>
                      <a:lnTo>
                        <a:pt x="150" y="23"/>
                      </a:lnTo>
                      <a:lnTo>
                        <a:pt x="150" y="10"/>
                      </a:lnTo>
                      <a:lnTo>
                        <a:pt x="150" y="0"/>
                      </a:lnTo>
                      <a:lnTo>
                        <a:pt x="150" y="10"/>
                      </a:lnTo>
                      <a:lnTo>
                        <a:pt x="150" y="23"/>
                      </a:lnTo>
                      <a:lnTo>
                        <a:pt x="150" y="36"/>
                      </a:lnTo>
                      <a:lnTo>
                        <a:pt x="141" y="49"/>
                      </a:lnTo>
                      <a:lnTo>
                        <a:pt x="141" y="59"/>
                      </a:lnTo>
                      <a:lnTo>
                        <a:pt x="141" y="85"/>
                      </a:lnTo>
                      <a:lnTo>
                        <a:pt x="141" y="108"/>
                      </a:lnTo>
                      <a:lnTo>
                        <a:pt x="141" y="144"/>
                      </a:lnTo>
                      <a:lnTo>
                        <a:pt x="141" y="157"/>
                      </a:lnTo>
                      <a:lnTo>
                        <a:pt x="141" y="144"/>
                      </a:lnTo>
                      <a:lnTo>
                        <a:pt x="150" y="134"/>
                      </a:lnTo>
                      <a:lnTo>
                        <a:pt x="150" y="121"/>
                      </a:lnTo>
                      <a:lnTo>
                        <a:pt x="150" y="108"/>
                      </a:lnTo>
                      <a:lnTo>
                        <a:pt x="150" y="95"/>
                      </a:lnTo>
                      <a:lnTo>
                        <a:pt x="150" y="85"/>
                      </a:lnTo>
                      <a:lnTo>
                        <a:pt x="150" y="59"/>
                      </a:lnTo>
                      <a:lnTo>
                        <a:pt x="150" y="72"/>
                      </a:lnTo>
                      <a:lnTo>
                        <a:pt x="164" y="85"/>
                      </a:lnTo>
                      <a:lnTo>
                        <a:pt x="164" y="72"/>
                      </a:lnTo>
                      <a:lnTo>
                        <a:pt x="173" y="59"/>
                      </a:lnTo>
                      <a:lnTo>
                        <a:pt x="173" y="36"/>
                      </a:lnTo>
                      <a:lnTo>
                        <a:pt x="173" y="59"/>
                      </a:lnTo>
                      <a:lnTo>
                        <a:pt x="196" y="23"/>
                      </a:lnTo>
                      <a:lnTo>
                        <a:pt x="206" y="0"/>
                      </a:lnTo>
                      <a:lnTo>
                        <a:pt x="196" y="23"/>
                      </a:lnTo>
                      <a:lnTo>
                        <a:pt x="173" y="59"/>
                      </a:lnTo>
                      <a:lnTo>
                        <a:pt x="216" y="36"/>
                      </a:lnTo>
                      <a:lnTo>
                        <a:pt x="173" y="72"/>
                      </a:lnTo>
                      <a:lnTo>
                        <a:pt x="173" y="85"/>
                      </a:lnTo>
                      <a:lnTo>
                        <a:pt x="164" y="95"/>
                      </a:lnTo>
                      <a:lnTo>
                        <a:pt x="164" y="108"/>
                      </a:lnTo>
                      <a:lnTo>
                        <a:pt x="150" y="134"/>
                      </a:lnTo>
                      <a:lnTo>
                        <a:pt x="150" y="157"/>
                      </a:lnTo>
                      <a:lnTo>
                        <a:pt x="150" y="144"/>
                      </a:lnTo>
                      <a:lnTo>
                        <a:pt x="164" y="134"/>
                      </a:lnTo>
                      <a:lnTo>
                        <a:pt x="164" y="121"/>
                      </a:lnTo>
                      <a:lnTo>
                        <a:pt x="173" y="121"/>
                      </a:lnTo>
                      <a:lnTo>
                        <a:pt x="173" y="108"/>
                      </a:lnTo>
                      <a:lnTo>
                        <a:pt x="186" y="108"/>
                      </a:lnTo>
                      <a:lnTo>
                        <a:pt x="186" y="95"/>
                      </a:lnTo>
                      <a:lnTo>
                        <a:pt x="186" y="72"/>
                      </a:lnTo>
                      <a:lnTo>
                        <a:pt x="186" y="95"/>
                      </a:lnTo>
                      <a:lnTo>
                        <a:pt x="196" y="85"/>
                      </a:lnTo>
                      <a:lnTo>
                        <a:pt x="196" y="72"/>
                      </a:lnTo>
                      <a:lnTo>
                        <a:pt x="206" y="72"/>
                      </a:lnTo>
                      <a:lnTo>
                        <a:pt x="216" y="59"/>
                      </a:lnTo>
                      <a:lnTo>
                        <a:pt x="216" y="49"/>
                      </a:lnTo>
                      <a:lnTo>
                        <a:pt x="216" y="23"/>
                      </a:lnTo>
                      <a:lnTo>
                        <a:pt x="226" y="49"/>
                      </a:lnTo>
                      <a:lnTo>
                        <a:pt x="239" y="36"/>
                      </a:lnTo>
                      <a:lnTo>
                        <a:pt x="262" y="23"/>
                      </a:lnTo>
                      <a:lnTo>
                        <a:pt x="239" y="49"/>
                      </a:lnTo>
                      <a:lnTo>
                        <a:pt x="249" y="49"/>
                      </a:lnTo>
                      <a:lnTo>
                        <a:pt x="226" y="49"/>
                      </a:lnTo>
                      <a:lnTo>
                        <a:pt x="216" y="59"/>
                      </a:lnTo>
                      <a:lnTo>
                        <a:pt x="206" y="72"/>
                      </a:lnTo>
                      <a:lnTo>
                        <a:pt x="206" y="85"/>
                      </a:lnTo>
                      <a:lnTo>
                        <a:pt x="196" y="95"/>
                      </a:lnTo>
                      <a:lnTo>
                        <a:pt x="206" y="95"/>
                      </a:lnTo>
                      <a:lnTo>
                        <a:pt x="216" y="85"/>
                      </a:lnTo>
                      <a:lnTo>
                        <a:pt x="226" y="85"/>
                      </a:lnTo>
                      <a:lnTo>
                        <a:pt x="239" y="85"/>
                      </a:lnTo>
                      <a:lnTo>
                        <a:pt x="239" y="72"/>
                      </a:lnTo>
                      <a:lnTo>
                        <a:pt x="249" y="72"/>
                      </a:lnTo>
                      <a:lnTo>
                        <a:pt x="249" y="59"/>
                      </a:lnTo>
                      <a:lnTo>
                        <a:pt x="249" y="72"/>
                      </a:lnTo>
                      <a:lnTo>
                        <a:pt x="239" y="85"/>
                      </a:lnTo>
                      <a:lnTo>
                        <a:pt x="226" y="85"/>
                      </a:lnTo>
                      <a:lnTo>
                        <a:pt x="216" y="95"/>
                      </a:lnTo>
                      <a:lnTo>
                        <a:pt x="206" y="95"/>
                      </a:lnTo>
                      <a:lnTo>
                        <a:pt x="196" y="95"/>
                      </a:lnTo>
                      <a:lnTo>
                        <a:pt x="196" y="108"/>
                      </a:lnTo>
                      <a:lnTo>
                        <a:pt x="186" y="108"/>
                      </a:lnTo>
                      <a:lnTo>
                        <a:pt x="186" y="121"/>
                      </a:lnTo>
                      <a:lnTo>
                        <a:pt x="173" y="134"/>
                      </a:lnTo>
                      <a:lnTo>
                        <a:pt x="173" y="144"/>
                      </a:lnTo>
                      <a:lnTo>
                        <a:pt x="164" y="144"/>
                      </a:lnTo>
                      <a:lnTo>
                        <a:pt x="164" y="157"/>
                      </a:lnTo>
                      <a:lnTo>
                        <a:pt x="173" y="157"/>
                      </a:lnTo>
                      <a:lnTo>
                        <a:pt x="173" y="144"/>
                      </a:lnTo>
                      <a:lnTo>
                        <a:pt x="186" y="144"/>
                      </a:lnTo>
                      <a:lnTo>
                        <a:pt x="186" y="134"/>
                      </a:lnTo>
                      <a:lnTo>
                        <a:pt x="186" y="121"/>
                      </a:lnTo>
                      <a:lnTo>
                        <a:pt x="196" y="108"/>
                      </a:lnTo>
                      <a:lnTo>
                        <a:pt x="186" y="121"/>
                      </a:lnTo>
                      <a:lnTo>
                        <a:pt x="186" y="134"/>
                      </a:lnTo>
                      <a:lnTo>
                        <a:pt x="186" y="144"/>
                      </a:lnTo>
                      <a:lnTo>
                        <a:pt x="196" y="144"/>
                      </a:lnTo>
                      <a:lnTo>
                        <a:pt x="206" y="144"/>
                      </a:lnTo>
                      <a:lnTo>
                        <a:pt x="216" y="134"/>
                      </a:lnTo>
                      <a:lnTo>
                        <a:pt x="239" y="134"/>
                      </a:lnTo>
                      <a:lnTo>
                        <a:pt x="239" y="121"/>
                      </a:lnTo>
                      <a:lnTo>
                        <a:pt x="249" y="121"/>
                      </a:lnTo>
                      <a:lnTo>
                        <a:pt x="249" y="95"/>
                      </a:lnTo>
                      <a:lnTo>
                        <a:pt x="249" y="121"/>
                      </a:lnTo>
                      <a:lnTo>
                        <a:pt x="262" y="108"/>
                      </a:lnTo>
                      <a:lnTo>
                        <a:pt x="262" y="121"/>
                      </a:lnTo>
                      <a:lnTo>
                        <a:pt x="262" y="108"/>
                      </a:lnTo>
                      <a:lnTo>
                        <a:pt x="271" y="108"/>
                      </a:lnTo>
                      <a:lnTo>
                        <a:pt x="271" y="121"/>
                      </a:lnTo>
                      <a:lnTo>
                        <a:pt x="262" y="121"/>
                      </a:lnTo>
                      <a:lnTo>
                        <a:pt x="271" y="121"/>
                      </a:lnTo>
                      <a:lnTo>
                        <a:pt x="262" y="121"/>
                      </a:lnTo>
                      <a:lnTo>
                        <a:pt x="249" y="134"/>
                      </a:lnTo>
                      <a:lnTo>
                        <a:pt x="262" y="134"/>
                      </a:lnTo>
                      <a:lnTo>
                        <a:pt x="262" y="144"/>
                      </a:lnTo>
                      <a:lnTo>
                        <a:pt x="262" y="134"/>
                      </a:lnTo>
                      <a:lnTo>
                        <a:pt x="249" y="134"/>
                      </a:lnTo>
                      <a:lnTo>
                        <a:pt x="239" y="134"/>
                      </a:lnTo>
                      <a:lnTo>
                        <a:pt x="216" y="144"/>
                      </a:lnTo>
                      <a:lnTo>
                        <a:pt x="206" y="144"/>
                      </a:lnTo>
                      <a:lnTo>
                        <a:pt x="196" y="157"/>
                      </a:lnTo>
                      <a:lnTo>
                        <a:pt x="186" y="157"/>
                      </a:lnTo>
                      <a:lnTo>
                        <a:pt x="173" y="170"/>
                      </a:lnTo>
                      <a:lnTo>
                        <a:pt x="186" y="170"/>
                      </a:lnTo>
                      <a:lnTo>
                        <a:pt x="206" y="170"/>
                      </a:lnTo>
                      <a:lnTo>
                        <a:pt x="226" y="170"/>
                      </a:lnTo>
                      <a:lnTo>
                        <a:pt x="249" y="170"/>
                      </a:lnTo>
                      <a:lnTo>
                        <a:pt x="249" y="157"/>
                      </a:lnTo>
                      <a:lnTo>
                        <a:pt x="262" y="157"/>
                      </a:lnTo>
                      <a:lnTo>
                        <a:pt x="271" y="157"/>
                      </a:lnTo>
                      <a:lnTo>
                        <a:pt x="281" y="144"/>
                      </a:lnTo>
                      <a:lnTo>
                        <a:pt x="281" y="134"/>
                      </a:lnTo>
                      <a:lnTo>
                        <a:pt x="281" y="144"/>
                      </a:lnTo>
                      <a:lnTo>
                        <a:pt x="271" y="157"/>
                      </a:lnTo>
                      <a:lnTo>
                        <a:pt x="281" y="157"/>
                      </a:lnTo>
                      <a:lnTo>
                        <a:pt x="294" y="157"/>
                      </a:lnTo>
                      <a:lnTo>
                        <a:pt x="304" y="144"/>
                      </a:lnTo>
                      <a:lnTo>
                        <a:pt x="314" y="144"/>
                      </a:lnTo>
                      <a:lnTo>
                        <a:pt x="304" y="144"/>
                      </a:lnTo>
                      <a:lnTo>
                        <a:pt x="304" y="157"/>
                      </a:lnTo>
                      <a:lnTo>
                        <a:pt x="294" y="157"/>
                      </a:lnTo>
                      <a:lnTo>
                        <a:pt x="281" y="157"/>
                      </a:lnTo>
                      <a:lnTo>
                        <a:pt x="294" y="157"/>
                      </a:lnTo>
                      <a:lnTo>
                        <a:pt x="304" y="157"/>
                      </a:lnTo>
                      <a:lnTo>
                        <a:pt x="304" y="170"/>
                      </a:lnTo>
                      <a:lnTo>
                        <a:pt x="294" y="170"/>
                      </a:lnTo>
                      <a:lnTo>
                        <a:pt x="281" y="170"/>
                      </a:lnTo>
                      <a:lnTo>
                        <a:pt x="271" y="170"/>
                      </a:lnTo>
                      <a:lnTo>
                        <a:pt x="281" y="170"/>
                      </a:lnTo>
                      <a:lnTo>
                        <a:pt x="304" y="170"/>
                      </a:lnTo>
                      <a:lnTo>
                        <a:pt x="281" y="170"/>
                      </a:lnTo>
                      <a:lnTo>
                        <a:pt x="271" y="170"/>
                      </a:lnTo>
                      <a:lnTo>
                        <a:pt x="262" y="170"/>
                      </a:lnTo>
                      <a:lnTo>
                        <a:pt x="239" y="170"/>
                      </a:lnTo>
                      <a:lnTo>
                        <a:pt x="216" y="180"/>
                      </a:lnTo>
                      <a:lnTo>
                        <a:pt x="226" y="193"/>
                      </a:lnTo>
                      <a:lnTo>
                        <a:pt x="216" y="180"/>
                      </a:lnTo>
                      <a:lnTo>
                        <a:pt x="216" y="193"/>
                      </a:lnTo>
                      <a:lnTo>
                        <a:pt x="216" y="206"/>
                      </a:lnTo>
                      <a:lnTo>
                        <a:pt x="206" y="219"/>
                      </a:lnTo>
                      <a:lnTo>
                        <a:pt x="196" y="232"/>
                      </a:lnTo>
                      <a:lnTo>
                        <a:pt x="206" y="219"/>
                      </a:lnTo>
                      <a:lnTo>
                        <a:pt x="206" y="206"/>
                      </a:lnTo>
                      <a:lnTo>
                        <a:pt x="216" y="193"/>
                      </a:lnTo>
                      <a:lnTo>
                        <a:pt x="206" y="193"/>
                      </a:lnTo>
                      <a:lnTo>
                        <a:pt x="206" y="180"/>
                      </a:lnTo>
                      <a:lnTo>
                        <a:pt x="196" y="180"/>
                      </a:lnTo>
                      <a:lnTo>
                        <a:pt x="186" y="180"/>
                      </a:lnTo>
                      <a:lnTo>
                        <a:pt x="173" y="180"/>
                      </a:lnTo>
                      <a:lnTo>
                        <a:pt x="173" y="193"/>
                      </a:lnTo>
                      <a:lnTo>
                        <a:pt x="173" y="206"/>
                      </a:lnTo>
                      <a:lnTo>
                        <a:pt x="173" y="232"/>
                      </a:lnTo>
                      <a:lnTo>
                        <a:pt x="173" y="242"/>
                      </a:lnTo>
                      <a:lnTo>
                        <a:pt x="173" y="255"/>
                      </a:lnTo>
                      <a:lnTo>
                        <a:pt x="173" y="268"/>
                      </a:lnTo>
                      <a:lnTo>
                        <a:pt x="173" y="278"/>
                      </a:lnTo>
                      <a:lnTo>
                        <a:pt x="173" y="291"/>
                      </a:lnTo>
                      <a:lnTo>
                        <a:pt x="173" y="304"/>
                      </a:lnTo>
                      <a:lnTo>
                        <a:pt x="186" y="314"/>
                      </a:lnTo>
                      <a:lnTo>
                        <a:pt x="186" y="327"/>
                      </a:lnTo>
                      <a:lnTo>
                        <a:pt x="196" y="327"/>
                      </a:lnTo>
                      <a:lnTo>
                        <a:pt x="206" y="327"/>
                      </a:lnTo>
                      <a:lnTo>
                        <a:pt x="186" y="327"/>
                      </a:lnTo>
                      <a:lnTo>
                        <a:pt x="173" y="327"/>
                      </a:lnTo>
                      <a:lnTo>
                        <a:pt x="164" y="327"/>
                      </a:lnTo>
                      <a:lnTo>
                        <a:pt x="150" y="327"/>
                      </a:lnTo>
                      <a:lnTo>
                        <a:pt x="141" y="327"/>
                      </a:lnTo>
                      <a:lnTo>
                        <a:pt x="131" y="327"/>
                      </a:lnTo>
                      <a:lnTo>
                        <a:pt x="118" y="327"/>
                      </a:lnTo>
                      <a:lnTo>
                        <a:pt x="98" y="327"/>
                      </a:lnTo>
                    </a:path>
                  </a:pathLst>
                </a:custGeom>
                <a:noFill/>
                <a:ln w="11113">
                  <a:solidFill>
                    <a:srgbClr val="000000"/>
                  </a:solidFill>
                  <a:prstDash val="solid"/>
                  <a:round/>
                  <a:headEnd/>
                  <a:tailEnd/>
                </a:ln>
              </p:spPr>
              <p:txBody>
                <a:bodyPr/>
                <a:lstStyle/>
                <a:p>
                  <a:endParaRPr lang="en-US"/>
                </a:p>
              </p:txBody>
            </p:sp>
            <p:sp>
              <p:nvSpPr>
                <p:cNvPr id="53327" name="Freeform 208"/>
                <p:cNvSpPr>
                  <a:spLocks/>
                </p:cNvSpPr>
                <p:nvPr/>
              </p:nvSpPr>
              <p:spPr bwMode="auto">
                <a:xfrm>
                  <a:off x="2210" y="2237"/>
                  <a:ext cx="62" cy="177"/>
                </a:xfrm>
                <a:custGeom>
                  <a:avLst/>
                  <a:gdLst>
                    <a:gd name="T0" fmla="*/ 0 w 62"/>
                    <a:gd name="T1" fmla="*/ 23 h 177"/>
                    <a:gd name="T2" fmla="*/ 10 w 62"/>
                    <a:gd name="T3" fmla="*/ 36 h 177"/>
                    <a:gd name="T4" fmla="*/ 19 w 62"/>
                    <a:gd name="T5" fmla="*/ 72 h 177"/>
                    <a:gd name="T6" fmla="*/ 10 w 62"/>
                    <a:gd name="T7" fmla="*/ 118 h 177"/>
                    <a:gd name="T8" fmla="*/ 10 w 62"/>
                    <a:gd name="T9" fmla="*/ 141 h 177"/>
                    <a:gd name="T10" fmla="*/ 0 w 62"/>
                    <a:gd name="T11" fmla="*/ 167 h 177"/>
                    <a:gd name="T12" fmla="*/ 19 w 62"/>
                    <a:gd name="T13" fmla="*/ 141 h 177"/>
                    <a:gd name="T14" fmla="*/ 10 w 62"/>
                    <a:gd name="T15" fmla="*/ 167 h 177"/>
                    <a:gd name="T16" fmla="*/ 19 w 62"/>
                    <a:gd name="T17" fmla="*/ 141 h 177"/>
                    <a:gd name="T18" fmla="*/ 19 w 62"/>
                    <a:gd name="T19" fmla="*/ 118 h 177"/>
                    <a:gd name="T20" fmla="*/ 19 w 62"/>
                    <a:gd name="T21" fmla="*/ 72 h 177"/>
                    <a:gd name="T22" fmla="*/ 19 w 62"/>
                    <a:gd name="T23" fmla="*/ 49 h 177"/>
                    <a:gd name="T24" fmla="*/ 19 w 62"/>
                    <a:gd name="T25" fmla="*/ 59 h 177"/>
                    <a:gd name="T26" fmla="*/ 19 w 62"/>
                    <a:gd name="T27" fmla="*/ 85 h 177"/>
                    <a:gd name="T28" fmla="*/ 32 w 62"/>
                    <a:gd name="T29" fmla="*/ 118 h 177"/>
                    <a:gd name="T30" fmla="*/ 19 w 62"/>
                    <a:gd name="T31" fmla="*/ 141 h 177"/>
                    <a:gd name="T32" fmla="*/ 19 w 62"/>
                    <a:gd name="T33" fmla="*/ 167 h 177"/>
                    <a:gd name="T34" fmla="*/ 32 w 62"/>
                    <a:gd name="T35" fmla="*/ 167 h 177"/>
                    <a:gd name="T36" fmla="*/ 32 w 62"/>
                    <a:gd name="T37" fmla="*/ 167 h 177"/>
                    <a:gd name="T38" fmla="*/ 32 w 62"/>
                    <a:gd name="T39" fmla="*/ 128 h 177"/>
                    <a:gd name="T40" fmla="*/ 32 w 62"/>
                    <a:gd name="T41" fmla="*/ 105 h 177"/>
                    <a:gd name="T42" fmla="*/ 32 w 62"/>
                    <a:gd name="T43" fmla="*/ 72 h 177"/>
                    <a:gd name="T44" fmla="*/ 32 w 62"/>
                    <a:gd name="T45" fmla="*/ 49 h 177"/>
                    <a:gd name="T46" fmla="*/ 42 w 62"/>
                    <a:gd name="T47" fmla="*/ 49 h 177"/>
                    <a:gd name="T48" fmla="*/ 32 w 62"/>
                    <a:gd name="T49" fmla="*/ 59 h 177"/>
                    <a:gd name="T50" fmla="*/ 32 w 62"/>
                    <a:gd name="T51" fmla="*/ 85 h 177"/>
                    <a:gd name="T52" fmla="*/ 32 w 62"/>
                    <a:gd name="T53" fmla="*/ 105 h 177"/>
                    <a:gd name="T54" fmla="*/ 32 w 62"/>
                    <a:gd name="T55" fmla="*/ 128 h 177"/>
                    <a:gd name="T56" fmla="*/ 42 w 62"/>
                    <a:gd name="T57" fmla="*/ 154 h 177"/>
                    <a:gd name="T58" fmla="*/ 49 w 62"/>
                    <a:gd name="T59" fmla="*/ 167 h 177"/>
                    <a:gd name="T60" fmla="*/ 49 w 62"/>
                    <a:gd name="T61" fmla="*/ 167 h 177"/>
                    <a:gd name="T62" fmla="*/ 42 w 62"/>
                    <a:gd name="T63" fmla="*/ 141 h 177"/>
                    <a:gd name="T64" fmla="*/ 42 w 62"/>
                    <a:gd name="T65" fmla="*/ 118 h 177"/>
                    <a:gd name="T66" fmla="*/ 32 w 62"/>
                    <a:gd name="T67" fmla="*/ 95 h 177"/>
                    <a:gd name="T68" fmla="*/ 42 w 62"/>
                    <a:gd name="T69" fmla="*/ 59 h 177"/>
                    <a:gd name="T70" fmla="*/ 42 w 62"/>
                    <a:gd name="T71" fmla="*/ 36 h 177"/>
                    <a:gd name="T72" fmla="*/ 42 w 62"/>
                    <a:gd name="T73" fmla="*/ 36 h 177"/>
                    <a:gd name="T74" fmla="*/ 42 w 62"/>
                    <a:gd name="T75" fmla="*/ 23 h 177"/>
                    <a:gd name="T76" fmla="*/ 32 w 62"/>
                    <a:gd name="T77" fmla="*/ 49 h 177"/>
                    <a:gd name="T78" fmla="*/ 32 w 62"/>
                    <a:gd name="T79" fmla="*/ 23 h 177"/>
                    <a:gd name="T80" fmla="*/ 32 w 62"/>
                    <a:gd name="T81" fmla="*/ 0 h 177"/>
                    <a:gd name="T82" fmla="*/ 19 w 62"/>
                    <a:gd name="T83" fmla="*/ 36 h 177"/>
                    <a:gd name="T84" fmla="*/ 0 w 62"/>
                    <a:gd name="T85" fmla="*/ 23 h 1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2"/>
                    <a:gd name="T130" fmla="*/ 0 h 177"/>
                    <a:gd name="T131" fmla="*/ 62 w 62"/>
                    <a:gd name="T132" fmla="*/ 177 h 1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2" h="177">
                      <a:moveTo>
                        <a:pt x="0" y="23"/>
                      </a:moveTo>
                      <a:lnTo>
                        <a:pt x="0" y="23"/>
                      </a:lnTo>
                      <a:lnTo>
                        <a:pt x="10" y="23"/>
                      </a:lnTo>
                      <a:lnTo>
                        <a:pt x="10" y="36"/>
                      </a:lnTo>
                      <a:lnTo>
                        <a:pt x="10" y="49"/>
                      </a:lnTo>
                      <a:lnTo>
                        <a:pt x="19" y="72"/>
                      </a:lnTo>
                      <a:lnTo>
                        <a:pt x="10" y="95"/>
                      </a:lnTo>
                      <a:lnTo>
                        <a:pt x="10" y="118"/>
                      </a:lnTo>
                      <a:lnTo>
                        <a:pt x="10" y="128"/>
                      </a:lnTo>
                      <a:lnTo>
                        <a:pt x="10" y="141"/>
                      </a:lnTo>
                      <a:lnTo>
                        <a:pt x="10" y="154"/>
                      </a:lnTo>
                      <a:lnTo>
                        <a:pt x="0" y="167"/>
                      </a:lnTo>
                      <a:lnTo>
                        <a:pt x="10" y="154"/>
                      </a:lnTo>
                      <a:lnTo>
                        <a:pt x="19" y="141"/>
                      </a:lnTo>
                      <a:lnTo>
                        <a:pt x="19" y="154"/>
                      </a:lnTo>
                      <a:lnTo>
                        <a:pt x="10" y="167"/>
                      </a:lnTo>
                      <a:lnTo>
                        <a:pt x="19" y="167"/>
                      </a:lnTo>
                      <a:lnTo>
                        <a:pt x="19" y="141"/>
                      </a:lnTo>
                      <a:lnTo>
                        <a:pt x="19" y="128"/>
                      </a:lnTo>
                      <a:lnTo>
                        <a:pt x="19" y="118"/>
                      </a:lnTo>
                      <a:lnTo>
                        <a:pt x="19" y="95"/>
                      </a:lnTo>
                      <a:lnTo>
                        <a:pt x="19" y="72"/>
                      </a:lnTo>
                      <a:lnTo>
                        <a:pt x="19" y="59"/>
                      </a:lnTo>
                      <a:lnTo>
                        <a:pt x="19" y="49"/>
                      </a:lnTo>
                      <a:lnTo>
                        <a:pt x="19" y="36"/>
                      </a:lnTo>
                      <a:lnTo>
                        <a:pt x="19" y="59"/>
                      </a:lnTo>
                      <a:lnTo>
                        <a:pt x="19" y="72"/>
                      </a:lnTo>
                      <a:lnTo>
                        <a:pt x="19" y="85"/>
                      </a:lnTo>
                      <a:lnTo>
                        <a:pt x="32" y="95"/>
                      </a:lnTo>
                      <a:lnTo>
                        <a:pt x="32" y="118"/>
                      </a:lnTo>
                      <a:lnTo>
                        <a:pt x="32" y="128"/>
                      </a:lnTo>
                      <a:lnTo>
                        <a:pt x="19" y="141"/>
                      </a:lnTo>
                      <a:lnTo>
                        <a:pt x="19" y="154"/>
                      </a:lnTo>
                      <a:lnTo>
                        <a:pt x="19" y="167"/>
                      </a:lnTo>
                      <a:lnTo>
                        <a:pt x="32" y="154"/>
                      </a:lnTo>
                      <a:lnTo>
                        <a:pt x="32" y="167"/>
                      </a:lnTo>
                      <a:lnTo>
                        <a:pt x="32" y="177"/>
                      </a:lnTo>
                      <a:lnTo>
                        <a:pt x="32" y="167"/>
                      </a:lnTo>
                      <a:lnTo>
                        <a:pt x="32" y="154"/>
                      </a:lnTo>
                      <a:lnTo>
                        <a:pt x="32" y="128"/>
                      </a:lnTo>
                      <a:lnTo>
                        <a:pt x="32" y="118"/>
                      </a:lnTo>
                      <a:lnTo>
                        <a:pt x="32" y="105"/>
                      </a:lnTo>
                      <a:lnTo>
                        <a:pt x="32" y="85"/>
                      </a:lnTo>
                      <a:lnTo>
                        <a:pt x="32" y="72"/>
                      </a:lnTo>
                      <a:lnTo>
                        <a:pt x="32" y="59"/>
                      </a:lnTo>
                      <a:lnTo>
                        <a:pt x="32" y="49"/>
                      </a:lnTo>
                      <a:lnTo>
                        <a:pt x="42" y="23"/>
                      </a:lnTo>
                      <a:lnTo>
                        <a:pt x="42" y="49"/>
                      </a:lnTo>
                      <a:lnTo>
                        <a:pt x="32" y="49"/>
                      </a:lnTo>
                      <a:lnTo>
                        <a:pt x="32" y="59"/>
                      </a:lnTo>
                      <a:lnTo>
                        <a:pt x="32" y="72"/>
                      </a:lnTo>
                      <a:lnTo>
                        <a:pt x="32" y="85"/>
                      </a:lnTo>
                      <a:lnTo>
                        <a:pt x="32" y="95"/>
                      </a:lnTo>
                      <a:lnTo>
                        <a:pt x="32" y="105"/>
                      </a:lnTo>
                      <a:lnTo>
                        <a:pt x="32" y="118"/>
                      </a:lnTo>
                      <a:lnTo>
                        <a:pt x="32" y="128"/>
                      </a:lnTo>
                      <a:lnTo>
                        <a:pt x="42" y="141"/>
                      </a:lnTo>
                      <a:lnTo>
                        <a:pt x="42" y="154"/>
                      </a:lnTo>
                      <a:lnTo>
                        <a:pt x="42" y="167"/>
                      </a:lnTo>
                      <a:lnTo>
                        <a:pt x="49" y="167"/>
                      </a:lnTo>
                      <a:lnTo>
                        <a:pt x="62" y="167"/>
                      </a:lnTo>
                      <a:lnTo>
                        <a:pt x="49" y="167"/>
                      </a:lnTo>
                      <a:lnTo>
                        <a:pt x="42" y="154"/>
                      </a:lnTo>
                      <a:lnTo>
                        <a:pt x="42" y="141"/>
                      </a:lnTo>
                      <a:lnTo>
                        <a:pt x="42" y="128"/>
                      </a:lnTo>
                      <a:lnTo>
                        <a:pt x="42" y="118"/>
                      </a:lnTo>
                      <a:lnTo>
                        <a:pt x="42" y="105"/>
                      </a:lnTo>
                      <a:lnTo>
                        <a:pt x="32" y="95"/>
                      </a:lnTo>
                      <a:lnTo>
                        <a:pt x="42" y="72"/>
                      </a:lnTo>
                      <a:lnTo>
                        <a:pt x="42" y="59"/>
                      </a:lnTo>
                      <a:lnTo>
                        <a:pt x="42" y="49"/>
                      </a:lnTo>
                      <a:lnTo>
                        <a:pt x="42" y="36"/>
                      </a:lnTo>
                      <a:lnTo>
                        <a:pt x="49" y="23"/>
                      </a:lnTo>
                      <a:lnTo>
                        <a:pt x="42" y="36"/>
                      </a:lnTo>
                      <a:lnTo>
                        <a:pt x="49" y="23"/>
                      </a:lnTo>
                      <a:lnTo>
                        <a:pt x="42" y="23"/>
                      </a:lnTo>
                      <a:lnTo>
                        <a:pt x="32" y="36"/>
                      </a:lnTo>
                      <a:lnTo>
                        <a:pt x="32" y="49"/>
                      </a:lnTo>
                      <a:lnTo>
                        <a:pt x="32" y="36"/>
                      </a:lnTo>
                      <a:lnTo>
                        <a:pt x="32" y="23"/>
                      </a:lnTo>
                      <a:lnTo>
                        <a:pt x="32" y="13"/>
                      </a:lnTo>
                      <a:lnTo>
                        <a:pt x="32" y="0"/>
                      </a:lnTo>
                      <a:lnTo>
                        <a:pt x="32" y="23"/>
                      </a:lnTo>
                      <a:lnTo>
                        <a:pt x="19" y="36"/>
                      </a:lnTo>
                      <a:lnTo>
                        <a:pt x="10" y="36"/>
                      </a:lnTo>
                      <a:lnTo>
                        <a:pt x="0" y="23"/>
                      </a:lnTo>
                      <a:close/>
                    </a:path>
                  </a:pathLst>
                </a:custGeom>
                <a:solidFill>
                  <a:srgbClr val="5F3F1F"/>
                </a:solidFill>
                <a:ln w="9525">
                  <a:noFill/>
                  <a:round/>
                  <a:headEnd/>
                  <a:tailEnd/>
                </a:ln>
              </p:spPr>
              <p:txBody>
                <a:bodyPr/>
                <a:lstStyle/>
                <a:p>
                  <a:endParaRPr lang="en-US"/>
                </a:p>
              </p:txBody>
            </p:sp>
          </p:grpSp>
          <p:sp>
            <p:nvSpPr>
              <p:cNvPr id="53322" name="Freeform 209"/>
              <p:cNvSpPr>
                <a:spLocks/>
              </p:cNvSpPr>
              <p:nvPr/>
            </p:nvSpPr>
            <p:spPr bwMode="auto">
              <a:xfrm>
                <a:off x="2069" y="2080"/>
                <a:ext cx="353" cy="249"/>
              </a:xfrm>
              <a:custGeom>
                <a:avLst/>
                <a:gdLst>
                  <a:gd name="T0" fmla="*/ 141 w 353"/>
                  <a:gd name="T1" fmla="*/ 0 h 249"/>
                  <a:gd name="T2" fmla="*/ 108 w 353"/>
                  <a:gd name="T3" fmla="*/ 23 h 249"/>
                  <a:gd name="T4" fmla="*/ 85 w 353"/>
                  <a:gd name="T5" fmla="*/ 46 h 249"/>
                  <a:gd name="T6" fmla="*/ 95 w 353"/>
                  <a:gd name="T7" fmla="*/ 82 h 249"/>
                  <a:gd name="T8" fmla="*/ 75 w 353"/>
                  <a:gd name="T9" fmla="*/ 95 h 249"/>
                  <a:gd name="T10" fmla="*/ 43 w 353"/>
                  <a:gd name="T11" fmla="*/ 118 h 249"/>
                  <a:gd name="T12" fmla="*/ 33 w 353"/>
                  <a:gd name="T13" fmla="*/ 154 h 249"/>
                  <a:gd name="T14" fmla="*/ 0 w 353"/>
                  <a:gd name="T15" fmla="*/ 177 h 249"/>
                  <a:gd name="T16" fmla="*/ 23 w 353"/>
                  <a:gd name="T17" fmla="*/ 199 h 249"/>
                  <a:gd name="T18" fmla="*/ 53 w 353"/>
                  <a:gd name="T19" fmla="*/ 190 h 249"/>
                  <a:gd name="T20" fmla="*/ 95 w 353"/>
                  <a:gd name="T21" fmla="*/ 177 h 249"/>
                  <a:gd name="T22" fmla="*/ 66 w 353"/>
                  <a:gd name="T23" fmla="*/ 154 h 249"/>
                  <a:gd name="T24" fmla="*/ 108 w 353"/>
                  <a:gd name="T25" fmla="*/ 141 h 249"/>
                  <a:gd name="T26" fmla="*/ 141 w 353"/>
                  <a:gd name="T27" fmla="*/ 154 h 249"/>
                  <a:gd name="T28" fmla="*/ 128 w 353"/>
                  <a:gd name="T29" fmla="*/ 154 h 249"/>
                  <a:gd name="T30" fmla="*/ 108 w 353"/>
                  <a:gd name="T31" fmla="*/ 154 h 249"/>
                  <a:gd name="T32" fmla="*/ 95 w 353"/>
                  <a:gd name="T33" fmla="*/ 190 h 249"/>
                  <a:gd name="T34" fmla="*/ 66 w 353"/>
                  <a:gd name="T35" fmla="*/ 213 h 249"/>
                  <a:gd name="T36" fmla="*/ 75 w 353"/>
                  <a:gd name="T37" fmla="*/ 249 h 249"/>
                  <a:gd name="T38" fmla="*/ 118 w 353"/>
                  <a:gd name="T39" fmla="*/ 249 h 249"/>
                  <a:gd name="T40" fmla="*/ 108 w 353"/>
                  <a:gd name="T41" fmla="*/ 213 h 249"/>
                  <a:gd name="T42" fmla="*/ 128 w 353"/>
                  <a:gd name="T43" fmla="*/ 226 h 249"/>
                  <a:gd name="T44" fmla="*/ 151 w 353"/>
                  <a:gd name="T45" fmla="*/ 199 h 249"/>
                  <a:gd name="T46" fmla="*/ 160 w 353"/>
                  <a:gd name="T47" fmla="*/ 163 h 249"/>
                  <a:gd name="T48" fmla="*/ 160 w 353"/>
                  <a:gd name="T49" fmla="*/ 213 h 249"/>
                  <a:gd name="T50" fmla="*/ 183 w 353"/>
                  <a:gd name="T51" fmla="*/ 235 h 249"/>
                  <a:gd name="T52" fmla="*/ 213 w 353"/>
                  <a:gd name="T53" fmla="*/ 249 h 249"/>
                  <a:gd name="T54" fmla="*/ 236 w 353"/>
                  <a:gd name="T55" fmla="*/ 226 h 249"/>
                  <a:gd name="T56" fmla="*/ 268 w 353"/>
                  <a:gd name="T57" fmla="*/ 213 h 249"/>
                  <a:gd name="T58" fmla="*/ 268 w 353"/>
                  <a:gd name="T59" fmla="*/ 177 h 249"/>
                  <a:gd name="T60" fmla="*/ 311 w 353"/>
                  <a:gd name="T61" fmla="*/ 190 h 249"/>
                  <a:gd name="T62" fmla="*/ 343 w 353"/>
                  <a:gd name="T63" fmla="*/ 199 h 249"/>
                  <a:gd name="T64" fmla="*/ 343 w 353"/>
                  <a:gd name="T65" fmla="*/ 163 h 249"/>
                  <a:gd name="T66" fmla="*/ 321 w 353"/>
                  <a:gd name="T67" fmla="*/ 131 h 249"/>
                  <a:gd name="T68" fmla="*/ 311 w 353"/>
                  <a:gd name="T69" fmla="*/ 118 h 249"/>
                  <a:gd name="T70" fmla="*/ 288 w 353"/>
                  <a:gd name="T71" fmla="*/ 95 h 249"/>
                  <a:gd name="T72" fmla="*/ 278 w 353"/>
                  <a:gd name="T73" fmla="*/ 59 h 249"/>
                  <a:gd name="T74" fmla="*/ 258 w 353"/>
                  <a:gd name="T75" fmla="*/ 23 h 249"/>
                  <a:gd name="T76" fmla="*/ 213 w 353"/>
                  <a:gd name="T77" fmla="*/ 0 h 249"/>
                  <a:gd name="T78" fmla="*/ 193 w 353"/>
                  <a:gd name="T79" fmla="*/ 59 h 249"/>
                  <a:gd name="T80" fmla="*/ 183 w 353"/>
                  <a:gd name="T81" fmla="*/ 95 h 249"/>
                  <a:gd name="T82" fmla="*/ 213 w 353"/>
                  <a:gd name="T83" fmla="*/ 105 h 249"/>
                  <a:gd name="T84" fmla="*/ 203 w 353"/>
                  <a:gd name="T85" fmla="*/ 82 h 249"/>
                  <a:gd name="T86" fmla="*/ 226 w 353"/>
                  <a:gd name="T87" fmla="*/ 82 h 249"/>
                  <a:gd name="T88" fmla="*/ 245 w 353"/>
                  <a:gd name="T89" fmla="*/ 82 h 249"/>
                  <a:gd name="T90" fmla="*/ 236 w 353"/>
                  <a:gd name="T91" fmla="*/ 105 h 249"/>
                  <a:gd name="T92" fmla="*/ 226 w 353"/>
                  <a:gd name="T93" fmla="*/ 118 h 249"/>
                  <a:gd name="T94" fmla="*/ 226 w 353"/>
                  <a:gd name="T95" fmla="*/ 141 h 249"/>
                  <a:gd name="T96" fmla="*/ 213 w 353"/>
                  <a:gd name="T97" fmla="*/ 163 h 249"/>
                  <a:gd name="T98" fmla="*/ 258 w 353"/>
                  <a:gd name="T99" fmla="*/ 163 h 249"/>
                  <a:gd name="T100" fmla="*/ 236 w 353"/>
                  <a:gd name="T101" fmla="*/ 177 h 249"/>
                  <a:gd name="T102" fmla="*/ 203 w 353"/>
                  <a:gd name="T103" fmla="*/ 154 h 249"/>
                  <a:gd name="T104" fmla="*/ 193 w 353"/>
                  <a:gd name="T105" fmla="*/ 131 h 249"/>
                  <a:gd name="T106" fmla="*/ 183 w 353"/>
                  <a:gd name="T107" fmla="*/ 105 h 249"/>
                  <a:gd name="T108" fmla="*/ 160 w 353"/>
                  <a:gd name="T109" fmla="*/ 95 h 249"/>
                  <a:gd name="T110" fmla="*/ 173 w 353"/>
                  <a:gd name="T111" fmla="*/ 59 h 249"/>
                  <a:gd name="T112" fmla="*/ 141 w 353"/>
                  <a:gd name="T113" fmla="*/ 59 h 249"/>
                  <a:gd name="T114" fmla="*/ 173 w 353"/>
                  <a:gd name="T115" fmla="*/ 59 h 249"/>
                  <a:gd name="T116" fmla="*/ 173 w 353"/>
                  <a:gd name="T117" fmla="*/ 0 h 2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53"/>
                  <a:gd name="T178" fmla="*/ 0 h 249"/>
                  <a:gd name="T179" fmla="*/ 353 w 353"/>
                  <a:gd name="T180" fmla="*/ 249 h 24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53" h="249">
                    <a:moveTo>
                      <a:pt x="151" y="10"/>
                    </a:moveTo>
                    <a:lnTo>
                      <a:pt x="151" y="10"/>
                    </a:lnTo>
                    <a:lnTo>
                      <a:pt x="151" y="0"/>
                    </a:lnTo>
                    <a:lnTo>
                      <a:pt x="141" y="0"/>
                    </a:lnTo>
                    <a:lnTo>
                      <a:pt x="128" y="10"/>
                    </a:lnTo>
                    <a:lnTo>
                      <a:pt x="128" y="23"/>
                    </a:lnTo>
                    <a:lnTo>
                      <a:pt x="118" y="23"/>
                    </a:lnTo>
                    <a:lnTo>
                      <a:pt x="108" y="23"/>
                    </a:lnTo>
                    <a:lnTo>
                      <a:pt x="95" y="23"/>
                    </a:lnTo>
                    <a:lnTo>
                      <a:pt x="95" y="36"/>
                    </a:lnTo>
                    <a:lnTo>
                      <a:pt x="85" y="36"/>
                    </a:lnTo>
                    <a:lnTo>
                      <a:pt x="85" y="46"/>
                    </a:lnTo>
                    <a:lnTo>
                      <a:pt x="95" y="59"/>
                    </a:lnTo>
                    <a:lnTo>
                      <a:pt x="108" y="69"/>
                    </a:lnTo>
                    <a:lnTo>
                      <a:pt x="95" y="69"/>
                    </a:lnTo>
                    <a:lnTo>
                      <a:pt x="95" y="82"/>
                    </a:lnTo>
                    <a:lnTo>
                      <a:pt x="108" y="82"/>
                    </a:lnTo>
                    <a:lnTo>
                      <a:pt x="85" y="95"/>
                    </a:lnTo>
                    <a:lnTo>
                      <a:pt x="75" y="82"/>
                    </a:lnTo>
                    <a:lnTo>
                      <a:pt x="75" y="95"/>
                    </a:lnTo>
                    <a:lnTo>
                      <a:pt x="66" y="95"/>
                    </a:lnTo>
                    <a:lnTo>
                      <a:pt x="66" y="105"/>
                    </a:lnTo>
                    <a:lnTo>
                      <a:pt x="53" y="118"/>
                    </a:lnTo>
                    <a:lnTo>
                      <a:pt x="43" y="118"/>
                    </a:lnTo>
                    <a:lnTo>
                      <a:pt x="43" y="131"/>
                    </a:lnTo>
                    <a:lnTo>
                      <a:pt x="43" y="141"/>
                    </a:lnTo>
                    <a:lnTo>
                      <a:pt x="33" y="141"/>
                    </a:lnTo>
                    <a:lnTo>
                      <a:pt x="33" y="154"/>
                    </a:lnTo>
                    <a:lnTo>
                      <a:pt x="23" y="154"/>
                    </a:lnTo>
                    <a:lnTo>
                      <a:pt x="10" y="154"/>
                    </a:lnTo>
                    <a:lnTo>
                      <a:pt x="0" y="163"/>
                    </a:lnTo>
                    <a:lnTo>
                      <a:pt x="0" y="177"/>
                    </a:lnTo>
                    <a:lnTo>
                      <a:pt x="0" y="190"/>
                    </a:lnTo>
                    <a:lnTo>
                      <a:pt x="10" y="190"/>
                    </a:lnTo>
                    <a:lnTo>
                      <a:pt x="10" y="199"/>
                    </a:lnTo>
                    <a:lnTo>
                      <a:pt x="23" y="199"/>
                    </a:lnTo>
                    <a:lnTo>
                      <a:pt x="33" y="199"/>
                    </a:lnTo>
                    <a:lnTo>
                      <a:pt x="43" y="199"/>
                    </a:lnTo>
                    <a:lnTo>
                      <a:pt x="53" y="199"/>
                    </a:lnTo>
                    <a:lnTo>
                      <a:pt x="53" y="190"/>
                    </a:lnTo>
                    <a:lnTo>
                      <a:pt x="66" y="190"/>
                    </a:lnTo>
                    <a:lnTo>
                      <a:pt x="75" y="190"/>
                    </a:lnTo>
                    <a:lnTo>
                      <a:pt x="85" y="177"/>
                    </a:lnTo>
                    <a:lnTo>
                      <a:pt x="95" y="177"/>
                    </a:lnTo>
                    <a:lnTo>
                      <a:pt x="85" y="163"/>
                    </a:lnTo>
                    <a:lnTo>
                      <a:pt x="75" y="163"/>
                    </a:lnTo>
                    <a:lnTo>
                      <a:pt x="75" y="154"/>
                    </a:lnTo>
                    <a:lnTo>
                      <a:pt x="66" y="154"/>
                    </a:lnTo>
                    <a:lnTo>
                      <a:pt x="75" y="154"/>
                    </a:lnTo>
                    <a:lnTo>
                      <a:pt x="85" y="154"/>
                    </a:lnTo>
                    <a:lnTo>
                      <a:pt x="95" y="141"/>
                    </a:lnTo>
                    <a:lnTo>
                      <a:pt x="108" y="141"/>
                    </a:lnTo>
                    <a:lnTo>
                      <a:pt x="118" y="141"/>
                    </a:lnTo>
                    <a:lnTo>
                      <a:pt x="118" y="154"/>
                    </a:lnTo>
                    <a:lnTo>
                      <a:pt x="128" y="154"/>
                    </a:lnTo>
                    <a:lnTo>
                      <a:pt x="141" y="154"/>
                    </a:lnTo>
                    <a:lnTo>
                      <a:pt x="151" y="154"/>
                    </a:lnTo>
                    <a:lnTo>
                      <a:pt x="141" y="163"/>
                    </a:lnTo>
                    <a:lnTo>
                      <a:pt x="128" y="163"/>
                    </a:lnTo>
                    <a:lnTo>
                      <a:pt x="128" y="154"/>
                    </a:lnTo>
                    <a:lnTo>
                      <a:pt x="118" y="154"/>
                    </a:lnTo>
                    <a:lnTo>
                      <a:pt x="108" y="154"/>
                    </a:lnTo>
                    <a:lnTo>
                      <a:pt x="108" y="163"/>
                    </a:lnTo>
                    <a:lnTo>
                      <a:pt x="108" y="154"/>
                    </a:lnTo>
                    <a:lnTo>
                      <a:pt x="95" y="163"/>
                    </a:lnTo>
                    <a:lnTo>
                      <a:pt x="108" y="177"/>
                    </a:lnTo>
                    <a:lnTo>
                      <a:pt x="108" y="190"/>
                    </a:lnTo>
                    <a:lnTo>
                      <a:pt x="95" y="190"/>
                    </a:lnTo>
                    <a:lnTo>
                      <a:pt x="85" y="190"/>
                    </a:lnTo>
                    <a:lnTo>
                      <a:pt x="85" y="199"/>
                    </a:lnTo>
                    <a:lnTo>
                      <a:pt x="75" y="213"/>
                    </a:lnTo>
                    <a:lnTo>
                      <a:pt x="66" y="213"/>
                    </a:lnTo>
                    <a:lnTo>
                      <a:pt x="66" y="226"/>
                    </a:lnTo>
                    <a:lnTo>
                      <a:pt x="66" y="235"/>
                    </a:lnTo>
                    <a:lnTo>
                      <a:pt x="75" y="235"/>
                    </a:lnTo>
                    <a:lnTo>
                      <a:pt x="75" y="249"/>
                    </a:lnTo>
                    <a:lnTo>
                      <a:pt x="85" y="249"/>
                    </a:lnTo>
                    <a:lnTo>
                      <a:pt x="95" y="249"/>
                    </a:lnTo>
                    <a:lnTo>
                      <a:pt x="108" y="249"/>
                    </a:lnTo>
                    <a:lnTo>
                      <a:pt x="118" y="249"/>
                    </a:lnTo>
                    <a:lnTo>
                      <a:pt x="118" y="235"/>
                    </a:lnTo>
                    <a:lnTo>
                      <a:pt x="118" y="226"/>
                    </a:lnTo>
                    <a:lnTo>
                      <a:pt x="108" y="226"/>
                    </a:lnTo>
                    <a:lnTo>
                      <a:pt x="108" y="213"/>
                    </a:lnTo>
                    <a:lnTo>
                      <a:pt x="108" y="199"/>
                    </a:lnTo>
                    <a:lnTo>
                      <a:pt x="118" y="199"/>
                    </a:lnTo>
                    <a:lnTo>
                      <a:pt x="118" y="213"/>
                    </a:lnTo>
                    <a:lnTo>
                      <a:pt x="128" y="226"/>
                    </a:lnTo>
                    <a:lnTo>
                      <a:pt x="141" y="226"/>
                    </a:lnTo>
                    <a:lnTo>
                      <a:pt x="151" y="213"/>
                    </a:lnTo>
                    <a:lnTo>
                      <a:pt x="141" y="199"/>
                    </a:lnTo>
                    <a:lnTo>
                      <a:pt x="151" y="199"/>
                    </a:lnTo>
                    <a:lnTo>
                      <a:pt x="151" y="190"/>
                    </a:lnTo>
                    <a:lnTo>
                      <a:pt x="160" y="177"/>
                    </a:lnTo>
                    <a:lnTo>
                      <a:pt x="151" y="177"/>
                    </a:lnTo>
                    <a:lnTo>
                      <a:pt x="160" y="163"/>
                    </a:lnTo>
                    <a:lnTo>
                      <a:pt x="160" y="177"/>
                    </a:lnTo>
                    <a:lnTo>
                      <a:pt x="160" y="190"/>
                    </a:lnTo>
                    <a:lnTo>
                      <a:pt x="160" y="199"/>
                    </a:lnTo>
                    <a:lnTo>
                      <a:pt x="160" y="213"/>
                    </a:lnTo>
                    <a:lnTo>
                      <a:pt x="173" y="213"/>
                    </a:lnTo>
                    <a:lnTo>
                      <a:pt x="183" y="213"/>
                    </a:lnTo>
                    <a:lnTo>
                      <a:pt x="183" y="226"/>
                    </a:lnTo>
                    <a:lnTo>
                      <a:pt x="183" y="235"/>
                    </a:lnTo>
                    <a:lnTo>
                      <a:pt x="193" y="235"/>
                    </a:lnTo>
                    <a:lnTo>
                      <a:pt x="203" y="235"/>
                    </a:lnTo>
                    <a:lnTo>
                      <a:pt x="203" y="249"/>
                    </a:lnTo>
                    <a:lnTo>
                      <a:pt x="213" y="249"/>
                    </a:lnTo>
                    <a:lnTo>
                      <a:pt x="226" y="249"/>
                    </a:lnTo>
                    <a:lnTo>
                      <a:pt x="236" y="249"/>
                    </a:lnTo>
                    <a:lnTo>
                      <a:pt x="236" y="235"/>
                    </a:lnTo>
                    <a:lnTo>
                      <a:pt x="236" y="226"/>
                    </a:lnTo>
                    <a:lnTo>
                      <a:pt x="245" y="226"/>
                    </a:lnTo>
                    <a:lnTo>
                      <a:pt x="258" y="226"/>
                    </a:lnTo>
                    <a:lnTo>
                      <a:pt x="268" y="226"/>
                    </a:lnTo>
                    <a:lnTo>
                      <a:pt x="268" y="213"/>
                    </a:lnTo>
                    <a:lnTo>
                      <a:pt x="268" y="199"/>
                    </a:lnTo>
                    <a:lnTo>
                      <a:pt x="268" y="190"/>
                    </a:lnTo>
                    <a:lnTo>
                      <a:pt x="258" y="177"/>
                    </a:lnTo>
                    <a:lnTo>
                      <a:pt x="268" y="177"/>
                    </a:lnTo>
                    <a:lnTo>
                      <a:pt x="278" y="190"/>
                    </a:lnTo>
                    <a:lnTo>
                      <a:pt x="288" y="177"/>
                    </a:lnTo>
                    <a:lnTo>
                      <a:pt x="301" y="190"/>
                    </a:lnTo>
                    <a:lnTo>
                      <a:pt x="311" y="190"/>
                    </a:lnTo>
                    <a:lnTo>
                      <a:pt x="311" y="199"/>
                    </a:lnTo>
                    <a:lnTo>
                      <a:pt x="321" y="199"/>
                    </a:lnTo>
                    <a:lnTo>
                      <a:pt x="330" y="213"/>
                    </a:lnTo>
                    <a:lnTo>
                      <a:pt x="343" y="199"/>
                    </a:lnTo>
                    <a:lnTo>
                      <a:pt x="353" y="199"/>
                    </a:lnTo>
                    <a:lnTo>
                      <a:pt x="353" y="177"/>
                    </a:lnTo>
                    <a:lnTo>
                      <a:pt x="343" y="177"/>
                    </a:lnTo>
                    <a:lnTo>
                      <a:pt x="343" y="163"/>
                    </a:lnTo>
                    <a:lnTo>
                      <a:pt x="343" y="154"/>
                    </a:lnTo>
                    <a:lnTo>
                      <a:pt x="330" y="141"/>
                    </a:lnTo>
                    <a:lnTo>
                      <a:pt x="330" y="131"/>
                    </a:lnTo>
                    <a:lnTo>
                      <a:pt x="321" y="131"/>
                    </a:lnTo>
                    <a:lnTo>
                      <a:pt x="311" y="141"/>
                    </a:lnTo>
                    <a:lnTo>
                      <a:pt x="288" y="141"/>
                    </a:lnTo>
                    <a:lnTo>
                      <a:pt x="301" y="131"/>
                    </a:lnTo>
                    <a:lnTo>
                      <a:pt x="311" y="118"/>
                    </a:lnTo>
                    <a:lnTo>
                      <a:pt x="311" y="105"/>
                    </a:lnTo>
                    <a:lnTo>
                      <a:pt x="301" y="105"/>
                    </a:lnTo>
                    <a:lnTo>
                      <a:pt x="288" y="105"/>
                    </a:lnTo>
                    <a:lnTo>
                      <a:pt x="288" y="95"/>
                    </a:lnTo>
                    <a:lnTo>
                      <a:pt x="288" y="82"/>
                    </a:lnTo>
                    <a:lnTo>
                      <a:pt x="288" y="69"/>
                    </a:lnTo>
                    <a:lnTo>
                      <a:pt x="278" y="69"/>
                    </a:lnTo>
                    <a:lnTo>
                      <a:pt x="278" y="59"/>
                    </a:lnTo>
                    <a:lnTo>
                      <a:pt x="278" y="46"/>
                    </a:lnTo>
                    <a:lnTo>
                      <a:pt x="268" y="36"/>
                    </a:lnTo>
                    <a:lnTo>
                      <a:pt x="268" y="23"/>
                    </a:lnTo>
                    <a:lnTo>
                      <a:pt x="258" y="23"/>
                    </a:lnTo>
                    <a:lnTo>
                      <a:pt x="245" y="10"/>
                    </a:lnTo>
                    <a:lnTo>
                      <a:pt x="236" y="10"/>
                    </a:lnTo>
                    <a:lnTo>
                      <a:pt x="226" y="10"/>
                    </a:lnTo>
                    <a:lnTo>
                      <a:pt x="213" y="0"/>
                    </a:lnTo>
                    <a:lnTo>
                      <a:pt x="203" y="0"/>
                    </a:lnTo>
                    <a:lnTo>
                      <a:pt x="183" y="10"/>
                    </a:lnTo>
                    <a:lnTo>
                      <a:pt x="183" y="59"/>
                    </a:lnTo>
                    <a:lnTo>
                      <a:pt x="193" y="59"/>
                    </a:lnTo>
                    <a:lnTo>
                      <a:pt x="193" y="69"/>
                    </a:lnTo>
                    <a:lnTo>
                      <a:pt x="193" y="82"/>
                    </a:lnTo>
                    <a:lnTo>
                      <a:pt x="183" y="82"/>
                    </a:lnTo>
                    <a:lnTo>
                      <a:pt x="183" y="95"/>
                    </a:lnTo>
                    <a:lnTo>
                      <a:pt x="193" y="82"/>
                    </a:lnTo>
                    <a:lnTo>
                      <a:pt x="203" y="95"/>
                    </a:lnTo>
                    <a:lnTo>
                      <a:pt x="203" y="105"/>
                    </a:lnTo>
                    <a:lnTo>
                      <a:pt x="213" y="105"/>
                    </a:lnTo>
                    <a:lnTo>
                      <a:pt x="226" y="95"/>
                    </a:lnTo>
                    <a:lnTo>
                      <a:pt x="213" y="95"/>
                    </a:lnTo>
                    <a:lnTo>
                      <a:pt x="213" y="82"/>
                    </a:lnTo>
                    <a:lnTo>
                      <a:pt x="203" y="82"/>
                    </a:lnTo>
                    <a:lnTo>
                      <a:pt x="203" y="69"/>
                    </a:lnTo>
                    <a:lnTo>
                      <a:pt x="213" y="59"/>
                    </a:lnTo>
                    <a:lnTo>
                      <a:pt x="213" y="69"/>
                    </a:lnTo>
                    <a:lnTo>
                      <a:pt x="226" y="82"/>
                    </a:lnTo>
                    <a:lnTo>
                      <a:pt x="226" y="69"/>
                    </a:lnTo>
                    <a:lnTo>
                      <a:pt x="236" y="59"/>
                    </a:lnTo>
                    <a:lnTo>
                      <a:pt x="236" y="82"/>
                    </a:lnTo>
                    <a:lnTo>
                      <a:pt x="245" y="82"/>
                    </a:lnTo>
                    <a:lnTo>
                      <a:pt x="236" y="95"/>
                    </a:lnTo>
                    <a:lnTo>
                      <a:pt x="268" y="95"/>
                    </a:lnTo>
                    <a:lnTo>
                      <a:pt x="245" y="95"/>
                    </a:lnTo>
                    <a:lnTo>
                      <a:pt x="236" y="105"/>
                    </a:lnTo>
                    <a:lnTo>
                      <a:pt x="226" y="105"/>
                    </a:lnTo>
                    <a:lnTo>
                      <a:pt x="213" y="105"/>
                    </a:lnTo>
                    <a:lnTo>
                      <a:pt x="213" y="118"/>
                    </a:lnTo>
                    <a:lnTo>
                      <a:pt x="226" y="118"/>
                    </a:lnTo>
                    <a:lnTo>
                      <a:pt x="213" y="118"/>
                    </a:lnTo>
                    <a:lnTo>
                      <a:pt x="226" y="118"/>
                    </a:lnTo>
                    <a:lnTo>
                      <a:pt x="226" y="131"/>
                    </a:lnTo>
                    <a:lnTo>
                      <a:pt x="226" y="141"/>
                    </a:lnTo>
                    <a:lnTo>
                      <a:pt x="213" y="141"/>
                    </a:lnTo>
                    <a:lnTo>
                      <a:pt x="203" y="141"/>
                    </a:lnTo>
                    <a:lnTo>
                      <a:pt x="213" y="154"/>
                    </a:lnTo>
                    <a:lnTo>
                      <a:pt x="213" y="163"/>
                    </a:lnTo>
                    <a:lnTo>
                      <a:pt x="226" y="163"/>
                    </a:lnTo>
                    <a:lnTo>
                      <a:pt x="236" y="163"/>
                    </a:lnTo>
                    <a:lnTo>
                      <a:pt x="245" y="163"/>
                    </a:lnTo>
                    <a:lnTo>
                      <a:pt x="258" y="163"/>
                    </a:lnTo>
                    <a:lnTo>
                      <a:pt x="245" y="163"/>
                    </a:lnTo>
                    <a:lnTo>
                      <a:pt x="245" y="177"/>
                    </a:lnTo>
                    <a:lnTo>
                      <a:pt x="236" y="163"/>
                    </a:lnTo>
                    <a:lnTo>
                      <a:pt x="236" y="177"/>
                    </a:lnTo>
                    <a:lnTo>
                      <a:pt x="226" y="177"/>
                    </a:lnTo>
                    <a:lnTo>
                      <a:pt x="213" y="177"/>
                    </a:lnTo>
                    <a:lnTo>
                      <a:pt x="203" y="163"/>
                    </a:lnTo>
                    <a:lnTo>
                      <a:pt x="203" y="154"/>
                    </a:lnTo>
                    <a:lnTo>
                      <a:pt x="203" y="141"/>
                    </a:lnTo>
                    <a:lnTo>
                      <a:pt x="193" y="131"/>
                    </a:lnTo>
                    <a:lnTo>
                      <a:pt x="203" y="118"/>
                    </a:lnTo>
                    <a:lnTo>
                      <a:pt x="193" y="131"/>
                    </a:lnTo>
                    <a:lnTo>
                      <a:pt x="193" y="118"/>
                    </a:lnTo>
                    <a:lnTo>
                      <a:pt x="203" y="105"/>
                    </a:lnTo>
                    <a:lnTo>
                      <a:pt x="193" y="105"/>
                    </a:lnTo>
                    <a:lnTo>
                      <a:pt x="183" y="105"/>
                    </a:lnTo>
                    <a:lnTo>
                      <a:pt x="173" y="105"/>
                    </a:lnTo>
                    <a:lnTo>
                      <a:pt x="173" y="95"/>
                    </a:lnTo>
                    <a:lnTo>
                      <a:pt x="173" y="82"/>
                    </a:lnTo>
                    <a:lnTo>
                      <a:pt x="160" y="95"/>
                    </a:lnTo>
                    <a:lnTo>
                      <a:pt x="160" y="82"/>
                    </a:lnTo>
                    <a:lnTo>
                      <a:pt x="160" y="69"/>
                    </a:lnTo>
                    <a:lnTo>
                      <a:pt x="173" y="69"/>
                    </a:lnTo>
                    <a:lnTo>
                      <a:pt x="173" y="59"/>
                    </a:lnTo>
                    <a:lnTo>
                      <a:pt x="160" y="59"/>
                    </a:lnTo>
                    <a:lnTo>
                      <a:pt x="151" y="59"/>
                    </a:lnTo>
                    <a:lnTo>
                      <a:pt x="151" y="69"/>
                    </a:lnTo>
                    <a:lnTo>
                      <a:pt x="141" y="59"/>
                    </a:lnTo>
                    <a:lnTo>
                      <a:pt x="151" y="59"/>
                    </a:lnTo>
                    <a:lnTo>
                      <a:pt x="151" y="46"/>
                    </a:lnTo>
                    <a:lnTo>
                      <a:pt x="160" y="46"/>
                    </a:lnTo>
                    <a:lnTo>
                      <a:pt x="173" y="59"/>
                    </a:lnTo>
                    <a:lnTo>
                      <a:pt x="183" y="59"/>
                    </a:lnTo>
                    <a:lnTo>
                      <a:pt x="183" y="10"/>
                    </a:lnTo>
                    <a:lnTo>
                      <a:pt x="183" y="0"/>
                    </a:lnTo>
                    <a:lnTo>
                      <a:pt x="173" y="0"/>
                    </a:lnTo>
                    <a:lnTo>
                      <a:pt x="160" y="0"/>
                    </a:lnTo>
                    <a:lnTo>
                      <a:pt x="151" y="10"/>
                    </a:lnTo>
                    <a:close/>
                  </a:path>
                </a:pathLst>
              </a:custGeom>
              <a:solidFill>
                <a:srgbClr val="008300"/>
              </a:solidFill>
              <a:ln w="9525">
                <a:noFill/>
                <a:round/>
                <a:headEnd/>
                <a:tailEnd/>
              </a:ln>
            </p:spPr>
            <p:txBody>
              <a:bodyPr/>
              <a:lstStyle/>
              <a:p>
                <a:endParaRPr lang="en-US"/>
              </a:p>
            </p:txBody>
          </p:sp>
          <p:sp>
            <p:nvSpPr>
              <p:cNvPr id="53323" name="Freeform 210"/>
              <p:cNvSpPr>
                <a:spLocks/>
              </p:cNvSpPr>
              <p:nvPr/>
            </p:nvSpPr>
            <p:spPr bwMode="auto">
              <a:xfrm>
                <a:off x="2069" y="2080"/>
                <a:ext cx="353" cy="249"/>
              </a:xfrm>
              <a:custGeom>
                <a:avLst/>
                <a:gdLst>
                  <a:gd name="T0" fmla="*/ 108 w 353"/>
                  <a:gd name="T1" fmla="*/ 36 h 249"/>
                  <a:gd name="T2" fmla="*/ 108 w 353"/>
                  <a:gd name="T3" fmla="*/ 69 h 249"/>
                  <a:gd name="T4" fmla="*/ 66 w 353"/>
                  <a:gd name="T5" fmla="*/ 95 h 249"/>
                  <a:gd name="T6" fmla="*/ 43 w 353"/>
                  <a:gd name="T7" fmla="*/ 141 h 249"/>
                  <a:gd name="T8" fmla="*/ 0 w 353"/>
                  <a:gd name="T9" fmla="*/ 163 h 249"/>
                  <a:gd name="T10" fmla="*/ 23 w 353"/>
                  <a:gd name="T11" fmla="*/ 199 h 249"/>
                  <a:gd name="T12" fmla="*/ 75 w 353"/>
                  <a:gd name="T13" fmla="*/ 190 h 249"/>
                  <a:gd name="T14" fmla="*/ 75 w 353"/>
                  <a:gd name="T15" fmla="*/ 163 h 249"/>
                  <a:gd name="T16" fmla="*/ 43 w 353"/>
                  <a:gd name="T17" fmla="*/ 163 h 249"/>
                  <a:gd name="T18" fmla="*/ 75 w 353"/>
                  <a:gd name="T19" fmla="*/ 154 h 249"/>
                  <a:gd name="T20" fmla="*/ 95 w 353"/>
                  <a:gd name="T21" fmla="*/ 141 h 249"/>
                  <a:gd name="T22" fmla="*/ 128 w 353"/>
                  <a:gd name="T23" fmla="*/ 118 h 249"/>
                  <a:gd name="T24" fmla="*/ 141 w 353"/>
                  <a:gd name="T25" fmla="*/ 141 h 249"/>
                  <a:gd name="T26" fmla="*/ 128 w 353"/>
                  <a:gd name="T27" fmla="*/ 154 h 249"/>
                  <a:gd name="T28" fmla="*/ 118 w 353"/>
                  <a:gd name="T29" fmla="*/ 154 h 249"/>
                  <a:gd name="T30" fmla="*/ 108 w 353"/>
                  <a:gd name="T31" fmla="*/ 190 h 249"/>
                  <a:gd name="T32" fmla="*/ 66 w 353"/>
                  <a:gd name="T33" fmla="*/ 213 h 249"/>
                  <a:gd name="T34" fmla="*/ 85 w 353"/>
                  <a:gd name="T35" fmla="*/ 249 h 249"/>
                  <a:gd name="T36" fmla="*/ 118 w 353"/>
                  <a:gd name="T37" fmla="*/ 226 h 249"/>
                  <a:gd name="T38" fmla="*/ 118 w 353"/>
                  <a:gd name="T39" fmla="*/ 213 h 249"/>
                  <a:gd name="T40" fmla="*/ 151 w 353"/>
                  <a:gd name="T41" fmla="*/ 199 h 249"/>
                  <a:gd name="T42" fmla="*/ 160 w 353"/>
                  <a:gd name="T43" fmla="*/ 190 h 249"/>
                  <a:gd name="T44" fmla="*/ 183 w 353"/>
                  <a:gd name="T45" fmla="*/ 226 h 249"/>
                  <a:gd name="T46" fmla="*/ 213 w 353"/>
                  <a:gd name="T47" fmla="*/ 249 h 249"/>
                  <a:gd name="T48" fmla="*/ 245 w 353"/>
                  <a:gd name="T49" fmla="*/ 226 h 249"/>
                  <a:gd name="T50" fmla="*/ 268 w 353"/>
                  <a:gd name="T51" fmla="*/ 190 h 249"/>
                  <a:gd name="T52" fmla="*/ 301 w 353"/>
                  <a:gd name="T53" fmla="*/ 190 h 249"/>
                  <a:gd name="T54" fmla="*/ 330 w 353"/>
                  <a:gd name="T55" fmla="*/ 213 h 249"/>
                  <a:gd name="T56" fmla="*/ 343 w 353"/>
                  <a:gd name="T57" fmla="*/ 154 h 249"/>
                  <a:gd name="T58" fmla="*/ 288 w 353"/>
                  <a:gd name="T59" fmla="*/ 141 h 249"/>
                  <a:gd name="T60" fmla="*/ 301 w 353"/>
                  <a:gd name="T61" fmla="*/ 118 h 249"/>
                  <a:gd name="T62" fmla="*/ 268 w 353"/>
                  <a:gd name="T63" fmla="*/ 105 h 249"/>
                  <a:gd name="T64" fmla="*/ 278 w 353"/>
                  <a:gd name="T65" fmla="*/ 82 h 249"/>
                  <a:gd name="T66" fmla="*/ 268 w 353"/>
                  <a:gd name="T67" fmla="*/ 36 h 249"/>
                  <a:gd name="T68" fmla="*/ 226 w 353"/>
                  <a:gd name="T69" fmla="*/ 10 h 249"/>
                  <a:gd name="T70" fmla="*/ 193 w 353"/>
                  <a:gd name="T71" fmla="*/ 36 h 249"/>
                  <a:gd name="T72" fmla="*/ 193 w 353"/>
                  <a:gd name="T73" fmla="*/ 82 h 249"/>
                  <a:gd name="T74" fmla="*/ 193 w 353"/>
                  <a:gd name="T75" fmla="*/ 82 h 249"/>
                  <a:gd name="T76" fmla="*/ 213 w 353"/>
                  <a:gd name="T77" fmla="*/ 82 h 249"/>
                  <a:gd name="T78" fmla="*/ 226 w 353"/>
                  <a:gd name="T79" fmla="*/ 82 h 249"/>
                  <a:gd name="T80" fmla="*/ 236 w 353"/>
                  <a:gd name="T81" fmla="*/ 95 h 249"/>
                  <a:gd name="T82" fmla="*/ 226 w 353"/>
                  <a:gd name="T83" fmla="*/ 118 h 249"/>
                  <a:gd name="T84" fmla="*/ 236 w 353"/>
                  <a:gd name="T85" fmla="*/ 154 h 249"/>
                  <a:gd name="T86" fmla="*/ 245 w 353"/>
                  <a:gd name="T87" fmla="*/ 177 h 249"/>
                  <a:gd name="T88" fmla="*/ 193 w 353"/>
                  <a:gd name="T89" fmla="*/ 177 h 249"/>
                  <a:gd name="T90" fmla="*/ 203 w 353"/>
                  <a:gd name="T91" fmla="*/ 118 h 249"/>
                  <a:gd name="T92" fmla="*/ 173 w 353"/>
                  <a:gd name="T93" fmla="*/ 105 h 249"/>
                  <a:gd name="T94" fmla="*/ 160 w 353"/>
                  <a:gd name="T95" fmla="*/ 69 h 249"/>
                  <a:gd name="T96" fmla="*/ 151 w 353"/>
                  <a:gd name="T97" fmla="*/ 69 h 249"/>
                  <a:gd name="T98" fmla="*/ 173 w 353"/>
                  <a:gd name="T99" fmla="*/ 59 h 249"/>
                  <a:gd name="T100" fmla="*/ 193 w 353"/>
                  <a:gd name="T101" fmla="*/ 23 h 249"/>
                  <a:gd name="T102" fmla="*/ 160 w 353"/>
                  <a:gd name="T103" fmla="*/ 23 h 2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53"/>
                  <a:gd name="T157" fmla="*/ 0 h 249"/>
                  <a:gd name="T158" fmla="*/ 353 w 353"/>
                  <a:gd name="T159" fmla="*/ 249 h 2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53" h="249">
                    <a:moveTo>
                      <a:pt x="128" y="23"/>
                    </a:moveTo>
                    <a:lnTo>
                      <a:pt x="128" y="23"/>
                    </a:lnTo>
                    <a:lnTo>
                      <a:pt x="118" y="23"/>
                    </a:lnTo>
                    <a:lnTo>
                      <a:pt x="118" y="36"/>
                    </a:lnTo>
                    <a:lnTo>
                      <a:pt x="108" y="36"/>
                    </a:lnTo>
                    <a:lnTo>
                      <a:pt x="108" y="46"/>
                    </a:lnTo>
                    <a:lnTo>
                      <a:pt x="118" y="46"/>
                    </a:lnTo>
                    <a:lnTo>
                      <a:pt x="108" y="46"/>
                    </a:lnTo>
                    <a:lnTo>
                      <a:pt x="108" y="59"/>
                    </a:lnTo>
                    <a:lnTo>
                      <a:pt x="108" y="69"/>
                    </a:lnTo>
                    <a:lnTo>
                      <a:pt x="95" y="82"/>
                    </a:lnTo>
                    <a:lnTo>
                      <a:pt x="85" y="95"/>
                    </a:lnTo>
                    <a:lnTo>
                      <a:pt x="75" y="82"/>
                    </a:lnTo>
                    <a:lnTo>
                      <a:pt x="75" y="95"/>
                    </a:lnTo>
                    <a:lnTo>
                      <a:pt x="66" y="95"/>
                    </a:lnTo>
                    <a:lnTo>
                      <a:pt x="66" y="105"/>
                    </a:lnTo>
                    <a:lnTo>
                      <a:pt x="53" y="118"/>
                    </a:lnTo>
                    <a:lnTo>
                      <a:pt x="43" y="118"/>
                    </a:lnTo>
                    <a:lnTo>
                      <a:pt x="43" y="131"/>
                    </a:lnTo>
                    <a:lnTo>
                      <a:pt x="43" y="141"/>
                    </a:lnTo>
                    <a:lnTo>
                      <a:pt x="33" y="141"/>
                    </a:lnTo>
                    <a:lnTo>
                      <a:pt x="33" y="154"/>
                    </a:lnTo>
                    <a:lnTo>
                      <a:pt x="23" y="154"/>
                    </a:lnTo>
                    <a:lnTo>
                      <a:pt x="10" y="154"/>
                    </a:lnTo>
                    <a:lnTo>
                      <a:pt x="0" y="163"/>
                    </a:lnTo>
                    <a:lnTo>
                      <a:pt x="0" y="177"/>
                    </a:lnTo>
                    <a:lnTo>
                      <a:pt x="0" y="190"/>
                    </a:lnTo>
                    <a:lnTo>
                      <a:pt x="10" y="190"/>
                    </a:lnTo>
                    <a:lnTo>
                      <a:pt x="10" y="199"/>
                    </a:lnTo>
                    <a:lnTo>
                      <a:pt x="23" y="199"/>
                    </a:lnTo>
                    <a:lnTo>
                      <a:pt x="33" y="199"/>
                    </a:lnTo>
                    <a:lnTo>
                      <a:pt x="43" y="199"/>
                    </a:lnTo>
                    <a:lnTo>
                      <a:pt x="53" y="190"/>
                    </a:lnTo>
                    <a:lnTo>
                      <a:pt x="66" y="190"/>
                    </a:lnTo>
                    <a:lnTo>
                      <a:pt x="75" y="190"/>
                    </a:lnTo>
                    <a:lnTo>
                      <a:pt x="85" y="177"/>
                    </a:lnTo>
                    <a:lnTo>
                      <a:pt x="95" y="177"/>
                    </a:lnTo>
                    <a:lnTo>
                      <a:pt x="95" y="163"/>
                    </a:lnTo>
                    <a:lnTo>
                      <a:pt x="85" y="163"/>
                    </a:lnTo>
                    <a:lnTo>
                      <a:pt x="75" y="163"/>
                    </a:lnTo>
                    <a:lnTo>
                      <a:pt x="75" y="154"/>
                    </a:lnTo>
                    <a:lnTo>
                      <a:pt x="66" y="154"/>
                    </a:lnTo>
                    <a:lnTo>
                      <a:pt x="53" y="154"/>
                    </a:lnTo>
                    <a:lnTo>
                      <a:pt x="53" y="163"/>
                    </a:lnTo>
                    <a:lnTo>
                      <a:pt x="43" y="163"/>
                    </a:lnTo>
                    <a:lnTo>
                      <a:pt x="43" y="154"/>
                    </a:lnTo>
                    <a:lnTo>
                      <a:pt x="53" y="154"/>
                    </a:lnTo>
                    <a:lnTo>
                      <a:pt x="66" y="141"/>
                    </a:lnTo>
                    <a:lnTo>
                      <a:pt x="75" y="141"/>
                    </a:lnTo>
                    <a:lnTo>
                      <a:pt x="75" y="154"/>
                    </a:lnTo>
                    <a:lnTo>
                      <a:pt x="85" y="154"/>
                    </a:lnTo>
                    <a:lnTo>
                      <a:pt x="75" y="154"/>
                    </a:lnTo>
                    <a:lnTo>
                      <a:pt x="85" y="154"/>
                    </a:lnTo>
                    <a:lnTo>
                      <a:pt x="85" y="141"/>
                    </a:lnTo>
                    <a:lnTo>
                      <a:pt x="95" y="141"/>
                    </a:lnTo>
                    <a:lnTo>
                      <a:pt x="108" y="141"/>
                    </a:lnTo>
                    <a:lnTo>
                      <a:pt x="108" y="131"/>
                    </a:lnTo>
                    <a:lnTo>
                      <a:pt x="108" y="118"/>
                    </a:lnTo>
                    <a:lnTo>
                      <a:pt x="118" y="118"/>
                    </a:lnTo>
                    <a:lnTo>
                      <a:pt x="128" y="118"/>
                    </a:lnTo>
                    <a:lnTo>
                      <a:pt x="128" y="131"/>
                    </a:lnTo>
                    <a:lnTo>
                      <a:pt x="141" y="131"/>
                    </a:lnTo>
                    <a:lnTo>
                      <a:pt x="151" y="131"/>
                    </a:lnTo>
                    <a:lnTo>
                      <a:pt x="151" y="141"/>
                    </a:lnTo>
                    <a:lnTo>
                      <a:pt x="141" y="141"/>
                    </a:lnTo>
                    <a:lnTo>
                      <a:pt x="128" y="131"/>
                    </a:lnTo>
                    <a:lnTo>
                      <a:pt x="118" y="141"/>
                    </a:lnTo>
                    <a:lnTo>
                      <a:pt x="108" y="154"/>
                    </a:lnTo>
                    <a:lnTo>
                      <a:pt x="118" y="154"/>
                    </a:lnTo>
                    <a:lnTo>
                      <a:pt x="128" y="154"/>
                    </a:lnTo>
                    <a:lnTo>
                      <a:pt x="141" y="154"/>
                    </a:lnTo>
                    <a:lnTo>
                      <a:pt x="151" y="154"/>
                    </a:lnTo>
                    <a:lnTo>
                      <a:pt x="141" y="163"/>
                    </a:lnTo>
                    <a:lnTo>
                      <a:pt x="128" y="163"/>
                    </a:lnTo>
                    <a:lnTo>
                      <a:pt x="118" y="154"/>
                    </a:lnTo>
                    <a:lnTo>
                      <a:pt x="108" y="163"/>
                    </a:lnTo>
                    <a:lnTo>
                      <a:pt x="95" y="163"/>
                    </a:lnTo>
                    <a:lnTo>
                      <a:pt x="95" y="177"/>
                    </a:lnTo>
                    <a:lnTo>
                      <a:pt x="108" y="177"/>
                    </a:lnTo>
                    <a:lnTo>
                      <a:pt x="108" y="190"/>
                    </a:lnTo>
                    <a:lnTo>
                      <a:pt x="95" y="190"/>
                    </a:lnTo>
                    <a:lnTo>
                      <a:pt x="85" y="190"/>
                    </a:lnTo>
                    <a:lnTo>
                      <a:pt x="85" y="199"/>
                    </a:lnTo>
                    <a:lnTo>
                      <a:pt x="75" y="213"/>
                    </a:lnTo>
                    <a:lnTo>
                      <a:pt x="66" y="213"/>
                    </a:lnTo>
                    <a:lnTo>
                      <a:pt x="66" y="226"/>
                    </a:lnTo>
                    <a:lnTo>
                      <a:pt x="66" y="235"/>
                    </a:lnTo>
                    <a:lnTo>
                      <a:pt x="75" y="235"/>
                    </a:lnTo>
                    <a:lnTo>
                      <a:pt x="75" y="249"/>
                    </a:lnTo>
                    <a:lnTo>
                      <a:pt x="85" y="249"/>
                    </a:lnTo>
                    <a:lnTo>
                      <a:pt x="95" y="249"/>
                    </a:lnTo>
                    <a:lnTo>
                      <a:pt x="108" y="249"/>
                    </a:lnTo>
                    <a:lnTo>
                      <a:pt x="118" y="249"/>
                    </a:lnTo>
                    <a:lnTo>
                      <a:pt x="118" y="235"/>
                    </a:lnTo>
                    <a:lnTo>
                      <a:pt x="118" y="226"/>
                    </a:lnTo>
                    <a:lnTo>
                      <a:pt x="108" y="226"/>
                    </a:lnTo>
                    <a:lnTo>
                      <a:pt x="108" y="213"/>
                    </a:lnTo>
                    <a:lnTo>
                      <a:pt x="108" y="199"/>
                    </a:lnTo>
                    <a:lnTo>
                      <a:pt x="118" y="199"/>
                    </a:lnTo>
                    <a:lnTo>
                      <a:pt x="118" y="213"/>
                    </a:lnTo>
                    <a:lnTo>
                      <a:pt x="128" y="226"/>
                    </a:lnTo>
                    <a:lnTo>
                      <a:pt x="141" y="226"/>
                    </a:lnTo>
                    <a:lnTo>
                      <a:pt x="151" y="213"/>
                    </a:lnTo>
                    <a:lnTo>
                      <a:pt x="141" y="199"/>
                    </a:lnTo>
                    <a:lnTo>
                      <a:pt x="151" y="199"/>
                    </a:lnTo>
                    <a:lnTo>
                      <a:pt x="151" y="190"/>
                    </a:lnTo>
                    <a:lnTo>
                      <a:pt x="151" y="177"/>
                    </a:lnTo>
                    <a:lnTo>
                      <a:pt x="160" y="163"/>
                    </a:lnTo>
                    <a:lnTo>
                      <a:pt x="160" y="177"/>
                    </a:lnTo>
                    <a:lnTo>
                      <a:pt x="160" y="190"/>
                    </a:lnTo>
                    <a:lnTo>
                      <a:pt x="160" y="199"/>
                    </a:lnTo>
                    <a:lnTo>
                      <a:pt x="160" y="213"/>
                    </a:lnTo>
                    <a:lnTo>
                      <a:pt x="173" y="213"/>
                    </a:lnTo>
                    <a:lnTo>
                      <a:pt x="183" y="213"/>
                    </a:lnTo>
                    <a:lnTo>
                      <a:pt x="183" y="226"/>
                    </a:lnTo>
                    <a:lnTo>
                      <a:pt x="183" y="235"/>
                    </a:lnTo>
                    <a:lnTo>
                      <a:pt x="193" y="235"/>
                    </a:lnTo>
                    <a:lnTo>
                      <a:pt x="203" y="235"/>
                    </a:lnTo>
                    <a:lnTo>
                      <a:pt x="203" y="249"/>
                    </a:lnTo>
                    <a:lnTo>
                      <a:pt x="213" y="249"/>
                    </a:lnTo>
                    <a:lnTo>
                      <a:pt x="226" y="249"/>
                    </a:lnTo>
                    <a:lnTo>
                      <a:pt x="236" y="249"/>
                    </a:lnTo>
                    <a:lnTo>
                      <a:pt x="236" y="235"/>
                    </a:lnTo>
                    <a:lnTo>
                      <a:pt x="236" y="226"/>
                    </a:lnTo>
                    <a:lnTo>
                      <a:pt x="245" y="226"/>
                    </a:lnTo>
                    <a:lnTo>
                      <a:pt x="258" y="226"/>
                    </a:lnTo>
                    <a:lnTo>
                      <a:pt x="268" y="226"/>
                    </a:lnTo>
                    <a:lnTo>
                      <a:pt x="268" y="213"/>
                    </a:lnTo>
                    <a:lnTo>
                      <a:pt x="268" y="199"/>
                    </a:lnTo>
                    <a:lnTo>
                      <a:pt x="268" y="190"/>
                    </a:lnTo>
                    <a:lnTo>
                      <a:pt x="258" y="177"/>
                    </a:lnTo>
                    <a:lnTo>
                      <a:pt x="268" y="177"/>
                    </a:lnTo>
                    <a:lnTo>
                      <a:pt x="278" y="190"/>
                    </a:lnTo>
                    <a:lnTo>
                      <a:pt x="288" y="177"/>
                    </a:lnTo>
                    <a:lnTo>
                      <a:pt x="301" y="190"/>
                    </a:lnTo>
                    <a:lnTo>
                      <a:pt x="311" y="190"/>
                    </a:lnTo>
                    <a:lnTo>
                      <a:pt x="311" y="199"/>
                    </a:lnTo>
                    <a:lnTo>
                      <a:pt x="321" y="199"/>
                    </a:lnTo>
                    <a:lnTo>
                      <a:pt x="321" y="213"/>
                    </a:lnTo>
                    <a:lnTo>
                      <a:pt x="330" y="213"/>
                    </a:lnTo>
                    <a:lnTo>
                      <a:pt x="343" y="199"/>
                    </a:lnTo>
                    <a:lnTo>
                      <a:pt x="353" y="199"/>
                    </a:lnTo>
                    <a:lnTo>
                      <a:pt x="343" y="177"/>
                    </a:lnTo>
                    <a:lnTo>
                      <a:pt x="343" y="163"/>
                    </a:lnTo>
                    <a:lnTo>
                      <a:pt x="343" y="154"/>
                    </a:lnTo>
                    <a:lnTo>
                      <a:pt x="330" y="141"/>
                    </a:lnTo>
                    <a:lnTo>
                      <a:pt x="330" y="131"/>
                    </a:lnTo>
                    <a:lnTo>
                      <a:pt x="321" y="131"/>
                    </a:lnTo>
                    <a:lnTo>
                      <a:pt x="311" y="141"/>
                    </a:lnTo>
                    <a:lnTo>
                      <a:pt x="288" y="141"/>
                    </a:lnTo>
                    <a:lnTo>
                      <a:pt x="278" y="141"/>
                    </a:lnTo>
                    <a:lnTo>
                      <a:pt x="278" y="131"/>
                    </a:lnTo>
                    <a:lnTo>
                      <a:pt x="288" y="131"/>
                    </a:lnTo>
                    <a:lnTo>
                      <a:pt x="288" y="118"/>
                    </a:lnTo>
                    <a:lnTo>
                      <a:pt x="301" y="118"/>
                    </a:lnTo>
                    <a:lnTo>
                      <a:pt x="288" y="105"/>
                    </a:lnTo>
                    <a:lnTo>
                      <a:pt x="278" y="105"/>
                    </a:lnTo>
                    <a:lnTo>
                      <a:pt x="268" y="118"/>
                    </a:lnTo>
                    <a:lnTo>
                      <a:pt x="258" y="118"/>
                    </a:lnTo>
                    <a:lnTo>
                      <a:pt x="268" y="105"/>
                    </a:lnTo>
                    <a:lnTo>
                      <a:pt x="268" y="95"/>
                    </a:lnTo>
                    <a:lnTo>
                      <a:pt x="278" y="95"/>
                    </a:lnTo>
                    <a:lnTo>
                      <a:pt x="278" y="82"/>
                    </a:lnTo>
                    <a:lnTo>
                      <a:pt x="288" y="82"/>
                    </a:lnTo>
                    <a:lnTo>
                      <a:pt x="278" y="82"/>
                    </a:lnTo>
                    <a:lnTo>
                      <a:pt x="288" y="69"/>
                    </a:lnTo>
                    <a:lnTo>
                      <a:pt x="278" y="69"/>
                    </a:lnTo>
                    <a:lnTo>
                      <a:pt x="278" y="59"/>
                    </a:lnTo>
                    <a:lnTo>
                      <a:pt x="278" y="46"/>
                    </a:lnTo>
                    <a:lnTo>
                      <a:pt x="268" y="36"/>
                    </a:lnTo>
                    <a:lnTo>
                      <a:pt x="268" y="23"/>
                    </a:lnTo>
                    <a:lnTo>
                      <a:pt x="258" y="23"/>
                    </a:lnTo>
                    <a:lnTo>
                      <a:pt x="245" y="10"/>
                    </a:lnTo>
                    <a:lnTo>
                      <a:pt x="236" y="10"/>
                    </a:lnTo>
                    <a:lnTo>
                      <a:pt x="226" y="10"/>
                    </a:lnTo>
                    <a:lnTo>
                      <a:pt x="213" y="10"/>
                    </a:lnTo>
                    <a:lnTo>
                      <a:pt x="203" y="10"/>
                    </a:lnTo>
                    <a:lnTo>
                      <a:pt x="203" y="23"/>
                    </a:lnTo>
                    <a:lnTo>
                      <a:pt x="193" y="23"/>
                    </a:lnTo>
                    <a:lnTo>
                      <a:pt x="193" y="36"/>
                    </a:lnTo>
                    <a:lnTo>
                      <a:pt x="203" y="36"/>
                    </a:lnTo>
                    <a:lnTo>
                      <a:pt x="203" y="46"/>
                    </a:lnTo>
                    <a:lnTo>
                      <a:pt x="193" y="59"/>
                    </a:lnTo>
                    <a:lnTo>
                      <a:pt x="193" y="69"/>
                    </a:lnTo>
                    <a:lnTo>
                      <a:pt x="193" y="82"/>
                    </a:lnTo>
                    <a:lnTo>
                      <a:pt x="183" y="82"/>
                    </a:lnTo>
                    <a:lnTo>
                      <a:pt x="173" y="82"/>
                    </a:lnTo>
                    <a:lnTo>
                      <a:pt x="183" y="82"/>
                    </a:lnTo>
                    <a:lnTo>
                      <a:pt x="183" y="95"/>
                    </a:lnTo>
                    <a:lnTo>
                      <a:pt x="193" y="82"/>
                    </a:lnTo>
                    <a:lnTo>
                      <a:pt x="203" y="95"/>
                    </a:lnTo>
                    <a:lnTo>
                      <a:pt x="203" y="105"/>
                    </a:lnTo>
                    <a:lnTo>
                      <a:pt x="226" y="95"/>
                    </a:lnTo>
                    <a:lnTo>
                      <a:pt x="213" y="95"/>
                    </a:lnTo>
                    <a:lnTo>
                      <a:pt x="213" y="82"/>
                    </a:lnTo>
                    <a:lnTo>
                      <a:pt x="203" y="82"/>
                    </a:lnTo>
                    <a:lnTo>
                      <a:pt x="203" y="69"/>
                    </a:lnTo>
                    <a:lnTo>
                      <a:pt x="213" y="59"/>
                    </a:lnTo>
                    <a:lnTo>
                      <a:pt x="213" y="69"/>
                    </a:lnTo>
                    <a:lnTo>
                      <a:pt x="226" y="82"/>
                    </a:lnTo>
                    <a:lnTo>
                      <a:pt x="226" y="69"/>
                    </a:lnTo>
                    <a:lnTo>
                      <a:pt x="236" y="59"/>
                    </a:lnTo>
                    <a:lnTo>
                      <a:pt x="236" y="82"/>
                    </a:lnTo>
                    <a:lnTo>
                      <a:pt x="245" y="82"/>
                    </a:lnTo>
                    <a:lnTo>
                      <a:pt x="236" y="95"/>
                    </a:lnTo>
                    <a:lnTo>
                      <a:pt x="226" y="95"/>
                    </a:lnTo>
                    <a:lnTo>
                      <a:pt x="245" y="95"/>
                    </a:lnTo>
                    <a:lnTo>
                      <a:pt x="236" y="105"/>
                    </a:lnTo>
                    <a:lnTo>
                      <a:pt x="236" y="118"/>
                    </a:lnTo>
                    <a:lnTo>
                      <a:pt x="226" y="118"/>
                    </a:lnTo>
                    <a:lnTo>
                      <a:pt x="226" y="131"/>
                    </a:lnTo>
                    <a:lnTo>
                      <a:pt x="226" y="141"/>
                    </a:lnTo>
                    <a:lnTo>
                      <a:pt x="213" y="141"/>
                    </a:lnTo>
                    <a:lnTo>
                      <a:pt x="213" y="154"/>
                    </a:lnTo>
                    <a:lnTo>
                      <a:pt x="236" y="154"/>
                    </a:lnTo>
                    <a:lnTo>
                      <a:pt x="236" y="163"/>
                    </a:lnTo>
                    <a:lnTo>
                      <a:pt x="245" y="163"/>
                    </a:lnTo>
                    <a:lnTo>
                      <a:pt x="258" y="163"/>
                    </a:lnTo>
                    <a:lnTo>
                      <a:pt x="245" y="163"/>
                    </a:lnTo>
                    <a:lnTo>
                      <a:pt x="245" y="177"/>
                    </a:lnTo>
                    <a:lnTo>
                      <a:pt x="236" y="177"/>
                    </a:lnTo>
                    <a:lnTo>
                      <a:pt x="226" y="190"/>
                    </a:lnTo>
                    <a:lnTo>
                      <a:pt x="213" y="190"/>
                    </a:lnTo>
                    <a:lnTo>
                      <a:pt x="203" y="177"/>
                    </a:lnTo>
                    <a:lnTo>
                      <a:pt x="193" y="177"/>
                    </a:lnTo>
                    <a:lnTo>
                      <a:pt x="203" y="163"/>
                    </a:lnTo>
                    <a:lnTo>
                      <a:pt x="203" y="154"/>
                    </a:lnTo>
                    <a:lnTo>
                      <a:pt x="203" y="141"/>
                    </a:lnTo>
                    <a:lnTo>
                      <a:pt x="193" y="131"/>
                    </a:lnTo>
                    <a:lnTo>
                      <a:pt x="203" y="118"/>
                    </a:lnTo>
                    <a:lnTo>
                      <a:pt x="193" y="131"/>
                    </a:lnTo>
                    <a:lnTo>
                      <a:pt x="193" y="118"/>
                    </a:lnTo>
                    <a:lnTo>
                      <a:pt x="193" y="105"/>
                    </a:lnTo>
                    <a:lnTo>
                      <a:pt x="183" y="105"/>
                    </a:lnTo>
                    <a:lnTo>
                      <a:pt x="173" y="105"/>
                    </a:lnTo>
                    <a:lnTo>
                      <a:pt x="173" y="95"/>
                    </a:lnTo>
                    <a:lnTo>
                      <a:pt x="173" y="82"/>
                    </a:lnTo>
                    <a:lnTo>
                      <a:pt x="160" y="95"/>
                    </a:lnTo>
                    <a:lnTo>
                      <a:pt x="160" y="82"/>
                    </a:lnTo>
                    <a:lnTo>
                      <a:pt x="160" y="69"/>
                    </a:lnTo>
                    <a:lnTo>
                      <a:pt x="173" y="69"/>
                    </a:lnTo>
                    <a:lnTo>
                      <a:pt x="173" y="59"/>
                    </a:lnTo>
                    <a:lnTo>
                      <a:pt x="160" y="59"/>
                    </a:lnTo>
                    <a:lnTo>
                      <a:pt x="151" y="59"/>
                    </a:lnTo>
                    <a:lnTo>
                      <a:pt x="151" y="69"/>
                    </a:lnTo>
                    <a:lnTo>
                      <a:pt x="141" y="59"/>
                    </a:lnTo>
                    <a:lnTo>
                      <a:pt x="151" y="59"/>
                    </a:lnTo>
                    <a:lnTo>
                      <a:pt x="151" y="46"/>
                    </a:lnTo>
                    <a:lnTo>
                      <a:pt x="160" y="46"/>
                    </a:lnTo>
                    <a:lnTo>
                      <a:pt x="173" y="59"/>
                    </a:lnTo>
                    <a:lnTo>
                      <a:pt x="173" y="46"/>
                    </a:lnTo>
                    <a:lnTo>
                      <a:pt x="183" y="46"/>
                    </a:lnTo>
                    <a:lnTo>
                      <a:pt x="183" y="36"/>
                    </a:lnTo>
                    <a:lnTo>
                      <a:pt x="193" y="36"/>
                    </a:lnTo>
                    <a:lnTo>
                      <a:pt x="193" y="23"/>
                    </a:lnTo>
                    <a:lnTo>
                      <a:pt x="183" y="23"/>
                    </a:lnTo>
                    <a:lnTo>
                      <a:pt x="183" y="10"/>
                    </a:lnTo>
                    <a:lnTo>
                      <a:pt x="173" y="0"/>
                    </a:lnTo>
                    <a:lnTo>
                      <a:pt x="160" y="10"/>
                    </a:lnTo>
                    <a:lnTo>
                      <a:pt x="160" y="23"/>
                    </a:lnTo>
                    <a:lnTo>
                      <a:pt x="151" y="10"/>
                    </a:lnTo>
                    <a:lnTo>
                      <a:pt x="141" y="10"/>
                    </a:lnTo>
                    <a:lnTo>
                      <a:pt x="141" y="23"/>
                    </a:lnTo>
                    <a:lnTo>
                      <a:pt x="128" y="23"/>
                    </a:lnTo>
                    <a:close/>
                  </a:path>
                </a:pathLst>
              </a:custGeom>
              <a:solidFill>
                <a:srgbClr val="5FBF00"/>
              </a:solidFill>
              <a:ln w="9525">
                <a:noFill/>
                <a:round/>
                <a:headEnd/>
                <a:tailEnd/>
              </a:ln>
            </p:spPr>
            <p:txBody>
              <a:bodyPr/>
              <a:lstStyle/>
              <a:p>
                <a:endParaRPr lang="en-US"/>
              </a:p>
            </p:txBody>
          </p:sp>
          <p:sp>
            <p:nvSpPr>
              <p:cNvPr id="53324" name="Freeform 211"/>
              <p:cNvSpPr>
                <a:spLocks/>
              </p:cNvSpPr>
              <p:nvPr/>
            </p:nvSpPr>
            <p:spPr bwMode="auto">
              <a:xfrm>
                <a:off x="2069" y="2080"/>
                <a:ext cx="360" cy="255"/>
              </a:xfrm>
              <a:custGeom>
                <a:avLst/>
                <a:gdLst>
                  <a:gd name="T0" fmla="*/ 141 w 360"/>
                  <a:gd name="T1" fmla="*/ 0 h 255"/>
                  <a:gd name="T2" fmla="*/ 131 w 360"/>
                  <a:gd name="T3" fmla="*/ 23 h 255"/>
                  <a:gd name="T4" fmla="*/ 98 w 360"/>
                  <a:gd name="T5" fmla="*/ 23 h 255"/>
                  <a:gd name="T6" fmla="*/ 89 w 360"/>
                  <a:gd name="T7" fmla="*/ 49 h 255"/>
                  <a:gd name="T8" fmla="*/ 66 w 360"/>
                  <a:gd name="T9" fmla="*/ 72 h 255"/>
                  <a:gd name="T10" fmla="*/ 66 w 360"/>
                  <a:gd name="T11" fmla="*/ 108 h 255"/>
                  <a:gd name="T12" fmla="*/ 46 w 360"/>
                  <a:gd name="T13" fmla="*/ 134 h 255"/>
                  <a:gd name="T14" fmla="*/ 33 w 360"/>
                  <a:gd name="T15" fmla="*/ 157 h 255"/>
                  <a:gd name="T16" fmla="*/ 0 w 360"/>
                  <a:gd name="T17" fmla="*/ 170 h 255"/>
                  <a:gd name="T18" fmla="*/ 10 w 360"/>
                  <a:gd name="T19" fmla="*/ 193 h 255"/>
                  <a:gd name="T20" fmla="*/ 33 w 360"/>
                  <a:gd name="T21" fmla="*/ 206 h 255"/>
                  <a:gd name="T22" fmla="*/ 56 w 360"/>
                  <a:gd name="T23" fmla="*/ 193 h 255"/>
                  <a:gd name="T24" fmla="*/ 89 w 360"/>
                  <a:gd name="T25" fmla="*/ 183 h 255"/>
                  <a:gd name="T26" fmla="*/ 108 w 360"/>
                  <a:gd name="T27" fmla="*/ 193 h 255"/>
                  <a:gd name="T28" fmla="*/ 89 w 360"/>
                  <a:gd name="T29" fmla="*/ 206 h 255"/>
                  <a:gd name="T30" fmla="*/ 66 w 360"/>
                  <a:gd name="T31" fmla="*/ 232 h 255"/>
                  <a:gd name="T32" fmla="*/ 75 w 360"/>
                  <a:gd name="T33" fmla="*/ 255 h 255"/>
                  <a:gd name="T34" fmla="*/ 108 w 360"/>
                  <a:gd name="T35" fmla="*/ 255 h 255"/>
                  <a:gd name="T36" fmla="*/ 108 w 360"/>
                  <a:gd name="T37" fmla="*/ 232 h 255"/>
                  <a:gd name="T38" fmla="*/ 121 w 360"/>
                  <a:gd name="T39" fmla="*/ 219 h 255"/>
                  <a:gd name="T40" fmla="*/ 154 w 360"/>
                  <a:gd name="T41" fmla="*/ 219 h 255"/>
                  <a:gd name="T42" fmla="*/ 154 w 360"/>
                  <a:gd name="T43" fmla="*/ 206 h 255"/>
                  <a:gd name="T44" fmla="*/ 164 w 360"/>
                  <a:gd name="T45" fmla="*/ 170 h 255"/>
                  <a:gd name="T46" fmla="*/ 164 w 360"/>
                  <a:gd name="T47" fmla="*/ 206 h 255"/>
                  <a:gd name="T48" fmla="*/ 187 w 360"/>
                  <a:gd name="T49" fmla="*/ 219 h 255"/>
                  <a:gd name="T50" fmla="*/ 196 w 360"/>
                  <a:gd name="T51" fmla="*/ 245 h 255"/>
                  <a:gd name="T52" fmla="*/ 219 w 360"/>
                  <a:gd name="T53" fmla="*/ 255 h 255"/>
                  <a:gd name="T54" fmla="*/ 239 w 360"/>
                  <a:gd name="T55" fmla="*/ 245 h 255"/>
                  <a:gd name="T56" fmla="*/ 262 w 360"/>
                  <a:gd name="T57" fmla="*/ 232 h 255"/>
                  <a:gd name="T58" fmla="*/ 285 w 360"/>
                  <a:gd name="T59" fmla="*/ 206 h 255"/>
                  <a:gd name="T60" fmla="*/ 272 w 360"/>
                  <a:gd name="T61" fmla="*/ 183 h 255"/>
                  <a:gd name="T62" fmla="*/ 307 w 360"/>
                  <a:gd name="T63" fmla="*/ 193 h 255"/>
                  <a:gd name="T64" fmla="*/ 327 w 360"/>
                  <a:gd name="T65" fmla="*/ 219 h 255"/>
                  <a:gd name="T66" fmla="*/ 360 w 360"/>
                  <a:gd name="T67" fmla="*/ 206 h 255"/>
                  <a:gd name="T68" fmla="*/ 350 w 360"/>
                  <a:gd name="T69" fmla="*/ 170 h 255"/>
                  <a:gd name="T70" fmla="*/ 327 w 360"/>
                  <a:gd name="T71" fmla="*/ 134 h 255"/>
                  <a:gd name="T72" fmla="*/ 307 w 360"/>
                  <a:gd name="T73" fmla="*/ 134 h 255"/>
                  <a:gd name="T74" fmla="*/ 307 w 360"/>
                  <a:gd name="T75" fmla="*/ 108 h 255"/>
                  <a:gd name="T76" fmla="*/ 294 w 360"/>
                  <a:gd name="T77" fmla="*/ 72 h 255"/>
                  <a:gd name="T78" fmla="*/ 285 w 360"/>
                  <a:gd name="T79" fmla="*/ 49 h 255"/>
                  <a:gd name="T80" fmla="*/ 262 w 360"/>
                  <a:gd name="T81" fmla="*/ 23 h 255"/>
                  <a:gd name="T82" fmla="*/ 229 w 360"/>
                  <a:gd name="T83" fmla="*/ 10 h 255"/>
                  <a:gd name="T84" fmla="*/ 209 w 360"/>
                  <a:gd name="T85" fmla="*/ 0 h 255"/>
                  <a:gd name="T86" fmla="*/ 187 w 360"/>
                  <a:gd name="T87" fmla="*/ 0 h 2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60"/>
                  <a:gd name="T133" fmla="*/ 0 h 255"/>
                  <a:gd name="T134" fmla="*/ 360 w 360"/>
                  <a:gd name="T135" fmla="*/ 255 h 25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60" h="255">
                    <a:moveTo>
                      <a:pt x="164" y="10"/>
                    </a:moveTo>
                    <a:lnTo>
                      <a:pt x="154" y="10"/>
                    </a:lnTo>
                    <a:lnTo>
                      <a:pt x="141" y="0"/>
                    </a:lnTo>
                    <a:lnTo>
                      <a:pt x="141" y="10"/>
                    </a:lnTo>
                    <a:lnTo>
                      <a:pt x="131" y="10"/>
                    </a:lnTo>
                    <a:lnTo>
                      <a:pt x="131" y="23"/>
                    </a:lnTo>
                    <a:lnTo>
                      <a:pt x="121" y="23"/>
                    </a:lnTo>
                    <a:lnTo>
                      <a:pt x="108" y="23"/>
                    </a:lnTo>
                    <a:lnTo>
                      <a:pt x="98" y="23"/>
                    </a:lnTo>
                    <a:lnTo>
                      <a:pt x="98" y="36"/>
                    </a:lnTo>
                    <a:lnTo>
                      <a:pt x="89" y="36"/>
                    </a:lnTo>
                    <a:lnTo>
                      <a:pt x="89" y="49"/>
                    </a:lnTo>
                    <a:lnTo>
                      <a:pt x="98" y="62"/>
                    </a:lnTo>
                    <a:lnTo>
                      <a:pt x="75" y="72"/>
                    </a:lnTo>
                    <a:lnTo>
                      <a:pt x="66" y="72"/>
                    </a:lnTo>
                    <a:lnTo>
                      <a:pt x="66" y="85"/>
                    </a:lnTo>
                    <a:lnTo>
                      <a:pt x="66" y="95"/>
                    </a:lnTo>
                    <a:lnTo>
                      <a:pt x="66" y="108"/>
                    </a:lnTo>
                    <a:lnTo>
                      <a:pt x="56" y="121"/>
                    </a:lnTo>
                    <a:lnTo>
                      <a:pt x="46" y="121"/>
                    </a:lnTo>
                    <a:lnTo>
                      <a:pt x="46" y="134"/>
                    </a:lnTo>
                    <a:lnTo>
                      <a:pt x="46" y="147"/>
                    </a:lnTo>
                    <a:lnTo>
                      <a:pt x="33" y="147"/>
                    </a:lnTo>
                    <a:lnTo>
                      <a:pt x="33" y="157"/>
                    </a:lnTo>
                    <a:lnTo>
                      <a:pt x="23" y="157"/>
                    </a:lnTo>
                    <a:lnTo>
                      <a:pt x="10" y="157"/>
                    </a:lnTo>
                    <a:lnTo>
                      <a:pt x="0" y="170"/>
                    </a:lnTo>
                    <a:lnTo>
                      <a:pt x="0" y="183"/>
                    </a:lnTo>
                    <a:lnTo>
                      <a:pt x="0" y="193"/>
                    </a:lnTo>
                    <a:lnTo>
                      <a:pt x="10" y="193"/>
                    </a:lnTo>
                    <a:lnTo>
                      <a:pt x="10" y="206"/>
                    </a:lnTo>
                    <a:lnTo>
                      <a:pt x="23" y="206"/>
                    </a:lnTo>
                    <a:lnTo>
                      <a:pt x="33" y="206"/>
                    </a:lnTo>
                    <a:lnTo>
                      <a:pt x="46" y="206"/>
                    </a:lnTo>
                    <a:lnTo>
                      <a:pt x="56" y="206"/>
                    </a:lnTo>
                    <a:lnTo>
                      <a:pt x="56" y="193"/>
                    </a:lnTo>
                    <a:lnTo>
                      <a:pt x="66" y="193"/>
                    </a:lnTo>
                    <a:lnTo>
                      <a:pt x="75" y="193"/>
                    </a:lnTo>
                    <a:lnTo>
                      <a:pt x="89" y="183"/>
                    </a:lnTo>
                    <a:lnTo>
                      <a:pt x="98" y="183"/>
                    </a:lnTo>
                    <a:lnTo>
                      <a:pt x="108" y="183"/>
                    </a:lnTo>
                    <a:lnTo>
                      <a:pt x="108" y="193"/>
                    </a:lnTo>
                    <a:lnTo>
                      <a:pt x="98" y="193"/>
                    </a:lnTo>
                    <a:lnTo>
                      <a:pt x="89" y="193"/>
                    </a:lnTo>
                    <a:lnTo>
                      <a:pt x="89" y="206"/>
                    </a:lnTo>
                    <a:lnTo>
                      <a:pt x="75" y="219"/>
                    </a:lnTo>
                    <a:lnTo>
                      <a:pt x="66" y="219"/>
                    </a:lnTo>
                    <a:lnTo>
                      <a:pt x="66" y="232"/>
                    </a:lnTo>
                    <a:lnTo>
                      <a:pt x="66" y="245"/>
                    </a:lnTo>
                    <a:lnTo>
                      <a:pt x="75" y="245"/>
                    </a:lnTo>
                    <a:lnTo>
                      <a:pt x="75" y="255"/>
                    </a:lnTo>
                    <a:lnTo>
                      <a:pt x="89" y="255"/>
                    </a:lnTo>
                    <a:lnTo>
                      <a:pt x="98" y="255"/>
                    </a:lnTo>
                    <a:lnTo>
                      <a:pt x="108" y="255"/>
                    </a:lnTo>
                    <a:lnTo>
                      <a:pt x="121" y="255"/>
                    </a:lnTo>
                    <a:lnTo>
                      <a:pt x="121" y="245"/>
                    </a:lnTo>
                    <a:lnTo>
                      <a:pt x="108" y="232"/>
                    </a:lnTo>
                    <a:lnTo>
                      <a:pt x="108" y="219"/>
                    </a:lnTo>
                    <a:lnTo>
                      <a:pt x="121" y="206"/>
                    </a:lnTo>
                    <a:lnTo>
                      <a:pt x="121" y="219"/>
                    </a:lnTo>
                    <a:lnTo>
                      <a:pt x="131" y="232"/>
                    </a:lnTo>
                    <a:lnTo>
                      <a:pt x="141" y="232"/>
                    </a:lnTo>
                    <a:lnTo>
                      <a:pt x="154" y="219"/>
                    </a:lnTo>
                    <a:lnTo>
                      <a:pt x="141" y="219"/>
                    </a:lnTo>
                    <a:lnTo>
                      <a:pt x="141" y="206"/>
                    </a:lnTo>
                    <a:lnTo>
                      <a:pt x="154" y="206"/>
                    </a:lnTo>
                    <a:lnTo>
                      <a:pt x="164" y="193"/>
                    </a:lnTo>
                    <a:lnTo>
                      <a:pt x="164" y="183"/>
                    </a:lnTo>
                    <a:lnTo>
                      <a:pt x="164" y="170"/>
                    </a:lnTo>
                    <a:lnTo>
                      <a:pt x="164" y="183"/>
                    </a:lnTo>
                    <a:lnTo>
                      <a:pt x="164" y="193"/>
                    </a:lnTo>
                    <a:lnTo>
                      <a:pt x="164" y="206"/>
                    </a:lnTo>
                    <a:lnTo>
                      <a:pt x="164" y="219"/>
                    </a:lnTo>
                    <a:lnTo>
                      <a:pt x="173" y="219"/>
                    </a:lnTo>
                    <a:lnTo>
                      <a:pt x="187" y="219"/>
                    </a:lnTo>
                    <a:lnTo>
                      <a:pt x="187" y="232"/>
                    </a:lnTo>
                    <a:lnTo>
                      <a:pt x="187" y="245"/>
                    </a:lnTo>
                    <a:lnTo>
                      <a:pt x="196" y="245"/>
                    </a:lnTo>
                    <a:lnTo>
                      <a:pt x="209" y="245"/>
                    </a:lnTo>
                    <a:lnTo>
                      <a:pt x="209" y="255"/>
                    </a:lnTo>
                    <a:lnTo>
                      <a:pt x="219" y="255"/>
                    </a:lnTo>
                    <a:lnTo>
                      <a:pt x="229" y="255"/>
                    </a:lnTo>
                    <a:lnTo>
                      <a:pt x="239" y="255"/>
                    </a:lnTo>
                    <a:lnTo>
                      <a:pt x="239" y="245"/>
                    </a:lnTo>
                    <a:lnTo>
                      <a:pt x="239" y="232"/>
                    </a:lnTo>
                    <a:lnTo>
                      <a:pt x="252" y="232"/>
                    </a:lnTo>
                    <a:lnTo>
                      <a:pt x="262" y="232"/>
                    </a:lnTo>
                    <a:lnTo>
                      <a:pt x="272" y="232"/>
                    </a:lnTo>
                    <a:lnTo>
                      <a:pt x="272" y="219"/>
                    </a:lnTo>
                    <a:lnTo>
                      <a:pt x="285" y="206"/>
                    </a:lnTo>
                    <a:lnTo>
                      <a:pt x="272" y="193"/>
                    </a:lnTo>
                    <a:lnTo>
                      <a:pt x="262" y="193"/>
                    </a:lnTo>
                    <a:lnTo>
                      <a:pt x="272" y="183"/>
                    </a:lnTo>
                    <a:lnTo>
                      <a:pt x="285" y="193"/>
                    </a:lnTo>
                    <a:lnTo>
                      <a:pt x="294" y="193"/>
                    </a:lnTo>
                    <a:lnTo>
                      <a:pt x="307" y="193"/>
                    </a:lnTo>
                    <a:lnTo>
                      <a:pt x="317" y="193"/>
                    </a:lnTo>
                    <a:lnTo>
                      <a:pt x="317" y="206"/>
                    </a:lnTo>
                    <a:lnTo>
                      <a:pt x="327" y="219"/>
                    </a:lnTo>
                    <a:lnTo>
                      <a:pt x="337" y="219"/>
                    </a:lnTo>
                    <a:lnTo>
                      <a:pt x="350" y="219"/>
                    </a:lnTo>
                    <a:lnTo>
                      <a:pt x="360" y="206"/>
                    </a:lnTo>
                    <a:lnTo>
                      <a:pt x="350" y="193"/>
                    </a:lnTo>
                    <a:lnTo>
                      <a:pt x="350" y="183"/>
                    </a:lnTo>
                    <a:lnTo>
                      <a:pt x="350" y="170"/>
                    </a:lnTo>
                    <a:lnTo>
                      <a:pt x="350" y="157"/>
                    </a:lnTo>
                    <a:lnTo>
                      <a:pt x="337" y="147"/>
                    </a:lnTo>
                    <a:lnTo>
                      <a:pt x="327" y="134"/>
                    </a:lnTo>
                    <a:lnTo>
                      <a:pt x="317" y="147"/>
                    </a:lnTo>
                    <a:lnTo>
                      <a:pt x="294" y="147"/>
                    </a:lnTo>
                    <a:lnTo>
                      <a:pt x="307" y="134"/>
                    </a:lnTo>
                    <a:lnTo>
                      <a:pt x="317" y="121"/>
                    </a:lnTo>
                    <a:lnTo>
                      <a:pt x="317" y="108"/>
                    </a:lnTo>
                    <a:lnTo>
                      <a:pt x="307" y="108"/>
                    </a:lnTo>
                    <a:lnTo>
                      <a:pt x="294" y="108"/>
                    </a:lnTo>
                    <a:lnTo>
                      <a:pt x="294" y="95"/>
                    </a:lnTo>
                    <a:lnTo>
                      <a:pt x="294" y="72"/>
                    </a:lnTo>
                    <a:lnTo>
                      <a:pt x="285" y="72"/>
                    </a:lnTo>
                    <a:lnTo>
                      <a:pt x="285" y="62"/>
                    </a:lnTo>
                    <a:lnTo>
                      <a:pt x="285" y="49"/>
                    </a:lnTo>
                    <a:lnTo>
                      <a:pt x="285" y="36"/>
                    </a:lnTo>
                    <a:lnTo>
                      <a:pt x="272" y="23"/>
                    </a:lnTo>
                    <a:lnTo>
                      <a:pt x="262" y="23"/>
                    </a:lnTo>
                    <a:lnTo>
                      <a:pt x="252" y="10"/>
                    </a:lnTo>
                    <a:lnTo>
                      <a:pt x="239" y="10"/>
                    </a:lnTo>
                    <a:lnTo>
                      <a:pt x="229" y="10"/>
                    </a:lnTo>
                    <a:lnTo>
                      <a:pt x="219" y="10"/>
                    </a:lnTo>
                    <a:lnTo>
                      <a:pt x="219" y="0"/>
                    </a:lnTo>
                    <a:lnTo>
                      <a:pt x="209" y="0"/>
                    </a:lnTo>
                    <a:lnTo>
                      <a:pt x="196" y="0"/>
                    </a:lnTo>
                    <a:lnTo>
                      <a:pt x="187" y="10"/>
                    </a:lnTo>
                    <a:lnTo>
                      <a:pt x="187" y="0"/>
                    </a:lnTo>
                    <a:lnTo>
                      <a:pt x="173" y="0"/>
                    </a:lnTo>
                    <a:lnTo>
                      <a:pt x="164" y="10"/>
                    </a:lnTo>
                  </a:path>
                </a:pathLst>
              </a:custGeom>
              <a:noFill/>
              <a:ln w="11113">
                <a:solidFill>
                  <a:srgbClr val="000000"/>
                </a:solidFill>
                <a:prstDash val="solid"/>
                <a:round/>
                <a:headEnd/>
                <a:tailEnd/>
              </a:ln>
            </p:spPr>
            <p:txBody>
              <a:bodyPr/>
              <a:lstStyle/>
              <a:p>
                <a:endParaRPr lang="en-US"/>
              </a:p>
            </p:txBody>
          </p:sp>
        </p:grpSp>
        <p:grpSp>
          <p:nvGrpSpPr>
            <p:cNvPr id="52299" name="Group 212"/>
            <p:cNvGrpSpPr>
              <a:grpSpLocks/>
            </p:cNvGrpSpPr>
            <p:nvPr/>
          </p:nvGrpSpPr>
          <p:grpSpPr bwMode="auto">
            <a:xfrm>
              <a:off x="1691" y="2471"/>
              <a:ext cx="867" cy="515"/>
              <a:chOff x="1765" y="2201"/>
              <a:chExt cx="811" cy="419"/>
            </a:xfrm>
          </p:grpSpPr>
          <p:grpSp>
            <p:nvGrpSpPr>
              <p:cNvPr id="53148" name="Group 213"/>
              <p:cNvGrpSpPr>
                <a:grpSpLocks/>
              </p:cNvGrpSpPr>
              <p:nvPr/>
            </p:nvGrpSpPr>
            <p:grpSpPr bwMode="auto">
              <a:xfrm>
                <a:off x="1765" y="2201"/>
                <a:ext cx="723" cy="311"/>
                <a:chOff x="1765" y="2201"/>
                <a:chExt cx="723" cy="311"/>
              </a:xfrm>
            </p:grpSpPr>
            <p:grpSp>
              <p:nvGrpSpPr>
                <p:cNvPr id="53171" name="Group 214"/>
                <p:cNvGrpSpPr>
                  <a:grpSpLocks/>
                </p:cNvGrpSpPr>
                <p:nvPr/>
              </p:nvGrpSpPr>
              <p:grpSpPr bwMode="auto">
                <a:xfrm>
                  <a:off x="1765" y="2201"/>
                  <a:ext cx="723" cy="311"/>
                  <a:chOff x="1765" y="2201"/>
                  <a:chExt cx="723" cy="311"/>
                </a:xfrm>
              </p:grpSpPr>
              <p:grpSp>
                <p:nvGrpSpPr>
                  <p:cNvPr id="53300" name="Group 215"/>
                  <p:cNvGrpSpPr>
                    <a:grpSpLocks/>
                  </p:cNvGrpSpPr>
                  <p:nvPr/>
                </p:nvGrpSpPr>
                <p:grpSpPr bwMode="auto">
                  <a:xfrm>
                    <a:off x="1765" y="2214"/>
                    <a:ext cx="288" cy="298"/>
                    <a:chOff x="1765" y="2214"/>
                    <a:chExt cx="288" cy="298"/>
                  </a:xfrm>
                </p:grpSpPr>
                <p:grpSp>
                  <p:nvGrpSpPr>
                    <p:cNvPr id="53309" name="Group 216"/>
                    <p:cNvGrpSpPr>
                      <a:grpSpLocks/>
                    </p:cNvGrpSpPr>
                    <p:nvPr/>
                  </p:nvGrpSpPr>
                  <p:grpSpPr bwMode="auto">
                    <a:xfrm>
                      <a:off x="1765" y="2214"/>
                      <a:ext cx="265" cy="298"/>
                      <a:chOff x="1765" y="2214"/>
                      <a:chExt cx="265" cy="298"/>
                    </a:xfrm>
                  </p:grpSpPr>
                  <p:sp>
                    <p:nvSpPr>
                      <p:cNvPr id="53313" name="Freeform 217"/>
                      <p:cNvSpPr>
                        <a:spLocks/>
                      </p:cNvSpPr>
                      <p:nvPr/>
                    </p:nvSpPr>
                    <p:spPr bwMode="auto">
                      <a:xfrm>
                        <a:off x="1788" y="2227"/>
                        <a:ext cx="242" cy="259"/>
                      </a:xfrm>
                      <a:custGeom>
                        <a:avLst/>
                        <a:gdLst>
                          <a:gd name="T0" fmla="*/ 0 w 242"/>
                          <a:gd name="T1" fmla="*/ 213 h 259"/>
                          <a:gd name="T2" fmla="*/ 0 w 242"/>
                          <a:gd name="T3" fmla="*/ 213 h 259"/>
                          <a:gd name="T4" fmla="*/ 242 w 242"/>
                          <a:gd name="T5" fmla="*/ 259 h 259"/>
                          <a:gd name="T6" fmla="*/ 242 w 242"/>
                          <a:gd name="T7" fmla="*/ 95 h 259"/>
                          <a:gd name="T8" fmla="*/ 85 w 242"/>
                          <a:gd name="T9" fmla="*/ 0 h 259"/>
                          <a:gd name="T10" fmla="*/ 0 w 242"/>
                          <a:gd name="T11" fmla="*/ 177 h 259"/>
                          <a:gd name="T12" fmla="*/ 0 w 242"/>
                          <a:gd name="T13" fmla="*/ 213 h 259"/>
                          <a:gd name="T14" fmla="*/ 0 60000 65536"/>
                          <a:gd name="T15" fmla="*/ 0 60000 65536"/>
                          <a:gd name="T16" fmla="*/ 0 60000 65536"/>
                          <a:gd name="T17" fmla="*/ 0 60000 65536"/>
                          <a:gd name="T18" fmla="*/ 0 60000 65536"/>
                          <a:gd name="T19" fmla="*/ 0 60000 65536"/>
                          <a:gd name="T20" fmla="*/ 0 60000 65536"/>
                          <a:gd name="T21" fmla="*/ 0 w 242"/>
                          <a:gd name="T22" fmla="*/ 0 h 259"/>
                          <a:gd name="T23" fmla="*/ 242 w 242"/>
                          <a:gd name="T24" fmla="*/ 259 h 2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2" h="259">
                            <a:moveTo>
                              <a:pt x="0" y="213"/>
                            </a:moveTo>
                            <a:lnTo>
                              <a:pt x="0" y="213"/>
                            </a:lnTo>
                            <a:lnTo>
                              <a:pt x="242" y="259"/>
                            </a:lnTo>
                            <a:lnTo>
                              <a:pt x="242" y="95"/>
                            </a:lnTo>
                            <a:lnTo>
                              <a:pt x="85" y="0"/>
                            </a:lnTo>
                            <a:lnTo>
                              <a:pt x="0" y="177"/>
                            </a:lnTo>
                            <a:lnTo>
                              <a:pt x="0" y="213"/>
                            </a:lnTo>
                            <a:close/>
                          </a:path>
                        </a:pathLst>
                      </a:custGeom>
                      <a:solidFill>
                        <a:srgbClr val="FFBF7F"/>
                      </a:solidFill>
                      <a:ln w="9525">
                        <a:noFill/>
                        <a:round/>
                        <a:headEnd/>
                        <a:tailEnd/>
                      </a:ln>
                    </p:spPr>
                    <p:txBody>
                      <a:bodyPr/>
                      <a:lstStyle/>
                      <a:p>
                        <a:endParaRPr lang="en-US"/>
                      </a:p>
                    </p:txBody>
                  </p:sp>
                  <p:sp>
                    <p:nvSpPr>
                      <p:cNvPr id="53314" name="Freeform 218"/>
                      <p:cNvSpPr>
                        <a:spLocks/>
                      </p:cNvSpPr>
                      <p:nvPr/>
                    </p:nvSpPr>
                    <p:spPr bwMode="auto">
                      <a:xfrm>
                        <a:off x="1939" y="2371"/>
                        <a:ext cx="26" cy="105"/>
                      </a:xfrm>
                      <a:custGeom>
                        <a:avLst/>
                        <a:gdLst>
                          <a:gd name="T0" fmla="*/ 0 w 26"/>
                          <a:gd name="T1" fmla="*/ 92 h 105"/>
                          <a:gd name="T2" fmla="*/ 0 w 26"/>
                          <a:gd name="T3" fmla="*/ 92 h 105"/>
                          <a:gd name="T4" fmla="*/ 26 w 26"/>
                          <a:gd name="T5" fmla="*/ 105 h 105"/>
                          <a:gd name="T6" fmla="*/ 19 w 26"/>
                          <a:gd name="T7" fmla="*/ 0 h 105"/>
                          <a:gd name="T8" fmla="*/ 0 w 26"/>
                          <a:gd name="T9" fmla="*/ 92 h 105"/>
                          <a:gd name="T10" fmla="*/ 0 60000 65536"/>
                          <a:gd name="T11" fmla="*/ 0 60000 65536"/>
                          <a:gd name="T12" fmla="*/ 0 60000 65536"/>
                          <a:gd name="T13" fmla="*/ 0 60000 65536"/>
                          <a:gd name="T14" fmla="*/ 0 60000 65536"/>
                          <a:gd name="T15" fmla="*/ 0 w 26"/>
                          <a:gd name="T16" fmla="*/ 0 h 105"/>
                          <a:gd name="T17" fmla="*/ 26 w 26"/>
                          <a:gd name="T18" fmla="*/ 105 h 105"/>
                        </a:gdLst>
                        <a:ahLst/>
                        <a:cxnLst>
                          <a:cxn ang="T10">
                            <a:pos x="T0" y="T1"/>
                          </a:cxn>
                          <a:cxn ang="T11">
                            <a:pos x="T2" y="T3"/>
                          </a:cxn>
                          <a:cxn ang="T12">
                            <a:pos x="T4" y="T5"/>
                          </a:cxn>
                          <a:cxn ang="T13">
                            <a:pos x="T6" y="T7"/>
                          </a:cxn>
                          <a:cxn ang="T14">
                            <a:pos x="T8" y="T9"/>
                          </a:cxn>
                        </a:cxnLst>
                        <a:rect l="T15" t="T16" r="T17" b="T18"/>
                        <a:pathLst>
                          <a:path w="26" h="105">
                            <a:moveTo>
                              <a:pt x="0" y="92"/>
                            </a:moveTo>
                            <a:lnTo>
                              <a:pt x="0" y="92"/>
                            </a:lnTo>
                            <a:lnTo>
                              <a:pt x="26" y="105"/>
                            </a:lnTo>
                            <a:lnTo>
                              <a:pt x="19" y="0"/>
                            </a:lnTo>
                            <a:lnTo>
                              <a:pt x="0" y="92"/>
                            </a:lnTo>
                            <a:close/>
                          </a:path>
                        </a:pathLst>
                      </a:custGeom>
                      <a:solidFill>
                        <a:srgbClr val="7F3F00"/>
                      </a:solidFill>
                      <a:ln w="9525">
                        <a:noFill/>
                        <a:round/>
                        <a:headEnd/>
                        <a:tailEnd/>
                      </a:ln>
                    </p:spPr>
                    <p:txBody>
                      <a:bodyPr/>
                      <a:lstStyle/>
                      <a:p>
                        <a:endParaRPr lang="en-US"/>
                      </a:p>
                    </p:txBody>
                  </p:sp>
                  <p:sp>
                    <p:nvSpPr>
                      <p:cNvPr id="53315" name="Freeform 219"/>
                      <p:cNvSpPr>
                        <a:spLocks/>
                      </p:cNvSpPr>
                      <p:nvPr/>
                    </p:nvSpPr>
                    <p:spPr bwMode="auto">
                      <a:xfrm>
                        <a:off x="1765" y="2214"/>
                        <a:ext cx="102" cy="186"/>
                      </a:xfrm>
                      <a:custGeom>
                        <a:avLst/>
                        <a:gdLst>
                          <a:gd name="T0" fmla="*/ 0 w 102"/>
                          <a:gd name="T1" fmla="*/ 186 h 186"/>
                          <a:gd name="T2" fmla="*/ 0 w 102"/>
                          <a:gd name="T3" fmla="*/ 186 h 186"/>
                          <a:gd name="T4" fmla="*/ 20 w 102"/>
                          <a:gd name="T5" fmla="*/ 186 h 186"/>
                          <a:gd name="T6" fmla="*/ 102 w 102"/>
                          <a:gd name="T7" fmla="*/ 23 h 186"/>
                          <a:gd name="T8" fmla="*/ 82 w 102"/>
                          <a:gd name="T9" fmla="*/ 0 h 186"/>
                          <a:gd name="T10" fmla="*/ 0 w 102"/>
                          <a:gd name="T11" fmla="*/ 186 h 186"/>
                          <a:gd name="T12" fmla="*/ 0 60000 65536"/>
                          <a:gd name="T13" fmla="*/ 0 60000 65536"/>
                          <a:gd name="T14" fmla="*/ 0 60000 65536"/>
                          <a:gd name="T15" fmla="*/ 0 60000 65536"/>
                          <a:gd name="T16" fmla="*/ 0 60000 65536"/>
                          <a:gd name="T17" fmla="*/ 0 60000 65536"/>
                          <a:gd name="T18" fmla="*/ 0 w 102"/>
                          <a:gd name="T19" fmla="*/ 0 h 186"/>
                          <a:gd name="T20" fmla="*/ 102 w 102"/>
                          <a:gd name="T21" fmla="*/ 186 h 186"/>
                        </a:gdLst>
                        <a:ahLst/>
                        <a:cxnLst>
                          <a:cxn ang="T12">
                            <a:pos x="T0" y="T1"/>
                          </a:cxn>
                          <a:cxn ang="T13">
                            <a:pos x="T2" y="T3"/>
                          </a:cxn>
                          <a:cxn ang="T14">
                            <a:pos x="T4" y="T5"/>
                          </a:cxn>
                          <a:cxn ang="T15">
                            <a:pos x="T6" y="T7"/>
                          </a:cxn>
                          <a:cxn ang="T16">
                            <a:pos x="T8" y="T9"/>
                          </a:cxn>
                          <a:cxn ang="T17">
                            <a:pos x="T10" y="T11"/>
                          </a:cxn>
                        </a:cxnLst>
                        <a:rect l="T18" t="T19" r="T20" b="T21"/>
                        <a:pathLst>
                          <a:path w="102" h="186">
                            <a:moveTo>
                              <a:pt x="0" y="186"/>
                            </a:moveTo>
                            <a:lnTo>
                              <a:pt x="0" y="186"/>
                            </a:lnTo>
                            <a:lnTo>
                              <a:pt x="20" y="186"/>
                            </a:lnTo>
                            <a:lnTo>
                              <a:pt x="102" y="23"/>
                            </a:lnTo>
                            <a:lnTo>
                              <a:pt x="82" y="0"/>
                            </a:lnTo>
                            <a:lnTo>
                              <a:pt x="0" y="186"/>
                            </a:lnTo>
                            <a:close/>
                          </a:path>
                        </a:pathLst>
                      </a:custGeom>
                      <a:solidFill>
                        <a:srgbClr val="FFBF1F"/>
                      </a:solidFill>
                      <a:ln w="9525">
                        <a:noFill/>
                        <a:round/>
                        <a:headEnd/>
                        <a:tailEnd/>
                      </a:ln>
                    </p:spPr>
                    <p:txBody>
                      <a:bodyPr/>
                      <a:lstStyle/>
                      <a:p>
                        <a:endParaRPr lang="en-US"/>
                      </a:p>
                    </p:txBody>
                  </p:sp>
                  <p:sp>
                    <p:nvSpPr>
                      <p:cNvPr id="53316" name="Freeform 220"/>
                      <p:cNvSpPr>
                        <a:spLocks/>
                      </p:cNvSpPr>
                      <p:nvPr/>
                    </p:nvSpPr>
                    <p:spPr bwMode="auto">
                      <a:xfrm>
                        <a:off x="1788" y="2237"/>
                        <a:ext cx="242" cy="190"/>
                      </a:xfrm>
                      <a:custGeom>
                        <a:avLst/>
                        <a:gdLst>
                          <a:gd name="T0" fmla="*/ 0 w 242"/>
                          <a:gd name="T1" fmla="*/ 154 h 190"/>
                          <a:gd name="T2" fmla="*/ 0 w 242"/>
                          <a:gd name="T3" fmla="*/ 154 h 190"/>
                          <a:gd name="T4" fmla="*/ 72 w 242"/>
                          <a:gd name="T5" fmla="*/ 0 h 190"/>
                          <a:gd name="T6" fmla="*/ 242 w 242"/>
                          <a:gd name="T7" fmla="*/ 118 h 190"/>
                          <a:gd name="T8" fmla="*/ 242 w 242"/>
                          <a:gd name="T9" fmla="*/ 154 h 190"/>
                          <a:gd name="T10" fmla="*/ 200 w 242"/>
                          <a:gd name="T11" fmla="*/ 190 h 190"/>
                          <a:gd name="T12" fmla="*/ 200 w 242"/>
                          <a:gd name="T13" fmla="*/ 118 h 190"/>
                          <a:gd name="T14" fmla="*/ 180 w 242"/>
                          <a:gd name="T15" fmla="*/ 118 h 190"/>
                          <a:gd name="T16" fmla="*/ 170 w 242"/>
                          <a:gd name="T17" fmla="*/ 95 h 190"/>
                          <a:gd name="T18" fmla="*/ 85 w 242"/>
                          <a:gd name="T19" fmla="*/ 13 h 190"/>
                          <a:gd name="T20" fmla="*/ 85 w 242"/>
                          <a:gd name="T21" fmla="*/ 23 h 190"/>
                          <a:gd name="T22" fmla="*/ 72 w 242"/>
                          <a:gd name="T23" fmla="*/ 36 h 190"/>
                          <a:gd name="T24" fmla="*/ 62 w 242"/>
                          <a:gd name="T25" fmla="*/ 36 h 190"/>
                          <a:gd name="T26" fmla="*/ 0 w 242"/>
                          <a:gd name="T27" fmla="*/ 177 h 190"/>
                          <a:gd name="T28" fmla="*/ 0 w 242"/>
                          <a:gd name="T29" fmla="*/ 154 h 1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2"/>
                          <a:gd name="T46" fmla="*/ 0 h 190"/>
                          <a:gd name="T47" fmla="*/ 242 w 242"/>
                          <a:gd name="T48" fmla="*/ 190 h 19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2" h="190">
                            <a:moveTo>
                              <a:pt x="0" y="154"/>
                            </a:moveTo>
                            <a:lnTo>
                              <a:pt x="0" y="154"/>
                            </a:lnTo>
                            <a:lnTo>
                              <a:pt x="72" y="0"/>
                            </a:lnTo>
                            <a:lnTo>
                              <a:pt x="242" y="118"/>
                            </a:lnTo>
                            <a:lnTo>
                              <a:pt x="242" y="154"/>
                            </a:lnTo>
                            <a:lnTo>
                              <a:pt x="200" y="190"/>
                            </a:lnTo>
                            <a:lnTo>
                              <a:pt x="200" y="118"/>
                            </a:lnTo>
                            <a:lnTo>
                              <a:pt x="180" y="118"/>
                            </a:lnTo>
                            <a:lnTo>
                              <a:pt x="170" y="95"/>
                            </a:lnTo>
                            <a:lnTo>
                              <a:pt x="85" y="13"/>
                            </a:lnTo>
                            <a:lnTo>
                              <a:pt x="85" y="23"/>
                            </a:lnTo>
                            <a:lnTo>
                              <a:pt x="72" y="36"/>
                            </a:lnTo>
                            <a:lnTo>
                              <a:pt x="62" y="36"/>
                            </a:lnTo>
                            <a:lnTo>
                              <a:pt x="0" y="177"/>
                            </a:lnTo>
                            <a:lnTo>
                              <a:pt x="0" y="154"/>
                            </a:lnTo>
                            <a:close/>
                          </a:path>
                        </a:pathLst>
                      </a:custGeom>
                      <a:solidFill>
                        <a:srgbClr val="BF7F3F"/>
                      </a:solidFill>
                      <a:ln w="9525">
                        <a:noFill/>
                        <a:round/>
                        <a:headEnd/>
                        <a:tailEnd/>
                      </a:ln>
                    </p:spPr>
                    <p:txBody>
                      <a:bodyPr/>
                      <a:lstStyle/>
                      <a:p>
                        <a:endParaRPr lang="en-US"/>
                      </a:p>
                    </p:txBody>
                  </p:sp>
                  <p:sp>
                    <p:nvSpPr>
                      <p:cNvPr id="53317" name="Freeform 221"/>
                      <p:cNvSpPr>
                        <a:spLocks/>
                      </p:cNvSpPr>
                      <p:nvPr/>
                    </p:nvSpPr>
                    <p:spPr bwMode="auto">
                      <a:xfrm>
                        <a:off x="1765" y="2214"/>
                        <a:ext cx="223" cy="186"/>
                      </a:xfrm>
                      <a:custGeom>
                        <a:avLst/>
                        <a:gdLst>
                          <a:gd name="T0" fmla="*/ 0 w 223"/>
                          <a:gd name="T1" fmla="*/ 186 h 186"/>
                          <a:gd name="T2" fmla="*/ 0 w 223"/>
                          <a:gd name="T3" fmla="*/ 186 h 186"/>
                          <a:gd name="T4" fmla="*/ 85 w 223"/>
                          <a:gd name="T5" fmla="*/ 10 h 186"/>
                          <a:gd name="T6" fmla="*/ 200 w 223"/>
                          <a:gd name="T7" fmla="*/ 105 h 186"/>
                          <a:gd name="T8" fmla="*/ 223 w 223"/>
                          <a:gd name="T9" fmla="*/ 105 h 186"/>
                          <a:gd name="T10" fmla="*/ 85 w 223"/>
                          <a:gd name="T11" fmla="*/ 0 h 186"/>
                          <a:gd name="T12" fmla="*/ 0 w 223"/>
                          <a:gd name="T13" fmla="*/ 186 h 186"/>
                          <a:gd name="T14" fmla="*/ 0 60000 65536"/>
                          <a:gd name="T15" fmla="*/ 0 60000 65536"/>
                          <a:gd name="T16" fmla="*/ 0 60000 65536"/>
                          <a:gd name="T17" fmla="*/ 0 60000 65536"/>
                          <a:gd name="T18" fmla="*/ 0 60000 65536"/>
                          <a:gd name="T19" fmla="*/ 0 60000 65536"/>
                          <a:gd name="T20" fmla="*/ 0 60000 65536"/>
                          <a:gd name="T21" fmla="*/ 0 w 223"/>
                          <a:gd name="T22" fmla="*/ 0 h 186"/>
                          <a:gd name="T23" fmla="*/ 223 w 223"/>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3" h="186">
                            <a:moveTo>
                              <a:pt x="0" y="186"/>
                            </a:moveTo>
                            <a:lnTo>
                              <a:pt x="0" y="186"/>
                            </a:lnTo>
                            <a:lnTo>
                              <a:pt x="85" y="10"/>
                            </a:lnTo>
                            <a:lnTo>
                              <a:pt x="200" y="105"/>
                            </a:lnTo>
                            <a:lnTo>
                              <a:pt x="223" y="105"/>
                            </a:lnTo>
                            <a:lnTo>
                              <a:pt x="85" y="0"/>
                            </a:lnTo>
                            <a:lnTo>
                              <a:pt x="0" y="186"/>
                            </a:lnTo>
                            <a:close/>
                          </a:path>
                        </a:pathLst>
                      </a:custGeom>
                      <a:solidFill>
                        <a:srgbClr val="9F3F00"/>
                      </a:solidFill>
                      <a:ln w="9525">
                        <a:noFill/>
                        <a:round/>
                        <a:headEnd/>
                        <a:tailEnd/>
                      </a:ln>
                    </p:spPr>
                    <p:txBody>
                      <a:bodyPr/>
                      <a:lstStyle/>
                      <a:p>
                        <a:endParaRPr lang="en-US"/>
                      </a:p>
                    </p:txBody>
                  </p:sp>
                  <p:sp>
                    <p:nvSpPr>
                      <p:cNvPr id="53318" name="Rectangle 222"/>
                      <p:cNvSpPr>
                        <a:spLocks noChangeArrowheads="1"/>
                      </p:cNvSpPr>
                      <p:nvPr/>
                    </p:nvSpPr>
                    <p:spPr bwMode="auto">
                      <a:xfrm>
                        <a:off x="1981" y="2361"/>
                        <a:ext cx="16" cy="151"/>
                      </a:xfrm>
                      <a:prstGeom prst="rect">
                        <a:avLst/>
                      </a:prstGeom>
                      <a:solidFill>
                        <a:srgbClr val="FFBF1F"/>
                      </a:solidFill>
                      <a:ln w="9525">
                        <a:noFill/>
                        <a:miter lim="800000"/>
                        <a:headEnd/>
                        <a:tailEnd/>
                      </a:ln>
                    </p:spPr>
                    <p:txBody>
                      <a:bodyPr/>
                      <a:lstStyle/>
                      <a:p>
                        <a:endParaRPr lang="en-US"/>
                      </a:p>
                    </p:txBody>
                  </p:sp>
                  <p:sp>
                    <p:nvSpPr>
                      <p:cNvPr id="53319" name="Freeform 223"/>
                      <p:cNvSpPr>
                        <a:spLocks/>
                      </p:cNvSpPr>
                      <p:nvPr/>
                    </p:nvSpPr>
                    <p:spPr bwMode="auto">
                      <a:xfrm>
                        <a:off x="1961" y="2361"/>
                        <a:ext cx="17" cy="125"/>
                      </a:xfrm>
                      <a:custGeom>
                        <a:avLst/>
                        <a:gdLst>
                          <a:gd name="T0" fmla="*/ 17 w 17"/>
                          <a:gd name="T1" fmla="*/ 125 h 125"/>
                          <a:gd name="T2" fmla="*/ 17 w 17"/>
                          <a:gd name="T3" fmla="*/ 125 h 125"/>
                          <a:gd name="T4" fmla="*/ 0 w 17"/>
                          <a:gd name="T5" fmla="*/ 125 h 125"/>
                          <a:gd name="T6" fmla="*/ 0 w 17"/>
                          <a:gd name="T7" fmla="*/ 0 h 125"/>
                          <a:gd name="T8" fmla="*/ 17 w 17"/>
                          <a:gd name="T9" fmla="*/ 0 h 125"/>
                          <a:gd name="T10" fmla="*/ 17 w 17"/>
                          <a:gd name="T11" fmla="*/ 125 h 125"/>
                          <a:gd name="T12" fmla="*/ 0 60000 65536"/>
                          <a:gd name="T13" fmla="*/ 0 60000 65536"/>
                          <a:gd name="T14" fmla="*/ 0 60000 65536"/>
                          <a:gd name="T15" fmla="*/ 0 60000 65536"/>
                          <a:gd name="T16" fmla="*/ 0 60000 65536"/>
                          <a:gd name="T17" fmla="*/ 0 60000 65536"/>
                          <a:gd name="T18" fmla="*/ 0 w 17"/>
                          <a:gd name="T19" fmla="*/ 0 h 125"/>
                          <a:gd name="T20" fmla="*/ 17 w 17"/>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17" h="125">
                            <a:moveTo>
                              <a:pt x="17" y="125"/>
                            </a:moveTo>
                            <a:lnTo>
                              <a:pt x="17" y="125"/>
                            </a:lnTo>
                            <a:lnTo>
                              <a:pt x="0" y="125"/>
                            </a:lnTo>
                            <a:lnTo>
                              <a:pt x="0" y="0"/>
                            </a:lnTo>
                            <a:lnTo>
                              <a:pt x="17" y="0"/>
                            </a:lnTo>
                            <a:lnTo>
                              <a:pt x="17" y="125"/>
                            </a:lnTo>
                            <a:close/>
                          </a:path>
                        </a:pathLst>
                      </a:custGeom>
                      <a:solidFill>
                        <a:srgbClr val="BF7F00"/>
                      </a:solidFill>
                      <a:ln w="9525">
                        <a:noFill/>
                        <a:round/>
                        <a:headEnd/>
                        <a:tailEnd/>
                      </a:ln>
                    </p:spPr>
                    <p:txBody>
                      <a:bodyPr/>
                      <a:lstStyle/>
                      <a:p>
                        <a:endParaRPr lang="en-US"/>
                      </a:p>
                    </p:txBody>
                  </p:sp>
                </p:grpSp>
                <p:sp>
                  <p:nvSpPr>
                    <p:cNvPr id="53310" name="Freeform 224"/>
                    <p:cNvSpPr>
                      <a:spLocks/>
                    </p:cNvSpPr>
                    <p:nvPr/>
                  </p:nvSpPr>
                  <p:spPr bwMode="auto">
                    <a:xfrm>
                      <a:off x="1939" y="2322"/>
                      <a:ext cx="26" cy="20"/>
                    </a:xfrm>
                    <a:custGeom>
                      <a:avLst/>
                      <a:gdLst>
                        <a:gd name="T0" fmla="*/ 0 w 26"/>
                        <a:gd name="T1" fmla="*/ 20 h 20"/>
                        <a:gd name="T2" fmla="*/ 0 w 26"/>
                        <a:gd name="T3" fmla="*/ 20 h 20"/>
                        <a:gd name="T4" fmla="*/ 26 w 26"/>
                        <a:gd name="T5" fmla="*/ 0 h 20"/>
                        <a:gd name="T6" fmla="*/ 26 w 26"/>
                        <a:gd name="T7" fmla="*/ 20 h 20"/>
                        <a:gd name="T8" fmla="*/ 0 w 26"/>
                        <a:gd name="T9" fmla="*/ 20 h 20"/>
                        <a:gd name="T10" fmla="*/ 0 60000 65536"/>
                        <a:gd name="T11" fmla="*/ 0 60000 65536"/>
                        <a:gd name="T12" fmla="*/ 0 60000 65536"/>
                        <a:gd name="T13" fmla="*/ 0 60000 65536"/>
                        <a:gd name="T14" fmla="*/ 0 60000 65536"/>
                        <a:gd name="T15" fmla="*/ 0 w 26"/>
                        <a:gd name="T16" fmla="*/ 0 h 20"/>
                        <a:gd name="T17" fmla="*/ 26 w 26"/>
                        <a:gd name="T18" fmla="*/ 20 h 20"/>
                      </a:gdLst>
                      <a:ahLst/>
                      <a:cxnLst>
                        <a:cxn ang="T10">
                          <a:pos x="T0" y="T1"/>
                        </a:cxn>
                        <a:cxn ang="T11">
                          <a:pos x="T2" y="T3"/>
                        </a:cxn>
                        <a:cxn ang="T12">
                          <a:pos x="T4" y="T5"/>
                        </a:cxn>
                        <a:cxn ang="T13">
                          <a:pos x="T6" y="T7"/>
                        </a:cxn>
                        <a:cxn ang="T14">
                          <a:pos x="T8" y="T9"/>
                        </a:cxn>
                      </a:cxnLst>
                      <a:rect l="T15" t="T16" r="T17" b="T18"/>
                      <a:pathLst>
                        <a:path w="26" h="20">
                          <a:moveTo>
                            <a:pt x="0" y="20"/>
                          </a:moveTo>
                          <a:lnTo>
                            <a:pt x="0" y="20"/>
                          </a:lnTo>
                          <a:lnTo>
                            <a:pt x="26" y="0"/>
                          </a:lnTo>
                          <a:lnTo>
                            <a:pt x="26" y="20"/>
                          </a:lnTo>
                          <a:lnTo>
                            <a:pt x="0" y="20"/>
                          </a:lnTo>
                          <a:close/>
                        </a:path>
                      </a:pathLst>
                    </a:custGeom>
                    <a:solidFill>
                      <a:srgbClr val="5F3F1F"/>
                    </a:solidFill>
                    <a:ln w="9525">
                      <a:noFill/>
                      <a:round/>
                      <a:headEnd/>
                      <a:tailEnd/>
                    </a:ln>
                  </p:spPr>
                  <p:txBody>
                    <a:bodyPr/>
                    <a:lstStyle/>
                    <a:p>
                      <a:endParaRPr lang="en-US"/>
                    </a:p>
                  </p:txBody>
                </p:sp>
                <p:sp>
                  <p:nvSpPr>
                    <p:cNvPr id="53311" name="Freeform 225"/>
                    <p:cNvSpPr>
                      <a:spLocks/>
                    </p:cNvSpPr>
                    <p:nvPr/>
                  </p:nvSpPr>
                  <p:spPr bwMode="auto">
                    <a:xfrm>
                      <a:off x="1948" y="2361"/>
                      <a:ext cx="105" cy="1"/>
                    </a:xfrm>
                    <a:custGeom>
                      <a:avLst/>
                      <a:gdLst>
                        <a:gd name="T0" fmla="*/ 0 w 105"/>
                        <a:gd name="T1" fmla="*/ 0 h 1"/>
                        <a:gd name="T2" fmla="*/ 0 w 105"/>
                        <a:gd name="T3" fmla="*/ 0 h 1"/>
                        <a:gd name="T4" fmla="*/ 23 w 105"/>
                        <a:gd name="T5" fmla="*/ 0 h 1"/>
                        <a:gd name="T6" fmla="*/ 105 w 105"/>
                        <a:gd name="T7" fmla="*/ 0 h 1"/>
                        <a:gd name="T8" fmla="*/ 23 w 105"/>
                        <a:gd name="T9" fmla="*/ 0 h 1"/>
                        <a:gd name="T10" fmla="*/ 0 w 105"/>
                        <a:gd name="T11" fmla="*/ 0 h 1"/>
                        <a:gd name="T12" fmla="*/ 0 60000 65536"/>
                        <a:gd name="T13" fmla="*/ 0 60000 65536"/>
                        <a:gd name="T14" fmla="*/ 0 60000 65536"/>
                        <a:gd name="T15" fmla="*/ 0 60000 65536"/>
                        <a:gd name="T16" fmla="*/ 0 60000 65536"/>
                        <a:gd name="T17" fmla="*/ 0 60000 65536"/>
                        <a:gd name="T18" fmla="*/ 0 w 105"/>
                        <a:gd name="T19" fmla="*/ 0 h 1"/>
                        <a:gd name="T20" fmla="*/ 105 w 105"/>
                        <a:gd name="T21" fmla="*/ 1 h 1"/>
                      </a:gdLst>
                      <a:ahLst/>
                      <a:cxnLst>
                        <a:cxn ang="T12">
                          <a:pos x="T0" y="T1"/>
                        </a:cxn>
                        <a:cxn ang="T13">
                          <a:pos x="T2" y="T3"/>
                        </a:cxn>
                        <a:cxn ang="T14">
                          <a:pos x="T4" y="T5"/>
                        </a:cxn>
                        <a:cxn ang="T15">
                          <a:pos x="T6" y="T7"/>
                        </a:cxn>
                        <a:cxn ang="T16">
                          <a:pos x="T8" y="T9"/>
                        </a:cxn>
                        <a:cxn ang="T17">
                          <a:pos x="T10" y="T11"/>
                        </a:cxn>
                      </a:cxnLst>
                      <a:rect l="T18" t="T19" r="T20" b="T21"/>
                      <a:pathLst>
                        <a:path w="105" h="1">
                          <a:moveTo>
                            <a:pt x="0" y="0"/>
                          </a:moveTo>
                          <a:lnTo>
                            <a:pt x="0" y="0"/>
                          </a:lnTo>
                          <a:lnTo>
                            <a:pt x="23" y="0"/>
                          </a:lnTo>
                          <a:lnTo>
                            <a:pt x="105" y="0"/>
                          </a:lnTo>
                          <a:lnTo>
                            <a:pt x="23" y="0"/>
                          </a:lnTo>
                          <a:lnTo>
                            <a:pt x="0" y="0"/>
                          </a:lnTo>
                          <a:close/>
                        </a:path>
                      </a:pathLst>
                    </a:custGeom>
                    <a:solidFill>
                      <a:srgbClr val="5F3F1F"/>
                    </a:solidFill>
                    <a:ln w="9525">
                      <a:noFill/>
                      <a:round/>
                      <a:headEnd/>
                      <a:tailEnd/>
                    </a:ln>
                  </p:spPr>
                  <p:txBody>
                    <a:bodyPr/>
                    <a:lstStyle/>
                    <a:p>
                      <a:endParaRPr lang="en-US"/>
                    </a:p>
                  </p:txBody>
                </p:sp>
                <p:sp>
                  <p:nvSpPr>
                    <p:cNvPr id="53312" name="Freeform 226"/>
                    <p:cNvSpPr>
                      <a:spLocks/>
                    </p:cNvSpPr>
                    <p:nvPr/>
                  </p:nvSpPr>
                  <p:spPr bwMode="auto">
                    <a:xfrm>
                      <a:off x="1939" y="2348"/>
                      <a:ext cx="39" cy="7"/>
                    </a:xfrm>
                    <a:custGeom>
                      <a:avLst/>
                      <a:gdLst>
                        <a:gd name="T0" fmla="*/ 0 w 39"/>
                        <a:gd name="T1" fmla="*/ 0 h 7"/>
                        <a:gd name="T2" fmla="*/ 0 w 39"/>
                        <a:gd name="T3" fmla="*/ 0 h 7"/>
                        <a:gd name="T4" fmla="*/ 29 w 39"/>
                        <a:gd name="T5" fmla="*/ 0 h 7"/>
                        <a:gd name="T6" fmla="*/ 39 w 39"/>
                        <a:gd name="T7" fmla="*/ 7 h 7"/>
                        <a:gd name="T8" fmla="*/ 0 w 39"/>
                        <a:gd name="T9" fmla="*/ 7 h 7"/>
                        <a:gd name="T10" fmla="*/ 0 w 39"/>
                        <a:gd name="T11" fmla="*/ 0 h 7"/>
                        <a:gd name="T12" fmla="*/ 0 60000 65536"/>
                        <a:gd name="T13" fmla="*/ 0 60000 65536"/>
                        <a:gd name="T14" fmla="*/ 0 60000 65536"/>
                        <a:gd name="T15" fmla="*/ 0 60000 65536"/>
                        <a:gd name="T16" fmla="*/ 0 60000 65536"/>
                        <a:gd name="T17" fmla="*/ 0 60000 65536"/>
                        <a:gd name="T18" fmla="*/ 0 w 39"/>
                        <a:gd name="T19" fmla="*/ 0 h 7"/>
                        <a:gd name="T20" fmla="*/ 39 w 39"/>
                        <a:gd name="T21" fmla="*/ 7 h 7"/>
                      </a:gdLst>
                      <a:ahLst/>
                      <a:cxnLst>
                        <a:cxn ang="T12">
                          <a:pos x="T0" y="T1"/>
                        </a:cxn>
                        <a:cxn ang="T13">
                          <a:pos x="T2" y="T3"/>
                        </a:cxn>
                        <a:cxn ang="T14">
                          <a:pos x="T4" y="T5"/>
                        </a:cxn>
                        <a:cxn ang="T15">
                          <a:pos x="T6" y="T7"/>
                        </a:cxn>
                        <a:cxn ang="T16">
                          <a:pos x="T8" y="T9"/>
                        </a:cxn>
                        <a:cxn ang="T17">
                          <a:pos x="T10" y="T11"/>
                        </a:cxn>
                      </a:cxnLst>
                      <a:rect l="T18" t="T19" r="T20" b="T21"/>
                      <a:pathLst>
                        <a:path w="39" h="7">
                          <a:moveTo>
                            <a:pt x="0" y="0"/>
                          </a:moveTo>
                          <a:lnTo>
                            <a:pt x="0" y="0"/>
                          </a:lnTo>
                          <a:lnTo>
                            <a:pt x="29" y="0"/>
                          </a:lnTo>
                          <a:lnTo>
                            <a:pt x="39" y="7"/>
                          </a:lnTo>
                          <a:lnTo>
                            <a:pt x="0" y="7"/>
                          </a:lnTo>
                          <a:lnTo>
                            <a:pt x="0" y="0"/>
                          </a:lnTo>
                          <a:close/>
                        </a:path>
                      </a:pathLst>
                    </a:custGeom>
                    <a:solidFill>
                      <a:srgbClr val="7F3F00"/>
                    </a:solidFill>
                    <a:ln w="9525">
                      <a:noFill/>
                      <a:round/>
                      <a:headEnd/>
                      <a:tailEnd/>
                    </a:ln>
                  </p:spPr>
                  <p:txBody>
                    <a:bodyPr/>
                    <a:lstStyle/>
                    <a:p>
                      <a:endParaRPr lang="en-US"/>
                    </a:p>
                  </p:txBody>
                </p:sp>
              </p:grpSp>
              <p:sp>
                <p:nvSpPr>
                  <p:cNvPr id="53301" name="Freeform 227"/>
                  <p:cNvSpPr>
                    <a:spLocks/>
                  </p:cNvSpPr>
                  <p:nvPr/>
                </p:nvSpPr>
                <p:spPr bwMode="auto">
                  <a:xfrm>
                    <a:off x="2037" y="2237"/>
                    <a:ext cx="408" cy="249"/>
                  </a:xfrm>
                  <a:custGeom>
                    <a:avLst/>
                    <a:gdLst>
                      <a:gd name="T0" fmla="*/ 0 w 408"/>
                      <a:gd name="T1" fmla="*/ 249 h 249"/>
                      <a:gd name="T2" fmla="*/ 0 w 408"/>
                      <a:gd name="T3" fmla="*/ 249 h 249"/>
                      <a:gd name="T4" fmla="*/ 408 w 408"/>
                      <a:gd name="T5" fmla="*/ 213 h 249"/>
                      <a:gd name="T6" fmla="*/ 408 w 408"/>
                      <a:gd name="T7" fmla="*/ 121 h 249"/>
                      <a:gd name="T8" fmla="*/ 205 w 408"/>
                      <a:gd name="T9" fmla="*/ 26 h 249"/>
                      <a:gd name="T10" fmla="*/ 0 w 408"/>
                      <a:gd name="T11" fmla="*/ 0 h 249"/>
                      <a:gd name="T12" fmla="*/ 0 w 408"/>
                      <a:gd name="T13" fmla="*/ 249 h 249"/>
                      <a:gd name="T14" fmla="*/ 0 60000 65536"/>
                      <a:gd name="T15" fmla="*/ 0 60000 65536"/>
                      <a:gd name="T16" fmla="*/ 0 60000 65536"/>
                      <a:gd name="T17" fmla="*/ 0 60000 65536"/>
                      <a:gd name="T18" fmla="*/ 0 60000 65536"/>
                      <a:gd name="T19" fmla="*/ 0 60000 65536"/>
                      <a:gd name="T20" fmla="*/ 0 60000 65536"/>
                      <a:gd name="T21" fmla="*/ 0 w 408"/>
                      <a:gd name="T22" fmla="*/ 0 h 249"/>
                      <a:gd name="T23" fmla="*/ 408 w 408"/>
                      <a:gd name="T24" fmla="*/ 249 h 2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8" h="249">
                        <a:moveTo>
                          <a:pt x="0" y="249"/>
                        </a:moveTo>
                        <a:lnTo>
                          <a:pt x="0" y="249"/>
                        </a:lnTo>
                        <a:lnTo>
                          <a:pt x="408" y="213"/>
                        </a:lnTo>
                        <a:lnTo>
                          <a:pt x="408" y="121"/>
                        </a:lnTo>
                        <a:lnTo>
                          <a:pt x="205" y="26"/>
                        </a:lnTo>
                        <a:lnTo>
                          <a:pt x="0" y="0"/>
                        </a:lnTo>
                        <a:lnTo>
                          <a:pt x="0" y="249"/>
                        </a:lnTo>
                        <a:close/>
                      </a:path>
                    </a:pathLst>
                  </a:custGeom>
                  <a:solidFill>
                    <a:srgbClr val="FFBF5F"/>
                  </a:solidFill>
                  <a:ln w="9525">
                    <a:noFill/>
                    <a:round/>
                    <a:headEnd/>
                    <a:tailEnd/>
                  </a:ln>
                </p:spPr>
                <p:txBody>
                  <a:bodyPr/>
                  <a:lstStyle/>
                  <a:p>
                    <a:endParaRPr lang="en-US"/>
                  </a:p>
                </p:txBody>
              </p:sp>
              <p:sp>
                <p:nvSpPr>
                  <p:cNvPr id="53302" name="Freeform 228"/>
                  <p:cNvSpPr>
                    <a:spLocks/>
                  </p:cNvSpPr>
                  <p:nvPr/>
                </p:nvSpPr>
                <p:spPr bwMode="auto">
                  <a:xfrm>
                    <a:off x="1854" y="2214"/>
                    <a:ext cx="634" cy="141"/>
                  </a:xfrm>
                  <a:custGeom>
                    <a:avLst/>
                    <a:gdLst>
                      <a:gd name="T0" fmla="*/ 0 w 634"/>
                      <a:gd name="T1" fmla="*/ 0 h 141"/>
                      <a:gd name="T2" fmla="*/ 0 w 634"/>
                      <a:gd name="T3" fmla="*/ 0 h 141"/>
                      <a:gd name="T4" fmla="*/ 375 w 634"/>
                      <a:gd name="T5" fmla="*/ 46 h 141"/>
                      <a:gd name="T6" fmla="*/ 634 w 634"/>
                      <a:gd name="T7" fmla="*/ 141 h 141"/>
                      <a:gd name="T8" fmla="*/ 117 w 634"/>
                      <a:gd name="T9" fmla="*/ 128 h 141"/>
                      <a:gd name="T10" fmla="*/ 117 w 634"/>
                      <a:gd name="T11" fmla="*/ 105 h 141"/>
                      <a:gd name="T12" fmla="*/ 127 w 634"/>
                      <a:gd name="T13" fmla="*/ 105 h 141"/>
                      <a:gd name="T14" fmla="*/ 0 w 634"/>
                      <a:gd name="T15" fmla="*/ 0 h 141"/>
                      <a:gd name="T16" fmla="*/ 0 60000 65536"/>
                      <a:gd name="T17" fmla="*/ 0 60000 65536"/>
                      <a:gd name="T18" fmla="*/ 0 60000 65536"/>
                      <a:gd name="T19" fmla="*/ 0 60000 65536"/>
                      <a:gd name="T20" fmla="*/ 0 60000 65536"/>
                      <a:gd name="T21" fmla="*/ 0 60000 65536"/>
                      <a:gd name="T22" fmla="*/ 0 60000 65536"/>
                      <a:gd name="T23" fmla="*/ 0 60000 65536"/>
                      <a:gd name="T24" fmla="*/ 0 w 634"/>
                      <a:gd name="T25" fmla="*/ 0 h 141"/>
                      <a:gd name="T26" fmla="*/ 634 w 634"/>
                      <a:gd name="T27" fmla="*/ 141 h 1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34" h="141">
                        <a:moveTo>
                          <a:pt x="0" y="0"/>
                        </a:moveTo>
                        <a:lnTo>
                          <a:pt x="0" y="0"/>
                        </a:lnTo>
                        <a:lnTo>
                          <a:pt x="375" y="46"/>
                        </a:lnTo>
                        <a:lnTo>
                          <a:pt x="634" y="141"/>
                        </a:lnTo>
                        <a:lnTo>
                          <a:pt x="117" y="128"/>
                        </a:lnTo>
                        <a:lnTo>
                          <a:pt x="117" y="105"/>
                        </a:lnTo>
                        <a:lnTo>
                          <a:pt x="127" y="105"/>
                        </a:lnTo>
                        <a:lnTo>
                          <a:pt x="0" y="0"/>
                        </a:lnTo>
                        <a:close/>
                      </a:path>
                    </a:pathLst>
                  </a:custGeom>
                  <a:solidFill>
                    <a:srgbClr val="7F3F00"/>
                  </a:solidFill>
                  <a:ln w="9525">
                    <a:noFill/>
                    <a:round/>
                    <a:headEnd/>
                    <a:tailEnd/>
                  </a:ln>
                </p:spPr>
                <p:txBody>
                  <a:bodyPr/>
                  <a:lstStyle/>
                  <a:p>
                    <a:endParaRPr lang="en-US"/>
                  </a:p>
                </p:txBody>
              </p:sp>
              <p:sp>
                <p:nvSpPr>
                  <p:cNvPr id="53303" name="Freeform 229"/>
                  <p:cNvSpPr>
                    <a:spLocks/>
                  </p:cNvSpPr>
                  <p:nvPr/>
                </p:nvSpPr>
                <p:spPr bwMode="auto">
                  <a:xfrm>
                    <a:off x="2037" y="2237"/>
                    <a:ext cx="212" cy="150"/>
                  </a:xfrm>
                  <a:custGeom>
                    <a:avLst/>
                    <a:gdLst>
                      <a:gd name="T0" fmla="*/ 0 w 212"/>
                      <a:gd name="T1" fmla="*/ 118 h 150"/>
                      <a:gd name="T2" fmla="*/ 0 w 212"/>
                      <a:gd name="T3" fmla="*/ 118 h 150"/>
                      <a:gd name="T4" fmla="*/ 0 w 212"/>
                      <a:gd name="T5" fmla="*/ 150 h 150"/>
                      <a:gd name="T6" fmla="*/ 22 w 212"/>
                      <a:gd name="T7" fmla="*/ 150 h 150"/>
                      <a:gd name="T8" fmla="*/ 42 w 212"/>
                      <a:gd name="T9" fmla="*/ 118 h 150"/>
                      <a:gd name="T10" fmla="*/ 160 w 212"/>
                      <a:gd name="T11" fmla="*/ 118 h 150"/>
                      <a:gd name="T12" fmla="*/ 160 w 212"/>
                      <a:gd name="T13" fmla="*/ 128 h 150"/>
                      <a:gd name="T14" fmla="*/ 212 w 212"/>
                      <a:gd name="T15" fmla="*/ 128 h 150"/>
                      <a:gd name="T16" fmla="*/ 137 w 212"/>
                      <a:gd name="T17" fmla="*/ 0 h 150"/>
                      <a:gd name="T18" fmla="*/ 65 w 212"/>
                      <a:gd name="T19" fmla="*/ 0 h 150"/>
                      <a:gd name="T20" fmla="*/ 9 w 212"/>
                      <a:gd name="T21" fmla="*/ 118 h 150"/>
                      <a:gd name="T22" fmla="*/ 0 w 212"/>
                      <a:gd name="T23" fmla="*/ 118 h 1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2"/>
                      <a:gd name="T37" fmla="*/ 0 h 150"/>
                      <a:gd name="T38" fmla="*/ 212 w 212"/>
                      <a:gd name="T39" fmla="*/ 150 h 1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2" h="150">
                        <a:moveTo>
                          <a:pt x="0" y="118"/>
                        </a:moveTo>
                        <a:lnTo>
                          <a:pt x="0" y="118"/>
                        </a:lnTo>
                        <a:lnTo>
                          <a:pt x="0" y="150"/>
                        </a:lnTo>
                        <a:lnTo>
                          <a:pt x="22" y="150"/>
                        </a:lnTo>
                        <a:lnTo>
                          <a:pt x="42" y="118"/>
                        </a:lnTo>
                        <a:lnTo>
                          <a:pt x="160" y="118"/>
                        </a:lnTo>
                        <a:lnTo>
                          <a:pt x="160" y="128"/>
                        </a:lnTo>
                        <a:lnTo>
                          <a:pt x="212" y="128"/>
                        </a:lnTo>
                        <a:lnTo>
                          <a:pt x="137" y="0"/>
                        </a:lnTo>
                        <a:lnTo>
                          <a:pt x="65" y="0"/>
                        </a:lnTo>
                        <a:lnTo>
                          <a:pt x="9" y="118"/>
                        </a:lnTo>
                        <a:lnTo>
                          <a:pt x="0" y="118"/>
                        </a:lnTo>
                        <a:close/>
                      </a:path>
                    </a:pathLst>
                  </a:custGeom>
                  <a:solidFill>
                    <a:srgbClr val="FF9F1F"/>
                  </a:solidFill>
                  <a:ln w="9525">
                    <a:noFill/>
                    <a:round/>
                    <a:headEnd/>
                    <a:tailEnd/>
                  </a:ln>
                </p:spPr>
                <p:txBody>
                  <a:bodyPr/>
                  <a:lstStyle/>
                  <a:p>
                    <a:endParaRPr lang="en-US"/>
                  </a:p>
                </p:txBody>
              </p:sp>
              <p:sp>
                <p:nvSpPr>
                  <p:cNvPr id="53304" name="Freeform 230"/>
                  <p:cNvSpPr>
                    <a:spLocks/>
                  </p:cNvSpPr>
                  <p:nvPr/>
                </p:nvSpPr>
                <p:spPr bwMode="auto">
                  <a:xfrm>
                    <a:off x="2125" y="2201"/>
                    <a:ext cx="59" cy="42"/>
                  </a:xfrm>
                  <a:custGeom>
                    <a:avLst/>
                    <a:gdLst>
                      <a:gd name="T0" fmla="*/ 10 w 59"/>
                      <a:gd name="T1" fmla="*/ 0 h 42"/>
                      <a:gd name="T2" fmla="*/ 10 w 59"/>
                      <a:gd name="T3" fmla="*/ 0 h 42"/>
                      <a:gd name="T4" fmla="*/ 0 w 59"/>
                      <a:gd name="T5" fmla="*/ 29 h 42"/>
                      <a:gd name="T6" fmla="*/ 59 w 59"/>
                      <a:gd name="T7" fmla="*/ 42 h 42"/>
                      <a:gd name="T8" fmla="*/ 10 w 59"/>
                      <a:gd name="T9" fmla="*/ 0 h 42"/>
                      <a:gd name="T10" fmla="*/ 0 60000 65536"/>
                      <a:gd name="T11" fmla="*/ 0 60000 65536"/>
                      <a:gd name="T12" fmla="*/ 0 60000 65536"/>
                      <a:gd name="T13" fmla="*/ 0 60000 65536"/>
                      <a:gd name="T14" fmla="*/ 0 60000 65536"/>
                      <a:gd name="T15" fmla="*/ 0 w 59"/>
                      <a:gd name="T16" fmla="*/ 0 h 42"/>
                      <a:gd name="T17" fmla="*/ 59 w 59"/>
                      <a:gd name="T18" fmla="*/ 42 h 42"/>
                    </a:gdLst>
                    <a:ahLst/>
                    <a:cxnLst>
                      <a:cxn ang="T10">
                        <a:pos x="T0" y="T1"/>
                      </a:cxn>
                      <a:cxn ang="T11">
                        <a:pos x="T2" y="T3"/>
                      </a:cxn>
                      <a:cxn ang="T12">
                        <a:pos x="T4" y="T5"/>
                      </a:cxn>
                      <a:cxn ang="T13">
                        <a:pos x="T6" y="T7"/>
                      </a:cxn>
                      <a:cxn ang="T14">
                        <a:pos x="T8" y="T9"/>
                      </a:cxn>
                    </a:cxnLst>
                    <a:rect l="T15" t="T16" r="T17" b="T18"/>
                    <a:pathLst>
                      <a:path w="59" h="42">
                        <a:moveTo>
                          <a:pt x="10" y="0"/>
                        </a:moveTo>
                        <a:lnTo>
                          <a:pt x="10" y="0"/>
                        </a:lnTo>
                        <a:lnTo>
                          <a:pt x="0" y="29"/>
                        </a:lnTo>
                        <a:lnTo>
                          <a:pt x="59" y="42"/>
                        </a:lnTo>
                        <a:lnTo>
                          <a:pt x="10" y="0"/>
                        </a:lnTo>
                        <a:close/>
                      </a:path>
                    </a:pathLst>
                  </a:custGeom>
                  <a:solidFill>
                    <a:srgbClr val="7F5F3F"/>
                  </a:solidFill>
                  <a:ln w="9525">
                    <a:noFill/>
                    <a:round/>
                    <a:headEnd/>
                    <a:tailEnd/>
                  </a:ln>
                </p:spPr>
                <p:txBody>
                  <a:bodyPr/>
                  <a:lstStyle/>
                  <a:p>
                    <a:endParaRPr lang="en-US"/>
                  </a:p>
                </p:txBody>
              </p:sp>
              <p:sp>
                <p:nvSpPr>
                  <p:cNvPr id="53305" name="Freeform 231"/>
                  <p:cNvSpPr>
                    <a:spLocks/>
                  </p:cNvSpPr>
                  <p:nvPr/>
                </p:nvSpPr>
                <p:spPr bwMode="auto">
                  <a:xfrm>
                    <a:off x="2017" y="2201"/>
                    <a:ext cx="111" cy="141"/>
                  </a:xfrm>
                  <a:custGeom>
                    <a:avLst/>
                    <a:gdLst>
                      <a:gd name="T0" fmla="*/ 111 w 111"/>
                      <a:gd name="T1" fmla="*/ 0 h 141"/>
                      <a:gd name="T2" fmla="*/ 111 w 111"/>
                      <a:gd name="T3" fmla="*/ 0 h 141"/>
                      <a:gd name="T4" fmla="*/ 101 w 111"/>
                      <a:gd name="T5" fmla="*/ 36 h 141"/>
                      <a:gd name="T6" fmla="*/ 29 w 111"/>
                      <a:gd name="T7" fmla="*/ 141 h 141"/>
                      <a:gd name="T8" fmla="*/ 0 w 111"/>
                      <a:gd name="T9" fmla="*/ 36 h 141"/>
                      <a:gd name="T10" fmla="*/ 111 w 111"/>
                      <a:gd name="T11" fmla="*/ 0 h 141"/>
                      <a:gd name="T12" fmla="*/ 0 60000 65536"/>
                      <a:gd name="T13" fmla="*/ 0 60000 65536"/>
                      <a:gd name="T14" fmla="*/ 0 60000 65536"/>
                      <a:gd name="T15" fmla="*/ 0 60000 65536"/>
                      <a:gd name="T16" fmla="*/ 0 60000 65536"/>
                      <a:gd name="T17" fmla="*/ 0 60000 65536"/>
                      <a:gd name="T18" fmla="*/ 0 w 111"/>
                      <a:gd name="T19" fmla="*/ 0 h 141"/>
                      <a:gd name="T20" fmla="*/ 111 w 111"/>
                      <a:gd name="T21" fmla="*/ 141 h 141"/>
                    </a:gdLst>
                    <a:ahLst/>
                    <a:cxnLst>
                      <a:cxn ang="T12">
                        <a:pos x="T0" y="T1"/>
                      </a:cxn>
                      <a:cxn ang="T13">
                        <a:pos x="T2" y="T3"/>
                      </a:cxn>
                      <a:cxn ang="T14">
                        <a:pos x="T4" y="T5"/>
                      </a:cxn>
                      <a:cxn ang="T15">
                        <a:pos x="T6" y="T7"/>
                      </a:cxn>
                      <a:cxn ang="T16">
                        <a:pos x="T8" y="T9"/>
                      </a:cxn>
                      <a:cxn ang="T17">
                        <a:pos x="T10" y="T11"/>
                      </a:cxn>
                    </a:cxnLst>
                    <a:rect l="T18" t="T19" r="T20" b="T21"/>
                    <a:pathLst>
                      <a:path w="111" h="141">
                        <a:moveTo>
                          <a:pt x="111" y="0"/>
                        </a:moveTo>
                        <a:lnTo>
                          <a:pt x="111" y="0"/>
                        </a:lnTo>
                        <a:lnTo>
                          <a:pt x="101" y="36"/>
                        </a:lnTo>
                        <a:lnTo>
                          <a:pt x="29" y="141"/>
                        </a:lnTo>
                        <a:lnTo>
                          <a:pt x="0" y="36"/>
                        </a:lnTo>
                        <a:lnTo>
                          <a:pt x="111" y="0"/>
                        </a:lnTo>
                        <a:close/>
                      </a:path>
                    </a:pathLst>
                  </a:custGeom>
                  <a:solidFill>
                    <a:srgbClr val="5F3F1F"/>
                  </a:solidFill>
                  <a:ln w="9525">
                    <a:noFill/>
                    <a:round/>
                    <a:headEnd/>
                    <a:tailEnd/>
                  </a:ln>
                </p:spPr>
                <p:txBody>
                  <a:bodyPr/>
                  <a:lstStyle/>
                  <a:p>
                    <a:endParaRPr lang="en-US"/>
                  </a:p>
                </p:txBody>
              </p:sp>
              <p:sp>
                <p:nvSpPr>
                  <p:cNvPr id="53306" name="Freeform 232"/>
                  <p:cNvSpPr>
                    <a:spLocks/>
                  </p:cNvSpPr>
                  <p:nvPr/>
                </p:nvSpPr>
                <p:spPr bwMode="auto">
                  <a:xfrm>
                    <a:off x="2167" y="2250"/>
                    <a:ext cx="82" cy="115"/>
                  </a:xfrm>
                  <a:custGeom>
                    <a:avLst/>
                    <a:gdLst>
                      <a:gd name="T0" fmla="*/ 20 w 82"/>
                      <a:gd name="T1" fmla="*/ 0 h 115"/>
                      <a:gd name="T2" fmla="*/ 20 w 82"/>
                      <a:gd name="T3" fmla="*/ 0 h 115"/>
                      <a:gd name="T4" fmla="*/ 0 w 82"/>
                      <a:gd name="T5" fmla="*/ 13 h 115"/>
                      <a:gd name="T6" fmla="*/ 53 w 82"/>
                      <a:gd name="T7" fmla="*/ 115 h 115"/>
                      <a:gd name="T8" fmla="*/ 82 w 82"/>
                      <a:gd name="T9" fmla="*/ 115 h 115"/>
                      <a:gd name="T10" fmla="*/ 20 w 82"/>
                      <a:gd name="T11" fmla="*/ 0 h 115"/>
                      <a:gd name="T12" fmla="*/ 0 60000 65536"/>
                      <a:gd name="T13" fmla="*/ 0 60000 65536"/>
                      <a:gd name="T14" fmla="*/ 0 60000 65536"/>
                      <a:gd name="T15" fmla="*/ 0 60000 65536"/>
                      <a:gd name="T16" fmla="*/ 0 60000 65536"/>
                      <a:gd name="T17" fmla="*/ 0 60000 65536"/>
                      <a:gd name="T18" fmla="*/ 0 w 82"/>
                      <a:gd name="T19" fmla="*/ 0 h 115"/>
                      <a:gd name="T20" fmla="*/ 82 w 82"/>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82" h="115">
                        <a:moveTo>
                          <a:pt x="20" y="0"/>
                        </a:moveTo>
                        <a:lnTo>
                          <a:pt x="20" y="0"/>
                        </a:lnTo>
                        <a:lnTo>
                          <a:pt x="0" y="13"/>
                        </a:lnTo>
                        <a:lnTo>
                          <a:pt x="53" y="115"/>
                        </a:lnTo>
                        <a:lnTo>
                          <a:pt x="82" y="115"/>
                        </a:lnTo>
                        <a:lnTo>
                          <a:pt x="20" y="0"/>
                        </a:lnTo>
                        <a:close/>
                      </a:path>
                    </a:pathLst>
                  </a:custGeom>
                  <a:solidFill>
                    <a:srgbClr val="BF7F3F"/>
                  </a:solidFill>
                  <a:ln w="9525">
                    <a:noFill/>
                    <a:round/>
                    <a:headEnd/>
                    <a:tailEnd/>
                  </a:ln>
                </p:spPr>
                <p:txBody>
                  <a:bodyPr/>
                  <a:lstStyle/>
                  <a:p>
                    <a:endParaRPr lang="en-US"/>
                  </a:p>
                </p:txBody>
              </p:sp>
              <p:sp>
                <p:nvSpPr>
                  <p:cNvPr id="53307" name="Freeform 233"/>
                  <p:cNvSpPr>
                    <a:spLocks/>
                  </p:cNvSpPr>
                  <p:nvPr/>
                </p:nvSpPr>
                <p:spPr bwMode="auto">
                  <a:xfrm>
                    <a:off x="2115" y="2237"/>
                    <a:ext cx="69" cy="20"/>
                  </a:xfrm>
                  <a:custGeom>
                    <a:avLst/>
                    <a:gdLst>
                      <a:gd name="T0" fmla="*/ 69 w 69"/>
                      <a:gd name="T1" fmla="*/ 10 h 20"/>
                      <a:gd name="T2" fmla="*/ 69 w 69"/>
                      <a:gd name="T3" fmla="*/ 10 h 20"/>
                      <a:gd name="T4" fmla="*/ 49 w 69"/>
                      <a:gd name="T5" fmla="*/ 20 h 20"/>
                      <a:gd name="T6" fmla="*/ 0 w 69"/>
                      <a:gd name="T7" fmla="*/ 20 h 20"/>
                      <a:gd name="T8" fmla="*/ 10 w 69"/>
                      <a:gd name="T9" fmla="*/ 0 h 20"/>
                      <a:gd name="T10" fmla="*/ 69 w 69"/>
                      <a:gd name="T11" fmla="*/ 10 h 20"/>
                      <a:gd name="T12" fmla="*/ 0 60000 65536"/>
                      <a:gd name="T13" fmla="*/ 0 60000 65536"/>
                      <a:gd name="T14" fmla="*/ 0 60000 65536"/>
                      <a:gd name="T15" fmla="*/ 0 60000 65536"/>
                      <a:gd name="T16" fmla="*/ 0 60000 65536"/>
                      <a:gd name="T17" fmla="*/ 0 60000 65536"/>
                      <a:gd name="T18" fmla="*/ 0 w 69"/>
                      <a:gd name="T19" fmla="*/ 0 h 20"/>
                      <a:gd name="T20" fmla="*/ 69 w 69"/>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69" h="20">
                        <a:moveTo>
                          <a:pt x="69" y="10"/>
                        </a:moveTo>
                        <a:lnTo>
                          <a:pt x="69" y="10"/>
                        </a:lnTo>
                        <a:lnTo>
                          <a:pt x="49" y="20"/>
                        </a:lnTo>
                        <a:lnTo>
                          <a:pt x="0" y="20"/>
                        </a:lnTo>
                        <a:lnTo>
                          <a:pt x="10" y="0"/>
                        </a:lnTo>
                        <a:lnTo>
                          <a:pt x="69" y="10"/>
                        </a:lnTo>
                        <a:close/>
                      </a:path>
                    </a:pathLst>
                  </a:custGeom>
                  <a:solidFill>
                    <a:srgbClr val="7F3F00"/>
                  </a:solidFill>
                  <a:ln w="9525">
                    <a:noFill/>
                    <a:round/>
                    <a:headEnd/>
                    <a:tailEnd/>
                  </a:ln>
                </p:spPr>
                <p:txBody>
                  <a:bodyPr/>
                  <a:lstStyle/>
                  <a:p>
                    <a:endParaRPr lang="en-US"/>
                  </a:p>
                </p:txBody>
              </p:sp>
              <p:sp>
                <p:nvSpPr>
                  <p:cNvPr id="53308" name="Freeform 234"/>
                  <p:cNvSpPr>
                    <a:spLocks/>
                  </p:cNvSpPr>
                  <p:nvPr/>
                </p:nvSpPr>
                <p:spPr bwMode="auto">
                  <a:xfrm>
                    <a:off x="1971" y="2237"/>
                    <a:ext cx="517" cy="128"/>
                  </a:xfrm>
                  <a:custGeom>
                    <a:avLst/>
                    <a:gdLst>
                      <a:gd name="T0" fmla="*/ 0 w 517"/>
                      <a:gd name="T1" fmla="*/ 105 h 128"/>
                      <a:gd name="T2" fmla="*/ 0 w 517"/>
                      <a:gd name="T3" fmla="*/ 105 h 128"/>
                      <a:gd name="T4" fmla="*/ 0 w 517"/>
                      <a:gd name="T5" fmla="*/ 118 h 128"/>
                      <a:gd name="T6" fmla="*/ 88 w 517"/>
                      <a:gd name="T7" fmla="*/ 118 h 128"/>
                      <a:gd name="T8" fmla="*/ 151 w 517"/>
                      <a:gd name="T9" fmla="*/ 13 h 128"/>
                      <a:gd name="T10" fmla="*/ 206 w 517"/>
                      <a:gd name="T11" fmla="*/ 23 h 128"/>
                      <a:gd name="T12" fmla="*/ 271 w 517"/>
                      <a:gd name="T13" fmla="*/ 128 h 128"/>
                      <a:gd name="T14" fmla="*/ 517 w 517"/>
                      <a:gd name="T15" fmla="*/ 128 h 128"/>
                      <a:gd name="T16" fmla="*/ 517 w 517"/>
                      <a:gd name="T17" fmla="*/ 118 h 128"/>
                      <a:gd name="T18" fmla="*/ 281 w 517"/>
                      <a:gd name="T19" fmla="*/ 118 h 128"/>
                      <a:gd name="T20" fmla="*/ 216 w 517"/>
                      <a:gd name="T21" fmla="*/ 13 h 128"/>
                      <a:gd name="T22" fmla="*/ 151 w 517"/>
                      <a:gd name="T23" fmla="*/ 0 h 128"/>
                      <a:gd name="T24" fmla="*/ 75 w 517"/>
                      <a:gd name="T25" fmla="*/ 105 h 128"/>
                      <a:gd name="T26" fmla="*/ 0 w 517"/>
                      <a:gd name="T27" fmla="*/ 105 h 1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17"/>
                      <a:gd name="T43" fmla="*/ 0 h 128"/>
                      <a:gd name="T44" fmla="*/ 517 w 517"/>
                      <a:gd name="T45" fmla="*/ 128 h 1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17" h="128">
                        <a:moveTo>
                          <a:pt x="0" y="105"/>
                        </a:moveTo>
                        <a:lnTo>
                          <a:pt x="0" y="105"/>
                        </a:lnTo>
                        <a:lnTo>
                          <a:pt x="0" y="118"/>
                        </a:lnTo>
                        <a:lnTo>
                          <a:pt x="88" y="118"/>
                        </a:lnTo>
                        <a:lnTo>
                          <a:pt x="151" y="13"/>
                        </a:lnTo>
                        <a:lnTo>
                          <a:pt x="206" y="23"/>
                        </a:lnTo>
                        <a:lnTo>
                          <a:pt x="271" y="128"/>
                        </a:lnTo>
                        <a:lnTo>
                          <a:pt x="517" y="128"/>
                        </a:lnTo>
                        <a:lnTo>
                          <a:pt x="517" y="118"/>
                        </a:lnTo>
                        <a:lnTo>
                          <a:pt x="281" y="118"/>
                        </a:lnTo>
                        <a:lnTo>
                          <a:pt x="216" y="13"/>
                        </a:lnTo>
                        <a:lnTo>
                          <a:pt x="151" y="0"/>
                        </a:lnTo>
                        <a:lnTo>
                          <a:pt x="75" y="105"/>
                        </a:lnTo>
                        <a:lnTo>
                          <a:pt x="0" y="105"/>
                        </a:lnTo>
                        <a:close/>
                      </a:path>
                    </a:pathLst>
                  </a:custGeom>
                  <a:solidFill>
                    <a:srgbClr val="9F3F00"/>
                  </a:solidFill>
                  <a:ln w="9525">
                    <a:noFill/>
                    <a:round/>
                    <a:headEnd/>
                    <a:tailEnd/>
                  </a:ln>
                </p:spPr>
                <p:txBody>
                  <a:bodyPr/>
                  <a:lstStyle/>
                  <a:p>
                    <a:endParaRPr lang="en-US"/>
                  </a:p>
                </p:txBody>
              </p:sp>
            </p:grpSp>
            <p:grpSp>
              <p:nvGrpSpPr>
                <p:cNvPr id="53172" name="Group 235"/>
                <p:cNvGrpSpPr>
                  <a:grpSpLocks/>
                </p:cNvGrpSpPr>
                <p:nvPr/>
              </p:nvGrpSpPr>
              <p:grpSpPr bwMode="auto">
                <a:xfrm>
                  <a:off x="1798" y="2348"/>
                  <a:ext cx="134" cy="121"/>
                  <a:chOff x="1798" y="2348"/>
                  <a:chExt cx="134" cy="121"/>
                </a:xfrm>
              </p:grpSpPr>
              <p:grpSp>
                <p:nvGrpSpPr>
                  <p:cNvPr id="53264" name="Group 236"/>
                  <p:cNvGrpSpPr>
                    <a:grpSpLocks/>
                  </p:cNvGrpSpPr>
                  <p:nvPr/>
                </p:nvGrpSpPr>
                <p:grpSpPr bwMode="auto">
                  <a:xfrm>
                    <a:off x="1831" y="2348"/>
                    <a:ext cx="59" cy="121"/>
                    <a:chOff x="1831" y="2348"/>
                    <a:chExt cx="59" cy="121"/>
                  </a:xfrm>
                </p:grpSpPr>
                <p:grpSp>
                  <p:nvGrpSpPr>
                    <p:cNvPr id="53276" name="Group 237"/>
                    <p:cNvGrpSpPr>
                      <a:grpSpLocks/>
                    </p:cNvGrpSpPr>
                    <p:nvPr/>
                  </p:nvGrpSpPr>
                  <p:grpSpPr bwMode="auto">
                    <a:xfrm>
                      <a:off x="1831" y="2348"/>
                      <a:ext cx="59" cy="52"/>
                      <a:chOff x="1831" y="2348"/>
                      <a:chExt cx="59" cy="52"/>
                    </a:xfrm>
                  </p:grpSpPr>
                  <p:sp>
                    <p:nvSpPr>
                      <p:cNvPr id="53297" name="Freeform 238"/>
                      <p:cNvSpPr>
                        <a:spLocks/>
                      </p:cNvSpPr>
                      <p:nvPr/>
                    </p:nvSpPr>
                    <p:spPr bwMode="auto">
                      <a:xfrm>
                        <a:off x="1831" y="2348"/>
                        <a:ext cx="59" cy="17"/>
                      </a:xfrm>
                      <a:custGeom>
                        <a:avLst/>
                        <a:gdLst>
                          <a:gd name="T0" fmla="*/ 0 w 59"/>
                          <a:gd name="T1" fmla="*/ 17 h 17"/>
                          <a:gd name="T2" fmla="*/ 0 w 59"/>
                          <a:gd name="T3" fmla="*/ 17 h 17"/>
                          <a:gd name="T4" fmla="*/ 39 w 59"/>
                          <a:gd name="T5" fmla="*/ 0 h 17"/>
                          <a:gd name="T6" fmla="*/ 59 w 59"/>
                          <a:gd name="T7" fmla="*/ 17 h 17"/>
                          <a:gd name="T8" fmla="*/ 0 w 59"/>
                          <a:gd name="T9" fmla="*/ 17 h 17"/>
                          <a:gd name="T10" fmla="*/ 0 60000 65536"/>
                          <a:gd name="T11" fmla="*/ 0 60000 65536"/>
                          <a:gd name="T12" fmla="*/ 0 60000 65536"/>
                          <a:gd name="T13" fmla="*/ 0 60000 65536"/>
                          <a:gd name="T14" fmla="*/ 0 60000 65536"/>
                          <a:gd name="T15" fmla="*/ 0 w 59"/>
                          <a:gd name="T16" fmla="*/ 0 h 17"/>
                          <a:gd name="T17" fmla="*/ 59 w 59"/>
                          <a:gd name="T18" fmla="*/ 17 h 17"/>
                        </a:gdLst>
                        <a:ahLst/>
                        <a:cxnLst>
                          <a:cxn ang="T10">
                            <a:pos x="T0" y="T1"/>
                          </a:cxn>
                          <a:cxn ang="T11">
                            <a:pos x="T2" y="T3"/>
                          </a:cxn>
                          <a:cxn ang="T12">
                            <a:pos x="T4" y="T5"/>
                          </a:cxn>
                          <a:cxn ang="T13">
                            <a:pos x="T6" y="T7"/>
                          </a:cxn>
                          <a:cxn ang="T14">
                            <a:pos x="T8" y="T9"/>
                          </a:cxn>
                        </a:cxnLst>
                        <a:rect l="T15" t="T16" r="T17" b="T18"/>
                        <a:pathLst>
                          <a:path w="59" h="17">
                            <a:moveTo>
                              <a:pt x="0" y="17"/>
                            </a:moveTo>
                            <a:lnTo>
                              <a:pt x="0" y="17"/>
                            </a:lnTo>
                            <a:lnTo>
                              <a:pt x="39" y="0"/>
                            </a:lnTo>
                            <a:lnTo>
                              <a:pt x="59" y="17"/>
                            </a:lnTo>
                            <a:lnTo>
                              <a:pt x="0" y="17"/>
                            </a:lnTo>
                            <a:close/>
                          </a:path>
                        </a:pathLst>
                      </a:custGeom>
                      <a:solidFill>
                        <a:srgbClr val="9F3F00"/>
                      </a:solidFill>
                      <a:ln w="9525">
                        <a:noFill/>
                        <a:round/>
                        <a:headEnd/>
                        <a:tailEnd/>
                      </a:ln>
                    </p:spPr>
                    <p:txBody>
                      <a:bodyPr/>
                      <a:lstStyle/>
                      <a:p>
                        <a:endParaRPr lang="en-US"/>
                      </a:p>
                    </p:txBody>
                  </p:sp>
                  <p:sp>
                    <p:nvSpPr>
                      <p:cNvPr id="53298" name="Freeform 239"/>
                      <p:cNvSpPr>
                        <a:spLocks/>
                      </p:cNvSpPr>
                      <p:nvPr/>
                    </p:nvSpPr>
                    <p:spPr bwMode="auto">
                      <a:xfrm>
                        <a:off x="1873" y="2384"/>
                        <a:ext cx="17" cy="16"/>
                      </a:xfrm>
                      <a:custGeom>
                        <a:avLst/>
                        <a:gdLst>
                          <a:gd name="T0" fmla="*/ 0 w 17"/>
                          <a:gd name="T1" fmla="*/ 0 h 16"/>
                          <a:gd name="T2" fmla="*/ 0 w 17"/>
                          <a:gd name="T3" fmla="*/ 0 h 16"/>
                          <a:gd name="T4" fmla="*/ 0 w 17"/>
                          <a:gd name="T5" fmla="*/ 16 h 16"/>
                          <a:gd name="T6" fmla="*/ 17 w 17"/>
                          <a:gd name="T7" fmla="*/ 0 h 16"/>
                          <a:gd name="T8" fmla="*/ 0 w 17"/>
                          <a:gd name="T9" fmla="*/ 0 h 16"/>
                          <a:gd name="T10" fmla="*/ 0 60000 65536"/>
                          <a:gd name="T11" fmla="*/ 0 60000 65536"/>
                          <a:gd name="T12" fmla="*/ 0 60000 65536"/>
                          <a:gd name="T13" fmla="*/ 0 60000 65536"/>
                          <a:gd name="T14" fmla="*/ 0 60000 65536"/>
                          <a:gd name="T15" fmla="*/ 0 w 17"/>
                          <a:gd name="T16" fmla="*/ 0 h 16"/>
                          <a:gd name="T17" fmla="*/ 17 w 17"/>
                          <a:gd name="T18" fmla="*/ 16 h 16"/>
                        </a:gdLst>
                        <a:ahLst/>
                        <a:cxnLst>
                          <a:cxn ang="T10">
                            <a:pos x="T0" y="T1"/>
                          </a:cxn>
                          <a:cxn ang="T11">
                            <a:pos x="T2" y="T3"/>
                          </a:cxn>
                          <a:cxn ang="T12">
                            <a:pos x="T4" y="T5"/>
                          </a:cxn>
                          <a:cxn ang="T13">
                            <a:pos x="T6" y="T7"/>
                          </a:cxn>
                          <a:cxn ang="T14">
                            <a:pos x="T8" y="T9"/>
                          </a:cxn>
                        </a:cxnLst>
                        <a:rect l="T15" t="T16" r="T17" b="T18"/>
                        <a:pathLst>
                          <a:path w="17" h="16">
                            <a:moveTo>
                              <a:pt x="0" y="0"/>
                            </a:moveTo>
                            <a:lnTo>
                              <a:pt x="0" y="0"/>
                            </a:lnTo>
                            <a:lnTo>
                              <a:pt x="0" y="16"/>
                            </a:lnTo>
                            <a:lnTo>
                              <a:pt x="17" y="0"/>
                            </a:lnTo>
                            <a:lnTo>
                              <a:pt x="0" y="0"/>
                            </a:lnTo>
                            <a:close/>
                          </a:path>
                        </a:pathLst>
                      </a:custGeom>
                      <a:solidFill>
                        <a:srgbClr val="FF9F1F"/>
                      </a:solidFill>
                      <a:ln w="9525">
                        <a:noFill/>
                        <a:round/>
                        <a:headEnd/>
                        <a:tailEnd/>
                      </a:ln>
                    </p:spPr>
                    <p:txBody>
                      <a:bodyPr/>
                      <a:lstStyle/>
                      <a:p>
                        <a:endParaRPr lang="en-US"/>
                      </a:p>
                    </p:txBody>
                  </p:sp>
                  <p:sp>
                    <p:nvSpPr>
                      <p:cNvPr id="53299" name="Freeform 240"/>
                      <p:cNvSpPr>
                        <a:spLocks/>
                      </p:cNvSpPr>
                      <p:nvPr/>
                    </p:nvSpPr>
                    <p:spPr bwMode="auto">
                      <a:xfrm>
                        <a:off x="1831" y="2371"/>
                        <a:ext cx="59" cy="7"/>
                      </a:xfrm>
                      <a:custGeom>
                        <a:avLst/>
                        <a:gdLst>
                          <a:gd name="T0" fmla="*/ 0 w 59"/>
                          <a:gd name="T1" fmla="*/ 0 h 7"/>
                          <a:gd name="T2" fmla="*/ 0 w 59"/>
                          <a:gd name="T3" fmla="*/ 0 h 7"/>
                          <a:gd name="T4" fmla="*/ 59 w 59"/>
                          <a:gd name="T5" fmla="*/ 0 h 7"/>
                          <a:gd name="T6" fmla="*/ 59 w 59"/>
                          <a:gd name="T7" fmla="*/ 7 h 7"/>
                          <a:gd name="T8" fmla="*/ 10 w 59"/>
                          <a:gd name="T9" fmla="*/ 7 h 7"/>
                          <a:gd name="T10" fmla="*/ 0 w 59"/>
                          <a:gd name="T11" fmla="*/ 0 h 7"/>
                          <a:gd name="T12" fmla="*/ 0 60000 65536"/>
                          <a:gd name="T13" fmla="*/ 0 60000 65536"/>
                          <a:gd name="T14" fmla="*/ 0 60000 65536"/>
                          <a:gd name="T15" fmla="*/ 0 60000 65536"/>
                          <a:gd name="T16" fmla="*/ 0 60000 65536"/>
                          <a:gd name="T17" fmla="*/ 0 60000 65536"/>
                          <a:gd name="T18" fmla="*/ 0 w 59"/>
                          <a:gd name="T19" fmla="*/ 0 h 7"/>
                          <a:gd name="T20" fmla="*/ 59 w 59"/>
                          <a:gd name="T21" fmla="*/ 7 h 7"/>
                        </a:gdLst>
                        <a:ahLst/>
                        <a:cxnLst>
                          <a:cxn ang="T12">
                            <a:pos x="T0" y="T1"/>
                          </a:cxn>
                          <a:cxn ang="T13">
                            <a:pos x="T2" y="T3"/>
                          </a:cxn>
                          <a:cxn ang="T14">
                            <a:pos x="T4" y="T5"/>
                          </a:cxn>
                          <a:cxn ang="T15">
                            <a:pos x="T6" y="T7"/>
                          </a:cxn>
                          <a:cxn ang="T16">
                            <a:pos x="T8" y="T9"/>
                          </a:cxn>
                          <a:cxn ang="T17">
                            <a:pos x="T10" y="T11"/>
                          </a:cxn>
                        </a:cxnLst>
                        <a:rect l="T18" t="T19" r="T20" b="T21"/>
                        <a:pathLst>
                          <a:path w="59" h="7">
                            <a:moveTo>
                              <a:pt x="0" y="0"/>
                            </a:moveTo>
                            <a:lnTo>
                              <a:pt x="0" y="0"/>
                            </a:lnTo>
                            <a:lnTo>
                              <a:pt x="59" y="0"/>
                            </a:lnTo>
                            <a:lnTo>
                              <a:pt x="59" y="7"/>
                            </a:lnTo>
                            <a:lnTo>
                              <a:pt x="10" y="7"/>
                            </a:lnTo>
                            <a:lnTo>
                              <a:pt x="0" y="0"/>
                            </a:lnTo>
                            <a:close/>
                          </a:path>
                        </a:pathLst>
                      </a:custGeom>
                      <a:solidFill>
                        <a:srgbClr val="5F3F1F"/>
                      </a:solidFill>
                      <a:ln w="9525">
                        <a:noFill/>
                        <a:round/>
                        <a:headEnd/>
                        <a:tailEnd/>
                      </a:ln>
                    </p:spPr>
                    <p:txBody>
                      <a:bodyPr/>
                      <a:lstStyle/>
                      <a:p>
                        <a:endParaRPr lang="en-US"/>
                      </a:p>
                    </p:txBody>
                  </p:sp>
                </p:grpSp>
                <p:grpSp>
                  <p:nvGrpSpPr>
                    <p:cNvPr id="53277" name="Group 241"/>
                    <p:cNvGrpSpPr>
                      <a:grpSpLocks/>
                    </p:cNvGrpSpPr>
                    <p:nvPr/>
                  </p:nvGrpSpPr>
                  <p:grpSpPr bwMode="auto">
                    <a:xfrm>
                      <a:off x="1841" y="2384"/>
                      <a:ext cx="32" cy="85"/>
                      <a:chOff x="1841" y="2384"/>
                      <a:chExt cx="32" cy="85"/>
                    </a:xfrm>
                  </p:grpSpPr>
                  <p:grpSp>
                    <p:nvGrpSpPr>
                      <p:cNvPr id="53278" name="Group 242"/>
                      <p:cNvGrpSpPr>
                        <a:grpSpLocks/>
                      </p:cNvGrpSpPr>
                      <p:nvPr/>
                    </p:nvGrpSpPr>
                    <p:grpSpPr bwMode="auto">
                      <a:xfrm>
                        <a:off x="1841" y="2384"/>
                        <a:ext cx="32" cy="85"/>
                        <a:chOff x="1841" y="2384"/>
                        <a:chExt cx="32" cy="85"/>
                      </a:xfrm>
                    </p:grpSpPr>
                    <p:sp>
                      <p:nvSpPr>
                        <p:cNvPr id="53294" name="Freeform 243"/>
                        <p:cNvSpPr>
                          <a:spLocks/>
                        </p:cNvSpPr>
                        <p:nvPr/>
                      </p:nvSpPr>
                      <p:spPr bwMode="auto">
                        <a:xfrm>
                          <a:off x="1841" y="2384"/>
                          <a:ext cx="26" cy="66"/>
                        </a:xfrm>
                        <a:custGeom>
                          <a:avLst/>
                          <a:gdLst>
                            <a:gd name="T0" fmla="*/ 0 w 26"/>
                            <a:gd name="T1" fmla="*/ 0 h 66"/>
                            <a:gd name="T2" fmla="*/ 0 w 26"/>
                            <a:gd name="T3" fmla="*/ 0 h 66"/>
                            <a:gd name="T4" fmla="*/ 26 w 26"/>
                            <a:gd name="T5" fmla="*/ 0 h 66"/>
                            <a:gd name="T6" fmla="*/ 26 w 26"/>
                            <a:gd name="T7" fmla="*/ 66 h 66"/>
                            <a:gd name="T8" fmla="*/ 0 w 26"/>
                            <a:gd name="T9" fmla="*/ 66 h 66"/>
                            <a:gd name="T10" fmla="*/ 0 w 26"/>
                            <a:gd name="T11" fmla="*/ 0 h 66"/>
                            <a:gd name="T12" fmla="*/ 0 60000 65536"/>
                            <a:gd name="T13" fmla="*/ 0 60000 65536"/>
                            <a:gd name="T14" fmla="*/ 0 60000 65536"/>
                            <a:gd name="T15" fmla="*/ 0 60000 65536"/>
                            <a:gd name="T16" fmla="*/ 0 60000 65536"/>
                            <a:gd name="T17" fmla="*/ 0 60000 65536"/>
                            <a:gd name="T18" fmla="*/ 0 w 26"/>
                            <a:gd name="T19" fmla="*/ 0 h 66"/>
                            <a:gd name="T20" fmla="*/ 26 w 26"/>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26" h="66">
                              <a:moveTo>
                                <a:pt x="0" y="0"/>
                              </a:moveTo>
                              <a:lnTo>
                                <a:pt x="0" y="0"/>
                              </a:lnTo>
                              <a:lnTo>
                                <a:pt x="26" y="0"/>
                              </a:lnTo>
                              <a:lnTo>
                                <a:pt x="26" y="66"/>
                              </a:lnTo>
                              <a:lnTo>
                                <a:pt x="0" y="66"/>
                              </a:lnTo>
                              <a:lnTo>
                                <a:pt x="0" y="0"/>
                              </a:lnTo>
                              <a:close/>
                            </a:path>
                          </a:pathLst>
                        </a:custGeom>
                        <a:solidFill>
                          <a:srgbClr val="9F7F5F"/>
                        </a:solidFill>
                        <a:ln w="9525">
                          <a:noFill/>
                          <a:round/>
                          <a:headEnd/>
                          <a:tailEnd/>
                        </a:ln>
                      </p:spPr>
                      <p:txBody>
                        <a:bodyPr/>
                        <a:lstStyle/>
                        <a:p>
                          <a:endParaRPr lang="en-US"/>
                        </a:p>
                      </p:txBody>
                    </p:sp>
                    <p:sp>
                      <p:nvSpPr>
                        <p:cNvPr id="53295" name="Freeform 244"/>
                        <p:cNvSpPr>
                          <a:spLocks/>
                        </p:cNvSpPr>
                        <p:nvPr/>
                      </p:nvSpPr>
                      <p:spPr bwMode="auto">
                        <a:xfrm>
                          <a:off x="1841" y="2384"/>
                          <a:ext cx="26" cy="16"/>
                        </a:xfrm>
                        <a:custGeom>
                          <a:avLst/>
                          <a:gdLst>
                            <a:gd name="T0" fmla="*/ 0 w 26"/>
                            <a:gd name="T1" fmla="*/ 0 h 16"/>
                            <a:gd name="T2" fmla="*/ 0 w 26"/>
                            <a:gd name="T3" fmla="*/ 0 h 16"/>
                            <a:gd name="T4" fmla="*/ 26 w 26"/>
                            <a:gd name="T5" fmla="*/ 0 h 16"/>
                            <a:gd name="T6" fmla="*/ 26 w 26"/>
                            <a:gd name="T7" fmla="*/ 16 h 16"/>
                            <a:gd name="T8" fmla="*/ 0 w 26"/>
                            <a:gd name="T9" fmla="*/ 16 h 16"/>
                            <a:gd name="T10" fmla="*/ 0 w 26"/>
                            <a:gd name="T11" fmla="*/ 0 h 16"/>
                            <a:gd name="T12" fmla="*/ 0 60000 65536"/>
                            <a:gd name="T13" fmla="*/ 0 60000 65536"/>
                            <a:gd name="T14" fmla="*/ 0 60000 65536"/>
                            <a:gd name="T15" fmla="*/ 0 60000 65536"/>
                            <a:gd name="T16" fmla="*/ 0 60000 65536"/>
                            <a:gd name="T17" fmla="*/ 0 60000 65536"/>
                            <a:gd name="T18" fmla="*/ 0 w 26"/>
                            <a:gd name="T19" fmla="*/ 0 h 16"/>
                            <a:gd name="T20" fmla="*/ 26 w 26"/>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6" h="16">
                              <a:moveTo>
                                <a:pt x="0" y="0"/>
                              </a:moveTo>
                              <a:lnTo>
                                <a:pt x="0" y="0"/>
                              </a:lnTo>
                              <a:lnTo>
                                <a:pt x="26" y="0"/>
                              </a:lnTo>
                              <a:lnTo>
                                <a:pt x="26" y="16"/>
                              </a:lnTo>
                              <a:lnTo>
                                <a:pt x="0" y="16"/>
                              </a:lnTo>
                              <a:lnTo>
                                <a:pt x="0" y="0"/>
                              </a:lnTo>
                              <a:close/>
                            </a:path>
                          </a:pathLst>
                        </a:custGeom>
                        <a:solidFill>
                          <a:srgbClr val="7F5F3F"/>
                        </a:solidFill>
                        <a:ln w="9525">
                          <a:noFill/>
                          <a:round/>
                          <a:headEnd/>
                          <a:tailEnd/>
                        </a:ln>
                      </p:spPr>
                      <p:txBody>
                        <a:bodyPr/>
                        <a:lstStyle/>
                        <a:p>
                          <a:endParaRPr lang="en-US"/>
                        </a:p>
                      </p:txBody>
                    </p:sp>
                    <p:sp>
                      <p:nvSpPr>
                        <p:cNvPr id="53296" name="Freeform 245"/>
                        <p:cNvSpPr>
                          <a:spLocks/>
                        </p:cNvSpPr>
                        <p:nvPr/>
                      </p:nvSpPr>
                      <p:spPr bwMode="auto">
                        <a:xfrm>
                          <a:off x="1841" y="2384"/>
                          <a:ext cx="32" cy="85"/>
                        </a:xfrm>
                        <a:custGeom>
                          <a:avLst/>
                          <a:gdLst>
                            <a:gd name="T0" fmla="*/ 0 w 32"/>
                            <a:gd name="T1" fmla="*/ 0 h 85"/>
                            <a:gd name="T2" fmla="*/ 32 w 32"/>
                            <a:gd name="T3" fmla="*/ 0 h 85"/>
                            <a:gd name="T4" fmla="*/ 32 w 32"/>
                            <a:gd name="T5" fmla="*/ 85 h 85"/>
                            <a:gd name="T6" fmla="*/ 0 w 32"/>
                            <a:gd name="T7" fmla="*/ 72 h 85"/>
                            <a:gd name="T8" fmla="*/ 0 60000 65536"/>
                            <a:gd name="T9" fmla="*/ 0 60000 65536"/>
                            <a:gd name="T10" fmla="*/ 0 60000 65536"/>
                            <a:gd name="T11" fmla="*/ 0 60000 65536"/>
                            <a:gd name="T12" fmla="*/ 0 w 32"/>
                            <a:gd name="T13" fmla="*/ 0 h 85"/>
                            <a:gd name="T14" fmla="*/ 32 w 32"/>
                            <a:gd name="T15" fmla="*/ 85 h 85"/>
                          </a:gdLst>
                          <a:ahLst/>
                          <a:cxnLst>
                            <a:cxn ang="T8">
                              <a:pos x="T0" y="T1"/>
                            </a:cxn>
                            <a:cxn ang="T9">
                              <a:pos x="T2" y="T3"/>
                            </a:cxn>
                            <a:cxn ang="T10">
                              <a:pos x="T4" y="T5"/>
                            </a:cxn>
                            <a:cxn ang="T11">
                              <a:pos x="T6" y="T7"/>
                            </a:cxn>
                          </a:cxnLst>
                          <a:rect l="T12" t="T13" r="T14" b="T15"/>
                          <a:pathLst>
                            <a:path w="32" h="85">
                              <a:moveTo>
                                <a:pt x="0" y="0"/>
                              </a:moveTo>
                              <a:lnTo>
                                <a:pt x="32" y="0"/>
                              </a:lnTo>
                              <a:lnTo>
                                <a:pt x="32" y="85"/>
                              </a:lnTo>
                              <a:lnTo>
                                <a:pt x="0" y="72"/>
                              </a:lnTo>
                            </a:path>
                          </a:pathLst>
                        </a:custGeom>
                        <a:noFill/>
                        <a:ln w="11113">
                          <a:solidFill>
                            <a:srgbClr val="5F3F1F"/>
                          </a:solidFill>
                          <a:prstDash val="solid"/>
                          <a:round/>
                          <a:headEnd/>
                          <a:tailEnd/>
                        </a:ln>
                      </p:spPr>
                      <p:txBody>
                        <a:bodyPr/>
                        <a:lstStyle/>
                        <a:p>
                          <a:endParaRPr lang="en-US"/>
                        </a:p>
                      </p:txBody>
                    </p:sp>
                  </p:grpSp>
                  <p:grpSp>
                    <p:nvGrpSpPr>
                      <p:cNvPr id="53279" name="Group 246"/>
                      <p:cNvGrpSpPr>
                        <a:grpSpLocks/>
                      </p:cNvGrpSpPr>
                      <p:nvPr/>
                    </p:nvGrpSpPr>
                    <p:grpSpPr bwMode="auto">
                      <a:xfrm>
                        <a:off x="1841" y="2394"/>
                        <a:ext cx="32" cy="39"/>
                        <a:chOff x="1841" y="2394"/>
                        <a:chExt cx="32" cy="39"/>
                      </a:xfrm>
                    </p:grpSpPr>
                    <p:grpSp>
                      <p:nvGrpSpPr>
                        <p:cNvPr id="53280" name="Group 247"/>
                        <p:cNvGrpSpPr>
                          <a:grpSpLocks/>
                        </p:cNvGrpSpPr>
                        <p:nvPr/>
                      </p:nvGrpSpPr>
                      <p:grpSpPr bwMode="auto">
                        <a:xfrm>
                          <a:off x="1841" y="2394"/>
                          <a:ext cx="32" cy="13"/>
                          <a:chOff x="1841" y="2394"/>
                          <a:chExt cx="32" cy="13"/>
                        </a:xfrm>
                      </p:grpSpPr>
                      <p:grpSp>
                        <p:nvGrpSpPr>
                          <p:cNvPr id="53288" name="Group 248"/>
                          <p:cNvGrpSpPr>
                            <a:grpSpLocks/>
                          </p:cNvGrpSpPr>
                          <p:nvPr/>
                        </p:nvGrpSpPr>
                        <p:grpSpPr bwMode="auto">
                          <a:xfrm>
                            <a:off x="1841" y="2394"/>
                            <a:ext cx="13" cy="13"/>
                            <a:chOff x="1841" y="2394"/>
                            <a:chExt cx="13" cy="13"/>
                          </a:xfrm>
                        </p:grpSpPr>
                        <p:sp>
                          <p:nvSpPr>
                            <p:cNvPr id="53292" name="Freeform 249"/>
                            <p:cNvSpPr>
                              <a:spLocks/>
                            </p:cNvSpPr>
                            <p:nvPr/>
                          </p:nvSpPr>
                          <p:spPr bwMode="auto">
                            <a:xfrm>
                              <a:off x="1841" y="2394"/>
                              <a:ext cx="13" cy="13"/>
                            </a:xfrm>
                            <a:custGeom>
                              <a:avLst/>
                              <a:gdLst>
                                <a:gd name="T0" fmla="*/ 0 w 13"/>
                                <a:gd name="T1" fmla="*/ 13 h 13"/>
                                <a:gd name="T2" fmla="*/ 13 w 13"/>
                                <a:gd name="T3" fmla="*/ 13 h 13"/>
                                <a:gd name="T4" fmla="*/ 0 w 13"/>
                                <a:gd name="T5" fmla="*/ 0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0" y="13"/>
                                  </a:moveTo>
                                  <a:lnTo>
                                    <a:pt x="13" y="13"/>
                                  </a:lnTo>
                                  <a:lnTo>
                                    <a:pt x="0" y="0"/>
                                  </a:lnTo>
                                </a:path>
                              </a:pathLst>
                            </a:custGeom>
                            <a:noFill/>
                            <a:ln w="11113">
                              <a:solidFill>
                                <a:srgbClr val="BF7F1F"/>
                              </a:solidFill>
                              <a:prstDash val="solid"/>
                              <a:round/>
                              <a:headEnd/>
                              <a:tailEnd/>
                            </a:ln>
                          </p:spPr>
                          <p:txBody>
                            <a:bodyPr/>
                            <a:lstStyle/>
                            <a:p>
                              <a:endParaRPr lang="en-US"/>
                            </a:p>
                          </p:txBody>
                        </p:sp>
                        <p:sp>
                          <p:nvSpPr>
                            <p:cNvPr id="53293" name="Freeform 250"/>
                            <p:cNvSpPr>
                              <a:spLocks/>
                            </p:cNvSpPr>
                            <p:nvPr/>
                          </p:nvSpPr>
                          <p:spPr bwMode="auto">
                            <a:xfrm>
                              <a:off x="1841" y="2394"/>
                              <a:ext cx="13" cy="13"/>
                            </a:xfrm>
                            <a:custGeom>
                              <a:avLst/>
                              <a:gdLst>
                                <a:gd name="T0" fmla="*/ 0 w 13"/>
                                <a:gd name="T1" fmla="*/ 13 h 13"/>
                                <a:gd name="T2" fmla="*/ 13 w 13"/>
                                <a:gd name="T3" fmla="*/ 13 h 13"/>
                                <a:gd name="T4" fmla="*/ 0 w 13"/>
                                <a:gd name="T5" fmla="*/ 0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0" y="13"/>
                                  </a:moveTo>
                                  <a:lnTo>
                                    <a:pt x="13" y="13"/>
                                  </a:lnTo>
                                  <a:lnTo>
                                    <a:pt x="0" y="0"/>
                                  </a:lnTo>
                                </a:path>
                              </a:pathLst>
                            </a:custGeom>
                            <a:noFill/>
                            <a:ln w="11113">
                              <a:solidFill>
                                <a:srgbClr val="5F3F1F"/>
                              </a:solidFill>
                              <a:prstDash val="solid"/>
                              <a:round/>
                              <a:headEnd/>
                              <a:tailEnd/>
                            </a:ln>
                          </p:spPr>
                          <p:txBody>
                            <a:bodyPr/>
                            <a:lstStyle/>
                            <a:p>
                              <a:endParaRPr lang="en-US"/>
                            </a:p>
                          </p:txBody>
                        </p:sp>
                      </p:grpSp>
                      <p:grpSp>
                        <p:nvGrpSpPr>
                          <p:cNvPr id="53289" name="Group 251"/>
                          <p:cNvGrpSpPr>
                            <a:grpSpLocks/>
                          </p:cNvGrpSpPr>
                          <p:nvPr/>
                        </p:nvGrpSpPr>
                        <p:grpSpPr bwMode="auto">
                          <a:xfrm>
                            <a:off x="1854" y="2394"/>
                            <a:ext cx="19" cy="13"/>
                            <a:chOff x="1854" y="2394"/>
                            <a:chExt cx="19" cy="13"/>
                          </a:xfrm>
                        </p:grpSpPr>
                        <p:sp>
                          <p:nvSpPr>
                            <p:cNvPr id="53290" name="Freeform 252"/>
                            <p:cNvSpPr>
                              <a:spLocks/>
                            </p:cNvSpPr>
                            <p:nvPr/>
                          </p:nvSpPr>
                          <p:spPr bwMode="auto">
                            <a:xfrm>
                              <a:off x="1854" y="2394"/>
                              <a:ext cx="19" cy="13"/>
                            </a:xfrm>
                            <a:custGeom>
                              <a:avLst/>
                              <a:gdLst>
                                <a:gd name="T0" fmla="*/ 0 w 19"/>
                                <a:gd name="T1" fmla="*/ 13 h 13"/>
                                <a:gd name="T2" fmla="*/ 19 w 19"/>
                                <a:gd name="T3" fmla="*/ 13 h 13"/>
                                <a:gd name="T4" fmla="*/ 0 w 19"/>
                                <a:gd name="T5" fmla="*/ 0 h 13"/>
                                <a:gd name="T6" fmla="*/ 0 60000 65536"/>
                                <a:gd name="T7" fmla="*/ 0 60000 65536"/>
                                <a:gd name="T8" fmla="*/ 0 60000 65536"/>
                                <a:gd name="T9" fmla="*/ 0 w 19"/>
                                <a:gd name="T10" fmla="*/ 0 h 13"/>
                                <a:gd name="T11" fmla="*/ 19 w 19"/>
                                <a:gd name="T12" fmla="*/ 13 h 13"/>
                              </a:gdLst>
                              <a:ahLst/>
                              <a:cxnLst>
                                <a:cxn ang="T6">
                                  <a:pos x="T0" y="T1"/>
                                </a:cxn>
                                <a:cxn ang="T7">
                                  <a:pos x="T2" y="T3"/>
                                </a:cxn>
                                <a:cxn ang="T8">
                                  <a:pos x="T4" y="T5"/>
                                </a:cxn>
                              </a:cxnLst>
                              <a:rect l="T9" t="T10" r="T11" b="T12"/>
                              <a:pathLst>
                                <a:path w="19" h="13">
                                  <a:moveTo>
                                    <a:pt x="0" y="13"/>
                                  </a:moveTo>
                                  <a:lnTo>
                                    <a:pt x="19" y="13"/>
                                  </a:lnTo>
                                  <a:lnTo>
                                    <a:pt x="0" y="0"/>
                                  </a:lnTo>
                                </a:path>
                              </a:pathLst>
                            </a:custGeom>
                            <a:noFill/>
                            <a:ln w="11113">
                              <a:solidFill>
                                <a:srgbClr val="BF7F1F"/>
                              </a:solidFill>
                              <a:prstDash val="solid"/>
                              <a:round/>
                              <a:headEnd/>
                              <a:tailEnd/>
                            </a:ln>
                          </p:spPr>
                          <p:txBody>
                            <a:bodyPr/>
                            <a:lstStyle/>
                            <a:p>
                              <a:endParaRPr lang="en-US"/>
                            </a:p>
                          </p:txBody>
                        </p:sp>
                        <p:sp>
                          <p:nvSpPr>
                            <p:cNvPr id="53291" name="Freeform 253"/>
                            <p:cNvSpPr>
                              <a:spLocks/>
                            </p:cNvSpPr>
                            <p:nvPr/>
                          </p:nvSpPr>
                          <p:spPr bwMode="auto">
                            <a:xfrm>
                              <a:off x="1854" y="2394"/>
                              <a:ext cx="19" cy="13"/>
                            </a:xfrm>
                            <a:custGeom>
                              <a:avLst/>
                              <a:gdLst>
                                <a:gd name="T0" fmla="*/ 0 w 19"/>
                                <a:gd name="T1" fmla="*/ 13 h 13"/>
                                <a:gd name="T2" fmla="*/ 19 w 19"/>
                                <a:gd name="T3" fmla="*/ 13 h 13"/>
                                <a:gd name="T4" fmla="*/ 0 w 19"/>
                                <a:gd name="T5" fmla="*/ 0 h 13"/>
                                <a:gd name="T6" fmla="*/ 0 60000 65536"/>
                                <a:gd name="T7" fmla="*/ 0 60000 65536"/>
                                <a:gd name="T8" fmla="*/ 0 60000 65536"/>
                                <a:gd name="T9" fmla="*/ 0 w 19"/>
                                <a:gd name="T10" fmla="*/ 0 h 13"/>
                                <a:gd name="T11" fmla="*/ 19 w 19"/>
                                <a:gd name="T12" fmla="*/ 13 h 13"/>
                              </a:gdLst>
                              <a:ahLst/>
                              <a:cxnLst>
                                <a:cxn ang="T6">
                                  <a:pos x="T0" y="T1"/>
                                </a:cxn>
                                <a:cxn ang="T7">
                                  <a:pos x="T2" y="T3"/>
                                </a:cxn>
                                <a:cxn ang="T8">
                                  <a:pos x="T4" y="T5"/>
                                </a:cxn>
                              </a:cxnLst>
                              <a:rect l="T9" t="T10" r="T11" b="T12"/>
                              <a:pathLst>
                                <a:path w="19" h="13">
                                  <a:moveTo>
                                    <a:pt x="0" y="13"/>
                                  </a:moveTo>
                                  <a:lnTo>
                                    <a:pt x="19" y="13"/>
                                  </a:lnTo>
                                  <a:lnTo>
                                    <a:pt x="0" y="0"/>
                                  </a:lnTo>
                                </a:path>
                              </a:pathLst>
                            </a:custGeom>
                            <a:noFill/>
                            <a:ln w="11113">
                              <a:solidFill>
                                <a:srgbClr val="5F3F1F"/>
                              </a:solidFill>
                              <a:prstDash val="solid"/>
                              <a:round/>
                              <a:headEnd/>
                              <a:tailEnd/>
                            </a:ln>
                          </p:spPr>
                          <p:txBody>
                            <a:bodyPr/>
                            <a:lstStyle/>
                            <a:p>
                              <a:endParaRPr lang="en-US"/>
                            </a:p>
                          </p:txBody>
                        </p:sp>
                      </p:grpSp>
                    </p:grpSp>
                    <p:grpSp>
                      <p:nvGrpSpPr>
                        <p:cNvPr id="53281" name="Group 254"/>
                        <p:cNvGrpSpPr>
                          <a:grpSpLocks/>
                        </p:cNvGrpSpPr>
                        <p:nvPr/>
                      </p:nvGrpSpPr>
                      <p:grpSpPr bwMode="auto">
                        <a:xfrm>
                          <a:off x="1841" y="2420"/>
                          <a:ext cx="32" cy="13"/>
                          <a:chOff x="1841" y="2420"/>
                          <a:chExt cx="32" cy="13"/>
                        </a:xfrm>
                      </p:grpSpPr>
                      <p:grpSp>
                        <p:nvGrpSpPr>
                          <p:cNvPr id="53282" name="Group 255"/>
                          <p:cNvGrpSpPr>
                            <a:grpSpLocks/>
                          </p:cNvGrpSpPr>
                          <p:nvPr/>
                        </p:nvGrpSpPr>
                        <p:grpSpPr bwMode="auto">
                          <a:xfrm>
                            <a:off x="1841" y="2420"/>
                            <a:ext cx="13" cy="13"/>
                            <a:chOff x="1841" y="2420"/>
                            <a:chExt cx="13" cy="13"/>
                          </a:xfrm>
                        </p:grpSpPr>
                        <p:sp>
                          <p:nvSpPr>
                            <p:cNvPr id="53286" name="Freeform 256"/>
                            <p:cNvSpPr>
                              <a:spLocks/>
                            </p:cNvSpPr>
                            <p:nvPr/>
                          </p:nvSpPr>
                          <p:spPr bwMode="auto">
                            <a:xfrm>
                              <a:off x="1841" y="2420"/>
                              <a:ext cx="13" cy="13"/>
                            </a:xfrm>
                            <a:custGeom>
                              <a:avLst/>
                              <a:gdLst>
                                <a:gd name="T0" fmla="*/ 0 w 13"/>
                                <a:gd name="T1" fmla="*/ 13 h 13"/>
                                <a:gd name="T2" fmla="*/ 13 w 13"/>
                                <a:gd name="T3" fmla="*/ 13 h 13"/>
                                <a:gd name="T4" fmla="*/ 0 w 13"/>
                                <a:gd name="T5" fmla="*/ 0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0" y="13"/>
                                  </a:moveTo>
                                  <a:lnTo>
                                    <a:pt x="13" y="13"/>
                                  </a:lnTo>
                                  <a:lnTo>
                                    <a:pt x="0" y="0"/>
                                  </a:lnTo>
                                </a:path>
                              </a:pathLst>
                            </a:custGeom>
                            <a:noFill/>
                            <a:ln w="11113">
                              <a:solidFill>
                                <a:srgbClr val="BF7F1F"/>
                              </a:solidFill>
                              <a:prstDash val="solid"/>
                              <a:round/>
                              <a:headEnd/>
                              <a:tailEnd/>
                            </a:ln>
                          </p:spPr>
                          <p:txBody>
                            <a:bodyPr/>
                            <a:lstStyle/>
                            <a:p>
                              <a:endParaRPr lang="en-US"/>
                            </a:p>
                          </p:txBody>
                        </p:sp>
                        <p:sp>
                          <p:nvSpPr>
                            <p:cNvPr id="53287" name="Freeform 257"/>
                            <p:cNvSpPr>
                              <a:spLocks/>
                            </p:cNvSpPr>
                            <p:nvPr/>
                          </p:nvSpPr>
                          <p:spPr bwMode="auto">
                            <a:xfrm>
                              <a:off x="1841" y="2420"/>
                              <a:ext cx="13" cy="13"/>
                            </a:xfrm>
                            <a:custGeom>
                              <a:avLst/>
                              <a:gdLst>
                                <a:gd name="T0" fmla="*/ 0 w 13"/>
                                <a:gd name="T1" fmla="*/ 13 h 13"/>
                                <a:gd name="T2" fmla="*/ 13 w 13"/>
                                <a:gd name="T3" fmla="*/ 13 h 13"/>
                                <a:gd name="T4" fmla="*/ 0 w 13"/>
                                <a:gd name="T5" fmla="*/ 0 h 13"/>
                                <a:gd name="T6" fmla="*/ 0 60000 65536"/>
                                <a:gd name="T7" fmla="*/ 0 60000 65536"/>
                                <a:gd name="T8" fmla="*/ 0 60000 65536"/>
                                <a:gd name="T9" fmla="*/ 0 w 13"/>
                                <a:gd name="T10" fmla="*/ 0 h 13"/>
                                <a:gd name="T11" fmla="*/ 13 w 13"/>
                                <a:gd name="T12" fmla="*/ 13 h 13"/>
                              </a:gdLst>
                              <a:ahLst/>
                              <a:cxnLst>
                                <a:cxn ang="T6">
                                  <a:pos x="T0" y="T1"/>
                                </a:cxn>
                                <a:cxn ang="T7">
                                  <a:pos x="T2" y="T3"/>
                                </a:cxn>
                                <a:cxn ang="T8">
                                  <a:pos x="T4" y="T5"/>
                                </a:cxn>
                              </a:cxnLst>
                              <a:rect l="T9" t="T10" r="T11" b="T12"/>
                              <a:pathLst>
                                <a:path w="13" h="13">
                                  <a:moveTo>
                                    <a:pt x="0" y="13"/>
                                  </a:moveTo>
                                  <a:lnTo>
                                    <a:pt x="13" y="13"/>
                                  </a:lnTo>
                                  <a:lnTo>
                                    <a:pt x="0" y="0"/>
                                  </a:lnTo>
                                </a:path>
                              </a:pathLst>
                            </a:custGeom>
                            <a:noFill/>
                            <a:ln w="11113">
                              <a:solidFill>
                                <a:srgbClr val="5F3F1F"/>
                              </a:solidFill>
                              <a:prstDash val="solid"/>
                              <a:round/>
                              <a:headEnd/>
                              <a:tailEnd/>
                            </a:ln>
                          </p:spPr>
                          <p:txBody>
                            <a:bodyPr/>
                            <a:lstStyle/>
                            <a:p>
                              <a:endParaRPr lang="en-US"/>
                            </a:p>
                          </p:txBody>
                        </p:sp>
                      </p:grpSp>
                      <p:grpSp>
                        <p:nvGrpSpPr>
                          <p:cNvPr id="53283" name="Group 258"/>
                          <p:cNvGrpSpPr>
                            <a:grpSpLocks/>
                          </p:cNvGrpSpPr>
                          <p:nvPr/>
                        </p:nvGrpSpPr>
                        <p:grpSpPr bwMode="auto">
                          <a:xfrm>
                            <a:off x="1854" y="2420"/>
                            <a:ext cx="19" cy="13"/>
                            <a:chOff x="1854" y="2420"/>
                            <a:chExt cx="19" cy="13"/>
                          </a:xfrm>
                        </p:grpSpPr>
                        <p:sp>
                          <p:nvSpPr>
                            <p:cNvPr id="53284" name="Freeform 259"/>
                            <p:cNvSpPr>
                              <a:spLocks/>
                            </p:cNvSpPr>
                            <p:nvPr/>
                          </p:nvSpPr>
                          <p:spPr bwMode="auto">
                            <a:xfrm>
                              <a:off x="1854" y="2420"/>
                              <a:ext cx="19" cy="13"/>
                            </a:xfrm>
                            <a:custGeom>
                              <a:avLst/>
                              <a:gdLst>
                                <a:gd name="T0" fmla="*/ 0 w 19"/>
                                <a:gd name="T1" fmla="*/ 13 h 13"/>
                                <a:gd name="T2" fmla="*/ 19 w 19"/>
                                <a:gd name="T3" fmla="*/ 13 h 13"/>
                                <a:gd name="T4" fmla="*/ 0 w 19"/>
                                <a:gd name="T5" fmla="*/ 0 h 13"/>
                                <a:gd name="T6" fmla="*/ 0 60000 65536"/>
                                <a:gd name="T7" fmla="*/ 0 60000 65536"/>
                                <a:gd name="T8" fmla="*/ 0 60000 65536"/>
                                <a:gd name="T9" fmla="*/ 0 w 19"/>
                                <a:gd name="T10" fmla="*/ 0 h 13"/>
                                <a:gd name="T11" fmla="*/ 19 w 19"/>
                                <a:gd name="T12" fmla="*/ 13 h 13"/>
                              </a:gdLst>
                              <a:ahLst/>
                              <a:cxnLst>
                                <a:cxn ang="T6">
                                  <a:pos x="T0" y="T1"/>
                                </a:cxn>
                                <a:cxn ang="T7">
                                  <a:pos x="T2" y="T3"/>
                                </a:cxn>
                                <a:cxn ang="T8">
                                  <a:pos x="T4" y="T5"/>
                                </a:cxn>
                              </a:cxnLst>
                              <a:rect l="T9" t="T10" r="T11" b="T12"/>
                              <a:pathLst>
                                <a:path w="19" h="13">
                                  <a:moveTo>
                                    <a:pt x="0" y="13"/>
                                  </a:moveTo>
                                  <a:lnTo>
                                    <a:pt x="19" y="13"/>
                                  </a:lnTo>
                                  <a:lnTo>
                                    <a:pt x="0" y="0"/>
                                  </a:lnTo>
                                </a:path>
                              </a:pathLst>
                            </a:custGeom>
                            <a:noFill/>
                            <a:ln w="11113">
                              <a:solidFill>
                                <a:srgbClr val="BF7F1F"/>
                              </a:solidFill>
                              <a:prstDash val="solid"/>
                              <a:round/>
                              <a:headEnd/>
                              <a:tailEnd/>
                            </a:ln>
                          </p:spPr>
                          <p:txBody>
                            <a:bodyPr/>
                            <a:lstStyle/>
                            <a:p>
                              <a:endParaRPr lang="en-US"/>
                            </a:p>
                          </p:txBody>
                        </p:sp>
                        <p:sp>
                          <p:nvSpPr>
                            <p:cNvPr id="53285" name="Freeform 260"/>
                            <p:cNvSpPr>
                              <a:spLocks/>
                            </p:cNvSpPr>
                            <p:nvPr/>
                          </p:nvSpPr>
                          <p:spPr bwMode="auto">
                            <a:xfrm>
                              <a:off x="1854" y="2420"/>
                              <a:ext cx="19" cy="13"/>
                            </a:xfrm>
                            <a:custGeom>
                              <a:avLst/>
                              <a:gdLst>
                                <a:gd name="T0" fmla="*/ 0 w 19"/>
                                <a:gd name="T1" fmla="*/ 13 h 13"/>
                                <a:gd name="T2" fmla="*/ 19 w 19"/>
                                <a:gd name="T3" fmla="*/ 13 h 13"/>
                                <a:gd name="T4" fmla="*/ 0 w 19"/>
                                <a:gd name="T5" fmla="*/ 0 h 13"/>
                                <a:gd name="T6" fmla="*/ 0 60000 65536"/>
                                <a:gd name="T7" fmla="*/ 0 60000 65536"/>
                                <a:gd name="T8" fmla="*/ 0 60000 65536"/>
                                <a:gd name="T9" fmla="*/ 0 w 19"/>
                                <a:gd name="T10" fmla="*/ 0 h 13"/>
                                <a:gd name="T11" fmla="*/ 19 w 19"/>
                                <a:gd name="T12" fmla="*/ 13 h 13"/>
                              </a:gdLst>
                              <a:ahLst/>
                              <a:cxnLst>
                                <a:cxn ang="T6">
                                  <a:pos x="T0" y="T1"/>
                                </a:cxn>
                                <a:cxn ang="T7">
                                  <a:pos x="T2" y="T3"/>
                                </a:cxn>
                                <a:cxn ang="T8">
                                  <a:pos x="T4" y="T5"/>
                                </a:cxn>
                              </a:cxnLst>
                              <a:rect l="T9" t="T10" r="T11" b="T12"/>
                              <a:pathLst>
                                <a:path w="19" h="13">
                                  <a:moveTo>
                                    <a:pt x="0" y="13"/>
                                  </a:moveTo>
                                  <a:lnTo>
                                    <a:pt x="19" y="13"/>
                                  </a:lnTo>
                                  <a:lnTo>
                                    <a:pt x="0" y="0"/>
                                  </a:lnTo>
                                </a:path>
                              </a:pathLst>
                            </a:custGeom>
                            <a:noFill/>
                            <a:ln w="11113">
                              <a:solidFill>
                                <a:srgbClr val="5F3F1F"/>
                              </a:solidFill>
                              <a:prstDash val="solid"/>
                              <a:round/>
                              <a:headEnd/>
                              <a:tailEnd/>
                            </a:ln>
                          </p:spPr>
                          <p:txBody>
                            <a:bodyPr/>
                            <a:lstStyle/>
                            <a:p>
                              <a:endParaRPr lang="en-US"/>
                            </a:p>
                          </p:txBody>
                        </p:sp>
                      </p:grpSp>
                    </p:grpSp>
                  </p:grpSp>
                </p:grpSp>
              </p:grpSp>
              <p:grpSp>
                <p:nvGrpSpPr>
                  <p:cNvPr id="53265" name="Group 261"/>
                  <p:cNvGrpSpPr>
                    <a:grpSpLocks/>
                  </p:cNvGrpSpPr>
                  <p:nvPr/>
                </p:nvGrpSpPr>
                <p:grpSpPr bwMode="auto">
                  <a:xfrm>
                    <a:off x="1798" y="2394"/>
                    <a:ext cx="134" cy="46"/>
                    <a:chOff x="1798" y="2394"/>
                    <a:chExt cx="134" cy="46"/>
                  </a:xfrm>
                </p:grpSpPr>
                <p:grpSp>
                  <p:nvGrpSpPr>
                    <p:cNvPr id="53266" name="Group 262"/>
                    <p:cNvGrpSpPr>
                      <a:grpSpLocks/>
                    </p:cNvGrpSpPr>
                    <p:nvPr/>
                  </p:nvGrpSpPr>
                  <p:grpSpPr bwMode="auto">
                    <a:xfrm>
                      <a:off x="1798" y="2394"/>
                      <a:ext cx="16" cy="46"/>
                      <a:chOff x="1798" y="2394"/>
                      <a:chExt cx="16" cy="46"/>
                    </a:xfrm>
                  </p:grpSpPr>
                  <p:sp>
                    <p:nvSpPr>
                      <p:cNvPr id="53273" name="Freeform 263"/>
                      <p:cNvSpPr>
                        <a:spLocks/>
                      </p:cNvSpPr>
                      <p:nvPr/>
                    </p:nvSpPr>
                    <p:spPr bwMode="auto">
                      <a:xfrm>
                        <a:off x="1798" y="2394"/>
                        <a:ext cx="16" cy="46"/>
                      </a:xfrm>
                      <a:custGeom>
                        <a:avLst/>
                        <a:gdLst>
                          <a:gd name="T0" fmla="*/ 0 w 16"/>
                          <a:gd name="T1" fmla="*/ 0 h 46"/>
                          <a:gd name="T2" fmla="*/ 0 w 16"/>
                          <a:gd name="T3" fmla="*/ 0 h 46"/>
                          <a:gd name="T4" fmla="*/ 16 w 16"/>
                          <a:gd name="T5" fmla="*/ 0 h 46"/>
                          <a:gd name="T6" fmla="*/ 16 w 16"/>
                          <a:gd name="T7" fmla="*/ 46 h 46"/>
                          <a:gd name="T8" fmla="*/ 0 w 16"/>
                          <a:gd name="T9" fmla="*/ 46 h 46"/>
                          <a:gd name="T10" fmla="*/ 0 w 16"/>
                          <a:gd name="T11" fmla="*/ 0 h 46"/>
                          <a:gd name="T12" fmla="*/ 0 60000 65536"/>
                          <a:gd name="T13" fmla="*/ 0 60000 65536"/>
                          <a:gd name="T14" fmla="*/ 0 60000 65536"/>
                          <a:gd name="T15" fmla="*/ 0 60000 65536"/>
                          <a:gd name="T16" fmla="*/ 0 60000 65536"/>
                          <a:gd name="T17" fmla="*/ 0 60000 65536"/>
                          <a:gd name="T18" fmla="*/ 0 w 16"/>
                          <a:gd name="T19" fmla="*/ 0 h 46"/>
                          <a:gd name="T20" fmla="*/ 16 w 16"/>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16" h="46">
                            <a:moveTo>
                              <a:pt x="0" y="0"/>
                            </a:moveTo>
                            <a:lnTo>
                              <a:pt x="0" y="0"/>
                            </a:lnTo>
                            <a:lnTo>
                              <a:pt x="16" y="0"/>
                            </a:lnTo>
                            <a:lnTo>
                              <a:pt x="16" y="46"/>
                            </a:lnTo>
                            <a:lnTo>
                              <a:pt x="0" y="46"/>
                            </a:lnTo>
                            <a:lnTo>
                              <a:pt x="0" y="0"/>
                            </a:lnTo>
                            <a:close/>
                          </a:path>
                        </a:pathLst>
                      </a:custGeom>
                      <a:solidFill>
                        <a:srgbClr val="7F3F00"/>
                      </a:solidFill>
                      <a:ln w="9525">
                        <a:noFill/>
                        <a:round/>
                        <a:headEnd/>
                        <a:tailEnd/>
                      </a:ln>
                    </p:spPr>
                    <p:txBody>
                      <a:bodyPr/>
                      <a:lstStyle/>
                      <a:p>
                        <a:endParaRPr lang="en-US"/>
                      </a:p>
                    </p:txBody>
                  </p:sp>
                  <p:sp>
                    <p:nvSpPr>
                      <p:cNvPr id="53274" name="Freeform 264"/>
                      <p:cNvSpPr>
                        <a:spLocks/>
                      </p:cNvSpPr>
                      <p:nvPr/>
                    </p:nvSpPr>
                    <p:spPr bwMode="auto">
                      <a:xfrm>
                        <a:off x="1798" y="2394"/>
                        <a:ext cx="3" cy="20"/>
                      </a:xfrm>
                      <a:custGeom>
                        <a:avLst/>
                        <a:gdLst>
                          <a:gd name="T0" fmla="*/ 0 w 3"/>
                          <a:gd name="T1" fmla="*/ 13 h 20"/>
                          <a:gd name="T2" fmla="*/ 0 w 3"/>
                          <a:gd name="T3" fmla="*/ 13 h 20"/>
                          <a:gd name="T4" fmla="*/ 0 w 3"/>
                          <a:gd name="T5" fmla="*/ 20 h 20"/>
                          <a:gd name="T6" fmla="*/ 3 w 3"/>
                          <a:gd name="T7" fmla="*/ 20 h 20"/>
                          <a:gd name="T8" fmla="*/ 3 w 3"/>
                          <a:gd name="T9" fmla="*/ 0 h 20"/>
                          <a:gd name="T10" fmla="*/ 0 w 3"/>
                          <a:gd name="T11" fmla="*/ 13 h 20"/>
                          <a:gd name="T12" fmla="*/ 0 60000 65536"/>
                          <a:gd name="T13" fmla="*/ 0 60000 65536"/>
                          <a:gd name="T14" fmla="*/ 0 60000 65536"/>
                          <a:gd name="T15" fmla="*/ 0 60000 65536"/>
                          <a:gd name="T16" fmla="*/ 0 60000 65536"/>
                          <a:gd name="T17" fmla="*/ 0 60000 65536"/>
                          <a:gd name="T18" fmla="*/ 0 w 3"/>
                          <a:gd name="T19" fmla="*/ 0 h 20"/>
                          <a:gd name="T20" fmla="*/ 3 w 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3" h="20">
                            <a:moveTo>
                              <a:pt x="0" y="13"/>
                            </a:moveTo>
                            <a:lnTo>
                              <a:pt x="0" y="13"/>
                            </a:lnTo>
                            <a:lnTo>
                              <a:pt x="0" y="20"/>
                            </a:lnTo>
                            <a:lnTo>
                              <a:pt x="3" y="20"/>
                            </a:lnTo>
                            <a:lnTo>
                              <a:pt x="3" y="0"/>
                            </a:lnTo>
                            <a:lnTo>
                              <a:pt x="0" y="13"/>
                            </a:lnTo>
                            <a:close/>
                          </a:path>
                        </a:pathLst>
                      </a:custGeom>
                      <a:solidFill>
                        <a:srgbClr val="005F5F"/>
                      </a:solidFill>
                      <a:ln w="9525">
                        <a:noFill/>
                        <a:round/>
                        <a:headEnd/>
                        <a:tailEnd/>
                      </a:ln>
                    </p:spPr>
                    <p:txBody>
                      <a:bodyPr/>
                      <a:lstStyle/>
                      <a:p>
                        <a:endParaRPr lang="en-US"/>
                      </a:p>
                    </p:txBody>
                  </p:sp>
                  <p:sp>
                    <p:nvSpPr>
                      <p:cNvPr id="53275" name="Freeform 265"/>
                      <p:cNvSpPr>
                        <a:spLocks/>
                      </p:cNvSpPr>
                      <p:nvPr/>
                    </p:nvSpPr>
                    <p:spPr bwMode="auto">
                      <a:xfrm>
                        <a:off x="1798" y="2420"/>
                        <a:ext cx="3" cy="20"/>
                      </a:xfrm>
                      <a:custGeom>
                        <a:avLst/>
                        <a:gdLst>
                          <a:gd name="T0" fmla="*/ 0 w 3"/>
                          <a:gd name="T1" fmla="*/ 0 h 20"/>
                          <a:gd name="T2" fmla="*/ 0 w 3"/>
                          <a:gd name="T3" fmla="*/ 0 h 20"/>
                          <a:gd name="T4" fmla="*/ 3 w 3"/>
                          <a:gd name="T5" fmla="*/ 0 h 20"/>
                          <a:gd name="T6" fmla="*/ 3 w 3"/>
                          <a:gd name="T7" fmla="*/ 20 h 20"/>
                          <a:gd name="T8" fmla="*/ 0 w 3"/>
                          <a:gd name="T9" fmla="*/ 10 h 20"/>
                          <a:gd name="T10" fmla="*/ 0 w 3"/>
                          <a:gd name="T11" fmla="*/ 0 h 20"/>
                          <a:gd name="T12" fmla="*/ 0 60000 65536"/>
                          <a:gd name="T13" fmla="*/ 0 60000 65536"/>
                          <a:gd name="T14" fmla="*/ 0 60000 65536"/>
                          <a:gd name="T15" fmla="*/ 0 60000 65536"/>
                          <a:gd name="T16" fmla="*/ 0 60000 65536"/>
                          <a:gd name="T17" fmla="*/ 0 60000 65536"/>
                          <a:gd name="T18" fmla="*/ 0 w 3"/>
                          <a:gd name="T19" fmla="*/ 0 h 20"/>
                          <a:gd name="T20" fmla="*/ 3 w 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3" h="20">
                            <a:moveTo>
                              <a:pt x="0" y="0"/>
                            </a:moveTo>
                            <a:lnTo>
                              <a:pt x="0" y="0"/>
                            </a:lnTo>
                            <a:lnTo>
                              <a:pt x="3" y="0"/>
                            </a:lnTo>
                            <a:lnTo>
                              <a:pt x="3" y="20"/>
                            </a:lnTo>
                            <a:lnTo>
                              <a:pt x="0" y="10"/>
                            </a:lnTo>
                            <a:lnTo>
                              <a:pt x="0" y="0"/>
                            </a:lnTo>
                            <a:close/>
                          </a:path>
                        </a:pathLst>
                      </a:custGeom>
                      <a:solidFill>
                        <a:srgbClr val="005F5F"/>
                      </a:solidFill>
                      <a:ln w="9525">
                        <a:noFill/>
                        <a:round/>
                        <a:headEnd/>
                        <a:tailEnd/>
                      </a:ln>
                    </p:spPr>
                    <p:txBody>
                      <a:bodyPr/>
                      <a:lstStyle/>
                      <a:p>
                        <a:endParaRPr lang="en-US"/>
                      </a:p>
                    </p:txBody>
                  </p:sp>
                </p:grpSp>
                <p:grpSp>
                  <p:nvGrpSpPr>
                    <p:cNvPr id="53267" name="Group 266"/>
                    <p:cNvGrpSpPr>
                      <a:grpSpLocks/>
                    </p:cNvGrpSpPr>
                    <p:nvPr/>
                  </p:nvGrpSpPr>
                  <p:grpSpPr bwMode="auto">
                    <a:xfrm>
                      <a:off x="1886" y="2407"/>
                      <a:ext cx="46" cy="33"/>
                      <a:chOff x="1886" y="2407"/>
                      <a:chExt cx="46" cy="33"/>
                    </a:xfrm>
                  </p:grpSpPr>
                  <p:sp>
                    <p:nvSpPr>
                      <p:cNvPr id="53268" name="Freeform 267"/>
                      <p:cNvSpPr>
                        <a:spLocks/>
                      </p:cNvSpPr>
                      <p:nvPr/>
                    </p:nvSpPr>
                    <p:spPr bwMode="auto">
                      <a:xfrm>
                        <a:off x="1886" y="2407"/>
                        <a:ext cx="36" cy="33"/>
                      </a:xfrm>
                      <a:custGeom>
                        <a:avLst/>
                        <a:gdLst>
                          <a:gd name="T0" fmla="*/ 0 w 36"/>
                          <a:gd name="T1" fmla="*/ 0 h 33"/>
                          <a:gd name="T2" fmla="*/ 0 w 36"/>
                          <a:gd name="T3" fmla="*/ 0 h 33"/>
                          <a:gd name="T4" fmla="*/ 36 w 36"/>
                          <a:gd name="T5" fmla="*/ 0 h 33"/>
                          <a:gd name="T6" fmla="*/ 36 w 36"/>
                          <a:gd name="T7" fmla="*/ 33 h 33"/>
                          <a:gd name="T8" fmla="*/ 0 w 36"/>
                          <a:gd name="T9" fmla="*/ 33 h 33"/>
                          <a:gd name="T10" fmla="*/ 0 w 36"/>
                          <a:gd name="T11" fmla="*/ 0 h 33"/>
                          <a:gd name="T12" fmla="*/ 0 60000 65536"/>
                          <a:gd name="T13" fmla="*/ 0 60000 65536"/>
                          <a:gd name="T14" fmla="*/ 0 60000 65536"/>
                          <a:gd name="T15" fmla="*/ 0 60000 65536"/>
                          <a:gd name="T16" fmla="*/ 0 60000 65536"/>
                          <a:gd name="T17" fmla="*/ 0 60000 65536"/>
                          <a:gd name="T18" fmla="*/ 0 w 36"/>
                          <a:gd name="T19" fmla="*/ 0 h 33"/>
                          <a:gd name="T20" fmla="*/ 36 w 36"/>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6" h="33">
                            <a:moveTo>
                              <a:pt x="0" y="0"/>
                            </a:moveTo>
                            <a:lnTo>
                              <a:pt x="0" y="0"/>
                            </a:lnTo>
                            <a:lnTo>
                              <a:pt x="36" y="0"/>
                            </a:lnTo>
                            <a:lnTo>
                              <a:pt x="36" y="33"/>
                            </a:lnTo>
                            <a:lnTo>
                              <a:pt x="0" y="33"/>
                            </a:lnTo>
                            <a:lnTo>
                              <a:pt x="0" y="0"/>
                            </a:lnTo>
                            <a:close/>
                          </a:path>
                        </a:pathLst>
                      </a:custGeom>
                      <a:solidFill>
                        <a:srgbClr val="7F3F00"/>
                      </a:solidFill>
                      <a:ln w="9525">
                        <a:noFill/>
                        <a:round/>
                        <a:headEnd/>
                        <a:tailEnd/>
                      </a:ln>
                    </p:spPr>
                    <p:txBody>
                      <a:bodyPr/>
                      <a:lstStyle/>
                      <a:p>
                        <a:endParaRPr lang="en-US"/>
                      </a:p>
                    </p:txBody>
                  </p:sp>
                  <p:sp>
                    <p:nvSpPr>
                      <p:cNvPr id="53269" name="Rectangle 268"/>
                      <p:cNvSpPr>
                        <a:spLocks noChangeArrowheads="1"/>
                      </p:cNvSpPr>
                      <p:nvPr/>
                    </p:nvSpPr>
                    <p:spPr bwMode="auto">
                      <a:xfrm>
                        <a:off x="1896" y="2407"/>
                        <a:ext cx="16" cy="20"/>
                      </a:xfrm>
                      <a:prstGeom prst="rect">
                        <a:avLst/>
                      </a:prstGeom>
                      <a:solidFill>
                        <a:srgbClr val="005F5F"/>
                      </a:solidFill>
                      <a:ln w="9525">
                        <a:noFill/>
                        <a:miter lim="800000"/>
                        <a:headEnd/>
                        <a:tailEnd/>
                      </a:ln>
                    </p:spPr>
                    <p:txBody>
                      <a:bodyPr/>
                      <a:lstStyle/>
                      <a:p>
                        <a:endParaRPr lang="en-US"/>
                      </a:p>
                    </p:txBody>
                  </p:sp>
                  <p:sp>
                    <p:nvSpPr>
                      <p:cNvPr id="53270" name="Freeform 269"/>
                      <p:cNvSpPr>
                        <a:spLocks/>
                      </p:cNvSpPr>
                      <p:nvPr/>
                    </p:nvSpPr>
                    <p:spPr bwMode="auto">
                      <a:xfrm>
                        <a:off x="1896" y="2420"/>
                        <a:ext cx="3" cy="20"/>
                      </a:xfrm>
                      <a:custGeom>
                        <a:avLst/>
                        <a:gdLst>
                          <a:gd name="T0" fmla="*/ 0 w 3"/>
                          <a:gd name="T1" fmla="*/ 0 h 20"/>
                          <a:gd name="T2" fmla="*/ 0 w 3"/>
                          <a:gd name="T3" fmla="*/ 0 h 20"/>
                          <a:gd name="T4" fmla="*/ 3 w 3"/>
                          <a:gd name="T5" fmla="*/ 0 h 20"/>
                          <a:gd name="T6" fmla="*/ 3 w 3"/>
                          <a:gd name="T7" fmla="*/ 20 h 20"/>
                          <a:gd name="T8" fmla="*/ 0 w 3"/>
                          <a:gd name="T9" fmla="*/ 20 h 20"/>
                          <a:gd name="T10" fmla="*/ 0 w 3"/>
                          <a:gd name="T11" fmla="*/ 0 h 20"/>
                          <a:gd name="T12" fmla="*/ 0 60000 65536"/>
                          <a:gd name="T13" fmla="*/ 0 60000 65536"/>
                          <a:gd name="T14" fmla="*/ 0 60000 65536"/>
                          <a:gd name="T15" fmla="*/ 0 60000 65536"/>
                          <a:gd name="T16" fmla="*/ 0 60000 65536"/>
                          <a:gd name="T17" fmla="*/ 0 60000 65536"/>
                          <a:gd name="T18" fmla="*/ 0 w 3"/>
                          <a:gd name="T19" fmla="*/ 0 h 20"/>
                          <a:gd name="T20" fmla="*/ 3 w 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3" h="20">
                            <a:moveTo>
                              <a:pt x="0" y="0"/>
                            </a:moveTo>
                            <a:lnTo>
                              <a:pt x="0" y="0"/>
                            </a:lnTo>
                            <a:lnTo>
                              <a:pt x="3" y="0"/>
                            </a:lnTo>
                            <a:lnTo>
                              <a:pt x="3" y="20"/>
                            </a:lnTo>
                            <a:lnTo>
                              <a:pt x="0" y="20"/>
                            </a:lnTo>
                            <a:lnTo>
                              <a:pt x="0" y="0"/>
                            </a:lnTo>
                            <a:close/>
                          </a:path>
                        </a:pathLst>
                      </a:custGeom>
                      <a:solidFill>
                        <a:srgbClr val="005F5F"/>
                      </a:solidFill>
                      <a:ln w="9525">
                        <a:noFill/>
                        <a:round/>
                        <a:headEnd/>
                        <a:tailEnd/>
                      </a:ln>
                    </p:spPr>
                    <p:txBody>
                      <a:bodyPr/>
                      <a:lstStyle/>
                      <a:p>
                        <a:endParaRPr lang="en-US"/>
                      </a:p>
                    </p:txBody>
                  </p:sp>
                  <p:sp>
                    <p:nvSpPr>
                      <p:cNvPr id="53271" name="Rectangle 270"/>
                      <p:cNvSpPr>
                        <a:spLocks noChangeArrowheads="1"/>
                      </p:cNvSpPr>
                      <p:nvPr/>
                    </p:nvSpPr>
                    <p:spPr bwMode="auto">
                      <a:xfrm>
                        <a:off x="1906" y="2407"/>
                        <a:ext cx="26" cy="20"/>
                      </a:xfrm>
                      <a:prstGeom prst="rect">
                        <a:avLst/>
                      </a:prstGeom>
                      <a:solidFill>
                        <a:srgbClr val="005F5F"/>
                      </a:solidFill>
                      <a:ln w="9525">
                        <a:noFill/>
                        <a:miter lim="800000"/>
                        <a:headEnd/>
                        <a:tailEnd/>
                      </a:ln>
                    </p:spPr>
                    <p:txBody>
                      <a:bodyPr/>
                      <a:lstStyle/>
                      <a:p>
                        <a:endParaRPr lang="en-US"/>
                      </a:p>
                    </p:txBody>
                  </p:sp>
                  <p:sp>
                    <p:nvSpPr>
                      <p:cNvPr id="53272" name="Freeform 271"/>
                      <p:cNvSpPr>
                        <a:spLocks/>
                      </p:cNvSpPr>
                      <p:nvPr/>
                    </p:nvSpPr>
                    <p:spPr bwMode="auto">
                      <a:xfrm>
                        <a:off x="1906" y="2433"/>
                        <a:ext cx="16" cy="7"/>
                      </a:xfrm>
                      <a:custGeom>
                        <a:avLst/>
                        <a:gdLst>
                          <a:gd name="T0" fmla="*/ 0 w 16"/>
                          <a:gd name="T1" fmla="*/ 0 h 7"/>
                          <a:gd name="T2" fmla="*/ 0 w 16"/>
                          <a:gd name="T3" fmla="*/ 0 h 7"/>
                          <a:gd name="T4" fmla="*/ 16 w 16"/>
                          <a:gd name="T5" fmla="*/ 0 h 7"/>
                          <a:gd name="T6" fmla="*/ 16 w 16"/>
                          <a:gd name="T7" fmla="*/ 7 h 7"/>
                          <a:gd name="T8" fmla="*/ 0 w 16"/>
                          <a:gd name="T9" fmla="*/ 7 h 7"/>
                          <a:gd name="T10" fmla="*/ 0 w 16"/>
                          <a:gd name="T11" fmla="*/ 0 h 7"/>
                          <a:gd name="T12" fmla="*/ 0 60000 65536"/>
                          <a:gd name="T13" fmla="*/ 0 60000 65536"/>
                          <a:gd name="T14" fmla="*/ 0 60000 65536"/>
                          <a:gd name="T15" fmla="*/ 0 60000 65536"/>
                          <a:gd name="T16" fmla="*/ 0 60000 65536"/>
                          <a:gd name="T17" fmla="*/ 0 60000 65536"/>
                          <a:gd name="T18" fmla="*/ 0 w 16"/>
                          <a:gd name="T19" fmla="*/ 0 h 7"/>
                          <a:gd name="T20" fmla="*/ 16 w 16"/>
                          <a:gd name="T21" fmla="*/ 7 h 7"/>
                        </a:gdLst>
                        <a:ahLst/>
                        <a:cxnLst>
                          <a:cxn ang="T12">
                            <a:pos x="T0" y="T1"/>
                          </a:cxn>
                          <a:cxn ang="T13">
                            <a:pos x="T2" y="T3"/>
                          </a:cxn>
                          <a:cxn ang="T14">
                            <a:pos x="T4" y="T5"/>
                          </a:cxn>
                          <a:cxn ang="T15">
                            <a:pos x="T6" y="T7"/>
                          </a:cxn>
                          <a:cxn ang="T16">
                            <a:pos x="T8" y="T9"/>
                          </a:cxn>
                          <a:cxn ang="T17">
                            <a:pos x="T10" y="T11"/>
                          </a:cxn>
                        </a:cxnLst>
                        <a:rect l="T18" t="T19" r="T20" b="T21"/>
                        <a:pathLst>
                          <a:path w="16" h="7">
                            <a:moveTo>
                              <a:pt x="0" y="0"/>
                            </a:moveTo>
                            <a:lnTo>
                              <a:pt x="0" y="0"/>
                            </a:lnTo>
                            <a:lnTo>
                              <a:pt x="16" y="0"/>
                            </a:lnTo>
                            <a:lnTo>
                              <a:pt x="16" y="7"/>
                            </a:lnTo>
                            <a:lnTo>
                              <a:pt x="0" y="7"/>
                            </a:lnTo>
                            <a:lnTo>
                              <a:pt x="0" y="0"/>
                            </a:lnTo>
                            <a:close/>
                          </a:path>
                        </a:pathLst>
                      </a:custGeom>
                      <a:solidFill>
                        <a:srgbClr val="005F5F"/>
                      </a:solidFill>
                      <a:ln w="9525">
                        <a:noFill/>
                        <a:round/>
                        <a:headEnd/>
                        <a:tailEnd/>
                      </a:ln>
                    </p:spPr>
                    <p:txBody>
                      <a:bodyPr/>
                      <a:lstStyle/>
                      <a:p>
                        <a:endParaRPr lang="en-US"/>
                      </a:p>
                    </p:txBody>
                  </p:sp>
                </p:grpSp>
              </p:grpSp>
            </p:grpSp>
            <p:grpSp>
              <p:nvGrpSpPr>
                <p:cNvPr id="53173" name="Group 272"/>
                <p:cNvGrpSpPr>
                  <a:grpSpLocks/>
                </p:cNvGrpSpPr>
                <p:nvPr/>
              </p:nvGrpSpPr>
              <p:grpSpPr bwMode="auto">
                <a:xfrm>
                  <a:off x="2242" y="2361"/>
                  <a:ext cx="213" cy="102"/>
                  <a:chOff x="2242" y="2361"/>
                  <a:chExt cx="213" cy="102"/>
                </a:xfrm>
              </p:grpSpPr>
              <p:grpSp>
                <p:nvGrpSpPr>
                  <p:cNvPr id="53240" name="Group 273"/>
                  <p:cNvGrpSpPr>
                    <a:grpSpLocks/>
                  </p:cNvGrpSpPr>
                  <p:nvPr/>
                </p:nvGrpSpPr>
                <p:grpSpPr bwMode="auto">
                  <a:xfrm>
                    <a:off x="2242" y="2361"/>
                    <a:ext cx="213" cy="102"/>
                    <a:chOff x="2242" y="2361"/>
                    <a:chExt cx="213" cy="102"/>
                  </a:xfrm>
                </p:grpSpPr>
                <p:sp>
                  <p:nvSpPr>
                    <p:cNvPr id="53245" name="Freeform 274"/>
                    <p:cNvSpPr>
                      <a:spLocks/>
                    </p:cNvSpPr>
                    <p:nvPr/>
                  </p:nvSpPr>
                  <p:spPr bwMode="auto">
                    <a:xfrm>
                      <a:off x="2242" y="2361"/>
                      <a:ext cx="180" cy="102"/>
                    </a:xfrm>
                    <a:custGeom>
                      <a:avLst/>
                      <a:gdLst>
                        <a:gd name="T0" fmla="*/ 0 w 180"/>
                        <a:gd name="T1" fmla="*/ 0 h 102"/>
                        <a:gd name="T2" fmla="*/ 0 w 180"/>
                        <a:gd name="T3" fmla="*/ 0 h 102"/>
                        <a:gd name="T4" fmla="*/ 0 w 180"/>
                        <a:gd name="T5" fmla="*/ 102 h 102"/>
                        <a:gd name="T6" fmla="*/ 180 w 180"/>
                        <a:gd name="T7" fmla="*/ 79 h 102"/>
                        <a:gd name="T8" fmla="*/ 180 w 180"/>
                        <a:gd name="T9" fmla="*/ 10 h 102"/>
                        <a:gd name="T10" fmla="*/ 0 w 180"/>
                        <a:gd name="T11" fmla="*/ 0 h 102"/>
                        <a:gd name="T12" fmla="*/ 0 60000 65536"/>
                        <a:gd name="T13" fmla="*/ 0 60000 65536"/>
                        <a:gd name="T14" fmla="*/ 0 60000 65536"/>
                        <a:gd name="T15" fmla="*/ 0 60000 65536"/>
                        <a:gd name="T16" fmla="*/ 0 60000 65536"/>
                        <a:gd name="T17" fmla="*/ 0 60000 65536"/>
                        <a:gd name="T18" fmla="*/ 0 w 180"/>
                        <a:gd name="T19" fmla="*/ 0 h 102"/>
                        <a:gd name="T20" fmla="*/ 180 w 180"/>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180" h="102">
                          <a:moveTo>
                            <a:pt x="0" y="0"/>
                          </a:moveTo>
                          <a:lnTo>
                            <a:pt x="0" y="0"/>
                          </a:lnTo>
                          <a:lnTo>
                            <a:pt x="0" y="102"/>
                          </a:lnTo>
                          <a:lnTo>
                            <a:pt x="180" y="79"/>
                          </a:lnTo>
                          <a:lnTo>
                            <a:pt x="180" y="10"/>
                          </a:lnTo>
                          <a:lnTo>
                            <a:pt x="0" y="0"/>
                          </a:lnTo>
                          <a:close/>
                        </a:path>
                      </a:pathLst>
                    </a:custGeom>
                    <a:solidFill>
                      <a:srgbClr val="BF7F3F"/>
                    </a:solidFill>
                    <a:ln w="9525">
                      <a:noFill/>
                      <a:round/>
                      <a:headEnd/>
                      <a:tailEnd/>
                    </a:ln>
                  </p:spPr>
                  <p:txBody>
                    <a:bodyPr/>
                    <a:lstStyle/>
                    <a:p>
                      <a:endParaRPr lang="en-US"/>
                    </a:p>
                  </p:txBody>
                </p:sp>
                <p:sp>
                  <p:nvSpPr>
                    <p:cNvPr id="53246" name="Rectangle 275"/>
                    <p:cNvSpPr>
                      <a:spLocks noChangeArrowheads="1"/>
                    </p:cNvSpPr>
                    <p:nvPr/>
                  </p:nvSpPr>
                  <p:spPr bwMode="auto">
                    <a:xfrm>
                      <a:off x="2429" y="2371"/>
                      <a:ext cx="26" cy="16"/>
                    </a:xfrm>
                    <a:prstGeom prst="rect">
                      <a:avLst/>
                    </a:prstGeom>
                    <a:solidFill>
                      <a:srgbClr val="FF9F1F"/>
                    </a:solidFill>
                    <a:ln w="9525">
                      <a:noFill/>
                      <a:miter lim="800000"/>
                      <a:headEnd/>
                      <a:tailEnd/>
                    </a:ln>
                  </p:spPr>
                  <p:txBody>
                    <a:bodyPr/>
                    <a:lstStyle/>
                    <a:p>
                      <a:endParaRPr lang="en-US"/>
                    </a:p>
                  </p:txBody>
                </p:sp>
                <p:sp>
                  <p:nvSpPr>
                    <p:cNvPr id="53247" name="Freeform 276"/>
                    <p:cNvSpPr>
                      <a:spLocks/>
                    </p:cNvSpPr>
                    <p:nvPr/>
                  </p:nvSpPr>
                  <p:spPr bwMode="auto">
                    <a:xfrm>
                      <a:off x="2242" y="2361"/>
                      <a:ext cx="180" cy="17"/>
                    </a:xfrm>
                    <a:custGeom>
                      <a:avLst/>
                      <a:gdLst>
                        <a:gd name="T0" fmla="*/ 0 w 180"/>
                        <a:gd name="T1" fmla="*/ 0 h 17"/>
                        <a:gd name="T2" fmla="*/ 0 w 180"/>
                        <a:gd name="T3" fmla="*/ 0 h 17"/>
                        <a:gd name="T4" fmla="*/ 180 w 180"/>
                        <a:gd name="T5" fmla="*/ 0 h 17"/>
                        <a:gd name="T6" fmla="*/ 180 w 180"/>
                        <a:gd name="T7" fmla="*/ 17 h 17"/>
                        <a:gd name="T8" fmla="*/ 0 w 180"/>
                        <a:gd name="T9" fmla="*/ 17 h 17"/>
                        <a:gd name="T10" fmla="*/ 0 w 180"/>
                        <a:gd name="T11" fmla="*/ 0 h 17"/>
                        <a:gd name="T12" fmla="*/ 0 60000 65536"/>
                        <a:gd name="T13" fmla="*/ 0 60000 65536"/>
                        <a:gd name="T14" fmla="*/ 0 60000 65536"/>
                        <a:gd name="T15" fmla="*/ 0 60000 65536"/>
                        <a:gd name="T16" fmla="*/ 0 60000 65536"/>
                        <a:gd name="T17" fmla="*/ 0 60000 65536"/>
                        <a:gd name="T18" fmla="*/ 0 w 180"/>
                        <a:gd name="T19" fmla="*/ 0 h 17"/>
                        <a:gd name="T20" fmla="*/ 180 w 18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0" h="17">
                          <a:moveTo>
                            <a:pt x="0" y="0"/>
                          </a:moveTo>
                          <a:lnTo>
                            <a:pt x="0" y="0"/>
                          </a:lnTo>
                          <a:lnTo>
                            <a:pt x="180" y="0"/>
                          </a:lnTo>
                          <a:lnTo>
                            <a:pt x="180" y="17"/>
                          </a:lnTo>
                          <a:lnTo>
                            <a:pt x="0" y="17"/>
                          </a:lnTo>
                          <a:lnTo>
                            <a:pt x="0" y="0"/>
                          </a:lnTo>
                          <a:close/>
                        </a:path>
                      </a:pathLst>
                    </a:custGeom>
                    <a:solidFill>
                      <a:srgbClr val="7F5F3F"/>
                    </a:solidFill>
                    <a:ln w="9525">
                      <a:noFill/>
                      <a:round/>
                      <a:headEnd/>
                      <a:tailEnd/>
                    </a:ln>
                  </p:spPr>
                  <p:txBody>
                    <a:bodyPr/>
                    <a:lstStyle/>
                    <a:p>
                      <a:endParaRPr lang="en-US"/>
                    </a:p>
                  </p:txBody>
                </p:sp>
                <p:grpSp>
                  <p:nvGrpSpPr>
                    <p:cNvPr id="53248" name="Group 277"/>
                    <p:cNvGrpSpPr>
                      <a:grpSpLocks/>
                    </p:cNvGrpSpPr>
                    <p:nvPr/>
                  </p:nvGrpSpPr>
                  <p:grpSpPr bwMode="auto">
                    <a:xfrm>
                      <a:off x="2242" y="2384"/>
                      <a:ext cx="193" cy="59"/>
                      <a:chOff x="2242" y="2384"/>
                      <a:chExt cx="193" cy="59"/>
                    </a:xfrm>
                  </p:grpSpPr>
                  <p:grpSp>
                    <p:nvGrpSpPr>
                      <p:cNvPr id="53252" name="Group 278"/>
                      <p:cNvGrpSpPr>
                        <a:grpSpLocks/>
                      </p:cNvGrpSpPr>
                      <p:nvPr/>
                    </p:nvGrpSpPr>
                    <p:grpSpPr bwMode="auto">
                      <a:xfrm>
                        <a:off x="2242" y="2391"/>
                        <a:ext cx="190" cy="52"/>
                        <a:chOff x="2242" y="2391"/>
                        <a:chExt cx="190" cy="52"/>
                      </a:xfrm>
                    </p:grpSpPr>
                    <p:sp>
                      <p:nvSpPr>
                        <p:cNvPr id="53261" name="Line 279"/>
                        <p:cNvSpPr>
                          <a:spLocks noChangeShapeType="1"/>
                        </p:cNvSpPr>
                        <p:nvPr/>
                      </p:nvSpPr>
                      <p:spPr bwMode="auto">
                        <a:xfrm flipH="1">
                          <a:off x="2242" y="2391"/>
                          <a:ext cx="190" cy="1"/>
                        </a:xfrm>
                        <a:prstGeom prst="line">
                          <a:avLst/>
                        </a:prstGeom>
                        <a:noFill/>
                        <a:ln w="11113">
                          <a:solidFill>
                            <a:srgbClr val="5F3F1F"/>
                          </a:solidFill>
                          <a:round/>
                          <a:headEnd/>
                          <a:tailEnd/>
                        </a:ln>
                      </p:spPr>
                      <p:txBody>
                        <a:bodyPr/>
                        <a:lstStyle/>
                        <a:p>
                          <a:endParaRPr lang="en-US"/>
                        </a:p>
                      </p:txBody>
                    </p:sp>
                    <p:sp>
                      <p:nvSpPr>
                        <p:cNvPr id="53262" name="Line 280"/>
                        <p:cNvSpPr>
                          <a:spLocks noChangeShapeType="1"/>
                        </p:cNvSpPr>
                        <p:nvPr/>
                      </p:nvSpPr>
                      <p:spPr bwMode="auto">
                        <a:xfrm flipH="1">
                          <a:off x="2242" y="2414"/>
                          <a:ext cx="190" cy="3"/>
                        </a:xfrm>
                        <a:prstGeom prst="line">
                          <a:avLst/>
                        </a:prstGeom>
                        <a:noFill/>
                        <a:ln w="11113">
                          <a:solidFill>
                            <a:srgbClr val="5F3F1F"/>
                          </a:solidFill>
                          <a:round/>
                          <a:headEnd/>
                          <a:tailEnd/>
                        </a:ln>
                      </p:spPr>
                      <p:txBody>
                        <a:bodyPr/>
                        <a:lstStyle/>
                        <a:p>
                          <a:endParaRPr lang="en-US"/>
                        </a:p>
                      </p:txBody>
                    </p:sp>
                    <p:sp>
                      <p:nvSpPr>
                        <p:cNvPr id="53263" name="Line 281"/>
                        <p:cNvSpPr>
                          <a:spLocks noChangeShapeType="1"/>
                        </p:cNvSpPr>
                        <p:nvPr/>
                      </p:nvSpPr>
                      <p:spPr bwMode="auto">
                        <a:xfrm flipH="1">
                          <a:off x="2242" y="2436"/>
                          <a:ext cx="190" cy="7"/>
                        </a:xfrm>
                        <a:prstGeom prst="line">
                          <a:avLst/>
                        </a:prstGeom>
                        <a:noFill/>
                        <a:ln w="11113">
                          <a:solidFill>
                            <a:srgbClr val="5F3F1F"/>
                          </a:solidFill>
                          <a:round/>
                          <a:headEnd/>
                          <a:tailEnd/>
                        </a:ln>
                      </p:spPr>
                      <p:txBody>
                        <a:bodyPr/>
                        <a:lstStyle/>
                        <a:p>
                          <a:endParaRPr lang="en-US"/>
                        </a:p>
                      </p:txBody>
                    </p:sp>
                  </p:grpSp>
                  <p:grpSp>
                    <p:nvGrpSpPr>
                      <p:cNvPr id="53253" name="Group 282"/>
                      <p:cNvGrpSpPr>
                        <a:grpSpLocks/>
                      </p:cNvGrpSpPr>
                      <p:nvPr/>
                    </p:nvGrpSpPr>
                    <p:grpSpPr bwMode="auto">
                      <a:xfrm>
                        <a:off x="2242" y="2384"/>
                        <a:ext cx="193" cy="44"/>
                        <a:chOff x="2242" y="2384"/>
                        <a:chExt cx="193" cy="44"/>
                      </a:xfrm>
                    </p:grpSpPr>
                    <p:sp>
                      <p:nvSpPr>
                        <p:cNvPr id="53258" name="Line 283"/>
                        <p:cNvSpPr>
                          <a:spLocks noChangeShapeType="1"/>
                        </p:cNvSpPr>
                        <p:nvPr/>
                      </p:nvSpPr>
                      <p:spPr bwMode="auto">
                        <a:xfrm flipH="1">
                          <a:off x="2242" y="2384"/>
                          <a:ext cx="193" cy="1"/>
                        </a:xfrm>
                        <a:prstGeom prst="line">
                          <a:avLst/>
                        </a:prstGeom>
                        <a:noFill/>
                        <a:ln w="11113">
                          <a:solidFill>
                            <a:srgbClr val="FFBF7F"/>
                          </a:solidFill>
                          <a:round/>
                          <a:headEnd/>
                          <a:tailEnd/>
                        </a:ln>
                      </p:spPr>
                      <p:txBody>
                        <a:bodyPr/>
                        <a:lstStyle/>
                        <a:p>
                          <a:endParaRPr lang="en-US"/>
                        </a:p>
                      </p:txBody>
                    </p:sp>
                    <p:sp>
                      <p:nvSpPr>
                        <p:cNvPr id="53259" name="Line 284"/>
                        <p:cNvSpPr>
                          <a:spLocks noChangeShapeType="1"/>
                        </p:cNvSpPr>
                        <p:nvPr/>
                      </p:nvSpPr>
                      <p:spPr bwMode="auto">
                        <a:xfrm flipH="1">
                          <a:off x="2242" y="2407"/>
                          <a:ext cx="193" cy="3"/>
                        </a:xfrm>
                        <a:prstGeom prst="line">
                          <a:avLst/>
                        </a:prstGeom>
                        <a:noFill/>
                        <a:ln w="11113">
                          <a:solidFill>
                            <a:srgbClr val="FFBF7F"/>
                          </a:solidFill>
                          <a:round/>
                          <a:headEnd/>
                          <a:tailEnd/>
                        </a:ln>
                      </p:spPr>
                      <p:txBody>
                        <a:bodyPr/>
                        <a:lstStyle/>
                        <a:p>
                          <a:endParaRPr lang="en-US"/>
                        </a:p>
                      </p:txBody>
                    </p:sp>
                    <p:sp>
                      <p:nvSpPr>
                        <p:cNvPr id="53260" name="Line 285"/>
                        <p:cNvSpPr>
                          <a:spLocks noChangeShapeType="1"/>
                        </p:cNvSpPr>
                        <p:nvPr/>
                      </p:nvSpPr>
                      <p:spPr bwMode="auto">
                        <a:xfrm flipH="1">
                          <a:off x="2242" y="2427"/>
                          <a:ext cx="190" cy="1"/>
                        </a:xfrm>
                        <a:prstGeom prst="line">
                          <a:avLst/>
                        </a:prstGeom>
                        <a:noFill/>
                        <a:ln w="11113">
                          <a:solidFill>
                            <a:srgbClr val="FFBF7F"/>
                          </a:solidFill>
                          <a:round/>
                          <a:headEnd/>
                          <a:tailEnd/>
                        </a:ln>
                      </p:spPr>
                      <p:txBody>
                        <a:bodyPr/>
                        <a:lstStyle/>
                        <a:p>
                          <a:endParaRPr lang="en-US"/>
                        </a:p>
                      </p:txBody>
                    </p:sp>
                  </p:grpSp>
                  <p:grpSp>
                    <p:nvGrpSpPr>
                      <p:cNvPr id="53254" name="Group 286"/>
                      <p:cNvGrpSpPr>
                        <a:grpSpLocks/>
                      </p:cNvGrpSpPr>
                      <p:nvPr/>
                    </p:nvGrpSpPr>
                    <p:grpSpPr bwMode="auto">
                      <a:xfrm>
                        <a:off x="2242" y="2391"/>
                        <a:ext cx="193" cy="37"/>
                        <a:chOff x="2242" y="2391"/>
                        <a:chExt cx="193" cy="37"/>
                      </a:xfrm>
                    </p:grpSpPr>
                    <p:sp>
                      <p:nvSpPr>
                        <p:cNvPr id="53255" name="Line 287"/>
                        <p:cNvSpPr>
                          <a:spLocks noChangeShapeType="1"/>
                        </p:cNvSpPr>
                        <p:nvPr/>
                      </p:nvSpPr>
                      <p:spPr bwMode="auto">
                        <a:xfrm flipH="1">
                          <a:off x="2242" y="2391"/>
                          <a:ext cx="190" cy="1"/>
                        </a:xfrm>
                        <a:prstGeom prst="line">
                          <a:avLst/>
                        </a:prstGeom>
                        <a:noFill/>
                        <a:ln w="11113">
                          <a:solidFill>
                            <a:srgbClr val="BF7F1F"/>
                          </a:solidFill>
                          <a:round/>
                          <a:headEnd/>
                          <a:tailEnd/>
                        </a:ln>
                      </p:spPr>
                      <p:txBody>
                        <a:bodyPr/>
                        <a:lstStyle/>
                        <a:p>
                          <a:endParaRPr lang="en-US"/>
                        </a:p>
                      </p:txBody>
                    </p:sp>
                    <p:sp>
                      <p:nvSpPr>
                        <p:cNvPr id="53256" name="Line 288"/>
                        <p:cNvSpPr>
                          <a:spLocks noChangeShapeType="1"/>
                        </p:cNvSpPr>
                        <p:nvPr/>
                      </p:nvSpPr>
                      <p:spPr bwMode="auto">
                        <a:xfrm flipH="1">
                          <a:off x="2242" y="2407"/>
                          <a:ext cx="193" cy="3"/>
                        </a:xfrm>
                        <a:prstGeom prst="line">
                          <a:avLst/>
                        </a:prstGeom>
                        <a:noFill/>
                        <a:ln w="11113">
                          <a:solidFill>
                            <a:srgbClr val="BF7F1F"/>
                          </a:solidFill>
                          <a:round/>
                          <a:headEnd/>
                          <a:tailEnd/>
                        </a:ln>
                      </p:spPr>
                      <p:txBody>
                        <a:bodyPr/>
                        <a:lstStyle/>
                        <a:p>
                          <a:endParaRPr lang="en-US"/>
                        </a:p>
                      </p:txBody>
                    </p:sp>
                    <p:sp>
                      <p:nvSpPr>
                        <p:cNvPr id="53257" name="Line 289"/>
                        <p:cNvSpPr>
                          <a:spLocks noChangeShapeType="1"/>
                        </p:cNvSpPr>
                        <p:nvPr/>
                      </p:nvSpPr>
                      <p:spPr bwMode="auto">
                        <a:xfrm flipH="1">
                          <a:off x="2242" y="2427"/>
                          <a:ext cx="190" cy="1"/>
                        </a:xfrm>
                        <a:prstGeom prst="line">
                          <a:avLst/>
                        </a:prstGeom>
                        <a:noFill/>
                        <a:ln w="11113">
                          <a:solidFill>
                            <a:srgbClr val="BF7F1F"/>
                          </a:solidFill>
                          <a:round/>
                          <a:headEnd/>
                          <a:tailEnd/>
                        </a:ln>
                      </p:spPr>
                      <p:txBody>
                        <a:bodyPr/>
                        <a:lstStyle/>
                        <a:p>
                          <a:endParaRPr lang="en-US"/>
                        </a:p>
                      </p:txBody>
                    </p:sp>
                  </p:grpSp>
                </p:grpSp>
                <p:sp>
                  <p:nvSpPr>
                    <p:cNvPr id="53249" name="Freeform 290"/>
                    <p:cNvSpPr>
                      <a:spLocks/>
                    </p:cNvSpPr>
                    <p:nvPr/>
                  </p:nvSpPr>
                  <p:spPr bwMode="auto">
                    <a:xfrm>
                      <a:off x="2242" y="2361"/>
                      <a:ext cx="1" cy="102"/>
                    </a:xfrm>
                    <a:custGeom>
                      <a:avLst/>
                      <a:gdLst>
                        <a:gd name="T0" fmla="*/ 0 w 1"/>
                        <a:gd name="T1" fmla="*/ 0 h 102"/>
                        <a:gd name="T2" fmla="*/ 0 w 1"/>
                        <a:gd name="T3" fmla="*/ 0 h 102"/>
                        <a:gd name="T4" fmla="*/ 0 w 1"/>
                        <a:gd name="T5" fmla="*/ 102 h 102"/>
                        <a:gd name="T6" fmla="*/ 0 w 1"/>
                        <a:gd name="T7" fmla="*/ 0 h 102"/>
                        <a:gd name="T8" fmla="*/ 0 60000 65536"/>
                        <a:gd name="T9" fmla="*/ 0 60000 65536"/>
                        <a:gd name="T10" fmla="*/ 0 60000 65536"/>
                        <a:gd name="T11" fmla="*/ 0 60000 65536"/>
                        <a:gd name="T12" fmla="*/ 0 w 1"/>
                        <a:gd name="T13" fmla="*/ 0 h 102"/>
                        <a:gd name="T14" fmla="*/ 1 w 1"/>
                        <a:gd name="T15" fmla="*/ 102 h 102"/>
                      </a:gdLst>
                      <a:ahLst/>
                      <a:cxnLst>
                        <a:cxn ang="T8">
                          <a:pos x="T0" y="T1"/>
                        </a:cxn>
                        <a:cxn ang="T9">
                          <a:pos x="T2" y="T3"/>
                        </a:cxn>
                        <a:cxn ang="T10">
                          <a:pos x="T4" y="T5"/>
                        </a:cxn>
                        <a:cxn ang="T11">
                          <a:pos x="T6" y="T7"/>
                        </a:cxn>
                      </a:cxnLst>
                      <a:rect l="T12" t="T13" r="T14" b="T15"/>
                      <a:pathLst>
                        <a:path w="1" h="102">
                          <a:moveTo>
                            <a:pt x="0" y="0"/>
                          </a:moveTo>
                          <a:lnTo>
                            <a:pt x="0" y="0"/>
                          </a:lnTo>
                          <a:lnTo>
                            <a:pt x="0" y="102"/>
                          </a:lnTo>
                          <a:lnTo>
                            <a:pt x="0" y="0"/>
                          </a:lnTo>
                          <a:close/>
                        </a:path>
                      </a:pathLst>
                    </a:custGeom>
                    <a:solidFill>
                      <a:srgbClr val="BF7F1F"/>
                    </a:solidFill>
                    <a:ln w="9525">
                      <a:noFill/>
                      <a:round/>
                      <a:headEnd/>
                      <a:tailEnd/>
                    </a:ln>
                  </p:spPr>
                  <p:txBody>
                    <a:bodyPr/>
                    <a:lstStyle/>
                    <a:p>
                      <a:endParaRPr lang="en-US"/>
                    </a:p>
                  </p:txBody>
                </p:sp>
                <p:sp>
                  <p:nvSpPr>
                    <p:cNvPr id="53250" name="Freeform 291"/>
                    <p:cNvSpPr>
                      <a:spLocks/>
                    </p:cNvSpPr>
                    <p:nvPr/>
                  </p:nvSpPr>
                  <p:spPr bwMode="auto">
                    <a:xfrm>
                      <a:off x="2429" y="2384"/>
                      <a:ext cx="1" cy="56"/>
                    </a:xfrm>
                    <a:custGeom>
                      <a:avLst/>
                      <a:gdLst>
                        <a:gd name="T0" fmla="*/ 0 w 1"/>
                        <a:gd name="T1" fmla="*/ 56 h 56"/>
                        <a:gd name="T2" fmla="*/ 0 w 1"/>
                        <a:gd name="T3" fmla="*/ 56 h 56"/>
                        <a:gd name="T4" fmla="*/ 0 w 1"/>
                        <a:gd name="T5" fmla="*/ 0 h 56"/>
                        <a:gd name="T6" fmla="*/ 0 w 1"/>
                        <a:gd name="T7" fmla="*/ 56 h 56"/>
                        <a:gd name="T8" fmla="*/ 0 60000 65536"/>
                        <a:gd name="T9" fmla="*/ 0 60000 65536"/>
                        <a:gd name="T10" fmla="*/ 0 60000 65536"/>
                        <a:gd name="T11" fmla="*/ 0 60000 65536"/>
                        <a:gd name="T12" fmla="*/ 0 w 1"/>
                        <a:gd name="T13" fmla="*/ 0 h 56"/>
                        <a:gd name="T14" fmla="*/ 1 w 1"/>
                        <a:gd name="T15" fmla="*/ 56 h 56"/>
                      </a:gdLst>
                      <a:ahLst/>
                      <a:cxnLst>
                        <a:cxn ang="T8">
                          <a:pos x="T0" y="T1"/>
                        </a:cxn>
                        <a:cxn ang="T9">
                          <a:pos x="T2" y="T3"/>
                        </a:cxn>
                        <a:cxn ang="T10">
                          <a:pos x="T4" y="T5"/>
                        </a:cxn>
                        <a:cxn ang="T11">
                          <a:pos x="T6" y="T7"/>
                        </a:cxn>
                      </a:cxnLst>
                      <a:rect l="T12" t="T13" r="T14" b="T15"/>
                      <a:pathLst>
                        <a:path w="1" h="56">
                          <a:moveTo>
                            <a:pt x="0" y="56"/>
                          </a:moveTo>
                          <a:lnTo>
                            <a:pt x="0" y="56"/>
                          </a:lnTo>
                          <a:lnTo>
                            <a:pt x="0" y="0"/>
                          </a:lnTo>
                          <a:lnTo>
                            <a:pt x="0" y="56"/>
                          </a:lnTo>
                          <a:close/>
                        </a:path>
                      </a:pathLst>
                    </a:custGeom>
                    <a:solidFill>
                      <a:srgbClr val="FF9F1F"/>
                    </a:solidFill>
                    <a:ln w="9525">
                      <a:noFill/>
                      <a:round/>
                      <a:headEnd/>
                      <a:tailEnd/>
                    </a:ln>
                  </p:spPr>
                  <p:txBody>
                    <a:bodyPr/>
                    <a:lstStyle/>
                    <a:p>
                      <a:endParaRPr lang="en-US"/>
                    </a:p>
                  </p:txBody>
                </p:sp>
                <p:sp>
                  <p:nvSpPr>
                    <p:cNvPr id="53251" name="Freeform 292"/>
                    <p:cNvSpPr>
                      <a:spLocks/>
                    </p:cNvSpPr>
                    <p:nvPr/>
                  </p:nvSpPr>
                  <p:spPr bwMode="auto">
                    <a:xfrm>
                      <a:off x="2429" y="2371"/>
                      <a:ext cx="1" cy="7"/>
                    </a:xfrm>
                    <a:custGeom>
                      <a:avLst/>
                      <a:gdLst>
                        <a:gd name="T0" fmla="*/ 0 w 1"/>
                        <a:gd name="T1" fmla="*/ 7 h 7"/>
                        <a:gd name="T2" fmla="*/ 0 w 1"/>
                        <a:gd name="T3" fmla="*/ 7 h 7"/>
                        <a:gd name="T4" fmla="*/ 0 w 1"/>
                        <a:gd name="T5" fmla="*/ 0 h 7"/>
                        <a:gd name="T6" fmla="*/ 0 w 1"/>
                        <a:gd name="T7" fmla="*/ 7 h 7"/>
                        <a:gd name="T8" fmla="*/ 0 60000 65536"/>
                        <a:gd name="T9" fmla="*/ 0 60000 65536"/>
                        <a:gd name="T10" fmla="*/ 0 60000 65536"/>
                        <a:gd name="T11" fmla="*/ 0 60000 65536"/>
                        <a:gd name="T12" fmla="*/ 0 w 1"/>
                        <a:gd name="T13" fmla="*/ 0 h 7"/>
                        <a:gd name="T14" fmla="*/ 1 w 1"/>
                        <a:gd name="T15" fmla="*/ 7 h 7"/>
                      </a:gdLst>
                      <a:ahLst/>
                      <a:cxnLst>
                        <a:cxn ang="T8">
                          <a:pos x="T0" y="T1"/>
                        </a:cxn>
                        <a:cxn ang="T9">
                          <a:pos x="T2" y="T3"/>
                        </a:cxn>
                        <a:cxn ang="T10">
                          <a:pos x="T4" y="T5"/>
                        </a:cxn>
                        <a:cxn ang="T11">
                          <a:pos x="T6" y="T7"/>
                        </a:cxn>
                      </a:cxnLst>
                      <a:rect l="T12" t="T13" r="T14" b="T15"/>
                      <a:pathLst>
                        <a:path w="1" h="7">
                          <a:moveTo>
                            <a:pt x="0" y="7"/>
                          </a:moveTo>
                          <a:lnTo>
                            <a:pt x="0" y="7"/>
                          </a:lnTo>
                          <a:lnTo>
                            <a:pt x="0" y="0"/>
                          </a:lnTo>
                          <a:lnTo>
                            <a:pt x="0" y="7"/>
                          </a:lnTo>
                          <a:close/>
                        </a:path>
                      </a:pathLst>
                    </a:custGeom>
                    <a:solidFill>
                      <a:srgbClr val="BF7F3F"/>
                    </a:solidFill>
                    <a:ln w="9525">
                      <a:noFill/>
                      <a:round/>
                      <a:headEnd/>
                      <a:tailEnd/>
                    </a:ln>
                  </p:spPr>
                  <p:txBody>
                    <a:bodyPr/>
                    <a:lstStyle/>
                    <a:p>
                      <a:endParaRPr lang="en-US"/>
                    </a:p>
                  </p:txBody>
                </p:sp>
              </p:grpSp>
              <p:grpSp>
                <p:nvGrpSpPr>
                  <p:cNvPr id="53241" name="Group 293"/>
                  <p:cNvGrpSpPr>
                    <a:grpSpLocks/>
                  </p:cNvGrpSpPr>
                  <p:nvPr/>
                </p:nvGrpSpPr>
                <p:grpSpPr bwMode="auto">
                  <a:xfrm>
                    <a:off x="2331" y="2446"/>
                    <a:ext cx="3" cy="4"/>
                    <a:chOff x="2331" y="2446"/>
                    <a:chExt cx="3" cy="4"/>
                  </a:xfrm>
                </p:grpSpPr>
                <p:sp>
                  <p:nvSpPr>
                    <p:cNvPr id="53243" name="Freeform 294"/>
                    <p:cNvSpPr>
                      <a:spLocks/>
                    </p:cNvSpPr>
                    <p:nvPr/>
                  </p:nvSpPr>
                  <p:spPr bwMode="auto">
                    <a:xfrm>
                      <a:off x="2331" y="2446"/>
                      <a:ext cx="3" cy="4"/>
                    </a:xfrm>
                    <a:custGeom>
                      <a:avLst/>
                      <a:gdLst>
                        <a:gd name="T0" fmla="*/ 0 w 3"/>
                        <a:gd name="T1" fmla="*/ 0 h 4"/>
                        <a:gd name="T2" fmla="*/ 0 w 3"/>
                        <a:gd name="T3" fmla="*/ 0 h 4"/>
                        <a:gd name="T4" fmla="*/ 0 w 3"/>
                        <a:gd name="T5" fmla="*/ 4 h 4"/>
                        <a:gd name="T6" fmla="*/ 3 w 3"/>
                        <a:gd name="T7" fmla="*/ 4 h 4"/>
                        <a:gd name="T8" fmla="*/ 3 w 3"/>
                        <a:gd name="T9" fmla="*/ 0 h 4"/>
                        <a:gd name="T10" fmla="*/ 3 w 3"/>
                        <a:gd name="T11" fmla="*/ 4 h 4"/>
                        <a:gd name="T12" fmla="*/ 0 w 3"/>
                        <a:gd name="T13" fmla="*/ 4 h 4"/>
                        <a:gd name="T14" fmla="*/ 0 w 3"/>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4"/>
                        <a:gd name="T26" fmla="*/ 3 w 3"/>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4">
                          <a:moveTo>
                            <a:pt x="0" y="0"/>
                          </a:moveTo>
                          <a:lnTo>
                            <a:pt x="0" y="0"/>
                          </a:lnTo>
                          <a:lnTo>
                            <a:pt x="0" y="4"/>
                          </a:lnTo>
                          <a:lnTo>
                            <a:pt x="3" y="4"/>
                          </a:lnTo>
                          <a:lnTo>
                            <a:pt x="3" y="0"/>
                          </a:lnTo>
                          <a:lnTo>
                            <a:pt x="3" y="4"/>
                          </a:lnTo>
                          <a:lnTo>
                            <a:pt x="0" y="4"/>
                          </a:lnTo>
                          <a:lnTo>
                            <a:pt x="0" y="0"/>
                          </a:lnTo>
                          <a:close/>
                        </a:path>
                      </a:pathLst>
                    </a:custGeom>
                    <a:solidFill>
                      <a:srgbClr val="5F3F1F"/>
                    </a:solidFill>
                    <a:ln w="9525">
                      <a:noFill/>
                      <a:round/>
                      <a:headEnd/>
                      <a:tailEnd/>
                    </a:ln>
                  </p:spPr>
                  <p:txBody>
                    <a:bodyPr/>
                    <a:lstStyle/>
                    <a:p>
                      <a:endParaRPr lang="en-US"/>
                    </a:p>
                  </p:txBody>
                </p:sp>
                <p:sp>
                  <p:nvSpPr>
                    <p:cNvPr id="53244" name="Freeform 295"/>
                    <p:cNvSpPr>
                      <a:spLocks/>
                    </p:cNvSpPr>
                    <p:nvPr/>
                  </p:nvSpPr>
                  <p:spPr bwMode="auto">
                    <a:xfrm>
                      <a:off x="2331" y="2446"/>
                      <a:ext cx="3" cy="4"/>
                    </a:xfrm>
                    <a:custGeom>
                      <a:avLst/>
                      <a:gdLst>
                        <a:gd name="T0" fmla="*/ 0 w 3"/>
                        <a:gd name="T1" fmla="*/ 0 h 4"/>
                        <a:gd name="T2" fmla="*/ 0 w 3"/>
                        <a:gd name="T3" fmla="*/ 0 h 4"/>
                        <a:gd name="T4" fmla="*/ 0 w 3"/>
                        <a:gd name="T5" fmla="*/ 4 h 4"/>
                        <a:gd name="T6" fmla="*/ 3 w 3"/>
                        <a:gd name="T7" fmla="*/ 4 h 4"/>
                        <a:gd name="T8" fmla="*/ 3 w 3"/>
                        <a:gd name="T9" fmla="*/ 0 h 4"/>
                        <a:gd name="T10" fmla="*/ 0 w 3"/>
                        <a:gd name="T11" fmla="*/ 4 h 4"/>
                        <a:gd name="T12" fmla="*/ 0 w 3"/>
                        <a:gd name="T13" fmla="*/ 0 h 4"/>
                        <a:gd name="T14" fmla="*/ 0 60000 65536"/>
                        <a:gd name="T15" fmla="*/ 0 60000 65536"/>
                        <a:gd name="T16" fmla="*/ 0 60000 65536"/>
                        <a:gd name="T17" fmla="*/ 0 60000 65536"/>
                        <a:gd name="T18" fmla="*/ 0 60000 65536"/>
                        <a:gd name="T19" fmla="*/ 0 60000 65536"/>
                        <a:gd name="T20" fmla="*/ 0 60000 65536"/>
                        <a:gd name="T21" fmla="*/ 0 w 3"/>
                        <a:gd name="T22" fmla="*/ 0 h 4"/>
                        <a:gd name="T23" fmla="*/ 3 w 3"/>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4">
                          <a:moveTo>
                            <a:pt x="0" y="0"/>
                          </a:moveTo>
                          <a:lnTo>
                            <a:pt x="0" y="0"/>
                          </a:lnTo>
                          <a:lnTo>
                            <a:pt x="0" y="4"/>
                          </a:lnTo>
                          <a:lnTo>
                            <a:pt x="3" y="4"/>
                          </a:lnTo>
                          <a:lnTo>
                            <a:pt x="3" y="0"/>
                          </a:lnTo>
                          <a:lnTo>
                            <a:pt x="0" y="4"/>
                          </a:lnTo>
                          <a:lnTo>
                            <a:pt x="0" y="0"/>
                          </a:lnTo>
                          <a:close/>
                        </a:path>
                      </a:pathLst>
                    </a:custGeom>
                    <a:solidFill>
                      <a:srgbClr val="C0C0C0"/>
                    </a:solidFill>
                    <a:ln w="9525">
                      <a:noFill/>
                      <a:round/>
                      <a:headEnd/>
                      <a:tailEnd/>
                    </a:ln>
                  </p:spPr>
                  <p:txBody>
                    <a:bodyPr/>
                    <a:lstStyle/>
                    <a:p>
                      <a:endParaRPr lang="en-US"/>
                    </a:p>
                  </p:txBody>
                </p:sp>
              </p:grpSp>
              <p:sp>
                <p:nvSpPr>
                  <p:cNvPr id="53242" name="Freeform 296"/>
                  <p:cNvSpPr>
                    <a:spLocks/>
                  </p:cNvSpPr>
                  <p:nvPr/>
                </p:nvSpPr>
                <p:spPr bwMode="auto">
                  <a:xfrm>
                    <a:off x="2242" y="2446"/>
                    <a:ext cx="180" cy="17"/>
                  </a:xfrm>
                  <a:custGeom>
                    <a:avLst/>
                    <a:gdLst>
                      <a:gd name="T0" fmla="*/ 0 w 180"/>
                      <a:gd name="T1" fmla="*/ 17 h 17"/>
                      <a:gd name="T2" fmla="*/ 0 w 180"/>
                      <a:gd name="T3" fmla="*/ 17 h 17"/>
                      <a:gd name="T4" fmla="*/ 180 w 180"/>
                      <a:gd name="T5" fmla="*/ 0 h 17"/>
                      <a:gd name="T6" fmla="*/ 0 w 180"/>
                      <a:gd name="T7" fmla="*/ 17 h 17"/>
                      <a:gd name="T8" fmla="*/ 0 60000 65536"/>
                      <a:gd name="T9" fmla="*/ 0 60000 65536"/>
                      <a:gd name="T10" fmla="*/ 0 60000 65536"/>
                      <a:gd name="T11" fmla="*/ 0 60000 65536"/>
                      <a:gd name="T12" fmla="*/ 0 w 180"/>
                      <a:gd name="T13" fmla="*/ 0 h 17"/>
                      <a:gd name="T14" fmla="*/ 180 w 180"/>
                      <a:gd name="T15" fmla="*/ 17 h 17"/>
                    </a:gdLst>
                    <a:ahLst/>
                    <a:cxnLst>
                      <a:cxn ang="T8">
                        <a:pos x="T0" y="T1"/>
                      </a:cxn>
                      <a:cxn ang="T9">
                        <a:pos x="T2" y="T3"/>
                      </a:cxn>
                      <a:cxn ang="T10">
                        <a:pos x="T4" y="T5"/>
                      </a:cxn>
                      <a:cxn ang="T11">
                        <a:pos x="T6" y="T7"/>
                      </a:cxn>
                    </a:cxnLst>
                    <a:rect l="T12" t="T13" r="T14" b="T15"/>
                    <a:pathLst>
                      <a:path w="180" h="17">
                        <a:moveTo>
                          <a:pt x="0" y="17"/>
                        </a:moveTo>
                        <a:lnTo>
                          <a:pt x="0" y="17"/>
                        </a:lnTo>
                        <a:lnTo>
                          <a:pt x="180" y="0"/>
                        </a:lnTo>
                        <a:lnTo>
                          <a:pt x="0" y="17"/>
                        </a:lnTo>
                        <a:close/>
                      </a:path>
                    </a:pathLst>
                  </a:custGeom>
                  <a:solidFill>
                    <a:srgbClr val="3F1F00"/>
                  </a:solidFill>
                  <a:ln w="9525">
                    <a:noFill/>
                    <a:round/>
                    <a:headEnd/>
                    <a:tailEnd/>
                  </a:ln>
                </p:spPr>
                <p:txBody>
                  <a:bodyPr/>
                  <a:lstStyle/>
                  <a:p>
                    <a:endParaRPr lang="en-US"/>
                  </a:p>
                </p:txBody>
              </p:sp>
            </p:grpSp>
            <p:grpSp>
              <p:nvGrpSpPr>
                <p:cNvPr id="53174" name="Group 297"/>
                <p:cNvGrpSpPr>
                  <a:grpSpLocks/>
                </p:cNvGrpSpPr>
                <p:nvPr/>
              </p:nvGrpSpPr>
              <p:grpSpPr bwMode="auto">
                <a:xfrm>
                  <a:off x="2069" y="2286"/>
                  <a:ext cx="134" cy="164"/>
                  <a:chOff x="2069" y="2286"/>
                  <a:chExt cx="134" cy="164"/>
                </a:xfrm>
              </p:grpSpPr>
              <p:grpSp>
                <p:nvGrpSpPr>
                  <p:cNvPr id="53175" name="Group 298"/>
                  <p:cNvGrpSpPr>
                    <a:grpSpLocks/>
                  </p:cNvGrpSpPr>
                  <p:nvPr/>
                </p:nvGrpSpPr>
                <p:grpSpPr bwMode="auto">
                  <a:xfrm>
                    <a:off x="2079" y="2286"/>
                    <a:ext cx="121" cy="134"/>
                    <a:chOff x="2079" y="2286"/>
                    <a:chExt cx="121" cy="134"/>
                  </a:xfrm>
                </p:grpSpPr>
                <p:sp>
                  <p:nvSpPr>
                    <p:cNvPr id="53224" name="Oval 299"/>
                    <p:cNvSpPr>
                      <a:spLocks noChangeArrowheads="1"/>
                    </p:cNvSpPr>
                    <p:nvPr/>
                  </p:nvSpPr>
                  <p:spPr bwMode="auto">
                    <a:xfrm>
                      <a:off x="2079" y="2286"/>
                      <a:ext cx="121" cy="134"/>
                    </a:xfrm>
                    <a:prstGeom prst="ellipse">
                      <a:avLst/>
                    </a:prstGeom>
                    <a:solidFill>
                      <a:srgbClr val="5F3F1F"/>
                    </a:solidFill>
                    <a:ln w="9525">
                      <a:noFill/>
                      <a:round/>
                      <a:headEnd/>
                      <a:tailEnd/>
                    </a:ln>
                  </p:spPr>
                  <p:txBody>
                    <a:bodyPr/>
                    <a:lstStyle/>
                    <a:p>
                      <a:endParaRPr lang="en-US"/>
                    </a:p>
                  </p:txBody>
                </p:sp>
                <p:sp>
                  <p:nvSpPr>
                    <p:cNvPr id="53225" name="Oval 300"/>
                    <p:cNvSpPr>
                      <a:spLocks noChangeArrowheads="1"/>
                    </p:cNvSpPr>
                    <p:nvPr/>
                  </p:nvSpPr>
                  <p:spPr bwMode="auto">
                    <a:xfrm>
                      <a:off x="2079" y="2286"/>
                      <a:ext cx="121" cy="134"/>
                    </a:xfrm>
                    <a:prstGeom prst="ellipse">
                      <a:avLst/>
                    </a:prstGeom>
                    <a:solidFill>
                      <a:srgbClr val="FFBF7F"/>
                    </a:solidFill>
                    <a:ln w="9525">
                      <a:noFill/>
                      <a:round/>
                      <a:headEnd/>
                      <a:tailEnd/>
                    </a:ln>
                  </p:spPr>
                  <p:txBody>
                    <a:bodyPr/>
                    <a:lstStyle/>
                    <a:p>
                      <a:endParaRPr lang="en-US"/>
                    </a:p>
                  </p:txBody>
                </p:sp>
                <p:sp>
                  <p:nvSpPr>
                    <p:cNvPr id="53226" name="Oval 301"/>
                    <p:cNvSpPr>
                      <a:spLocks noChangeArrowheads="1"/>
                    </p:cNvSpPr>
                    <p:nvPr/>
                  </p:nvSpPr>
                  <p:spPr bwMode="auto">
                    <a:xfrm>
                      <a:off x="2092" y="2299"/>
                      <a:ext cx="98" cy="108"/>
                    </a:xfrm>
                    <a:prstGeom prst="ellipse">
                      <a:avLst/>
                    </a:prstGeom>
                    <a:solidFill>
                      <a:srgbClr val="BF7F3F"/>
                    </a:solidFill>
                    <a:ln w="9525">
                      <a:noFill/>
                      <a:round/>
                      <a:headEnd/>
                      <a:tailEnd/>
                    </a:ln>
                  </p:spPr>
                  <p:txBody>
                    <a:bodyPr/>
                    <a:lstStyle/>
                    <a:p>
                      <a:endParaRPr lang="en-US"/>
                    </a:p>
                  </p:txBody>
                </p:sp>
                <p:sp>
                  <p:nvSpPr>
                    <p:cNvPr id="53227" name="Oval 302"/>
                    <p:cNvSpPr>
                      <a:spLocks noChangeArrowheads="1"/>
                    </p:cNvSpPr>
                    <p:nvPr/>
                  </p:nvSpPr>
                  <p:spPr bwMode="auto">
                    <a:xfrm>
                      <a:off x="2092" y="2299"/>
                      <a:ext cx="98" cy="108"/>
                    </a:xfrm>
                    <a:prstGeom prst="ellipse">
                      <a:avLst/>
                    </a:prstGeom>
                    <a:solidFill>
                      <a:srgbClr val="7F3F00"/>
                    </a:solidFill>
                    <a:ln w="9525">
                      <a:noFill/>
                      <a:round/>
                      <a:headEnd/>
                      <a:tailEnd/>
                    </a:ln>
                  </p:spPr>
                  <p:txBody>
                    <a:bodyPr/>
                    <a:lstStyle/>
                    <a:p>
                      <a:endParaRPr lang="en-US"/>
                    </a:p>
                  </p:txBody>
                </p:sp>
                <p:grpSp>
                  <p:nvGrpSpPr>
                    <p:cNvPr id="53228" name="Group 303"/>
                    <p:cNvGrpSpPr>
                      <a:grpSpLocks/>
                    </p:cNvGrpSpPr>
                    <p:nvPr/>
                  </p:nvGrpSpPr>
                  <p:grpSpPr bwMode="auto">
                    <a:xfrm>
                      <a:off x="2102" y="2296"/>
                      <a:ext cx="76" cy="82"/>
                      <a:chOff x="2102" y="2296"/>
                      <a:chExt cx="76" cy="82"/>
                    </a:xfrm>
                  </p:grpSpPr>
                  <p:sp>
                    <p:nvSpPr>
                      <p:cNvPr id="53230" name="Line 304"/>
                      <p:cNvSpPr>
                        <a:spLocks noChangeShapeType="1"/>
                      </p:cNvSpPr>
                      <p:nvPr/>
                    </p:nvSpPr>
                    <p:spPr bwMode="auto">
                      <a:xfrm flipV="1">
                        <a:off x="2135" y="2296"/>
                        <a:ext cx="1" cy="69"/>
                      </a:xfrm>
                      <a:prstGeom prst="line">
                        <a:avLst/>
                      </a:prstGeom>
                      <a:noFill/>
                      <a:ln w="11113">
                        <a:solidFill>
                          <a:srgbClr val="BF7F3F"/>
                        </a:solidFill>
                        <a:round/>
                        <a:headEnd/>
                        <a:tailEnd/>
                      </a:ln>
                    </p:spPr>
                    <p:txBody>
                      <a:bodyPr/>
                      <a:lstStyle/>
                      <a:p>
                        <a:endParaRPr lang="en-US"/>
                      </a:p>
                    </p:txBody>
                  </p:sp>
                  <p:grpSp>
                    <p:nvGrpSpPr>
                      <p:cNvPr id="53231" name="Group 305"/>
                      <p:cNvGrpSpPr>
                        <a:grpSpLocks/>
                      </p:cNvGrpSpPr>
                      <p:nvPr/>
                    </p:nvGrpSpPr>
                    <p:grpSpPr bwMode="auto">
                      <a:xfrm>
                        <a:off x="2102" y="2296"/>
                        <a:ext cx="34" cy="82"/>
                        <a:chOff x="2102" y="2296"/>
                        <a:chExt cx="34" cy="82"/>
                      </a:xfrm>
                    </p:grpSpPr>
                    <p:sp>
                      <p:nvSpPr>
                        <p:cNvPr id="53236" name="Line 306"/>
                        <p:cNvSpPr>
                          <a:spLocks noChangeShapeType="1"/>
                        </p:cNvSpPr>
                        <p:nvPr/>
                      </p:nvSpPr>
                      <p:spPr bwMode="auto">
                        <a:xfrm flipV="1">
                          <a:off x="2135" y="2296"/>
                          <a:ext cx="1" cy="69"/>
                        </a:xfrm>
                        <a:prstGeom prst="line">
                          <a:avLst/>
                        </a:prstGeom>
                        <a:noFill/>
                        <a:ln w="11113">
                          <a:solidFill>
                            <a:srgbClr val="BF7F3F"/>
                          </a:solidFill>
                          <a:round/>
                          <a:headEnd/>
                          <a:tailEnd/>
                        </a:ln>
                      </p:spPr>
                      <p:txBody>
                        <a:bodyPr/>
                        <a:lstStyle/>
                        <a:p>
                          <a:endParaRPr lang="en-US"/>
                        </a:p>
                      </p:txBody>
                    </p:sp>
                    <p:sp>
                      <p:nvSpPr>
                        <p:cNvPr id="53237" name="Line 307"/>
                        <p:cNvSpPr>
                          <a:spLocks noChangeShapeType="1"/>
                        </p:cNvSpPr>
                        <p:nvPr/>
                      </p:nvSpPr>
                      <p:spPr bwMode="auto">
                        <a:xfrm flipV="1">
                          <a:off x="2125" y="2296"/>
                          <a:ext cx="1" cy="69"/>
                        </a:xfrm>
                        <a:prstGeom prst="line">
                          <a:avLst/>
                        </a:prstGeom>
                        <a:noFill/>
                        <a:ln w="11113">
                          <a:solidFill>
                            <a:srgbClr val="BF7F3F"/>
                          </a:solidFill>
                          <a:round/>
                          <a:headEnd/>
                          <a:tailEnd/>
                        </a:ln>
                      </p:spPr>
                      <p:txBody>
                        <a:bodyPr/>
                        <a:lstStyle/>
                        <a:p>
                          <a:endParaRPr lang="en-US"/>
                        </a:p>
                      </p:txBody>
                    </p:sp>
                    <p:sp>
                      <p:nvSpPr>
                        <p:cNvPr id="53238" name="Line 308"/>
                        <p:cNvSpPr>
                          <a:spLocks noChangeShapeType="1"/>
                        </p:cNvSpPr>
                        <p:nvPr/>
                      </p:nvSpPr>
                      <p:spPr bwMode="auto">
                        <a:xfrm flipV="1">
                          <a:off x="2115" y="2309"/>
                          <a:ext cx="1" cy="69"/>
                        </a:xfrm>
                        <a:prstGeom prst="line">
                          <a:avLst/>
                        </a:prstGeom>
                        <a:noFill/>
                        <a:ln w="11113">
                          <a:solidFill>
                            <a:srgbClr val="BF7F3F"/>
                          </a:solidFill>
                          <a:round/>
                          <a:headEnd/>
                          <a:tailEnd/>
                        </a:ln>
                      </p:spPr>
                      <p:txBody>
                        <a:bodyPr/>
                        <a:lstStyle/>
                        <a:p>
                          <a:endParaRPr lang="en-US"/>
                        </a:p>
                      </p:txBody>
                    </p:sp>
                    <p:sp>
                      <p:nvSpPr>
                        <p:cNvPr id="53239" name="Line 309"/>
                        <p:cNvSpPr>
                          <a:spLocks noChangeShapeType="1"/>
                        </p:cNvSpPr>
                        <p:nvPr/>
                      </p:nvSpPr>
                      <p:spPr bwMode="auto">
                        <a:xfrm flipV="1">
                          <a:off x="2102" y="2322"/>
                          <a:ext cx="3" cy="56"/>
                        </a:xfrm>
                        <a:prstGeom prst="line">
                          <a:avLst/>
                        </a:prstGeom>
                        <a:noFill/>
                        <a:ln w="11113">
                          <a:solidFill>
                            <a:srgbClr val="BF7F3F"/>
                          </a:solidFill>
                          <a:round/>
                          <a:headEnd/>
                          <a:tailEnd/>
                        </a:ln>
                      </p:spPr>
                      <p:txBody>
                        <a:bodyPr/>
                        <a:lstStyle/>
                        <a:p>
                          <a:endParaRPr lang="en-US"/>
                        </a:p>
                      </p:txBody>
                    </p:sp>
                  </p:grpSp>
                  <p:sp>
                    <p:nvSpPr>
                      <p:cNvPr id="53232" name="Line 310"/>
                      <p:cNvSpPr>
                        <a:spLocks noChangeShapeType="1"/>
                      </p:cNvSpPr>
                      <p:nvPr/>
                    </p:nvSpPr>
                    <p:spPr bwMode="auto">
                      <a:xfrm flipV="1">
                        <a:off x="2148" y="2296"/>
                        <a:ext cx="1" cy="69"/>
                      </a:xfrm>
                      <a:prstGeom prst="line">
                        <a:avLst/>
                      </a:prstGeom>
                      <a:noFill/>
                      <a:ln w="11113">
                        <a:solidFill>
                          <a:srgbClr val="BF7F3F"/>
                        </a:solidFill>
                        <a:round/>
                        <a:headEnd/>
                        <a:tailEnd/>
                      </a:ln>
                    </p:spPr>
                    <p:txBody>
                      <a:bodyPr/>
                      <a:lstStyle/>
                      <a:p>
                        <a:endParaRPr lang="en-US"/>
                      </a:p>
                    </p:txBody>
                  </p:sp>
                  <p:sp>
                    <p:nvSpPr>
                      <p:cNvPr id="53233" name="Line 311"/>
                      <p:cNvSpPr>
                        <a:spLocks noChangeShapeType="1"/>
                      </p:cNvSpPr>
                      <p:nvPr/>
                    </p:nvSpPr>
                    <p:spPr bwMode="auto">
                      <a:xfrm flipV="1">
                        <a:off x="2158" y="2296"/>
                        <a:ext cx="1" cy="69"/>
                      </a:xfrm>
                      <a:prstGeom prst="line">
                        <a:avLst/>
                      </a:prstGeom>
                      <a:noFill/>
                      <a:ln w="11113">
                        <a:solidFill>
                          <a:srgbClr val="BF7F3F"/>
                        </a:solidFill>
                        <a:round/>
                        <a:headEnd/>
                        <a:tailEnd/>
                      </a:ln>
                    </p:spPr>
                    <p:txBody>
                      <a:bodyPr/>
                      <a:lstStyle/>
                      <a:p>
                        <a:endParaRPr lang="en-US"/>
                      </a:p>
                    </p:txBody>
                  </p:sp>
                  <p:sp>
                    <p:nvSpPr>
                      <p:cNvPr id="53234" name="Line 312"/>
                      <p:cNvSpPr>
                        <a:spLocks noChangeShapeType="1"/>
                      </p:cNvSpPr>
                      <p:nvPr/>
                    </p:nvSpPr>
                    <p:spPr bwMode="auto">
                      <a:xfrm flipV="1">
                        <a:off x="2167" y="2306"/>
                        <a:ext cx="1" cy="59"/>
                      </a:xfrm>
                      <a:prstGeom prst="line">
                        <a:avLst/>
                      </a:prstGeom>
                      <a:noFill/>
                      <a:ln w="11113">
                        <a:solidFill>
                          <a:srgbClr val="BF7F3F"/>
                        </a:solidFill>
                        <a:round/>
                        <a:headEnd/>
                        <a:tailEnd/>
                      </a:ln>
                    </p:spPr>
                    <p:txBody>
                      <a:bodyPr/>
                      <a:lstStyle/>
                      <a:p>
                        <a:endParaRPr lang="en-US"/>
                      </a:p>
                    </p:txBody>
                  </p:sp>
                  <p:sp>
                    <p:nvSpPr>
                      <p:cNvPr id="53235" name="Line 313"/>
                      <p:cNvSpPr>
                        <a:spLocks noChangeShapeType="1"/>
                      </p:cNvSpPr>
                      <p:nvPr/>
                    </p:nvSpPr>
                    <p:spPr bwMode="auto">
                      <a:xfrm flipV="1">
                        <a:off x="2177" y="2319"/>
                        <a:ext cx="1" cy="46"/>
                      </a:xfrm>
                      <a:prstGeom prst="line">
                        <a:avLst/>
                      </a:prstGeom>
                      <a:noFill/>
                      <a:ln w="11113">
                        <a:solidFill>
                          <a:srgbClr val="BF7F3F"/>
                        </a:solidFill>
                        <a:round/>
                        <a:headEnd/>
                        <a:tailEnd/>
                      </a:ln>
                    </p:spPr>
                    <p:txBody>
                      <a:bodyPr/>
                      <a:lstStyle/>
                      <a:p>
                        <a:endParaRPr lang="en-US"/>
                      </a:p>
                    </p:txBody>
                  </p:sp>
                </p:grpSp>
                <p:sp>
                  <p:nvSpPr>
                    <p:cNvPr id="53229" name="Freeform 314"/>
                    <p:cNvSpPr>
                      <a:spLocks/>
                    </p:cNvSpPr>
                    <p:nvPr/>
                  </p:nvSpPr>
                  <p:spPr bwMode="auto">
                    <a:xfrm>
                      <a:off x="2092" y="2299"/>
                      <a:ext cx="85" cy="49"/>
                    </a:xfrm>
                    <a:custGeom>
                      <a:avLst/>
                      <a:gdLst>
                        <a:gd name="T0" fmla="*/ 0 w 85"/>
                        <a:gd name="T1" fmla="*/ 49 h 49"/>
                        <a:gd name="T2" fmla="*/ 0 w 85"/>
                        <a:gd name="T3" fmla="*/ 36 h 49"/>
                        <a:gd name="T4" fmla="*/ 13 w 85"/>
                        <a:gd name="T5" fmla="*/ 23 h 49"/>
                        <a:gd name="T6" fmla="*/ 13 w 85"/>
                        <a:gd name="T7" fmla="*/ 10 h 49"/>
                        <a:gd name="T8" fmla="*/ 23 w 85"/>
                        <a:gd name="T9" fmla="*/ 10 h 49"/>
                        <a:gd name="T10" fmla="*/ 23 w 85"/>
                        <a:gd name="T11" fmla="*/ 0 h 49"/>
                        <a:gd name="T12" fmla="*/ 33 w 85"/>
                        <a:gd name="T13" fmla="*/ 0 h 49"/>
                        <a:gd name="T14" fmla="*/ 43 w 85"/>
                        <a:gd name="T15" fmla="*/ 0 h 49"/>
                        <a:gd name="T16" fmla="*/ 56 w 85"/>
                        <a:gd name="T17" fmla="*/ 0 h 49"/>
                        <a:gd name="T18" fmla="*/ 66 w 85"/>
                        <a:gd name="T19" fmla="*/ 0 h 49"/>
                        <a:gd name="T20" fmla="*/ 75 w 85"/>
                        <a:gd name="T21" fmla="*/ 10 h 49"/>
                        <a:gd name="T22" fmla="*/ 85 w 85"/>
                        <a:gd name="T23" fmla="*/ 23 h 49"/>
                        <a:gd name="T24" fmla="*/ 85 w 85"/>
                        <a:gd name="T25" fmla="*/ 36 h 49"/>
                        <a:gd name="T26" fmla="*/ 85 w 85"/>
                        <a:gd name="T27" fmla="*/ 49 h 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49"/>
                        <a:gd name="T44" fmla="*/ 85 w 85"/>
                        <a:gd name="T45" fmla="*/ 49 h 4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49">
                          <a:moveTo>
                            <a:pt x="0" y="49"/>
                          </a:moveTo>
                          <a:lnTo>
                            <a:pt x="0" y="36"/>
                          </a:lnTo>
                          <a:lnTo>
                            <a:pt x="13" y="23"/>
                          </a:lnTo>
                          <a:lnTo>
                            <a:pt x="13" y="10"/>
                          </a:lnTo>
                          <a:lnTo>
                            <a:pt x="23" y="10"/>
                          </a:lnTo>
                          <a:lnTo>
                            <a:pt x="23" y="0"/>
                          </a:lnTo>
                          <a:lnTo>
                            <a:pt x="33" y="0"/>
                          </a:lnTo>
                          <a:lnTo>
                            <a:pt x="43" y="0"/>
                          </a:lnTo>
                          <a:lnTo>
                            <a:pt x="56" y="0"/>
                          </a:lnTo>
                          <a:lnTo>
                            <a:pt x="66" y="0"/>
                          </a:lnTo>
                          <a:lnTo>
                            <a:pt x="75" y="10"/>
                          </a:lnTo>
                          <a:lnTo>
                            <a:pt x="85" y="23"/>
                          </a:lnTo>
                          <a:lnTo>
                            <a:pt x="85" y="36"/>
                          </a:lnTo>
                          <a:lnTo>
                            <a:pt x="85" y="49"/>
                          </a:lnTo>
                        </a:path>
                      </a:pathLst>
                    </a:custGeom>
                    <a:noFill/>
                    <a:ln w="11113">
                      <a:solidFill>
                        <a:srgbClr val="BF7F3F"/>
                      </a:solidFill>
                      <a:prstDash val="solid"/>
                      <a:round/>
                      <a:headEnd/>
                      <a:tailEnd/>
                    </a:ln>
                  </p:spPr>
                  <p:txBody>
                    <a:bodyPr/>
                    <a:lstStyle/>
                    <a:p>
                      <a:endParaRPr lang="en-US"/>
                    </a:p>
                  </p:txBody>
                </p:sp>
              </p:grpSp>
              <p:grpSp>
                <p:nvGrpSpPr>
                  <p:cNvPr id="53176" name="Group 315"/>
                  <p:cNvGrpSpPr>
                    <a:grpSpLocks/>
                  </p:cNvGrpSpPr>
                  <p:nvPr/>
                </p:nvGrpSpPr>
                <p:grpSpPr bwMode="auto">
                  <a:xfrm>
                    <a:off x="2069" y="2348"/>
                    <a:ext cx="134" cy="102"/>
                    <a:chOff x="2069" y="2348"/>
                    <a:chExt cx="134" cy="102"/>
                  </a:xfrm>
                </p:grpSpPr>
                <p:grpSp>
                  <p:nvGrpSpPr>
                    <p:cNvPr id="53177" name="Group 316"/>
                    <p:cNvGrpSpPr>
                      <a:grpSpLocks/>
                    </p:cNvGrpSpPr>
                    <p:nvPr/>
                  </p:nvGrpSpPr>
                  <p:grpSpPr bwMode="auto">
                    <a:xfrm>
                      <a:off x="2069" y="2348"/>
                      <a:ext cx="128" cy="102"/>
                      <a:chOff x="2069" y="2348"/>
                      <a:chExt cx="128" cy="102"/>
                    </a:xfrm>
                  </p:grpSpPr>
                  <p:grpSp>
                    <p:nvGrpSpPr>
                      <p:cNvPr id="53197" name="Group 317"/>
                      <p:cNvGrpSpPr>
                        <a:grpSpLocks/>
                      </p:cNvGrpSpPr>
                      <p:nvPr/>
                    </p:nvGrpSpPr>
                    <p:grpSpPr bwMode="auto">
                      <a:xfrm>
                        <a:off x="2069" y="2348"/>
                        <a:ext cx="124" cy="102"/>
                        <a:chOff x="2069" y="2348"/>
                        <a:chExt cx="124" cy="102"/>
                      </a:xfrm>
                    </p:grpSpPr>
                    <p:sp>
                      <p:nvSpPr>
                        <p:cNvPr id="53222" name="Freeform 318"/>
                        <p:cNvSpPr>
                          <a:spLocks/>
                        </p:cNvSpPr>
                        <p:nvPr/>
                      </p:nvSpPr>
                      <p:spPr bwMode="auto">
                        <a:xfrm>
                          <a:off x="2069" y="2348"/>
                          <a:ext cx="124" cy="102"/>
                        </a:xfrm>
                        <a:custGeom>
                          <a:avLst/>
                          <a:gdLst>
                            <a:gd name="T0" fmla="*/ 0 w 124"/>
                            <a:gd name="T1" fmla="*/ 0 h 102"/>
                            <a:gd name="T2" fmla="*/ 0 w 124"/>
                            <a:gd name="T3" fmla="*/ 0 h 102"/>
                            <a:gd name="T4" fmla="*/ 124 w 124"/>
                            <a:gd name="T5" fmla="*/ 0 h 102"/>
                            <a:gd name="T6" fmla="*/ 124 w 124"/>
                            <a:gd name="T7" fmla="*/ 10 h 102"/>
                            <a:gd name="T8" fmla="*/ 115 w 124"/>
                            <a:gd name="T9" fmla="*/ 10 h 102"/>
                            <a:gd name="T10" fmla="*/ 115 w 124"/>
                            <a:gd name="T11" fmla="*/ 92 h 102"/>
                            <a:gd name="T12" fmla="*/ 124 w 124"/>
                            <a:gd name="T13" fmla="*/ 92 h 102"/>
                            <a:gd name="T14" fmla="*/ 0 w 124"/>
                            <a:gd name="T15" fmla="*/ 102 h 102"/>
                            <a:gd name="T16" fmla="*/ 0 w 124"/>
                            <a:gd name="T17" fmla="*/ 92 h 102"/>
                            <a:gd name="T18" fmla="*/ 10 w 124"/>
                            <a:gd name="T19" fmla="*/ 92 h 102"/>
                            <a:gd name="T20" fmla="*/ 10 w 124"/>
                            <a:gd name="T21" fmla="*/ 10 h 102"/>
                            <a:gd name="T22" fmla="*/ 0 w 124"/>
                            <a:gd name="T23" fmla="*/ 10 h 102"/>
                            <a:gd name="T24" fmla="*/ 0 w 124"/>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102"/>
                            <a:gd name="T41" fmla="*/ 124 w 124"/>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102">
                              <a:moveTo>
                                <a:pt x="0" y="0"/>
                              </a:moveTo>
                              <a:lnTo>
                                <a:pt x="0" y="0"/>
                              </a:lnTo>
                              <a:lnTo>
                                <a:pt x="124" y="0"/>
                              </a:lnTo>
                              <a:lnTo>
                                <a:pt x="124" y="10"/>
                              </a:lnTo>
                              <a:lnTo>
                                <a:pt x="115" y="10"/>
                              </a:lnTo>
                              <a:lnTo>
                                <a:pt x="115" y="92"/>
                              </a:lnTo>
                              <a:lnTo>
                                <a:pt x="124" y="92"/>
                              </a:lnTo>
                              <a:lnTo>
                                <a:pt x="0" y="102"/>
                              </a:lnTo>
                              <a:lnTo>
                                <a:pt x="0" y="92"/>
                              </a:lnTo>
                              <a:lnTo>
                                <a:pt x="10" y="92"/>
                              </a:lnTo>
                              <a:lnTo>
                                <a:pt x="10" y="10"/>
                              </a:lnTo>
                              <a:lnTo>
                                <a:pt x="0" y="10"/>
                              </a:lnTo>
                              <a:lnTo>
                                <a:pt x="0" y="0"/>
                              </a:lnTo>
                              <a:close/>
                            </a:path>
                          </a:pathLst>
                        </a:custGeom>
                        <a:solidFill>
                          <a:srgbClr val="3F1F00"/>
                        </a:solidFill>
                        <a:ln w="9525">
                          <a:noFill/>
                          <a:round/>
                          <a:headEnd/>
                          <a:tailEnd/>
                        </a:ln>
                      </p:spPr>
                      <p:txBody>
                        <a:bodyPr/>
                        <a:lstStyle/>
                        <a:p>
                          <a:endParaRPr lang="en-US"/>
                        </a:p>
                      </p:txBody>
                    </p:sp>
                    <p:sp>
                      <p:nvSpPr>
                        <p:cNvPr id="53223" name="Freeform 319"/>
                        <p:cNvSpPr>
                          <a:spLocks/>
                        </p:cNvSpPr>
                        <p:nvPr/>
                      </p:nvSpPr>
                      <p:spPr bwMode="auto">
                        <a:xfrm>
                          <a:off x="2069" y="2348"/>
                          <a:ext cx="124" cy="92"/>
                        </a:xfrm>
                        <a:custGeom>
                          <a:avLst/>
                          <a:gdLst>
                            <a:gd name="T0" fmla="*/ 0 w 124"/>
                            <a:gd name="T1" fmla="*/ 0 h 92"/>
                            <a:gd name="T2" fmla="*/ 0 w 124"/>
                            <a:gd name="T3" fmla="*/ 0 h 92"/>
                            <a:gd name="T4" fmla="*/ 124 w 124"/>
                            <a:gd name="T5" fmla="*/ 0 h 92"/>
                            <a:gd name="T6" fmla="*/ 124 w 124"/>
                            <a:gd name="T7" fmla="*/ 10 h 92"/>
                            <a:gd name="T8" fmla="*/ 124 w 124"/>
                            <a:gd name="T9" fmla="*/ 79 h 92"/>
                            <a:gd name="T10" fmla="*/ 124 w 124"/>
                            <a:gd name="T11" fmla="*/ 92 h 92"/>
                            <a:gd name="T12" fmla="*/ 0 w 124"/>
                            <a:gd name="T13" fmla="*/ 92 h 92"/>
                            <a:gd name="T14" fmla="*/ 10 w 124"/>
                            <a:gd name="T15" fmla="*/ 92 h 92"/>
                            <a:gd name="T16" fmla="*/ 10 w 124"/>
                            <a:gd name="T17" fmla="*/ 10 h 92"/>
                            <a:gd name="T18" fmla="*/ 0 w 124"/>
                            <a:gd name="T19" fmla="*/ 10 h 92"/>
                            <a:gd name="T20" fmla="*/ 0 w 124"/>
                            <a:gd name="T21" fmla="*/ 0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4"/>
                            <a:gd name="T34" fmla="*/ 0 h 92"/>
                            <a:gd name="T35" fmla="*/ 124 w 124"/>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4" h="92">
                              <a:moveTo>
                                <a:pt x="0" y="0"/>
                              </a:moveTo>
                              <a:lnTo>
                                <a:pt x="0" y="0"/>
                              </a:lnTo>
                              <a:lnTo>
                                <a:pt x="124" y="0"/>
                              </a:lnTo>
                              <a:lnTo>
                                <a:pt x="124" y="10"/>
                              </a:lnTo>
                              <a:lnTo>
                                <a:pt x="124" y="79"/>
                              </a:lnTo>
                              <a:lnTo>
                                <a:pt x="124" y="92"/>
                              </a:lnTo>
                              <a:lnTo>
                                <a:pt x="0" y="92"/>
                              </a:lnTo>
                              <a:lnTo>
                                <a:pt x="10" y="92"/>
                              </a:lnTo>
                              <a:lnTo>
                                <a:pt x="10" y="10"/>
                              </a:lnTo>
                              <a:lnTo>
                                <a:pt x="0" y="10"/>
                              </a:lnTo>
                              <a:lnTo>
                                <a:pt x="0" y="0"/>
                              </a:lnTo>
                              <a:close/>
                            </a:path>
                          </a:pathLst>
                        </a:custGeom>
                        <a:solidFill>
                          <a:srgbClr val="FFBF7F"/>
                        </a:solidFill>
                        <a:ln w="9525">
                          <a:noFill/>
                          <a:round/>
                          <a:headEnd/>
                          <a:tailEnd/>
                        </a:ln>
                      </p:spPr>
                      <p:txBody>
                        <a:bodyPr/>
                        <a:lstStyle/>
                        <a:p>
                          <a:endParaRPr lang="en-US"/>
                        </a:p>
                      </p:txBody>
                    </p:sp>
                  </p:grpSp>
                  <p:grpSp>
                    <p:nvGrpSpPr>
                      <p:cNvPr id="53198" name="Group 320"/>
                      <p:cNvGrpSpPr>
                        <a:grpSpLocks/>
                      </p:cNvGrpSpPr>
                      <p:nvPr/>
                    </p:nvGrpSpPr>
                    <p:grpSpPr bwMode="auto">
                      <a:xfrm>
                        <a:off x="2089" y="2358"/>
                        <a:ext cx="108" cy="92"/>
                        <a:chOff x="2089" y="2358"/>
                        <a:chExt cx="108" cy="92"/>
                      </a:xfrm>
                    </p:grpSpPr>
                    <p:grpSp>
                      <p:nvGrpSpPr>
                        <p:cNvPr id="53199" name="Group 321"/>
                        <p:cNvGrpSpPr>
                          <a:grpSpLocks/>
                        </p:cNvGrpSpPr>
                        <p:nvPr/>
                      </p:nvGrpSpPr>
                      <p:grpSpPr bwMode="auto">
                        <a:xfrm>
                          <a:off x="2092" y="2361"/>
                          <a:ext cx="79" cy="79"/>
                          <a:chOff x="2092" y="2361"/>
                          <a:chExt cx="79" cy="79"/>
                        </a:xfrm>
                      </p:grpSpPr>
                      <p:sp>
                        <p:nvSpPr>
                          <p:cNvPr id="53218" name="Freeform 322"/>
                          <p:cNvSpPr>
                            <a:spLocks/>
                          </p:cNvSpPr>
                          <p:nvPr/>
                        </p:nvSpPr>
                        <p:spPr bwMode="auto">
                          <a:xfrm>
                            <a:off x="2092" y="2361"/>
                            <a:ext cx="36" cy="79"/>
                          </a:xfrm>
                          <a:custGeom>
                            <a:avLst/>
                            <a:gdLst>
                              <a:gd name="T0" fmla="*/ 0 w 36"/>
                              <a:gd name="T1" fmla="*/ 0 h 79"/>
                              <a:gd name="T2" fmla="*/ 0 w 36"/>
                              <a:gd name="T3" fmla="*/ 0 h 79"/>
                              <a:gd name="T4" fmla="*/ 36 w 36"/>
                              <a:gd name="T5" fmla="*/ 0 h 79"/>
                              <a:gd name="T6" fmla="*/ 36 w 36"/>
                              <a:gd name="T7" fmla="*/ 66 h 79"/>
                              <a:gd name="T8" fmla="*/ 0 w 36"/>
                              <a:gd name="T9" fmla="*/ 79 h 79"/>
                              <a:gd name="T10" fmla="*/ 0 w 36"/>
                              <a:gd name="T11" fmla="*/ 0 h 79"/>
                              <a:gd name="T12" fmla="*/ 0 60000 65536"/>
                              <a:gd name="T13" fmla="*/ 0 60000 65536"/>
                              <a:gd name="T14" fmla="*/ 0 60000 65536"/>
                              <a:gd name="T15" fmla="*/ 0 60000 65536"/>
                              <a:gd name="T16" fmla="*/ 0 60000 65536"/>
                              <a:gd name="T17" fmla="*/ 0 60000 65536"/>
                              <a:gd name="T18" fmla="*/ 0 w 36"/>
                              <a:gd name="T19" fmla="*/ 0 h 79"/>
                              <a:gd name="T20" fmla="*/ 36 w 36"/>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36" h="79">
                                <a:moveTo>
                                  <a:pt x="0" y="0"/>
                                </a:moveTo>
                                <a:lnTo>
                                  <a:pt x="0" y="0"/>
                                </a:lnTo>
                                <a:lnTo>
                                  <a:pt x="36" y="0"/>
                                </a:lnTo>
                                <a:lnTo>
                                  <a:pt x="36" y="66"/>
                                </a:lnTo>
                                <a:lnTo>
                                  <a:pt x="0" y="79"/>
                                </a:lnTo>
                                <a:lnTo>
                                  <a:pt x="0" y="0"/>
                                </a:lnTo>
                                <a:close/>
                              </a:path>
                            </a:pathLst>
                          </a:custGeom>
                          <a:solidFill>
                            <a:srgbClr val="5F3F1F"/>
                          </a:solidFill>
                          <a:ln w="9525">
                            <a:noFill/>
                            <a:round/>
                            <a:headEnd/>
                            <a:tailEnd/>
                          </a:ln>
                        </p:spPr>
                        <p:txBody>
                          <a:bodyPr/>
                          <a:lstStyle/>
                          <a:p>
                            <a:endParaRPr lang="en-US"/>
                          </a:p>
                        </p:txBody>
                      </p:sp>
                      <p:sp>
                        <p:nvSpPr>
                          <p:cNvPr id="53219" name="Freeform 323"/>
                          <p:cNvSpPr>
                            <a:spLocks/>
                          </p:cNvSpPr>
                          <p:nvPr/>
                        </p:nvSpPr>
                        <p:spPr bwMode="auto">
                          <a:xfrm>
                            <a:off x="2092" y="2361"/>
                            <a:ext cx="36" cy="66"/>
                          </a:xfrm>
                          <a:custGeom>
                            <a:avLst/>
                            <a:gdLst>
                              <a:gd name="T0" fmla="*/ 0 w 36"/>
                              <a:gd name="T1" fmla="*/ 0 h 66"/>
                              <a:gd name="T2" fmla="*/ 0 w 36"/>
                              <a:gd name="T3" fmla="*/ 0 h 66"/>
                              <a:gd name="T4" fmla="*/ 36 w 36"/>
                              <a:gd name="T5" fmla="*/ 0 h 66"/>
                              <a:gd name="T6" fmla="*/ 36 w 36"/>
                              <a:gd name="T7" fmla="*/ 66 h 66"/>
                              <a:gd name="T8" fmla="*/ 0 w 36"/>
                              <a:gd name="T9" fmla="*/ 66 h 66"/>
                              <a:gd name="T10" fmla="*/ 0 w 36"/>
                              <a:gd name="T11" fmla="*/ 0 h 66"/>
                              <a:gd name="T12" fmla="*/ 0 60000 65536"/>
                              <a:gd name="T13" fmla="*/ 0 60000 65536"/>
                              <a:gd name="T14" fmla="*/ 0 60000 65536"/>
                              <a:gd name="T15" fmla="*/ 0 60000 65536"/>
                              <a:gd name="T16" fmla="*/ 0 60000 65536"/>
                              <a:gd name="T17" fmla="*/ 0 60000 65536"/>
                              <a:gd name="T18" fmla="*/ 0 w 36"/>
                              <a:gd name="T19" fmla="*/ 0 h 66"/>
                              <a:gd name="T20" fmla="*/ 36 w 36"/>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36" h="66">
                                <a:moveTo>
                                  <a:pt x="0" y="0"/>
                                </a:moveTo>
                                <a:lnTo>
                                  <a:pt x="0" y="0"/>
                                </a:lnTo>
                                <a:lnTo>
                                  <a:pt x="36" y="0"/>
                                </a:lnTo>
                                <a:lnTo>
                                  <a:pt x="36" y="66"/>
                                </a:lnTo>
                                <a:lnTo>
                                  <a:pt x="0" y="66"/>
                                </a:lnTo>
                                <a:lnTo>
                                  <a:pt x="0" y="0"/>
                                </a:lnTo>
                                <a:close/>
                              </a:path>
                            </a:pathLst>
                          </a:custGeom>
                          <a:solidFill>
                            <a:srgbClr val="BFBFDF"/>
                          </a:solidFill>
                          <a:ln w="9525">
                            <a:noFill/>
                            <a:round/>
                            <a:headEnd/>
                            <a:tailEnd/>
                          </a:ln>
                        </p:spPr>
                        <p:txBody>
                          <a:bodyPr/>
                          <a:lstStyle/>
                          <a:p>
                            <a:endParaRPr lang="en-US"/>
                          </a:p>
                        </p:txBody>
                      </p:sp>
                      <p:sp>
                        <p:nvSpPr>
                          <p:cNvPr id="53220" name="Freeform 324"/>
                          <p:cNvSpPr>
                            <a:spLocks/>
                          </p:cNvSpPr>
                          <p:nvPr/>
                        </p:nvSpPr>
                        <p:spPr bwMode="auto">
                          <a:xfrm>
                            <a:off x="2148" y="2361"/>
                            <a:ext cx="23" cy="66"/>
                          </a:xfrm>
                          <a:custGeom>
                            <a:avLst/>
                            <a:gdLst>
                              <a:gd name="T0" fmla="*/ 0 w 23"/>
                              <a:gd name="T1" fmla="*/ 0 h 66"/>
                              <a:gd name="T2" fmla="*/ 0 w 23"/>
                              <a:gd name="T3" fmla="*/ 0 h 66"/>
                              <a:gd name="T4" fmla="*/ 23 w 23"/>
                              <a:gd name="T5" fmla="*/ 0 h 66"/>
                              <a:gd name="T6" fmla="*/ 23 w 23"/>
                              <a:gd name="T7" fmla="*/ 66 h 66"/>
                              <a:gd name="T8" fmla="*/ 0 w 23"/>
                              <a:gd name="T9" fmla="*/ 66 h 66"/>
                              <a:gd name="T10" fmla="*/ 0 w 23"/>
                              <a:gd name="T11" fmla="*/ 0 h 66"/>
                              <a:gd name="T12" fmla="*/ 0 60000 65536"/>
                              <a:gd name="T13" fmla="*/ 0 60000 65536"/>
                              <a:gd name="T14" fmla="*/ 0 60000 65536"/>
                              <a:gd name="T15" fmla="*/ 0 60000 65536"/>
                              <a:gd name="T16" fmla="*/ 0 60000 65536"/>
                              <a:gd name="T17" fmla="*/ 0 60000 65536"/>
                              <a:gd name="T18" fmla="*/ 0 w 23"/>
                              <a:gd name="T19" fmla="*/ 0 h 66"/>
                              <a:gd name="T20" fmla="*/ 23 w 23"/>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23" h="66">
                                <a:moveTo>
                                  <a:pt x="0" y="0"/>
                                </a:moveTo>
                                <a:lnTo>
                                  <a:pt x="0" y="0"/>
                                </a:lnTo>
                                <a:lnTo>
                                  <a:pt x="23" y="0"/>
                                </a:lnTo>
                                <a:lnTo>
                                  <a:pt x="23" y="66"/>
                                </a:lnTo>
                                <a:lnTo>
                                  <a:pt x="0" y="66"/>
                                </a:lnTo>
                                <a:lnTo>
                                  <a:pt x="0" y="0"/>
                                </a:lnTo>
                                <a:close/>
                              </a:path>
                            </a:pathLst>
                          </a:custGeom>
                          <a:solidFill>
                            <a:srgbClr val="5F3F1F"/>
                          </a:solidFill>
                          <a:ln w="9525">
                            <a:noFill/>
                            <a:round/>
                            <a:headEnd/>
                            <a:tailEnd/>
                          </a:ln>
                        </p:spPr>
                        <p:txBody>
                          <a:bodyPr/>
                          <a:lstStyle/>
                          <a:p>
                            <a:endParaRPr lang="en-US"/>
                          </a:p>
                        </p:txBody>
                      </p:sp>
                      <p:sp>
                        <p:nvSpPr>
                          <p:cNvPr id="53221" name="Freeform 325"/>
                          <p:cNvSpPr>
                            <a:spLocks/>
                          </p:cNvSpPr>
                          <p:nvPr/>
                        </p:nvSpPr>
                        <p:spPr bwMode="auto">
                          <a:xfrm>
                            <a:off x="2148" y="2361"/>
                            <a:ext cx="23" cy="66"/>
                          </a:xfrm>
                          <a:custGeom>
                            <a:avLst/>
                            <a:gdLst>
                              <a:gd name="T0" fmla="*/ 0 w 23"/>
                              <a:gd name="T1" fmla="*/ 0 h 66"/>
                              <a:gd name="T2" fmla="*/ 0 w 23"/>
                              <a:gd name="T3" fmla="*/ 0 h 66"/>
                              <a:gd name="T4" fmla="*/ 23 w 23"/>
                              <a:gd name="T5" fmla="*/ 0 h 66"/>
                              <a:gd name="T6" fmla="*/ 23 w 23"/>
                              <a:gd name="T7" fmla="*/ 66 h 66"/>
                              <a:gd name="T8" fmla="*/ 0 w 23"/>
                              <a:gd name="T9" fmla="*/ 66 h 66"/>
                              <a:gd name="T10" fmla="*/ 0 w 23"/>
                              <a:gd name="T11" fmla="*/ 0 h 66"/>
                              <a:gd name="T12" fmla="*/ 0 60000 65536"/>
                              <a:gd name="T13" fmla="*/ 0 60000 65536"/>
                              <a:gd name="T14" fmla="*/ 0 60000 65536"/>
                              <a:gd name="T15" fmla="*/ 0 60000 65536"/>
                              <a:gd name="T16" fmla="*/ 0 60000 65536"/>
                              <a:gd name="T17" fmla="*/ 0 60000 65536"/>
                              <a:gd name="T18" fmla="*/ 0 w 23"/>
                              <a:gd name="T19" fmla="*/ 0 h 66"/>
                              <a:gd name="T20" fmla="*/ 23 w 23"/>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23" h="66">
                                <a:moveTo>
                                  <a:pt x="0" y="0"/>
                                </a:moveTo>
                                <a:lnTo>
                                  <a:pt x="0" y="0"/>
                                </a:lnTo>
                                <a:lnTo>
                                  <a:pt x="23" y="0"/>
                                </a:lnTo>
                                <a:lnTo>
                                  <a:pt x="23" y="66"/>
                                </a:lnTo>
                                <a:lnTo>
                                  <a:pt x="0" y="66"/>
                                </a:lnTo>
                                <a:lnTo>
                                  <a:pt x="0" y="0"/>
                                </a:lnTo>
                                <a:close/>
                              </a:path>
                            </a:pathLst>
                          </a:custGeom>
                          <a:solidFill>
                            <a:srgbClr val="BFBFDF"/>
                          </a:solidFill>
                          <a:ln w="9525">
                            <a:noFill/>
                            <a:round/>
                            <a:headEnd/>
                            <a:tailEnd/>
                          </a:ln>
                        </p:spPr>
                        <p:txBody>
                          <a:bodyPr/>
                          <a:lstStyle/>
                          <a:p>
                            <a:endParaRPr lang="en-US"/>
                          </a:p>
                        </p:txBody>
                      </p:sp>
                    </p:grpSp>
                    <p:grpSp>
                      <p:nvGrpSpPr>
                        <p:cNvPr id="53200" name="Group 326"/>
                        <p:cNvGrpSpPr>
                          <a:grpSpLocks/>
                        </p:cNvGrpSpPr>
                        <p:nvPr/>
                      </p:nvGrpSpPr>
                      <p:grpSpPr bwMode="auto">
                        <a:xfrm>
                          <a:off x="2089" y="2358"/>
                          <a:ext cx="108" cy="92"/>
                          <a:chOff x="2089" y="2358"/>
                          <a:chExt cx="108" cy="92"/>
                        </a:xfrm>
                      </p:grpSpPr>
                      <p:grpSp>
                        <p:nvGrpSpPr>
                          <p:cNvPr id="53201" name="Group 327"/>
                          <p:cNvGrpSpPr>
                            <a:grpSpLocks/>
                          </p:cNvGrpSpPr>
                          <p:nvPr/>
                        </p:nvGrpSpPr>
                        <p:grpSpPr bwMode="auto">
                          <a:xfrm>
                            <a:off x="2089" y="2358"/>
                            <a:ext cx="108" cy="92"/>
                            <a:chOff x="2089" y="2358"/>
                            <a:chExt cx="108" cy="92"/>
                          </a:xfrm>
                        </p:grpSpPr>
                        <p:sp>
                          <p:nvSpPr>
                            <p:cNvPr id="53210" name="Line 328"/>
                            <p:cNvSpPr>
                              <a:spLocks noChangeShapeType="1"/>
                            </p:cNvSpPr>
                            <p:nvPr/>
                          </p:nvSpPr>
                          <p:spPr bwMode="auto">
                            <a:xfrm flipH="1">
                              <a:off x="2089" y="2420"/>
                              <a:ext cx="108" cy="3"/>
                            </a:xfrm>
                            <a:prstGeom prst="line">
                              <a:avLst/>
                            </a:prstGeom>
                            <a:noFill/>
                            <a:ln w="11113">
                              <a:solidFill>
                                <a:srgbClr val="000000"/>
                              </a:solidFill>
                              <a:round/>
                              <a:headEnd/>
                              <a:tailEnd/>
                            </a:ln>
                          </p:spPr>
                          <p:txBody>
                            <a:bodyPr/>
                            <a:lstStyle/>
                            <a:p>
                              <a:endParaRPr lang="en-US"/>
                            </a:p>
                          </p:txBody>
                        </p:sp>
                        <p:grpSp>
                          <p:nvGrpSpPr>
                            <p:cNvPr id="53211" name="Group 329"/>
                            <p:cNvGrpSpPr>
                              <a:grpSpLocks/>
                            </p:cNvGrpSpPr>
                            <p:nvPr/>
                          </p:nvGrpSpPr>
                          <p:grpSpPr bwMode="auto">
                            <a:xfrm>
                              <a:off x="2099" y="2358"/>
                              <a:ext cx="98" cy="92"/>
                              <a:chOff x="2099" y="2358"/>
                              <a:chExt cx="98" cy="92"/>
                            </a:xfrm>
                          </p:grpSpPr>
                          <p:sp>
                            <p:nvSpPr>
                              <p:cNvPr id="53212" name="Line 330"/>
                              <p:cNvSpPr>
                                <a:spLocks noChangeShapeType="1"/>
                              </p:cNvSpPr>
                              <p:nvPr/>
                            </p:nvSpPr>
                            <p:spPr bwMode="auto">
                              <a:xfrm flipH="1">
                                <a:off x="2099" y="2371"/>
                                <a:ext cx="98" cy="1"/>
                              </a:xfrm>
                              <a:prstGeom prst="line">
                                <a:avLst/>
                              </a:prstGeom>
                              <a:noFill/>
                              <a:ln w="11113">
                                <a:solidFill>
                                  <a:srgbClr val="000000"/>
                                </a:solidFill>
                                <a:round/>
                                <a:headEnd/>
                                <a:tailEnd/>
                              </a:ln>
                            </p:spPr>
                            <p:txBody>
                              <a:bodyPr/>
                              <a:lstStyle/>
                              <a:p>
                                <a:endParaRPr lang="en-US"/>
                              </a:p>
                            </p:txBody>
                          </p:sp>
                          <p:sp>
                            <p:nvSpPr>
                              <p:cNvPr id="53213" name="Line 331"/>
                              <p:cNvSpPr>
                                <a:spLocks noChangeShapeType="1"/>
                              </p:cNvSpPr>
                              <p:nvPr/>
                            </p:nvSpPr>
                            <p:spPr bwMode="auto">
                              <a:xfrm flipH="1">
                                <a:off x="2099" y="2394"/>
                                <a:ext cx="98" cy="3"/>
                              </a:xfrm>
                              <a:prstGeom prst="line">
                                <a:avLst/>
                              </a:prstGeom>
                              <a:noFill/>
                              <a:ln w="11113">
                                <a:solidFill>
                                  <a:srgbClr val="000000"/>
                                </a:solidFill>
                                <a:round/>
                                <a:headEnd/>
                                <a:tailEnd/>
                              </a:ln>
                            </p:spPr>
                            <p:txBody>
                              <a:bodyPr/>
                              <a:lstStyle/>
                              <a:p>
                                <a:endParaRPr lang="en-US"/>
                              </a:p>
                            </p:txBody>
                          </p:sp>
                          <p:sp>
                            <p:nvSpPr>
                              <p:cNvPr id="53214" name="Line 332"/>
                              <p:cNvSpPr>
                                <a:spLocks noChangeShapeType="1"/>
                              </p:cNvSpPr>
                              <p:nvPr/>
                            </p:nvSpPr>
                            <p:spPr bwMode="auto">
                              <a:xfrm flipV="1">
                                <a:off x="2115" y="2358"/>
                                <a:ext cx="1" cy="92"/>
                              </a:xfrm>
                              <a:prstGeom prst="line">
                                <a:avLst/>
                              </a:prstGeom>
                              <a:noFill/>
                              <a:ln w="11113">
                                <a:solidFill>
                                  <a:srgbClr val="000000"/>
                                </a:solidFill>
                                <a:round/>
                                <a:headEnd/>
                                <a:tailEnd/>
                              </a:ln>
                            </p:spPr>
                            <p:txBody>
                              <a:bodyPr/>
                              <a:lstStyle/>
                              <a:p>
                                <a:endParaRPr lang="en-US"/>
                              </a:p>
                            </p:txBody>
                          </p:sp>
                          <p:sp>
                            <p:nvSpPr>
                              <p:cNvPr id="53215" name="Line 333"/>
                              <p:cNvSpPr>
                                <a:spLocks noChangeShapeType="1"/>
                              </p:cNvSpPr>
                              <p:nvPr/>
                            </p:nvSpPr>
                            <p:spPr bwMode="auto">
                              <a:xfrm flipV="1">
                                <a:off x="2125" y="2358"/>
                                <a:ext cx="1" cy="92"/>
                              </a:xfrm>
                              <a:prstGeom prst="line">
                                <a:avLst/>
                              </a:prstGeom>
                              <a:noFill/>
                              <a:ln w="11113">
                                <a:solidFill>
                                  <a:srgbClr val="000000"/>
                                </a:solidFill>
                                <a:round/>
                                <a:headEnd/>
                                <a:tailEnd/>
                              </a:ln>
                            </p:spPr>
                            <p:txBody>
                              <a:bodyPr/>
                              <a:lstStyle/>
                              <a:p>
                                <a:endParaRPr lang="en-US"/>
                              </a:p>
                            </p:txBody>
                          </p:sp>
                          <p:sp>
                            <p:nvSpPr>
                              <p:cNvPr id="53216" name="Line 334"/>
                              <p:cNvSpPr>
                                <a:spLocks noChangeShapeType="1"/>
                              </p:cNvSpPr>
                              <p:nvPr/>
                            </p:nvSpPr>
                            <p:spPr bwMode="auto">
                              <a:xfrm flipV="1">
                                <a:off x="2158" y="2358"/>
                                <a:ext cx="1" cy="92"/>
                              </a:xfrm>
                              <a:prstGeom prst="line">
                                <a:avLst/>
                              </a:prstGeom>
                              <a:noFill/>
                              <a:ln w="11113">
                                <a:solidFill>
                                  <a:srgbClr val="000000"/>
                                </a:solidFill>
                                <a:round/>
                                <a:headEnd/>
                                <a:tailEnd/>
                              </a:ln>
                            </p:spPr>
                            <p:txBody>
                              <a:bodyPr/>
                              <a:lstStyle/>
                              <a:p>
                                <a:endParaRPr lang="en-US"/>
                              </a:p>
                            </p:txBody>
                          </p:sp>
                          <p:sp>
                            <p:nvSpPr>
                              <p:cNvPr id="53217" name="Line 335"/>
                              <p:cNvSpPr>
                                <a:spLocks noChangeShapeType="1"/>
                              </p:cNvSpPr>
                              <p:nvPr/>
                            </p:nvSpPr>
                            <p:spPr bwMode="auto">
                              <a:xfrm flipV="1">
                                <a:off x="2167" y="2358"/>
                                <a:ext cx="1" cy="92"/>
                              </a:xfrm>
                              <a:prstGeom prst="line">
                                <a:avLst/>
                              </a:prstGeom>
                              <a:noFill/>
                              <a:ln w="11113">
                                <a:solidFill>
                                  <a:srgbClr val="000000"/>
                                </a:solidFill>
                                <a:round/>
                                <a:headEnd/>
                                <a:tailEnd/>
                              </a:ln>
                            </p:spPr>
                            <p:txBody>
                              <a:bodyPr/>
                              <a:lstStyle/>
                              <a:p>
                                <a:endParaRPr lang="en-US"/>
                              </a:p>
                            </p:txBody>
                          </p:sp>
                        </p:grpSp>
                      </p:grpSp>
                      <p:grpSp>
                        <p:nvGrpSpPr>
                          <p:cNvPr id="53202" name="Group 336"/>
                          <p:cNvGrpSpPr>
                            <a:grpSpLocks/>
                          </p:cNvGrpSpPr>
                          <p:nvPr/>
                        </p:nvGrpSpPr>
                        <p:grpSpPr bwMode="auto">
                          <a:xfrm>
                            <a:off x="2099" y="2358"/>
                            <a:ext cx="98" cy="92"/>
                            <a:chOff x="2099" y="2358"/>
                            <a:chExt cx="98" cy="92"/>
                          </a:xfrm>
                        </p:grpSpPr>
                        <p:sp>
                          <p:nvSpPr>
                            <p:cNvPr id="53203" name="Line 337"/>
                            <p:cNvSpPr>
                              <a:spLocks noChangeShapeType="1"/>
                            </p:cNvSpPr>
                            <p:nvPr/>
                          </p:nvSpPr>
                          <p:spPr bwMode="auto">
                            <a:xfrm flipH="1">
                              <a:off x="2099" y="2371"/>
                              <a:ext cx="98" cy="1"/>
                            </a:xfrm>
                            <a:prstGeom prst="line">
                              <a:avLst/>
                            </a:prstGeom>
                            <a:noFill/>
                            <a:ln w="11113">
                              <a:solidFill>
                                <a:srgbClr val="BF7F3F"/>
                              </a:solidFill>
                              <a:round/>
                              <a:headEnd/>
                              <a:tailEnd/>
                            </a:ln>
                          </p:spPr>
                          <p:txBody>
                            <a:bodyPr/>
                            <a:lstStyle/>
                            <a:p>
                              <a:endParaRPr lang="en-US"/>
                            </a:p>
                          </p:txBody>
                        </p:sp>
                        <p:sp>
                          <p:nvSpPr>
                            <p:cNvPr id="53204" name="Line 338"/>
                            <p:cNvSpPr>
                              <a:spLocks noChangeShapeType="1"/>
                            </p:cNvSpPr>
                            <p:nvPr/>
                          </p:nvSpPr>
                          <p:spPr bwMode="auto">
                            <a:xfrm flipH="1">
                              <a:off x="2099" y="2394"/>
                              <a:ext cx="98" cy="3"/>
                            </a:xfrm>
                            <a:prstGeom prst="line">
                              <a:avLst/>
                            </a:prstGeom>
                            <a:noFill/>
                            <a:ln w="11113">
                              <a:solidFill>
                                <a:srgbClr val="BF7F3F"/>
                              </a:solidFill>
                              <a:round/>
                              <a:headEnd/>
                              <a:tailEnd/>
                            </a:ln>
                          </p:spPr>
                          <p:txBody>
                            <a:bodyPr/>
                            <a:lstStyle/>
                            <a:p>
                              <a:endParaRPr lang="en-US"/>
                            </a:p>
                          </p:txBody>
                        </p:sp>
                        <p:sp>
                          <p:nvSpPr>
                            <p:cNvPr id="53205" name="Line 339"/>
                            <p:cNvSpPr>
                              <a:spLocks noChangeShapeType="1"/>
                            </p:cNvSpPr>
                            <p:nvPr/>
                          </p:nvSpPr>
                          <p:spPr bwMode="auto">
                            <a:xfrm flipH="1">
                              <a:off x="2099" y="2420"/>
                              <a:ext cx="98" cy="3"/>
                            </a:xfrm>
                            <a:prstGeom prst="line">
                              <a:avLst/>
                            </a:prstGeom>
                            <a:noFill/>
                            <a:ln w="11113">
                              <a:solidFill>
                                <a:srgbClr val="BF7F3F"/>
                              </a:solidFill>
                              <a:round/>
                              <a:headEnd/>
                              <a:tailEnd/>
                            </a:ln>
                          </p:spPr>
                          <p:txBody>
                            <a:bodyPr/>
                            <a:lstStyle/>
                            <a:p>
                              <a:endParaRPr lang="en-US"/>
                            </a:p>
                          </p:txBody>
                        </p:sp>
                        <p:sp>
                          <p:nvSpPr>
                            <p:cNvPr id="53206" name="Line 340"/>
                            <p:cNvSpPr>
                              <a:spLocks noChangeShapeType="1"/>
                            </p:cNvSpPr>
                            <p:nvPr/>
                          </p:nvSpPr>
                          <p:spPr bwMode="auto">
                            <a:xfrm flipV="1">
                              <a:off x="2115" y="2358"/>
                              <a:ext cx="1" cy="92"/>
                            </a:xfrm>
                            <a:prstGeom prst="line">
                              <a:avLst/>
                            </a:prstGeom>
                            <a:noFill/>
                            <a:ln w="11113">
                              <a:solidFill>
                                <a:srgbClr val="BF7F3F"/>
                              </a:solidFill>
                              <a:round/>
                              <a:headEnd/>
                              <a:tailEnd/>
                            </a:ln>
                          </p:spPr>
                          <p:txBody>
                            <a:bodyPr/>
                            <a:lstStyle/>
                            <a:p>
                              <a:endParaRPr lang="en-US"/>
                            </a:p>
                          </p:txBody>
                        </p:sp>
                        <p:sp>
                          <p:nvSpPr>
                            <p:cNvPr id="53207" name="Line 341"/>
                            <p:cNvSpPr>
                              <a:spLocks noChangeShapeType="1"/>
                            </p:cNvSpPr>
                            <p:nvPr/>
                          </p:nvSpPr>
                          <p:spPr bwMode="auto">
                            <a:xfrm flipV="1">
                              <a:off x="2125" y="2358"/>
                              <a:ext cx="1" cy="92"/>
                            </a:xfrm>
                            <a:prstGeom prst="line">
                              <a:avLst/>
                            </a:prstGeom>
                            <a:noFill/>
                            <a:ln w="11113">
                              <a:solidFill>
                                <a:srgbClr val="BF7F3F"/>
                              </a:solidFill>
                              <a:round/>
                              <a:headEnd/>
                              <a:tailEnd/>
                            </a:ln>
                          </p:spPr>
                          <p:txBody>
                            <a:bodyPr/>
                            <a:lstStyle/>
                            <a:p>
                              <a:endParaRPr lang="en-US"/>
                            </a:p>
                          </p:txBody>
                        </p:sp>
                        <p:sp>
                          <p:nvSpPr>
                            <p:cNvPr id="53208" name="Line 342"/>
                            <p:cNvSpPr>
                              <a:spLocks noChangeShapeType="1"/>
                            </p:cNvSpPr>
                            <p:nvPr/>
                          </p:nvSpPr>
                          <p:spPr bwMode="auto">
                            <a:xfrm flipV="1">
                              <a:off x="2158" y="2358"/>
                              <a:ext cx="1" cy="92"/>
                            </a:xfrm>
                            <a:prstGeom prst="line">
                              <a:avLst/>
                            </a:prstGeom>
                            <a:noFill/>
                            <a:ln w="11113">
                              <a:solidFill>
                                <a:srgbClr val="BF7F3F"/>
                              </a:solidFill>
                              <a:round/>
                              <a:headEnd/>
                              <a:tailEnd/>
                            </a:ln>
                          </p:spPr>
                          <p:txBody>
                            <a:bodyPr/>
                            <a:lstStyle/>
                            <a:p>
                              <a:endParaRPr lang="en-US"/>
                            </a:p>
                          </p:txBody>
                        </p:sp>
                        <p:sp>
                          <p:nvSpPr>
                            <p:cNvPr id="53209" name="Line 343"/>
                            <p:cNvSpPr>
                              <a:spLocks noChangeShapeType="1"/>
                            </p:cNvSpPr>
                            <p:nvPr/>
                          </p:nvSpPr>
                          <p:spPr bwMode="auto">
                            <a:xfrm flipV="1">
                              <a:off x="2167" y="2358"/>
                              <a:ext cx="1" cy="92"/>
                            </a:xfrm>
                            <a:prstGeom prst="line">
                              <a:avLst/>
                            </a:prstGeom>
                            <a:noFill/>
                            <a:ln w="11113">
                              <a:solidFill>
                                <a:srgbClr val="BF7F3F"/>
                              </a:solidFill>
                              <a:round/>
                              <a:headEnd/>
                              <a:tailEnd/>
                            </a:ln>
                          </p:spPr>
                          <p:txBody>
                            <a:bodyPr/>
                            <a:lstStyle/>
                            <a:p>
                              <a:endParaRPr lang="en-US"/>
                            </a:p>
                          </p:txBody>
                        </p:sp>
                      </p:grpSp>
                    </p:grpSp>
                  </p:grpSp>
                </p:grpSp>
                <p:grpSp>
                  <p:nvGrpSpPr>
                    <p:cNvPr id="53178" name="Group 344"/>
                    <p:cNvGrpSpPr>
                      <a:grpSpLocks/>
                    </p:cNvGrpSpPr>
                    <p:nvPr/>
                  </p:nvGrpSpPr>
                  <p:grpSpPr bwMode="auto">
                    <a:xfrm>
                      <a:off x="2079" y="2358"/>
                      <a:ext cx="124" cy="92"/>
                      <a:chOff x="2079" y="2358"/>
                      <a:chExt cx="124" cy="92"/>
                    </a:xfrm>
                  </p:grpSpPr>
                  <p:grpSp>
                    <p:nvGrpSpPr>
                      <p:cNvPr id="53179" name="Group 345"/>
                      <p:cNvGrpSpPr>
                        <a:grpSpLocks/>
                      </p:cNvGrpSpPr>
                      <p:nvPr/>
                    </p:nvGrpSpPr>
                    <p:grpSpPr bwMode="auto">
                      <a:xfrm>
                        <a:off x="2079" y="2361"/>
                        <a:ext cx="114" cy="79"/>
                        <a:chOff x="2079" y="2361"/>
                        <a:chExt cx="114" cy="79"/>
                      </a:xfrm>
                    </p:grpSpPr>
                    <p:sp>
                      <p:nvSpPr>
                        <p:cNvPr id="53195" name="Freeform 346"/>
                        <p:cNvSpPr>
                          <a:spLocks/>
                        </p:cNvSpPr>
                        <p:nvPr/>
                      </p:nvSpPr>
                      <p:spPr bwMode="auto">
                        <a:xfrm>
                          <a:off x="2079" y="2361"/>
                          <a:ext cx="114" cy="79"/>
                        </a:xfrm>
                        <a:custGeom>
                          <a:avLst/>
                          <a:gdLst>
                            <a:gd name="T0" fmla="*/ 0 w 114"/>
                            <a:gd name="T1" fmla="*/ 0 h 79"/>
                            <a:gd name="T2" fmla="*/ 0 w 114"/>
                            <a:gd name="T3" fmla="*/ 0 h 79"/>
                            <a:gd name="T4" fmla="*/ 13 w 114"/>
                            <a:gd name="T5" fmla="*/ 0 h 79"/>
                            <a:gd name="T6" fmla="*/ 13 w 114"/>
                            <a:gd name="T7" fmla="*/ 79 h 79"/>
                            <a:gd name="T8" fmla="*/ 52 w 114"/>
                            <a:gd name="T9" fmla="*/ 79 h 79"/>
                            <a:gd name="T10" fmla="*/ 52 w 114"/>
                            <a:gd name="T11" fmla="*/ 0 h 79"/>
                            <a:gd name="T12" fmla="*/ 62 w 114"/>
                            <a:gd name="T13" fmla="*/ 0 h 79"/>
                            <a:gd name="T14" fmla="*/ 62 w 114"/>
                            <a:gd name="T15" fmla="*/ 66 h 79"/>
                            <a:gd name="T16" fmla="*/ 95 w 114"/>
                            <a:gd name="T17" fmla="*/ 66 h 79"/>
                            <a:gd name="T18" fmla="*/ 95 w 114"/>
                            <a:gd name="T19" fmla="*/ 0 h 79"/>
                            <a:gd name="T20" fmla="*/ 114 w 114"/>
                            <a:gd name="T21" fmla="*/ 0 h 79"/>
                            <a:gd name="T22" fmla="*/ 114 w 114"/>
                            <a:gd name="T23" fmla="*/ 79 h 79"/>
                            <a:gd name="T24" fmla="*/ 0 w 114"/>
                            <a:gd name="T25" fmla="*/ 79 h 79"/>
                            <a:gd name="T26" fmla="*/ 0 w 114"/>
                            <a:gd name="T27" fmla="*/ 0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79"/>
                            <a:gd name="T44" fmla="*/ 114 w 114"/>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79">
                              <a:moveTo>
                                <a:pt x="0" y="0"/>
                              </a:moveTo>
                              <a:lnTo>
                                <a:pt x="0" y="0"/>
                              </a:lnTo>
                              <a:lnTo>
                                <a:pt x="13" y="0"/>
                              </a:lnTo>
                              <a:lnTo>
                                <a:pt x="13" y="79"/>
                              </a:lnTo>
                              <a:lnTo>
                                <a:pt x="52" y="79"/>
                              </a:lnTo>
                              <a:lnTo>
                                <a:pt x="52" y="0"/>
                              </a:lnTo>
                              <a:lnTo>
                                <a:pt x="62" y="0"/>
                              </a:lnTo>
                              <a:lnTo>
                                <a:pt x="62" y="66"/>
                              </a:lnTo>
                              <a:lnTo>
                                <a:pt x="95" y="66"/>
                              </a:lnTo>
                              <a:lnTo>
                                <a:pt x="95" y="0"/>
                              </a:lnTo>
                              <a:lnTo>
                                <a:pt x="114" y="0"/>
                              </a:lnTo>
                              <a:lnTo>
                                <a:pt x="114" y="79"/>
                              </a:lnTo>
                              <a:lnTo>
                                <a:pt x="0" y="79"/>
                              </a:lnTo>
                              <a:lnTo>
                                <a:pt x="0" y="0"/>
                              </a:lnTo>
                              <a:close/>
                            </a:path>
                          </a:pathLst>
                        </a:custGeom>
                        <a:solidFill>
                          <a:srgbClr val="7F3F00"/>
                        </a:solidFill>
                        <a:ln w="9525">
                          <a:noFill/>
                          <a:round/>
                          <a:headEnd/>
                          <a:tailEnd/>
                        </a:ln>
                      </p:spPr>
                      <p:txBody>
                        <a:bodyPr/>
                        <a:lstStyle/>
                        <a:p>
                          <a:endParaRPr lang="en-US"/>
                        </a:p>
                      </p:txBody>
                    </p:sp>
                    <p:sp>
                      <p:nvSpPr>
                        <p:cNvPr id="53196" name="Freeform 347"/>
                        <p:cNvSpPr>
                          <a:spLocks/>
                        </p:cNvSpPr>
                        <p:nvPr/>
                      </p:nvSpPr>
                      <p:spPr bwMode="auto">
                        <a:xfrm>
                          <a:off x="2079" y="2361"/>
                          <a:ext cx="114" cy="79"/>
                        </a:xfrm>
                        <a:custGeom>
                          <a:avLst/>
                          <a:gdLst>
                            <a:gd name="T0" fmla="*/ 0 w 114"/>
                            <a:gd name="T1" fmla="*/ 0 h 79"/>
                            <a:gd name="T2" fmla="*/ 0 w 114"/>
                            <a:gd name="T3" fmla="*/ 0 h 79"/>
                            <a:gd name="T4" fmla="*/ 13 w 114"/>
                            <a:gd name="T5" fmla="*/ 0 h 79"/>
                            <a:gd name="T6" fmla="*/ 13 w 114"/>
                            <a:gd name="T7" fmla="*/ 79 h 79"/>
                            <a:gd name="T8" fmla="*/ 52 w 114"/>
                            <a:gd name="T9" fmla="*/ 66 h 79"/>
                            <a:gd name="T10" fmla="*/ 52 w 114"/>
                            <a:gd name="T11" fmla="*/ 0 h 79"/>
                            <a:gd name="T12" fmla="*/ 62 w 114"/>
                            <a:gd name="T13" fmla="*/ 0 h 79"/>
                            <a:gd name="T14" fmla="*/ 62 w 114"/>
                            <a:gd name="T15" fmla="*/ 66 h 79"/>
                            <a:gd name="T16" fmla="*/ 95 w 114"/>
                            <a:gd name="T17" fmla="*/ 66 h 79"/>
                            <a:gd name="T18" fmla="*/ 95 w 114"/>
                            <a:gd name="T19" fmla="*/ 0 h 79"/>
                            <a:gd name="T20" fmla="*/ 114 w 114"/>
                            <a:gd name="T21" fmla="*/ 0 h 79"/>
                            <a:gd name="T22" fmla="*/ 114 w 114"/>
                            <a:gd name="T23" fmla="*/ 79 h 79"/>
                            <a:gd name="T24" fmla="*/ 0 w 114"/>
                            <a:gd name="T25" fmla="*/ 79 h 79"/>
                            <a:gd name="T26" fmla="*/ 0 w 114"/>
                            <a:gd name="T27" fmla="*/ 0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79"/>
                            <a:gd name="T44" fmla="*/ 114 w 114"/>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79">
                              <a:moveTo>
                                <a:pt x="0" y="0"/>
                              </a:moveTo>
                              <a:lnTo>
                                <a:pt x="0" y="0"/>
                              </a:lnTo>
                              <a:lnTo>
                                <a:pt x="13" y="0"/>
                              </a:lnTo>
                              <a:lnTo>
                                <a:pt x="13" y="79"/>
                              </a:lnTo>
                              <a:lnTo>
                                <a:pt x="52" y="66"/>
                              </a:lnTo>
                              <a:lnTo>
                                <a:pt x="52" y="0"/>
                              </a:lnTo>
                              <a:lnTo>
                                <a:pt x="62" y="0"/>
                              </a:lnTo>
                              <a:lnTo>
                                <a:pt x="62" y="66"/>
                              </a:lnTo>
                              <a:lnTo>
                                <a:pt x="95" y="66"/>
                              </a:lnTo>
                              <a:lnTo>
                                <a:pt x="95" y="0"/>
                              </a:lnTo>
                              <a:lnTo>
                                <a:pt x="114" y="0"/>
                              </a:lnTo>
                              <a:lnTo>
                                <a:pt x="114" y="79"/>
                              </a:lnTo>
                              <a:lnTo>
                                <a:pt x="0" y="79"/>
                              </a:lnTo>
                              <a:lnTo>
                                <a:pt x="0" y="0"/>
                              </a:lnTo>
                              <a:close/>
                            </a:path>
                          </a:pathLst>
                        </a:custGeom>
                        <a:solidFill>
                          <a:srgbClr val="BF7F3F"/>
                        </a:solidFill>
                        <a:ln w="9525">
                          <a:noFill/>
                          <a:round/>
                          <a:headEnd/>
                          <a:tailEnd/>
                        </a:ln>
                      </p:spPr>
                      <p:txBody>
                        <a:bodyPr/>
                        <a:lstStyle/>
                        <a:p>
                          <a:endParaRPr lang="en-US"/>
                        </a:p>
                      </p:txBody>
                    </p:sp>
                  </p:grpSp>
                  <p:grpSp>
                    <p:nvGrpSpPr>
                      <p:cNvPr id="53180" name="Group 348"/>
                      <p:cNvGrpSpPr>
                        <a:grpSpLocks/>
                      </p:cNvGrpSpPr>
                      <p:nvPr/>
                    </p:nvGrpSpPr>
                    <p:grpSpPr bwMode="auto">
                      <a:xfrm>
                        <a:off x="2079" y="2358"/>
                        <a:ext cx="14" cy="92"/>
                        <a:chOff x="2079" y="2358"/>
                        <a:chExt cx="14" cy="92"/>
                      </a:xfrm>
                    </p:grpSpPr>
                    <p:sp>
                      <p:nvSpPr>
                        <p:cNvPr id="53190" name="Line 349"/>
                        <p:cNvSpPr>
                          <a:spLocks noChangeShapeType="1"/>
                        </p:cNvSpPr>
                        <p:nvPr/>
                      </p:nvSpPr>
                      <p:spPr bwMode="auto">
                        <a:xfrm flipV="1">
                          <a:off x="2079" y="2358"/>
                          <a:ext cx="3" cy="42"/>
                        </a:xfrm>
                        <a:prstGeom prst="line">
                          <a:avLst/>
                        </a:prstGeom>
                        <a:noFill/>
                        <a:ln w="11113">
                          <a:solidFill>
                            <a:srgbClr val="7F5F3F"/>
                          </a:solidFill>
                          <a:round/>
                          <a:headEnd/>
                          <a:tailEnd/>
                        </a:ln>
                      </p:spPr>
                      <p:txBody>
                        <a:bodyPr/>
                        <a:lstStyle/>
                        <a:p>
                          <a:endParaRPr lang="en-US"/>
                        </a:p>
                      </p:txBody>
                    </p:sp>
                    <p:sp>
                      <p:nvSpPr>
                        <p:cNvPr id="53191" name="Line 350"/>
                        <p:cNvSpPr>
                          <a:spLocks noChangeShapeType="1"/>
                        </p:cNvSpPr>
                        <p:nvPr/>
                      </p:nvSpPr>
                      <p:spPr bwMode="auto">
                        <a:xfrm flipV="1">
                          <a:off x="2092" y="2381"/>
                          <a:ext cx="1" cy="19"/>
                        </a:xfrm>
                        <a:prstGeom prst="line">
                          <a:avLst/>
                        </a:prstGeom>
                        <a:noFill/>
                        <a:ln w="11113">
                          <a:solidFill>
                            <a:srgbClr val="7F5F3F"/>
                          </a:solidFill>
                          <a:round/>
                          <a:headEnd/>
                          <a:tailEnd/>
                        </a:ln>
                      </p:spPr>
                      <p:txBody>
                        <a:bodyPr/>
                        <a:lstStyle/>
                        <a:p>
                          <a:endParaRPr lang="en-US"/>
                        </a:p>
                      </p:txBody>
                    </p:sp>
                    <p:sp>
                      <p:nvSpPr>
                        <p:cNvPr id="53192" name="Line 351"/>
                        <p:cNvSpPr>
                          <a:spLocks noChangeShapeType="1"/>
                        </p:cNvSpPr>
                        <p:nvPr/>
                      </p:nvSpPr>
                      <p:spPr bwMode="auto">
                        <a:xfrm flipV="1">
                          <a:off x="2092" y="2404"/>
                          <a:ext cx="1" cy="23"/>
                        </a:xfrm>
                        <a:prstGeom prst="line">
                          <a:avLst/>
                        </a:prstGeom>
                        <a:noFill/>
                        <a:ln w="11113">
                          <a:solidFill>
                            <a:srgbClr val="7F5F3F"/>
                          </a:solidFill>
                          <a:round/>
                          <a:headEnd/>
                          <a:tailEnd/>
                        </a:ln>
                      </p:spPr>
                      <p:txBody>
                        <a:bodyPr/>
                        <a:lstStyle/>
                        <a:p>
                          <a:endParaRPr lang="en-US"/>
                        </a:p>
                      </p:txBody>
                    </p:sp>
                    <p:sp>
                      <p:nvSpPr>
                        <p:cNvPr id="53193" name="Line 352"/>
                        <p:cNvSpPr>
                          <a:spLocks noChangeShapeType="1"/>
                        </p:cNvSpPr>
                        <p:nvPr/>
                      </p:nvSpPr>
                      <p:spPr bwMode="auto">
                        <a:xfrm flipV="1">
                          <a:off x="2092" y="2417"/>
                          <a:ext cx="1" cy="19"/>
                        </a:xfrm>
                        <a:prstGeom prst="line">
                          <a:avLst/>
                        </a:prstGeom>
                        <a:noFill/>
                        <a:ln w="11113">
                          <a:solidFill>
                            <a:srgbClr val="7F5F3F"/>
                          </a:solidFill>
                          <a:round/>
                          <a:headEnd/>
                          <a:tailEnd/>
                        </a:ln>
                      </p:spPr>
                      <p:txBody>
                        <a:bodyPr/>
                        <a:lstStyle/>
                        <a:p>
                          <a:endParaRPr lang="en-US"/>
                        </a:p>
                      </p:txBody>
                    </p:sp>
                    <p:sp>
                      <p:nvSpPr>
                        <p:cNvPr id="53194" name="Line 353"/>
                        <p:cNvSpPr>
                          <a:spLocks noChangeShapeType="1"/>
                        </p:cNvSpPr>
                        <p:nvPr/>
                      </p:nvSpPr>
                      <p:spPr bwMode="auto">
                        <a:xfrm flipV="1">
                          <a:off x="2079" y="2427"/>
                          <a:ext cx="3" cy="23"/>
                        </a:xfrm>
                        <a:prstGeom prst="line">
                          <a:avLst/>
                        </a:prstGeom>
                        <a:noFill/>
                        <a:ln w="11113">
                          <a:solidFill>
                            <a:srgbClr val="7F5F3F"/>
                          </a:solidFill>
                          <a:round/>
                          <a:headEnd/>
                          <a:tailEnd/>
                        </a:ln>
                      </p:spPr>
                      <p:txBody>
                        <a:bodyPr/>
                        <a:lstStyle/>
                        <a:p>
                          <a:endParaRPr lang="en-US"/>
                        </a:p>
                      </p:txBody>
                    </p:sp>
                  </p:grpSp>
                  <p:grpSp>
                    <p:nvGrpSpPr>
                      <p:cNvPr id="53181" name="Group 354"/>
                      <p:cNvGrpSpPr>
                        <a:grpSpLocks/>
                      </p:cNvGrpSpPr>
                      <p:nvPr/>
                    </p:nvGrpSpPr>
                    <p:grpSpPr bwMode="auto">
                      <a:xfrm>
                        <a:off x="2190" y="2365"/>
                        <a:ext cx="13" cy="65"/>
                        <a:chOff x="2190" y="2365"/>
                        <a:chExt cx="13" cy="65"/>
                      </a:xfrm>
                    </p:grpSpPr>
                    <p:sp>
                      <p:nvSpPr>
                        <p:cNvPr id="53185" name="Line 355"/>
                        <p:cNvSpPr>
                          <a:spLocks noChangeShapeType="1"/>
                        </p:cNvSpPr>
                        <p:nvPr/>
                      </p:nvSpPr>
                      <p:spPr bwMode="auto">
                        <a:xfrm>
                          <a:off x="2190" y="2414"/>
                          <a:ext cx="1" cy="16"/>
                        </a:xfrm>
                        <a:prstGeom prst="line">
                          <a:avLst/>
                        </a:prstGeom>
                        <a:noFill/>
                        <a:ln w="11113">
                          <a:solidFill>
                            <a:srgbClr val="7F5F3F"/>
                          </a:solidFill>
                          <a:round/>
                          <a:headEnd/>
                          <a:tailEnd/>
                        </a:ln>
                      </p:spPr>
                      <p:txBody>
                        <a:bodyPr/>
                        <a:lstStyle/>
                        <a:p>
                          <a:endParaRPr lang="en-US"/>
                        </a:p>
                      </p:txBody>
                    </p:sp>
                    <p:sp>
                      <p:nvSpPr>
                        <p:cNvPr id="53186" name="Line 356"/>
                        <p:cNvSpPr>
                          <a:spLocks noChangeShapeType="1"/>
                        </p:cNvSpPr>
                        <p:nvPr/>
                      </p:nvSpPr>
                      <p:spPr bwMode="auto">
                        <a:xfrm>
                          <a:off x="2200" y="2414"/>
                          <a:ext cx="3" cy="6"/>
                        </a:xfrm>
                        <a:prstGeom prst="line">
                          <a:avLst/>
                        </a:prstGeom>
                        <a:noFill/>
                        <a:ln w="11113">
                          <a:solidFill>
                            <a:srgbClr val="7F5F3F"/>
                          </a:solidFill>
                          <a:round/>
                          <a:headEnd/>
                          <a:tailEnd/>
                        </a:ln>
                      </p:spPr>
                      <p:txBody>
                        <a:bodyPr/>
                        <a:lstStyle/>
                        <a:p>
                          <a:endParaRPr lang="en-US"/>
                        </a:p>
                      </p:txBody>
                    </p:sp>
                    <p:sp>
                      <p:nvSpPr>
                        <p:cNvPr id="53187" name="Line 357"/>
                        <p:cNvSpPr>
                          <a:spLocks noChangeShapeType="1"/>
                        </p:cNvSpPr>
                        <p:nvPr/>
                      </p:nvSpPr>
                      <p:spPr bwMode="auto">
                        <a:xfrm>
                          <a:off x="2190" y="2391"/>
                          <a:ext cx="1" cy="3"/>
                        </a:xfrm>
                        <a:prstGeom prst="line">
                          <a:avLst/>
                        </a:prstGeom>
                        <a:noFill/>
                        <a:ln w="11113">
                          <a:solidFill>
                            <a:srgbClr val="7F5F3F"/>
                          </a:solidFill>
                          <a:round/>
                          <a:headEnd/>
                          <a:tailEnd/>
                        </a:ln>
                      </p:spPr>
                      <p:txBody>
                        <a:bodyPr/>
                        <a:lstStyle/>
                        <a:p>
                          <a:endParaRPr lang="en-US"/>
                        </a:p>
                      </p:txBody>
                    </p:sp>
                    <p:sp>
                      <p:nvSpPr>
                        <p:cNvPr id="53188" name="Line 358"/>
                        <p:cNvSpPr>
                          <a:spLocks noChangeShapeType="1"/>
                        </p:cNvSpPr>
                        <p:nvPr/>
                      </p:nvSpPr>
                      <p:spPr bwMode="auto">
                        <a:xfrm>
                          <a:off x="2200" y="2365"/>
                          <a:ext cx="3" cy="16"/>
                        </a:xfrm>
                        <a:prstGeom prst="line">
                          <a:avLst/>
                        </a:prstGeom>
                        <a:noFill/>
                        <a:ln w="11113">
                          <a:solidFill>
                            <a:srgbClr val="7F5F3F"/>
                          </a:solidFill>
                          <a:round/>
                          <a:headEnd/>
                          <a:tailEnd/>
                        </a:ln>
                      </p:spPr>
                      <p:txBody>
                        <a:bodyPr/>
                        <a:lstStyle/>
                        <a:p>
                          <a:endParaRPr lang="en-US"/>
                        </a:p>
                      </p:txBody>
                    </p:sp>
                    <p:sp>
                      <p:nvSpPr>
                        <p:cNvPr id="53189" name="Line 359"/>
                        <p:cNvSpPr>
                          <a:spLocks noChangeShapeType="1"/>
                        </p:cNvSpPr>
                        <p:nvPr/>
                      </p:nvSpPr>
                      <p:spPr bwMode="auto">
                        <a:xfrm>
                          <a:off x="2190" y="2365"/>
                          <a:ext cx="1" cy="6"/>
                        </a:xfrm>
                        <a:prstGeom prst="line">
                          <a:avLst/>
                        </a:prstGeom>
                        <a:noFill/>
                        <a:ln w="11113">
                          <a:solidFill>
                            <a:srgbClr val="7F5F3F"/>
                          </a:solidFill>
                          <a:round/>
                          <a:headEnd/>
                          <a:tailEnd/>
                        </a:ln>
                      </p:spPr>
                      <p:txBody>
                        <a:bodyPr/>
                        <a:lstStyle/>
                        <a:p>
                          <a:endParaRPr lang="en-US"/>
                        </a:p>
                      </p:txBody>
                    </p:sp>
                  </p:grpSp>
                  <p:grpSp>
                    <p:nvGrpSpPr>
                      <p:cNvPr id="53182" name="Group 360"/>
                      <p:cNvGrpSpPr>
                        <a:grpSpLocks/>
                      </p:cNvGrpSpPr>
                      <p:nvPr/>
                    </p:nvGrpSpPr>
                    <p:grpSpPr bwMode="auto">
                      <a:xfrm>
                        <a:off x="2148" y="2358"/>
                        <a:ext cx="1" cy="78"/>
                        <a:chOff x="2148" y="2358"/>
                        <a:chExt cx="1" cy="78"/>
                      </a:xfrm>
                    </p:grpSpPr>
                    <p:sp>
                      <p:nvSpPr>
                        <p:cNvPr id="53183" name="Line 361"/>
                        <p:cNvSpPr>
                          <a:spLocks noChangeShapeType="1"/>
                        </p:cNvSpPr>
                        <p:nvPr/>
                      </p:nvSpPr>
                      <p:spPr bwMode="auto">
                        <a:xfrm flipV="1">
                          <a:off x="2148" y="2358"/>
                          <a:ext cx="1" cy="33"/>
                        </a:xfrm>
                        <a:prstGeom prst="line">
                          <a:avLst/>
                        </a:prstGeom>
                        <a:noFill/>
                        <a:ln w="11113">
                          <a:solidFill>
                            <a:srgbClr val="7F5F3F"/>
                          </a:solidFill>
                          <a:round/>
                          <a:headEnd/>
                          <a:tailEnd/>
                        </a:ln>
                      </p:spPr>
                      <p:txBody>
                        <a:bodyPr/>
                        <a:lstStyle/>
                        <a:p>
                          <a:endParaRPr lang="en-US"/>
                        </a:p>
                      </p:txBody>
                    </p:sp>
                    <p:sp>
                      <p:nvSpPr>
                        <p:cNvPr id="53184" name="Line 362"/>
                        <p:cNvSpPr>
                          <a:spLocks noChangeShapeType="1"/>
                        </p:cNvSpPr>
                        <p:nvPr/>
                      </p:nvSpPr>
                      <p:spPr bwMode="auto">
                        <a:xfrm flipV="1">
                          <a:off x="2148" y="2417"/>
                          <a:ext cx="1" cy="19"/>
                        </a:xfrm>
                        <a:prstGeom prst="line">
                          <a:avLst/>
                        </a:prstGeom>
                        <a:noFill/>
                        <a:ln w="11113">
                          <a:solidFill>
                            <a:srgbClr val="7F5F3F"/>
                          </a:solidFill>
                          <a:round/>
                          <a:headEnd/>
                          <a:tailEnd/>
                        </a:ln>
                      </p:spPr>
                      <p:txBody>
                        <a:bodyPr/>
                        <a:lstStyle/>
                        <a:p>
                          <a:endParaRPr lang="en-US"/>
                        </a:p>
                      </p:txBody>
                    </p:sp>
                  </p:grpSp>
                </p:grpSp>
              </p:grpSp>
            </p:grpSp>
          </p:grpSp>
          <p:sp>
            <p:nvSpPr>
              <p:cNvPr id="53149" name="Freeform 363"/>
              <p:cNvSpPr>
                <a:spLocks/>
              </p:cNvSpPr>
              <p:nvPr/>
            </p:nvSpPr>
            <p:spPr bwMode="auto">
              <a:xfrm>
                <a:off x="1788" y="2433"/>
                <a:ext cx="788" cy="187"/>
              </a:xfrm>
              <a:custGeom>
                <a:avLst/>
                <a:gdLst>
                  <a:gd name="T0" fmla="*/ 0 w 788"/>
                  <a:gd name="T1" fmla="*/ 10 h 187"/>
                  <a:gd name="T2" fmla="*/ 0 w 788"/>
                  <a:gd name="T3" fmla="*/ 10 h 187"/>
                  <a:gd name="T4" fmla="*/ 173 w 788"/>
                  <a:gd name="T5" fmla="*/ 46 h 187"/>
                  <a:gd name="T6" fmla="*/ 173 w 788"/>
                  <a:gd name="T7" fmla="*/ 59 h 187"/>
                  <a:gd name="T8" fmla="*/ 193 w 788"/>
                  <a:gd name="T9" fmla="*/ 59 h 187"/>
                  <a:gd name="T10" fmla="*/ 203 w 788"/>
                  <a:gd name="T11" fmla="*/ 59 h 187"/>
                  <a:gd name="T12" fmla="*/ 203 w 788"/>
                  <a:gd name="T13" fmla="*/ 46 h 187"/>
                  <a:gd name="T14" fmla="*/ 245 w 788"/>
                  <a:gd name="T15" fmla="*/ 59 h 187"/>
                  <a:gd name="T16" fmla="*/ 366 w 788"/>
                  <a:gd name="T17" fmla="*/ 46 h 187"/>
                  <a:gd name="T18" fmla="*/ 451 w 788"/>
                  <a:gd name="T19" fmla="*/ 36 h 187"/>
                  <a:gd name="T20" fmla="*/ 559 w 788"/>
                  <a:gd name="T21" fmla="*/ 23 h 187"/>
                  <a:gd name="T22" fmla="*/ 647 w 788"/>
                  <a:gd name="T23" fmla="*/ 23 h 187"/>
                  <a:gd name="T24" fmla="*/ 647 w 788"/>
                  <a:gd name="T25" fmla="*/ 0 h 187"/>
                  <a:gd name="T26" fmla="*/ 788 w 788"/>
                  <a:gd name="T27" fmla="*/ 0 h 187"/>
                  <a:gd name="T28" fmla="*/ 788 w 788"/>
                  <a:gd name="T29" fmla="*/ 187 h 187"/>
                  <a:gd name="T30" fmla="*/ 0 w 788"/>
                  <a:gd name="T31" fmla="*/ 187 h 187"/>
                  <a:gd name="T32" fmla="*/ 0 w 788"/>
                  <a:gd name="T33" fmla="*/ 10 h 1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8"/>
                  <a:gd name="T52" fmla="*/ 0 h 187"/>
                  <a:gd name="T53" fmla="*/ 788 w 788"/>
                  <a:gd name="T54" fmla="*/ 187 h 1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8" h="187">
                    <a:moveTo>
                      <a:pt x="0" y="10"/>
                    </a:moveTo>
                    <a:lnTo>
                      <a:pt x="0" y="10"/>
                    </a:lnTo>
                    <a:lnTo>
                      <a:pt x="173" y="46"/>
                    </a:lnTo>
                    <a:lnTo>
                      <a:pt x="173" y="59"/>
                    </a:lnTo>
                    <a:lnTo>
                      <a:pt x="193" y="59"/>
                    </a:lnTo>
                    <a:lnTo>
                      <a:pt x="203" y="59"/>
                    </a:lnTo>
                    <a:lnTo>
                      <a:pt x="203" y="46"/>
                    </a:lnTo>
                    <a:lnTo>
                      <a:pt x="245" y="59"/>
                    </a:lnTo>
                    <a:lnTo>
                      <a:pt x="366" y="46"/>
                    </a:lnTo>
                    <a:lnTo>
                      <a:pt x="451" y="36"/>
                    </a:lnTo>
                    <a:lnTo>
                      <a:pt x="559" y="23"/>
                    </a:lnTo>
                    <a:lnTo>
                      <a:pt x="647" y="23"/>
                    </a:lnTo>
                    <a:lnTo>
                      <a:pt x="647" y="0"/>
                    </a:lnTo>
                    <a:lnTo>
                      <a:pt x="788" y="0"/>
                    </a:lnTo>
                    <a:lnTo>
                      <a:pt x="788" y="187"/>
                    </a:lnTo>
                    <a:lnTo>
                      <a:pt x="0" y="187"/>
                    </a:lnTo>
                    <a:lnTo>
                      <a:pt x="0" y="10"/>
                    </a:lnTo>
                    <a:close/>
                  </a:path>
                </a:pathLst>
              </a:custGeom>
              <a:solidFill>
                <a:srgbClr val="00FF59"/>
              </a:solidFill>
              <a:ln w="9525">
                <a:noFill/>
                <a:round/>
                <a:headEnd/>
                <a:tailEnd/>
              </a:ln>
            </p:spPr>
            <p:txBody>
              <a:bodyPr/>
              <a:lstStyle/>
              <a:p>
                <a:endParaRPr lang="en-US"/>
              </a:p>
            </p:txBody>
          </p:sp>
          <p:grpSp>
            <p:nvGrpSpPr>
              <p:cNvPr id="53150" name="Group 364"/>
              <p:cNvGrpSpPr>
                <a:grpSpLocks/>
              </p:cNvGrpSpPr>
              <p:nvPr/>
            </p:nvGrpSpPr>
            <p:grpSpPr bwMode="auto">
              <a:xfrm>
                <a:off x="1808" y="2394"/>
                <a:ext cx="755" cy="92"/>
                <a:chOff x="1808" y="2394"/>
                <a:chExt cx="755" cy="92"/>
              </a:xfrm>
            </p:grpSpPr>
            <p:grpSp>
              <p:nvGrpSpPr>
                <p:cNvPr id="53158" name="Group 365"/>
                <p:cNvGrpSpPr>
                  <a:grpSpLocks/>
                </p:cNvGrpSpPr>
                <p:nvPr/>
              </p:nvGrpSpPr>
              <p:grpSpPr bwMode="auto">
                <a:xfrm>
                  <a:off x="2439" y="2394"/>
                  <a:ext cx="124" cy="69"/>
                  <a:chOff x="2439" y="2394"/>
                  <a:chExt cx="124" cy="69"/>
                </a:xfrm>
              </p:grpSpPr>
              <p:sp>
                <p:nvSpPr>
                  <p:cNvPr id="53167" name="Freeform 366"/>
                  <p:cNvSpPr>
                    <a:spLocks/>
                  </p:cNvSpPr>
                  <p:nvPr/>
                </p:nvSpPr>
                <p:spPr bwMode="auto">
                  <a:xfrm>
                    <a:off x="2439" y="2394"/>
                    <a:ext cx="124" cy="56"/>
                  </a:xfrm>
                  <a:custGeom>
                    <a:avLst/>
                    <a:gdLst>
                      <a:gd name="T0" fmla="*/ 9 w 124"/>
                      <a:gd name="T1" fmla="*/ 13 h 56"/>
                      <a:gd name="T2" fmla="*/ 9 w 124"/>
                      <a:gd name="T3" fmla="*/ 13 h 56"/>
                      <a:gd name="T4" fmla="*/ 22 w 124"/>
                      <a:gd name="T5" fmla="*/ 0 h 56"/>
                      <a:gd name="T6" fmla="*/ 22 w 124"/>
                      <a:gd name="T7" fmla="*/ 13 h 56"/>
                      <a:gd name="T8" fmla="*/ 32 w 124"/>
                      <a:gd name="T9" fmla="*/ 13 h 56"/>
                      <a:gd name="T10" fmla="*/ 42 w 124"/>
                      <a:gd name="T11" fmla="*/ 13 h 56"/>
                      <a:gd name="T12" fmla="*/ 52 w 124"/>
                      <a:gd name="T13" fmla="*/ 13 h 56"/>
                      <a:gd name="T14" fmla="*/ 52 w 124"/>
                      <a:gd name="T15" fmla="*/ 23 h 56"/>
                      <a:gd name="T16" fmla="*/ 65 w 124"/>
                      <a:gd name="T17" fmla="*/ 23 h 56"/>
                      <a:gd name="T18" fmla="*/ 75 w 124"/>
                      <a:gd name="T19" fmla="*/ 23 h 56"/>
                      <a:gd name="T20" fmla="*/ 85 w 124"/>
                      <a:gd name="T21" fmla="*/ 23 h 56"/>
                      <a:gd name="T22" fmla="*/ 85 w 124"/>
                      <a:gd name="T23" fmla="*/ 33 h 56"/>
                      <a:gd name="T24" fmla="*/ 85 w 124"/>
                      <a:gd name="T25" fmla="*/ 23 h 56"/>
                      <a:gd name="T26" fmla="*/ 94 w 124"/>
                      <a:gd name="T27" fmla="*/ 23 h 56"/>
                      <a:gd name="T28" fmla="*/ 104 w 124"/>
                      <a:gd name="T29" fmla="*/ 23 h 56"/>
                      <a:gd name="T30" fmla="*/ 104 w 124"/>
                      <a:gd name="T31" fmla="*/ 33 h 56"/>
                      <a:gd name="T32" fmla="*/ 114 w 124"/>
                      <a:gd name="T33" fmla="*/ 33 h 56"/>
                      <a:gd name="T34" fmla="*/ 114 w 124"/>
                      <a:gd name="T35" fmla="*/ 46 h 56"/>
                      <a:gd name="T36" fmla="*/ 124 w 124"/>
                      <a:gd name="T37" fmla="*/ 46 h 56"/>
                      <a:gd name="T38" fmla="*/ 124 w 124"/>
                      <a:gd name="T39" fmla="*/ 56 h 56"/>
                      <a:gd name="T40" fmla="*/ 114 w 124"/>
                      <a:gd name="T41" fmla="*/ 56 h 56"/>
                      <a:gd name="T42" fmla="*/ 104 w 124"/>
                      <a:gd name="T43" fmla="*/ 56 h 56"/>
                      <a:gd name="T44" fmla="*/ 94 w 124"/>
                      <a:gd name="T45" fmla="*/ 56 h 56"/>
                      <a:gd name="T46" fmla="*/ 75 w 124"/>
                      <a:gd name="T47" fmla="*/ 56 h 56"/>
                      <a:gd name="T48" fmla="*/ 65 w 124"/>
                      <a:gd name="T49" fmla="*/ 56 h 56"/>
                      <a:gd name="T50" fmla="*/ 52 w 124"/>
                      <a:gd name="T51" fmla="*/ 56 h 56"/>
                      <a:gd name="T52" fmla="*/ 32 w 124"/>
                      <a:gd name="T53" fmla="*/ 56 h 56"/>
                      <a:gd name="T54" fmla="*/ 22 w 124"/>
                      <a:gd name="T55" fmla="*/ 56 h 56"/>
                      <a:gd name="T56" fmla="*/ 9 w 124"/>
                      <a:gd name="T57" fmla="*/ 56 h 56"/>
                      <a:gd name="T58" fmla="*/ 0 w 124"/>
                      <a:gd name="T59" fmla="*/ 56 h 56"/>
                      <a:gd name="T60" fmla="*/ 9 w 124"/>
                      <a:gd name="T61" fmla="*/ 46 h 56"/>
                      <a:gd name="T62" fmla="*/ 9 w 124"/>
                      <a:gd name="T63" fmla="*/ 33 h 56"/>
                      <a:gd name="T64" fmla="*/ 0 w 124"/>
                      <a:gd name="T65" fmla="*/ 33 h 56"/>
                      <a:gd name="T66" fmla="*/ 0 w 124"/>
                      <a:gd name="T67" fmla="*/ 23 h 56"/>
                      <a:gd name="T68" fmla="*/ 0 w 124"/>
                      <a:gd name="T69" fmla="*/ 13 h 56"/>
                      <a:gd name="T70" fmla="*/ 9 w 124"/>
                      <a:gd name="T71" fmla="*/ 13 h 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4"/>
                      <a:gd name="T109" fmla="*/ 0 h 56"/>
                      <a:gd name="T110" fmla="*/ 124 w 124"/>
                      <a:gd name="T111" fmla="*/ 56 h 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4" h="56">
                        <a:moveTo>
                          <a:pt x="9" y="13"/>
                        </a:moveTo>
                        <a:lnTo>
                          <a:pt x="9" y="13"/>
                        </a:lnTo>
                        <a:lnTo>
                          <a:pt x="22" y="0"/>
                        </a:lnTo>
                        <a:lnTo>
                          <a:pt x="22" y="13"/>
                        </a:lnTo>
                        <a:lnTo>
                          <a:pt x="32" y="13"/>
                        </a:lnTo>
                        <a:lnTo>
                          <a:pt x="42" y="13"/>
                        </a:lnTo>
                        <a:lnTo>
                          <a:pt x="52" y="13"/>
                        </a:lnTo>
                        <a:lnTo>
                          <a:pt x="52" y="23"/>
                        </a:lnTo>
                        <a:lnTo>
                          <a:pt x="65" y="23"/>
                        </a:lnTo>
                        <a:lnTo>
                          <a:pt x="75" y="23"/>
                        </a:lnTo>
                        <a:lnTo>
                          <a:pt x="85" y="23"/>
                        </a:lnTo>
                        <a:lnTo>
                          <a:pt x="85" y="33"/>
                        </a:lnTo>
                        <a:lnTo>
                          <a:pt x="85" y="23"/>
                        </a:lnTo>
                        <a:lnTo>
                          <a:pt x="94" y="23"/>
                        </a:lnTo>
                        <a:lnTo>
                          <a:pt x="104" y="23"/>
                        </a:lnTo>
                        <a:lnTo>
                          <a:pt x="104" y="33"/>
                        </a:lnTo>
                        <a:lnTo>
                          <a:pt x="114" y="33"/>
                        </a:lnTo>
                        <a:lnTo>
                          <a:pt x="114" y="46"/>
                        </a:lnTo>
                        <a:lnTo>
                          <a:pt x="124" y="46"/>
                        </a:lnTo>
                        <a:lnTo>
                          <a:pt x="124" y="56"/>
                        </a:lnTo>
                        <a:lnTo>
                          <a:pt x="114" y="56"/>
                        </a:lnTo>
                        <a:lnTo>
                          <a:pt x="104" y="56"/>
                        </a:lnTo>
                        <a:lnTo>
                          <a:pt x="94" y="56"/>
                        </a:lnTo>
                        <a:lnTo>
                          <a:pt x="75" y="56"/>
                        </a:lnTo>
                        <a:lnTo>
                          <a:pt x="65" y="56"/>
                        </a:lnTo>
                        <a:lnTo>
                          <a:pt x="52" y="56"/>
                        </a:lnTo>
                        <a:lnTo>
                          <a:pt x="32" y="56"/>
                        </a:lnTo>
                        <a:lnTo>
                          <a:pt x="22" y="56"/>
                        </a:lnTo>
                        <a:lnTo>
                          <a:pt x="9" y="56"/>
                        </a:lnTo>
                        <a:lnTo>
                          <a:pt x="0" y="56"/>
                        </a:lnTo>
                        <a:lnTo>
                          <a:pt x="9" y="46"/>
                        </a:lnTo>
                        <a:lnTo>
                          <a:pt x="9" y="33"/>
                        </a:lnTo>
                        <a:lnTo>
                          <a:pt x="0" y="33"/>
                        </a:lnTo>
                        <a:lnTo>
                          <a:pt x="0" y="23"/>
                        </a:lnTo>
                        <a:lnTo>
                          <a:pt x="0" y="13"/>
                        </a:lnTo>
                        <a:lnTo>
                          <a:pt x="9" y="13"/>
                        </a:lnTo>
                        <a:close/>
                      </a:path>
                    </a:pathLst>
                  </a:custGeom>
                  <a:solidFill>
                    <a:srgbClr val="00FF00"/>
                  </a:solidFill>
                  <a:ln w="9525">
                    <a:noFill/>
                    <a:round/>
                    <a:headEnd/>
                    <a:tailEnd/>
                  </a:ln>
                </p:spPr>
                <p:txBody>
                  <a:bodyPr/>
                  <a:lstStyle/>
                  <a:p>
                    <a:endParaRPr lang="en-US"/>
                  </a:p>
                </p:txBody>
              </p:sp>
              <p:sp>
                <p:nvSpPr>
                  <p:cNvPr id="53168" name="Freeform 367"/>
                  <p:cNvSpPr>
                    <a:spLocks/>
                  </p:cNvSpPr>
                  <p:nvPr/>
                </p:nvSpPr>
                <p:spPr bwMode="auto">
                  <a:xfrm>
                    <a:off x="2439" y="2407"/>
                    <a:ext cx="114" cy="56"/>
                  </a:xfrm>
                  <a:custGeom>
                    <a:avLst/>
                    <a:gdLst>
                      <a:gd name="T0" fmla="*/ 0 w 114"/>
                      <a:gd name="T1" fmla="*/ 0 h 56"/>
                      <a:gd name="T2" fmla="*/ 0 w 114"/>
                      <a:gd name="T3" fmla="*/ 0 h 56"/>
                      <a:gd name="T4" fmla="*/ 9 w 114"/>
                      <a:gd name="T5" fmla="*/ 0 h 56"/>
                      <a:gd name="T6" fmla="*/ 22 w 114"/>
                      <a:gd name="T7" fmla="*/ 0 h 56"/>
                      <a:gd name="T8" fmla="*/ 32 w 114"/>
                      <a:gd name="T9" fmla="*/ 0 h 56"/>
                      <a:gd name="T10" fmla="*/ 42 w 114"/>
                      <a:gd name="T11" fmla="*/ 0 h 56"/>
                      <a:gd name="T12" fmla="*/ 42 w 114"/>
                      <a:gd name="T13" fmla="*/ 13 h 56"/>
                      <a:gd name="T14" fmla="*/ 52 w 114"/>
                      <a:gd name="T15" fmla="*/ 13 h 56"/>
                      <a:gd name="T16" fmla="*/ 65 w 114"/>
                      <a:gd name="T17" fmla="*/ 13 h 56"/>
                      <a:gd name="T18" fmla="*/ 75 w 114"/>
                      <a:gd name="T19" fmla="*/ 13 h 56"/>
                      <a:gd name="T20" fmla="*/ 85 w 114"/>
                      <a:gd name="T21" fmla="*/ 23 h 56"/>
                      <a:gd name="T22" fmla="*/ 85 w 114"/>
                      <a:gd name="T23" fmla="*/ 13 h 56"/>
                      <a:gd name="T24" fmla="*/ 94 w 114"/>
                      <a:gd name="T25" fmla="*/ 13 h 56"/>
                      <a:gd name="T26" fmla="*/ 104 w 114"/>
                      <a:gd name="T27" fmla="*/ 23 h 56"/>
                      <a:gd name="T28" fmla="*/ 114 w 114"/>
                      <a:gd name="T29" fmla="*/ 36 h 56"/>
                      <a:gd name="T30" fmla="*/ 114 w 114"/>
                      <a:gd name="T31" fmla="*/ 46 h 56"/>
                      <a:gd name="T32" fmla="*/ 114 w 114"/>
                      <a:gd name="T33" fmla="*/ 56 h 56"/>
                      <a:gd name="T34" fmla="*/ 104 w 114"/>
                      <a:gd name="T35" fmla="*/ 46 h 56"/>
                      <a:gd name="T36" fmla="*/ 94 w 114"/>
                      <a:gd name="T37" fmla="*/ 46 h 56"/>
                      <a:gd name="T38" fmla="*/ 85 w 114"/>
                      <a:gd name="T39" fmla="*/ 46 h 56"/>
                      <a:gd name="T40" fmla="*/ 75 w 114"/>
                      <a:gd name="T41" fmla="*/ 46 h 56"/>
                      <a:gd name="T42" fmla="*/ 65 w 114"/>
                      <a:gd name="T43" fmla="*/ 46 h 56"/>
                      <a:gd name="T44" fmla="*/ 52 w 114"/>
                      <a:gd name="T45" fmla="*/ 46 h 56"/>
                      <a:gd name="T46" fmla="*/ 42 w 114"/>
                      <a:gd name="T47" fmla="*/ 46 h 56"/>
                      <a:gd name="T48" fmla="*/ 32 w 114"/>
                      <a:gd name="T49" fmla="*/ 46 h 56"/>
                      <a:gd name="T50" fmla="*/ 22 w 114"/>
                      <a:gd name="T51" fmla="*/ 46 h 56"/>
                      <a:gd name="T52" fmla="*/ 9 w 114"/>
                      <a:gd name="T53" fmla="*/ 46 h 56"/>
                      <a:gd name="T54" fmla="*/ 0 w 114"/>
                      <a:gd name="T55" fmla="*/ 46 h 56"/>
                      <a:gd name="T56" fmla="*/ 0 w 114"/>
                      <a:gd name="T57" fmla="*/ 36 h 56"/>
                      <a:gd name="T58" fmla="*/ 0 w 114"/>
                      <a:gd name="T59" fmla="*/ 23 h 56"/>
                      <a:gd name="T60" fmla="*/ 0 w 114"/>
                      <a:gd name="T61" fmla="*/ 13 h 56"/>
                      <a:gd name="T62" fmla="*/ 0 w 114"/>
                      <a:gd name="T63" fmla="*/ 0 h 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4"/>
                      <a:gd name="T97" fmla="*/ 0 h 56"/>
                      <a:gd name="T98" fmla="*/ 114 w 114"/>
                      <a:gd name="T99" fmla="*/ 56 h 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4" h="56">
                        <a:moveTo>
                          <a:pt x="0" y="0"/>
                        </a:moveTo>
                        <a:lnTo>
                          <a:pt x="0" y="0"/>
                        </a:lnTo>
                        <a:lnTo>
                          <a:pt x="9" y="0"/>
                        </a:lnTo>
                        <a:lnTo>
                          <a:pt x="22" y="0"/>
                        </a:lnTo>
                        <a:lnTo>
                          <a:pt x="32" y="0"/>
                        </a:lnTo>
                        <a:lnTo>
                          <a:pt x="42" y="0"/>
                        </a:lnTo>
                        <a:lnTo>
                          <a:pt x="42" y="13"/>
                        </a:lnTo>
                        <a:lnTo>
                          <a:pt x="52" y="13"/>
                        </a:lnTo>
                        <a:lnTo>
                          <a:pt x="65" y="13"/>
                        </a:lnTo>
                        <a:lnTo>
                          <a:pt x="75" y="13"/>
                        </a:lnTo>
                        <a:lnTo>
                          <a:pt x="85" y="23"/>
                        </a:lnTo>
                        <a:lnTo>
                          <a:pt x="85" y="13"/>
                        </a:lnTo>
                        <a:lnTo>
                          <a:pt x="94" y="13"/>
                        </a:lnTo>
                        <a:lnTo>
                          <a:pt x="104" y="23"/>
                        </a:lnTo>
                        <a:lnTo>
                          <a:pt x="114" y="36"/>
                        </a:lnTo>
                        <a:lnTo>
                          <a:pt x="114" y="46"/>
                        </a:lnTo>
                        <a:lnTo>
                          <a:pt x="114" y="56"/>
                        </a:lnTo>
                        <a:lnTo>
                          <a:pt x="104" y="46"/>
                        </a:lnTo>
                        <a:lnTo>
                          <a:pt x="94" y="46"/>
                        </a:lnTo>
                        <a:lnTo>
                          <a:pt x="85" y="46"/>
                        </a:lnTo>
                        <a:lnTo>
                          <a:pt x="75" y="46"/>
                        </a:lnTo>
                        <a:lnTo>
                          <a:pt x="65" y="46"/>
                        </a:lnTo>
                        <a:lnTo>
                          <a:pt x="52" y="46"/>
                        </a:lnTo>
                        <a:lnTo>
                          <a:pt x="42" y="46"/>
                        </a:lnTo>
                        <a:lnTo>
                          <a:pt x="32" y="46"/>
                        </a:lnTo>
                        <a:lnTo>
                          <a:pt x="22" y="46"/>
                        </a:lnTo>
                        <a:lnTo>
                          <a:pt x="9" y="46"/>
                        </a:lnTo>
                        <a:lnTo>
                          <a:pt x="0" y="46"/>
                        </a:lnTo>
                        <a:lnTo>
                          <a:pt x="0" y="36"/>
                        </a:lnTo>
                        <a:lnTo>
                          <a:pt x="0" y="23"/>
                        </a:lnTo>
                        <a:lnTo>
                          <a:pt x="0" y="13"/>
                        </a:lnTo>
                        <a:lnTo>
                          <a:pt x="0" y="0"/>
                        </a:lnTo>
                        <a:close/>
                      </a:path>
                    </a:pathLst>
                  </a:custGeom>
                  <a:solidFill>
                    <a:srgbClr val="5FC000"/>
                  </a:solidFill>
                  <a:ln w="9525">
                    <a:noFill/>
                    <a:round/>
                    <a:headEnd/>
                    <a:tailEnd/>
                  </a:ln>
                </p:spPr>
                <p:txBody>
                  <a:bodyPr/>
                  <a:lstStyle/>
                  <a:p>
                    <a:endParaRPr lang="en-US"/>
                  </a:p>
                </p:txBody>
              </p:sp>
              <p:sp>
                <p:nvSpPr>
                  <p:cNvPr id="53169" name="Freeform 368"/>
                  <p:cNvSpPr>
                    <a:spLocks/>
                  </p:cNvSpPr>
                  <p:nvPr/>
                </p:nvSpPr>
                <p:spPr bwMode="auto">
                  <a:xfrm>
                    <a:off x="2494" y="2420"/>
                    <a:ext cx="46" cy="43"/>
                  </a:xfrm>
                  <a:custGeom>
                    <a:avLst/>
                    <a:gdLst>
                      <a:gd name="T0" fmla="*/ 0 w 46"/>
                      <a:gd name="T1" fmla="*/ 0 h 43"/>
                      <a:gd name="T2" fmla="*/ 0 w 46"/>
                      <a:gd name="T3" fmla="*/ 0 h 43"/>
                      <a:gd name="T4" fmla="*/ 10 w 46"/>
                      <a:gd name="T5" fmla="*/ 0 h 43"/>
                      <a:gd name="T6" fmla="*/ 20 w 46"/>
                      <a:gd name="T7" fmla="*/ 10 h 43"/>
                      <a:gd name="T8" fmla="*/ 30 w 46"/>
                      <a:gd name="T9" fmla="*/ 10 h 43"/>
                      <a:gd name="T10" fmla="*/ 30 w 46"/>
                      <a:gd name="T11" fmla="*/ 23 h 43"/>
                      <a:gd name="T12" fmla="*/ 30 w 46"/>
                      <a:gd name="T13" fmla="*/ 10 h 43"/>
                      <a:gd name="T14" fmla="*/ 39 w 46"/>
                      <a:gd name="T15" fmla="*/ 23 h 43"/>
                      <a:gd name="T16" fmla="*/ 39 w 46"/>
                      <a:gd name="T17" fmla="*/ 10 h 43"/>
                      <a:gd name="T18" fmla="*/ 46 w 46"/>
                      <a:gd name="T19" fmla="*/ 10 h 43"/>
                      <a:gd name="T20" fmla="*/ 46 w 46"/>
                      <a:gd name="T21" fmla="*/ 23 h 43"/>
                      <a:gd name="T22" fmla="*/ 46 w 46"/>
                      <a:gd name="T23" fmla="*/ 33 h 43"/>
                      <a:gd name="T24" fmla="*/ 46 w 46"/>
                      <a:gd name="T25" fmla="*/ 43 h 43"/>
                      <a:gd name="T26" fmla="*/ 39 w 46"/>
                      <a:gd name="T27" fmla="*/ 43 h 43"/>
                      <a:gd name="T28" fmla="*/ 30 w 46"/>
                      <a:gd name="T29" fmla="*/ 43 h 43"/>
                      <a:gd name="T30" fmla="*/ 20 w 46"/>
                      <a:gd name="T31" fmla="*/ 43 h 43"/>
                      <a:gd name="T32" fmla="*/ 10 w 46"/>
                      <a:gd name="T33" fmla="*/ 43 h 43"/>
                      <a:gd name="T34" fmla="*/ 0 w 46"/>
                      <a:gd name="T35" fmla="*/ 43 h 43"/>
                      <a:gd name="T36" fmla="*/ 0 w 46"/>
                      <a:gd name="T37" fmla="*/ 33 h 43"/>
                      <a:gd name="T38" fmla="*/ 0 w 46"/>
                      <a:gd name="T39" fmla="*/ 23 h 43"/>
                      <a:gd name="T40" fmla="*/ 0 w 46"/>
                      <a:gd name="T41" fmla="*/ 10 h 43"/>
                      <a:gd name="T42" fmla="*/ 0 w 46"/>
                      <a:gd name="T43" fmla="*/ 0 h 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6"/>
                      <a:gd name="T67" fmla="*/ 0 h 43"/>
                      <a:gd name="T68" fmla="*/ 46 w 46"/>
                      <a:gd name="T69" fmla="*/ 43 h 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6" h="43">
                        <a:moveTo>
                          <a:pt x="0" y="0"/>
                        </a:moveTo>
                        <a:lnTo>
                          <a:pt x="0" y="0"/>
                        </a:lnTo>
                        <a:lnTo>
                          <a:pt x="10" y="0"/>
                        </a:lnTo>
                        <a:lnTo>
                          <a:pt x="20" y="10"/>
                        </a:lnTo>
                        <a:lnTo>
                          <a:pt x="30" y="10"/>
                        </a:lnTo>
                        <a:lnTo>
                          <a:pt x="30" y="23"/>
                        </a:lnTo>
                        <a:lnTo>
                          <a:pt x="30" y="10"/>
                        </a:lnTo>
                        <a:lnTo>
                          <a:pt x="39" y="23"/>
                        </a:lnTo>
                        <a:lnTo>
                          <a:pt x="39" y="10"/>
                        </a:lnTo>
                        <a:lnTo>
                          <a:pt x="46" y="10"/>
                        </a:lnTo>
                        <a:lnTo>
                          <a:pt x="46" y="23"/>
                        </a:lnTo>
                        <a:lnTo>
                          <a:pt x="46" y="33"/>
                        </a:lnTo>
                        <a:lnTo>
                          <a:pt x="46" y="43"/>
                        </a:lnTo>
                        <a:lnTo>
                          <a:pt x="39" y="43"/>
                        </a:lnTo>
                        <a:lnTo>
                          <a:pt x="30" y="43"/>
                        </a:lnTo>
                        <a:lnTo>
                          <a:pt x="20" y="43"/>
                        </a:lnTo>
                        <a:lnTo>
                          <a:pt x="10" y="43"/>
                        </a:lnTo>
                        <a:lnTo>
                          <a:pt x="0" y="43"/>
                        </a:lnTo>
                        <a:lnTo>
                          <a:pt x="0" y="33"/>
                        </a:lnTo>
                        <a:lnTo>
                          <a:pt x="0" y="23"/>
                        </a:lnTo>
                        <a:lnTo>
                          <a:pt x="0" y="10"/>
                        </a:lnTo>
                        <a:lnTo>
                          <a:pt x="0" y="0"/>
                        </a:lnTo>
                        <a:close/>
                      </a:path>
                    </a:pathLst>
                  </a:custGeom>
                  <a:solidFill>
                    <a:srgbClr val="3F5F00"/>
                  </a:solidFill>
                  <a:ln w="9525">
                    <a:noFill/>
                    <a:round/>
                    <a:headEnd/>
                    <a:tailEnd/>
                  </a:ln>
                </p:spPr>
                <p:txBody>
                  <a:bodyPr/>
                  <a:lstStyle/>
                  <a:p>
                    <a:endParaRPr lang="en-US"/>
                  </a:p>
                </p:txBody>
              </p:sp>
              <p:sp>
                <p:nvSpPr>
                  <p:cNvPr id="53170" name="Freeform 369"/>
                  <p:cNvSpPr>
                    <a:spLocks/>
                  </p:cNvSpPr>
                  <p:nvPr/>
                </p:nvSpPr>
                <p:spPr bwMode="auto">
                  <a:xfrm>
                    <a:off x="2452" y="2420"/>
                    <a:ext cx="58" cy="43"/>
                  </a:xfrm>
                  <a:custGeom>
                    <a:avLst/>
                    <a:gdLst>
                      <a:gd name="T0" fmla="*/ 58 w 58"/>
                      <a:gd name="T1" fmla="*/ 0 h 43"/>
                      <a:gd name="T2" fmla="*/ 58 w 58"/>
                      <a:gd name="T3" fmla="*/ 0 h 43"/>
                      <a:gd name="T4" fmla="*/ 49 w 58"/>
                      <a:gd name="T5" fmla="*/ 0 h 43"/>
                      <a:gd name="T6" fmla="*/ 36 w 58"/>
                      <a:gd name="T7" fmla="*/ 0 h 43"/>
                      <a:gd name="T8" fmla="*/ 36 w 58"/>
                      <a:gd name="T9" fmla="*/ 10 h 43"/>
                      <a:gd name="T10" fmla="*/ 29 w 58"/>
                      <a:gd name="T11" fmla="*/ 10 h 43"/>
                      <a:gd name="T12" fmla="*/ 19 w 58"/>
                      <a:gd name="T13" fmla="*/ 10 h 43"/>
                      <a:gd name="T14" fmla="*/ 19 w 58"/>
                      <a:gd name="T15" fmla="*/ 23 h 43"/>
                      <a:gd name="T16" fmla="*/ 19 w 58"/>
                      <a:gd name="T17" fmla="*/ 10 h 43"/>
                      <a:gd name="T18" fmla="*/ 9 w 58"/>
                      <a:gd name="T19" fmla="*/ 10 h 43"/>
                      <a:gd name="T20" fmla="*/ 0 w 58"/>
                      <a:gd name="T21" fmla="*/ 23 h 43"/>
                      <a:gd name="T22" fmla="*/ 0 w 58"/>
                      <a:gd name="T23" fmla="*/ 33 h 43"/>
                      <a:gd name="T24" fmla="*/ 0 w 58"/>
                      <a:gd name="T25" fmla="*/ 43 h 43"/>
                      <a:gd name="T26" fmla="*/ 9 w 58"/>
                      <a:gd name="T27" fmla="*/ 43 h 43"/>
                      <a:gd name="T28" fmla="*/ 19 w 58"/>
                      <a:gd name="T29" fmla="*/ 43 h 43"/>
                      <a:gd name="T30" fmla="*/ 29 w 58"/>
                      <a:gd name="T31" fmla="*/ 43 h 43"/>
                      <a:gd name="T32" fmla="*/ 36 w 58"/>
                      <a:gd name="T33" fmla="*/ 33 h 43"/>
                      <a:gd name="T34" fmla="*/ 36 w 58"/>
                      <a:gd name="T35" fmla="*/ 43 h 43"/>
                      <a:gd name="T36" fmla="*/ 49 w 58"/>
                      <a:gd name="T37" fmla="*/ 43 h 43"/>
                      <a:gd name="T38" fmla="*/ 58 w 58"/>
                      <a:gd name="T39" fmla="*/ 33 h 43"/>
                      <a:gd name="T40" fmla="*/ 58 w 58"/>
                      <a:gd name="T41" fmla="*/ 23 h 43"/>
                      <a:gd name="T42" fmla="*/ 58 w 58"/>
                      <a:gd name="T43" fmla="*/ 10 h 43"/>
                      <a:gd name="T44" fmla="*/ 58 w 58"/>
                      <a:gd name="T45" fmla="*/ 0 h 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8"/>
                      <a:gd name="T70" fmla="*/ 0 h 43"/>
                      <a:gd name="T71" fmla="*/ 58 w 58"/>
                      <a:gd name="T72" fmla="*/ 43 h 4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8" h="43">
                        <a:moveTo>
                          <a:pt x="58" y="0"/>
                        </a:moveTo>
                        <a:lnTo>
                          <a:pt x="58" y="0"/>
                        </a:lnTo>
                        <a:lnTo>
                          <a:pt x="49" y="0"/>
                        </a:lnTo>
                        <a:lnTo>
                          <a:pt x="36" y="0"/>
                        </a:lnTo>
                        <a:lnTo>
                          <a:pt x="36" y="10"/>
                        </a:lnTo>
                        <a:lnTo>
                          <a:pt x="29" y="10"/>
                        </a:lnTo>
                        <a:lnTo>
                          <a:pt x="19" y="10"/>
                        </a:lnTo>
                        <a:lnTo>
                          <a:pt x="19" y="23"/>
                        </a:lnTo>
                        <a:lnTo>
                          <a:pt x="19" y="10"/>
                        </a:lnTo>
                        <a:lnTo>
                          <a:pt x="9" y="10"/>
                        </a:lnTo>
                        <a:lnTo>
                          <a:pt x="0" y="23"/>
                        </a:lnTo>
                        <a:lnTo>
                          <a:pt x="0" y="33"/>
                        </a:lnTo>
                        <a:lnTo>
                          <a:pt x="0" y="43"/>
                        </a:lnTo>
                        <a:lnTo>
                          <a:pt x="9" y="43"/>
                        </a:lnTo>
                        <a:lnTo>
                          <a:pt x="19" y="43"/>
                        </a:lnTo>
                        <a:lnTo>
                          <a:pt x="29" y="43"/>
                        </a:lnTo>
                        <a:lnTo>
                          <a:pt x="36" y="33"/>
                        </a:lnTo>
                        <a:lnTo>
                          <a:pt x="36" y="43"/>
                        </a:lnTo>
                        <a:lnTo>
                          <a:pt x="49" y="43"/>
                        </a:lnTo>
                        <a:lnTo>
                          <a:pt x="58" y="33"/>
                        </a:lnTo>
                        <a:lnTo>
                          <a:pt x="58" y="23"/>
                        </a:lnTo>
                        <a:lnTo>
                          <a:pt x="58" y="10"/>
                        </a:lnTo>
                        <a:lnTo>
                          <a:pt x="58" y="0"/>
                        </a:lnTo>
                        <a:close/>
                      </a:path>
                    </a:pathLst>
                  </a:custGeom>
                  <a:solidFill>
                    <a:srgbClr val="00FF00"/>
                  </a:solidFill>
                  <a:ln w="9525">
                    <a:noFill/>
                    <a:round/>
                    <a:headEnd/>
                    <a:tailEnd/>
                  </a:ln>
                </p:spPr>
                <p:txBody>
                  <a:bodyPr/>
                  <a:lstStyle/>
                  <a:p>
                    <a:endParaRPr lang="en-US"/>
                  </a:p>
                </p:txBody>
              </p:sp>
            </p:grpSp>
            <p:grpSp>
              <p:nvGrpSpPr>
                <p:cNvPr id="53159" name="Group 370"/>
                <p:cNvGrpSpPr>
                  <a:grpSpLocks/>
                </p:cNvGrpSpPr>
                <p:nvPr/>
              </p:nvGrpSpPr>
              <p:grpSpPr bwMode="auto">
                <a:xfrm>
                  <a:off x="1808" y="2433"/>
                  <a:ext cx="91" cy="30"/>
                  <a:chOff x="1808" y="2433"/>
                  <a:chExt cx="91" cy="30"/>
                </a:xfrm>
              </p:grpSpPr>
              <p:sp>
                <p:nvSpPr>
                  <p:cNvPr id="53165" name="Freeform 371"/>
                  <p:cNvSpPr>
                    <a:spLocks/>
                  </p:cNvSpPr>
                  <p:nvPr/>
                </p:nvSpPr>
                <p:spPr bwMode="auto">
                  <a:xfrm>
                    <a:off x="1808" y="2433"/>
                    <a:ext cx="26" cy="17"/>
                  </a:xfrm>
                  <a:custGeom>
                    <a:avLst/>
                    <a:gdLst>
                      <a:gd name="T0" fmla="*/ 26 w 26"/>
                      <a:gd name="T1" fmla="*/ 0 h 17"/>
                      <a:gd name="T2" fmla="*/ 26 w 26"/>
                      <a:gd name="T3" fmla="*/ 0 h 17"/>
                      <a:gd name="T4" fmla="*/ 19 w 26"/>
                      <a:gd name="T5" fmla="*/ 0 h 17"/>
                      <a:gd name="T6" fmla="*/ 19 w 26"/>
                      <a:gd name="T7" fmla="*/ 10 h 17"/>
                      <a:gd name="T8" fmla="*/ 10 w 26"/>
                      <a:gd name="T9" fmla="*/ 10 h 17"/>
                      <a:gd name="T10" fmla="*/ 0 w 26"/>
                      <a:gd name="T11" fmla="*/ 10 h 17"/>
                      <a:gd name="T12" fmla="*/ 0 w 26"/>
                      <a:gd name="T13" fmla="*/ 17 h 17"/>
                      <a:gd name="T14" fmla="*/ 10 w 26"/>
                      <a:gd name="T15" fmla="*/ 17 h 17"/>
                      <a:gd name="T16" fmla="*/ 19 w 26"/>
                      <a:gd name="T17" fmla="*/ 17 h 17"/>
                      <a:gd name="T18" fmla="*/ 26 w 26"/>
                      <a:gd name="T19" fmla="*/ 17 h 17"/>
                      <a:gd name="T20" fmla="*/ 26 w 26"/>
                      <a:gd name="T21" fmla="*/ 10 h 17"/>
                      <a:gd name="T22" fmla="*/ 26 w 26"/>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7"/>
                      <a:gd name="T38" fmla="*/ 26 w 26"/>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7">
                        <a:moveTo>
                          <a:pt x="26" y="0"/>
                        </a:moveTo>
                        <a:lnTo>
                          <a:pt x="26" y="0"/>
                        </a:lnTo>
                        <a:lnTo>
                          <a:pt x="19" y="0"/>
                        </a:lnTo>
                        <a:lnTo>
                          <a:pt x="19" y="10"/>
                        </a:lnTo>
                        <a:lnTo>
                          <a:pt x="10" y="10"/>
                        </a:lnTo>
                        <a:lnTo>
                          <a:pt x="0" y="10"/>
                        </a:lnTo>
                        <a:lnTo>
                          <a:pt x="0" y="17"/>
                        </a:lnTo>
                        <a:lnTo>
                          <a:pt x="10" y="17"/>
                        </a:lnTo>
                        <a:lnTo>
                          <a:pt x="19" y="17"/>
                        </a:lnTo>
                        <a:lnTo>
                          <a:pt x="26" y="17"/>
                        </a:lnTo>
                        <a:lnTo>
                          <a:pt x="26" y="10"/>
                        </a:lnTo>
                        <a:lnTo>
                          <a:pt x="26" y="0"/>
                        </a:lnTo>
                        <a:close/>
                      </a:path>
                    </a:pathLst>
                  </a:custGeom>
                  <a:solidFill>
                    <a:srgbClr val="3F5F00"/>
                  </a:solidFill>
                  <a:ln w="9525">
                    <a:noFill/>
                    <a:round/>
                    <a:headEnd/>
                    <a:tailEnd/>
                  </a:ln>
                </p:spPr>
                <p:txBody>
                  <a:bodyPr/>
                  <a:lstStyle/>
                  <a:p>
                    <a:endParaRPr lang="en-US"/>
                  </a:p>
                </p:txBody>
              </p:sp>
              <p:sp>
                <p:nvSpPr>
                  <p:cNvPr id="53166" name="Freeform 372"/>
                  <p:cNvSpPr>
                    <a:spLocks/>
                  </p:cNvSpPr>
                  <p:nvPr/>
                </p:nvSpPr>
                <p:spPr bwMode="auto">
                  <a:xfrm>
                    <a:off x="1873" y="2433"/>
                    <a:ext cx="26" cy="30"/>
                  </a:xfrm>
                  <a:custGeom>
                    <a:avLst/>
                    <a:gdLst>
                      <a:gd name="T0" fmla="*/ 0 w 26"/>
                      <a:gd name="T1" fmla="*/ 0 h 30"/>
                      <a:gd name="T2" fmla="*/ 0 w 26"/>
                      <a:gd name="T3" fmla="*/ 0 h 30"/>
                      <a:gd name="T4" fmla="*/ 0 w 26"/>
                      <a:gd name="T5" fmla="*/ 10 h 30"/>
                      <a:gd name="T6" fmla="*/ 10 w 26"/>
                      <a:gd name="T7" fmla="*/ 0 h 30"/>
                      <a:gd name="T8" fmla="*/ 10 w 26"/>
                      <a:gd name="T9" fmla="*/ 10 h 30"/>
                      <a:gd name="T10" fmla="*/ 20 w 26"/>
                      <a:gd name="T11" fmla="*/ 10 h 30"/>
                      <a:gd name="T12" fmla="*/ 20 w 26"/>
                      <a:gd name="T13" fmla="*/ 20 h 30"/>
                      <a:gd name="T14" fmla="*/ 20 w 26"/>
                      <a:gd name="T15" fmla="*/ 10 h 30"/>
                      <a:gd name="T16" fmla="*/ 26 w 26"/>
                      <a:gd name="T17" fmla="*/ 10 h 30"/>
                      <a:gd name="T18" fmla="*/ 26 w 26"/>
                      <a:gd name="T19" fmla="*/ 20 h 30"/>
                      <a:gd name="T20" fmla="*/ 26 w 26"/>
                      <a:gd name="T21" fmla="*/ 30 h 30"/>
                      <a:gd name="T22" fmla="*/ 20 w 26"/>
                      <a:gd name="T23" fmla="*/ 30 h 30"/>
                      <a:gd name="T24" fmla="*/ 10 w 26"/>
                      <a:gd name="T25" fmla="*/ 30 h 30"/>
                      <a:gd name="T26" fmla="*/ 0 w 26"/>
                      <a:gd name="T27" fmla="*/ 30 h 30"/>
                      <a:gd name="T28" fmla="*/ 0 w 26"/>
                      <a:gd name="T29" fmla="*/ 20 h 30"/>
                      <a:gd name="T30" fmla="*/ 0 w 26"/>
                      <a:gd name="T31" fmla="*/ 10 h 30"/>
                      <a:gd name="T32" fmla="*/ 0 w 26"/>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30"/>
                      <a:gd name="T53" fmla="*/ 26 w 26"/>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30">
                        <a:moveTo>
                          <a:pt x="0" y="0"/>
                        </a:moveTo>
                        <a:lnTo>
                          <a:pt x="0" y="0"/>
                        </a:lnTo>
                        <a:lnTo>
                          <a:pt x="0" y="10"/>
                        </a:lnTo>
                        <a:lnTo>
                          <a:pt x="10" y="0"/>
                        </a:lnTo>
                        <a:lnTo>
                          <a:pt x="10" y="10"/>
                        </a:lnTo>
                        <a:lnTo>
                          <a:pt x="20" y="10"/>
                        </a:lnTo>
                        <a:lnTo>
                          <a:pt x="20" y="20"/>
                        </a:lnTo>
                        <a:lnTo>
                          <a:pt x="20" y="10"/>
                        </a:lnTo>
                        <a:lnTo>
                          <a:pt x="26" y="10"/>
                        </a:lnTo>
                        <a:lnTo>
                          <a:pt x="26" y="20"/>
                        </a:lnTo>
                        <a:lnTo>
                          <a:pt x="26" y="30"/>
                        </a:lnTo>
                        <a:lnTo>
                          <a:pt x="20" y="30"/>
                        </a:lnTo>
                        <a:lnTo>
                          <a:pt x="10" y="30"/>
                        </a:lnTo>
                        <a:lnTo>
                          <a:pt x="0" y="30"/>
                        </a:lnTo>
                        <a:lnTo>
                          <a:pt x="0" y="20"/>
                        </a:lnTo>
                        <a:lnTo>
                          <a:pt x="0" y="10"/>
                        </a:lnTo>
                        <a:lnTo>
                          <a:pt x="0" y="0"/>
                        </a:lnTo>
                        <a:close/>
                      </a:path>
                    </a:pathLst>
                  </a:custGeom>
                  <a:solidFill>
                    <a:srgbClr val="3F5F00"/>
                  </a:solidFill>
                  <a:ln w="9525">
                    <a:noFill/>
                    <a:round/>
                    <a:headEnd/>
                    <a:tailEnd/>
                  </a:ln>
                </p:spPr>
                <p:txBody>
                  <a:bodyPr/>
                  <a:lstStyle/>
                  <a:p>
                    <a:endParaRPr lang="en-US"/>
                  </a:p>
                </p:txBody>
              </p:sp>
            </p:grpSp>
            <p:grpSp>
              <p:nvGrpSpPr>
                <p:cNvPr id="53160" name="Group 373"/>
                <p:cNvGrpSpPr>
                  <a:grpSpLocks/>
                </p:cNvGrpSpPr>
                <p:nvPr/>
              </p:nvGrpSpPr>
              <p:grpSpPr bwMode="auto">
                <a:xfrm>
                  <a:off x="2050" y="2446"/>
                  <a:ext cx="189" cy="40"/>
                  <a:chOff x="2050" y="2446"/>
                  <a:chExt cx="189" cy="40"/>
                </a:xfrm>
              </p:grpSpPr>
              <p:sp>
                <p:nvSpPr>
                  <p:cNvPr id="53161" name="Freeform 374"/>
                  <p:cNvSpPr>
                    <a:spLocks/>
                  </p:cNvSpPr>
                  <p:nvPr/>
                </p:nvSpPr>
                <p:spPr bwMode="auto">
                  <a:xfrm>
                    <a:off x="2167" y="2446"/>
                    <a:ext cx="72" cy="40"/>
                  </a:xfrm>
                  <a:custGeom>
                    <a:avLst/>
                    <a:gdLst>
                      <a:gd name="T0" fmla="*/ 10 w 72"/>
                      <a:gd name="T1" fmla="*/ 0 h 40"/>
                      <a:gd name="T2" fmla="*/ 10 w 72"/>
                      <a:gd name="T3" fmla="*/ 0 h 40"/>
                      <a:gd name="T4" fmla="*/ 20 w 72"/>
                      <a:gd name="T5" fmla="*/ 0 h 40"/>
                      <a:gd name="T6" fmla="*/ 30 w 72"/>
                      <a:gd name="T7" fmla="*/ 0 h 40"/>
                      <a:gd name="T8" fmla="*/ 30 w 72"/>
                      <a:gd name="T9" fmla="*/ 10 h 40"/>
                      <a:gd name="T10" fmla="*/ 40 w 72"/>
                      <a:gd name="T11" fmla="*/ 10 h 40"/>
                      <a:gd name="T12" fmla="*/ 53 w 72"/>
                      <a:gd name="T13" fmla="*/ 10 h 40"/>
                      <a:gd name="T14" fmla="*/ 59 w 72"/>
                      <a:gd name="T15" fmla="*/ 10 h 40"/>
                      <a:gd name="T16" fmla="*/ 59 w 72"/>
                      <a:gd name="T17" fmla="*/ 20 h 40"/>
                      <a:gd name="T18" fmla="*/ 72 w 72"/>
                      <a:gd name="T19" fmla="*/ 30 h 40"/>
                      <a:gd name="T20" fmla="*/ 59 w 72"/>
                      <a:gd name="T21" fmla="*/ 30 h 40"/>
                      <a:gd name="T22" fmla="*/ 59 w 72"/>
                      <a:gd name="T23" fmla="*/ 40 h 40"/>
                      <a:gd name="T24" fmla="*/ 53 w 72"/>
                      <a:gd name="T25" fmla="*/ 40 h 40"/>
                      <a:gd name="T26" fmla="*/ 40 w 72"/>
                      <a:gd name="T27" fmla="*/ 40 h 40"/>
                      <a:gd name="T28" fmla="*/ 30 w 72"/>
                      <a:gd name="T29" fmla="*/ 30 h 40"/>
                      <a:gd name="T30" fmla="*/ 20 w 72"/>
                      <a:gd name="T31" fmla="*/ 30 h 40"/>
                      <a:gd name="T32" fmla="*/ 20 w 72"/>
                      <a:gd name="T33" fmla="*/ 40 h 40"/>
                      <a:gd name="T34" fmla="*/ 10 w 72"/>
                      <a:gd name="T35" fmla="*/ 40 h 40"/>
                      <a:gd name="T36" fmla="*/ 10 w 72"/>
                      <a:gd name="T37" fmla="*/ 30 h 40"/>
                      <a:gd name="T38" fmla="*/ 10 w 72"/>
                      <a:gd name="T39" fmla="*/ 20 h 40"/>
                      <a:gd name="T40" fmla="*/ 10 w 72"/>
                      <a:gd name="T41" fmla="*/ 10 h 40"/>
                      <a:gd name="T42" fmla="*/ 0 w 72"/>
                      <a:gd name="T43" fmla="*/ 10 h 40"/>
                      <a:gd name="T44" fmla="*/ 0 w 72"/>
                      <a:gd name="T45" fmla="*/ 0 h 40"/>
                      <a:gd name="T46" fmla="*/ 10 w 72"/>
                      <a:gd name="T47" fmla="*/ 0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40"/>
                      <a:gd name="T74" fmla="*/ 72 w 72"/>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40">
                        <a:moveTo>
                          <a:pt x="10" y="0"/>
                        </a:moveTo>
                        <a:lnTo>
                          <a:pt x="10" y="0"/>
                        </a:lnTo>
                        <a:lnTo>
                          <a:pt x="20" y="0"/>
                        </a:lnTo>
                        <a:lnTo>
                          <a:pt x="30" y="0"/>
                        </a:lnTo>
                        <a:lnTo>
                          <a:pt x="30" y="10"/>
                        </a:lnTo>
                        <a:lnTo>
                          <a:pt x="40" y="10"/>
                        </a:lnTo>
                        <a:lnTo>
                          <a:pt x="53" y="10"/>
                        </a:lnTo>
                        <a:lnTo>
                          <a:pt x="59" y="10"/>
                        </a:lnTo>
                        <a:lnTo>
                          <a:pt x="59" y="20"/>
                        </a:lnTo>
                        <a:lnTo>
                          <a:pt x="72" y="30"/>
                        </a:lnTo>
                        <a:lnTo>
                          <a:pt x="59" y="30"/>
                        </a:lnTo>
                        <a:lnTo>
                          <a:pt x="59" y="40"/>
                        </a:lnTo>
                        <a:lnTo>
                          <a:pt x="53" y="40"/>
                        </a:lnTo>
                        <a:lnTo>
                          <a:pt x="40" y="40"/>
                        </a:lnTo>
                        <a:lnTo>
                          <a:pt x="30" y="30"/>
                        </a:lnTo>
                        <a:lnTo>
                          <a:pt x="20" y="30"/>
                        </a:lnTo>
                        <a:lnTo>
                          <a:pt x="20" y="40"/>
                        </a:lnTo>
                        <a:lnTo>
                          <a:pt x="10" y="40"/>
                        </a:lnTo>
                        <a:lnTo>
                          <a:pt x="10" y="30"/>
                        </a:lnTo>
                        <a:lnTo>
                          <a:pt x="10" y="20"/>
                        </a:lnTo>
                        <a:lnTo>
                          <a:pt x="10" y="10"/>
                        </a:lnTo>
                        <a:lnTo>
                          <a:pt x="0" y="10"/>
                        </a:lnTo>
                        <a:lnTo>
                          <a:pt x="0" y="0"/>
                        </a:lnTo>
                        <a:lnTo>
                          <a:pt x="10" y="0"/>
                        </a:lnTo>
                        <a:close/>
                      </a:path>
                    </a:pathLst>
                  </a:custGeom>
                  <a:solidFill>
                    <a:srgbClr val="3F5F00"/>
                  </a:solidFill>
                  <a:ln w="9525">
                    <a:noFill/>
                    <a:round/>
                    <a:headEnd/>
                    <a:tailEnd/>
                  </a:ln>
                </p:spPr>
                <p:txBody>
                  <a:bodyPr/>
                  <a:lstStyle/>
                  <a:p>
                    <a:endParaRPr lang="en-US"/>
                  </a:p>
                </p:txBody>
              </p:sp>
              <p:sp>
                <p:nvSpPr>
                  <p:cNvPr id="53162" name="Freeform 375"/>
                  <p:cNvSpPr>
                    <a:spLocks/>
                  </p:cNvSpPr>
                  <p:nvPr/>
                </p:nvSpPr>
                <p:spPr bwMode="auto">
                  <a:xfrm>
                    <a:off x="2050" y="2446"/>
                    <a:ext cx="55" cy="40"/>
                  </a:xfrm>
                  <a:custGeom>
                    <a:avLst/>
                    <a:gdLst>
                      <a:gd name="T0" fmla="*/ 55 w 55"/>
                      <a:gd name="T1" fmla="*/ 0 h 40"/>
                      <a:gd name="T2" fmla="*/ 55 w 55"/>
                      <a:gd name="T3" fmla="*/ 0 h 40"/>
                      <a:gd name="T4" fmla="*/ 45 w 55"/>
                      <a:gd name="T5" fmla="*/ 0 h 40"/>
                      <a:gd name="T6" fmla="*/ 36 w 55"/>
                      <a:gd name="T7" fmla="*/ 10 h 40"/>
                      <a:gd name="T8" fmla="*/ 29 w 55"/>
                      <a:gd name="T9" fmla="*/ 10 h 40"/>
                      <a:gd name="T10" fmla="*/ 29 w 55"/>
                      <a:gd name="T11" fmla="*/ 20 h 40"/>
                      <a:gd name="T12" fmla="*/ 16 w 55"/>
                      <a:gd name="T13" fmla="*/ 20 h 40"/>
                      <a:gd name="T14" fmla="*/ 9 w 55"/>
                      <a:gd name="T15" fmla="*/ 10 h 40"/>
                      <a:gd name="T16" fmla="*/ 9 w 55"/>
                      <a:gd name="T17" fmla="*/ 20 h 40"/>
                      <a:gd name="T18" fmla="*/ 9 w 55"/>
                      <a:gd name="T19" fmla="*/ 10 h 40"/>
                      <a:gd name="T20" fmla="*/ 9 w 55"/>
                      <a:gd name="T21" fmla="*/ 20 h 40"/>
                      <a:gd name="T22" fmla="*/ 0 w 55"/>
                      <a:gd name="T23" fmla="*/ 20 h 40"/>
                      <a:gd name="T24" fmla="*/ 0 w 55"/>
                      <a:gd name="T25" fmla="*/ 30 h 40"/>
                      <a:gd name="T26" fmla="*/ 0 w 55"/>
                      <a:gd name="T27" fmla="*/ 40 h 40"/>
                      <a:gd name="T28" fmla="*/ 9 w 55"/>
                      <a:gd name="T29" fmla="*/ 40 h 40"/>
                      <a:gd name="T30" fmla="*/ 16 w 55"/>
                      <a:gd name="T31" fmla="*/ 40 h 40"/>
                      <a:gd name="T32" fmla="*/ 29 w 55"/>
                      <a:gd name="T33" fmla="*/ 40 h 40"/>
                      <a:gd name="T34" fmla="*/ 36 w 55"/>
                      <a:gd name="T35" fmla="*/ 40 h 40"/>
                      <a:gd name="T36" fmla="*/ 45 w 55"/>
                      <a:gd name="T37" fmla="*/ 40 h 40"/>
                      <a:gd name="T38" fmla="*/ 55 w 55"/>
                      <a:gd name="T39" fmla="*/ 40 h 40"/>
                      <a:gd name="T40" fmla="*/ 55 w 55"/>
                      <a:gd name="T41" fmla="*/ 30 h 40"/>
                      <a:gd name="T42" fmla="*/ 55 w 55"/>
                      <a:gd name="T43" fmla="*/ 20 h 40"/>
                      <a:gd name="T44" fmla="*/ 55 w 55"/>
                      <a:gd name="T45" fmla="*/ 10 h 40"/>
                      <a:gd name="T46" fmla="*/ 55 w 55"/>
                      <a:gd name="T47" fmla="*/ 0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5"/>
                      <a:gd name="T73" fmla="*/ 0 h 40"/>
                      <a:gd name="T74" fmla="*/ 55 w 55"/>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5" h="40">
                        <a:moveTo>
                          <a:pt x="55" y="0"/>
                        </a:moveTo>
                        <a:lnTo>
                          <a:pt x="55" y="0"/>
                        </a:lnTo>
                        <a:lnTo>
                          <a:pt x="45" y="0"/>
                        </a:lnTo>
                        <a:lnTo>
                          <a:pt x="36" y="10"/>
                        </a:lnTo>
                        <a:lnTo>
                          <a:pt x="29" y="10"/>
                        </a:lnTo>
                        <a:lnTo>
                          <a:pt x="29" y="20"/>
                        </a:lnTo>
                        <a:lnTo>
                          <a:pt x="16" y="20"/>
                        </a:lnTo>
                        <a:lnTo>
                          <a:pt x="9" y="10"/>
                        </a:lnTo>
                        <a:lnTo>
                          <a:pt x="9" y="20"/>
                        </a:lnTo>
                        <a:lnTo>
                          <a:pt x="9" y="10"/>
                        </a:lnTo>
                        <a:lnTo>
                          <a:pt x="9" y="20"/>
                        </a:lnTo>
                        <a:lnTo>
                          <a:pt x="0" y="20"/>
                        </a:lnTo>
                        <a:lnTo>
                          <a:pt x="0" y="30"/>
                        </a:lnTo>
                        <a:lnTo>
                          <a:pt x="0" y="40"/>
                        </a:lnTo>
                        <a:lnTo>
                          <a:pt x="9" y="40"/>
                        </a:lnTo>
                        <a:lnTo>
                          <a:pt x="16" y="40"/>
                        </a:lnTo>
                        <a:lnTo>
                          <a:pt x="29" y="40"/>
                        </a:lnTo>
                        <a:lnTo>
                          <a:pt x="36" y="40"/>
                        </a:lnTo>
                        <a:lnTo>
                          <a:pt x="45" y="40"/>
                        </a:lnTo>
                        <a:lnTo>
                          <a:pt x="55" y="40"/>
                        </a:lnTo>
                        <a:lnTo>
                          <a:pt x="55" y="30"/>
                        </a:lnTo>
                        <a:lnTo>
                          <a:pt x="55" y="20"/>
                        </a:lnTo>
                        <a:lnTo>
                          <a:pt x="55" y="10"/>
                        </a:lnTo>
                        <a:lnTo>
                          <a:pt x="55" y="0"/>
                        </a:lnTo>
                        <a:close/>
                      </a:path>
                    </a:pathLst>
                  </a:custGeom>
                  <a:solidFill>
                    <a:srgbClr val="3F5F00"/>
                  </a:solidFill>
                  <a:ln w="9525">
                    <a:noFill/>
                    <a:round/>
                    <a:headEnd/>
                    <a:tailEnd/>
                  </a:ln>
                </p:spPr>
                <p:txBody>
                  <a:bodyPr/>
                  <a:lstStyle/>
                  <a:p>
                    <a:endParaRPr lang="en-US"/>
                  </a:p>
                </p:txBody>
              </p:sp>
              <p:sp>
                <p:nvSpPr>
                  <p:cNvPr id="53163" name="Freeform 376"/>
                  <p:cNvSpPr>
                    <a:spLocks/>
                  </p:cNvSpPr>
                  <p:nvPr/>
                </p:nvSpPr>
                <p:spPr bwMode="auto">
                  <a:xfrm>
                    <a:off x="2102" y="2446"/>
                    <a:ext cx="39" cy="40"/>
                  </a:xfrm>
                  <a:custGeom>
                    <a:avLst/>
                    <a:gdLst>
                      <a:gd name="T0" fmla="*/ 39 w 39"/>
                      <a:gd name="T1" fmla="*/ 0 h 40"/>
                      <a:gd name="T2" fmla="*/ 39 w 39"/>
                      <a:gd name="T3" fmla="*/ 0 h 40"/>
                      <a:gd name="T4" fmla="*/ 26 w 39"/>
                      <a:gd name="T5" fmla="*/ 0 h 40"/>
                      <a:gd name="T6" fmla="*/ 26 w 39"/>
                      <a:gd name="T7" fmla="*/ 10 h 40"/>
                      <a:gd name="T8" fmla="*/ 20 w 39"/>
                      <a:gd name="T9" fmla="*/ 10 h 40"/>
                      <a:gd name="T10" fmla="*/ 10 w 39"/>
                      <a:gd name="T11" fmla="*/ 10 h 40"/>
                      <a:gd name="T12" fmla="*/ 10 w 39"/>
                      <a:gd name="T13" fmla="*/ 20 h 40"/>
                      <a:gd name="T14" fmla="*/ 10 w 39"/>
                      <a:gd name="T15" fmla="*/ 10 h 40"/>
                      <a:gd name="T16" fmla="*/ 0 w 39"/>
                      <a:gd name="T17" fmla="*/ 10 h 40"/>
                      <a:gd name="T18" fmla="*/ 0 w 39"/>
                      <a:gd name="T19" fmla="*/ 20 h 40"/>
                      <a:gd name="T20" fmla="*/ 0 w 39"/>
                      <a:gd name="T21" fmla="*/ 30 h 40"/>
                      <a:gd name="T22" fmla="*/ 0 w 39"/>
                      <a:gd name="T23" fmla="*/ 40 h 40"/>
                      <a:gd name="T24" fmla="*/ 10 w 39"/>
                      <a:gd name="T25" fmla="*/ 40 h 40"/>
                      <a:gd name="T26" fmla="*/ 20 w 39"/>
                      <a:gd name="T27" fmla="*/ 40 h 40"/>
                      <a:gd name="T28" fmla="*/ 26 w 39"/>
                      <a:gd name="T29" fmla="*/ 40 h 40"/>
                      <a:gd name="T30" fmla="*/ 39 w 39"/>
                      <a:gd name="T31" fmla="*/ 40 h 40"/>
                      <a:gd name="T32" fmla="*/ 39 w 39"/>
                      <a:gd name="T33" fmla="*/ 30 h 40"/>
                      <a:gd name="T34" fmla="*/ 39 w 39"/>
                      <a:gd name="T35" fmla="*/ 20 h 40"/>
                      <a:gd name="T36" fmla="*/ 39 w 39"/>
                      <a:gd name="T37" fmla="*/ 10 h 40"/>
                      <a:gd name="T38" fmla="*/ 39 w 39"/>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40"/>
                      <a:gd name="T62" fmla="*/ 39 w 39"/>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40">
                        <a:moveTo>
                          <a:pt x="39" y="0"/>
                        </a:moveTo>
                        <a:lnTo>
                          <a:pt x="39" y="0"/>
                        </a:lnTo>
                        <a:lnTo>
                          <a:pt x="26" y="0"/>
                        </a:lnTo>
                        <a:lnTo>
                          <a:pt x="26" y="10"/>
                        </a:lnTo>
                        <a:lnTo>
                          <a:pt x="20" y="10"/>
                        </a:lnTo>
                        <a:lnTo>
                          <a:pt x="10" y="10"/>
                        </a:lnTo>
                        <a:lnTo>
                          <a:pt x="10" y="20"/>
                        </a:lnTo>
                        <a:lnTo>
                          <a:pt x="10" y="10"/>
                        </a:lnTo>
                        <a:lnTo>
                          <a:pt x="0" y="10"/>
                        </a:lnTo>
                        <a:lnTo>
                          <a:pt x="0" y="20"/>
                        </a:lnTo>
                        <a:lnTo>
                          <a:pt x="0" y="30"/>
                        </a:lnTo>
                        <a:lnTo>
                          <a:pt x="0" y="40"/>
                        </a:lnTo>
                        <a:lnTo>
                          <a:pt x="10" y="40"/>
                        </a:lnTo>
                        <a:lnTo>
                          <a:pt x="20" y="40"/>
                        </a:lnTo>
                        <a:lnTo>
                          <a:pt x="26" y="40"/>
                        </a:lnTo>
                        <a:lnTo>
                          <a:pt x="39" y="40"/>
                        </a:lnTo>
                        <a:lnTo>
                          <a:pt x="39" y="30"/>
                        </a:lnTo>
                        <a:lnTo>
                          <a:pt x="39" y="20"/>
                        </a:lnTo>
                        <a:lnTo>
                          <a:pt x="39" y="10"/>
                        </a:lnTo>
                        <a:lnTo>
                          <a:pt x="39" y="0"/>
                        </a:lnTo>
                        <a:close/>
                      </a:path>
                    </a:pathLst>
                  </a:custGeom>
                  <a:solidFill>
                    <a:srgbClr val="00FF00"/>
                  </a:solidFill>
                  <a:ln w="9525">
                    <a:noFill/>
                    <a:round/>
                    <a:headEnd/>
                    <a:tailEnd/>
                  </a:ln>
                </p:spPr>
                <p:txBody>
                  <a:bodyPr/>
                  <a:lstStyle/>
                  <a:p>
                    <a:endParaRPr lang="en-US"/>
                  </a:p>
                </p:txBody>
              </p:sp>
              <p:sp>
                <p:nvSpPr>
                  <p:cNvPr id="53164" name="Freeform 377"/>
                  <p:cNvSpPr>
                    <a:spLocks/>
                  </p:cNvSpPr>
                  <p:nvPr/>
                </p:nvSpPr>
                <p:spPr bwMode="auto">
                  <a:xfrm>
                    <a:off x="2135" y="2446"/>
                    <a:ext cx="49" cy="40"/>
                  </a:xfrm>
                  <a:custGeom>
                    <a:avLst/>
                    <a:gdLst>
                      <a:gd name="T0" fmla="*/ 0 w 49"/>
                      <a:gd name="T1" fmla="*/ 0 h 40"/>
                      <a:gd name="T2" fmla="*/ 0 w 49"/>
                      <a:gd name="T3" fmla="*/ 0 h 40"/>
                      <a:gd name="T4" fmla="*/ 9 w 49"/>
                      <a:gd name="T5" fmla="*/ 0 h 40"/>
                      <a:gd name="T6" fmla="*/ 19 w 49"/>
                      <a:gd name="T7" fmla="*/ 0 h 40"/>
                      <a:gd name="T8" fmla="*/ 19 w 49"/>
                      <a:gd name="T9" fmla="*/ 10 h 40"/>
                      <a:gd name="T10" fmla="*/ 29 w 49"/>
                      <a:gd name="T11" fmla="*/ 10 h 40"/>
                      <a:gd name="T12" fmla="*/ 29 w 49"/>
                      <a:gd name="T13" fmla="*/ 20 h 40"/>
                      <a:gd name="T14" fmla="*/ 29 w 49"/>
                      <a:gd name="T15" fmla="*/ 10 h 40"/>
                      <a:gd name="T16" fmla="*/ 39 w 49"/>
                      <a:gd name="T17" fmla="*/ 10 h 40"/>
                      <a:gd name="T18" fmla="*/ 39 w 49"/>
                      <a:gd name="T19" fmla="*/ 20 h 40"/>
                      <a:gd name="T20" fmla="*/ 49 w 49"/>
                      <a:gd name="T21" fmla="*/ 30 h 40"/>
                      <a:gd name="T22" fmla="*/ 49 w 49"/>
                      <a:gd name="T23" fmla="*/ 40 h 40"/>
                      <a:gd name="T24" fmla="*/ 39 w 49"/>
                      <a:gd name="T25" fmla="*/ 40 h 40"/>
                      <a:gd name="T26" fmla="*/ 29 w 49"/>
                      <a:gd name="T27" fmla="*/ 40 h 40"/>
                      <a:gd name="T28" fmla="*/ 19 w 49"/>
                      <a:gd name="T29" fmla="*/ 40 h 40"/>
                      <a:gd name="T30" fmla="*/ 9 w 49"/>
                      <a:gd name="T31" fmla="*/ 40 h 40"/>
                      <a:gd name="T32" fmla="*/ 0 w 49"/>
                      <a:gd name="T33" fmla="*/ 40 h 40"/>
                      <a:gd name="T34" fmla="*/ 0 w 49"/>
                      <a:gd name="T35" fmla="*/ 30 h 40"/>
                      <a:gd name="T36" fmla="*/ 0 w 49"/>
                      <a:gd name="T37" fmla="*/ 20 h 40"/>
                      <a:gd name="T38" fmla="*/ 0 w 49"/>
                      <a:gd name="T39" fmla="*/ 10 h 40"/>
                      <a:gd name="T40" fmla="*/ 0 w 49"/>
                      <a:gd name="T41" fmla="*/ 0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9"/>
                      <a:gd name="T64" fmla="*/ 0 h 40"/>
                      <a:gd name="T65" fmla="*/ 49 w 49"/>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9" h="40">
                        <a:moveTo>
                          <a:pt x="0" y="0"/>
                        </a:moveTo>
                        <a:lnTo>
                          <a:pt x="0" y="0"/>
                        </a:lnTo>
                        <a:lnTo>
                          <a:pt x="9" y="0"/>
                        </a:lnTo>
                        <a:lnTo>
                          <a:pt x="19" y="0"/>
                        </a:lnTo>
                        <a:lnTo>
                          <a:pt x="19" y="10"/>
                        </a:lnTo>
                        <a:lnTo>
                          <a:pt x="29" y="10"/>
                        </a:lnTo>
                        <a:lnTo>
                          <a:pt x="29" y="20"/>
                        </a:lnTo>
                        <a:lnTo>
                          <a:pt x="29" y="10"/>
                        </a:lnTo>
                        <a:lnTo>
                          <a:pt x="39" y="10"/>
                        </a:lnTo>
                        <a:lnTo>
                          <a:pt x="39" y="20"/>
                        </a:lnTo>
                        <a:lnTo>
                          <a:pt x="49" y="30"/>
                        </a:lnTo>
                        <a:lnTo>
                          <a:pt x="49" y="40"/>
                        </a:lnTo>
                        <a:lnTo>
                          <a:pt x="39" y="40"/>
                        </a:lnTo>
                        <a:lnTo>
                          <a:pt x="29" y="40"/>
                        </a:lnTo>
                        <a:lnTo>
                          <a:pt x="19" y="40"/>
                        </a:lnTo>
                        <a:lnTo>
                          <a:pt x="9" y="40"/>
                        </a:lnTo>
                        <a:lnTo>
                          <a:pt x="0" y="40"/>
                        </a:lnTo>
                        <a:lnTo>
                          <a:pt x="0" y="30"/>
                        </a:lnTo>
                        <a:lnTo>
                          <a:pt x="0" y="20"/>
                        </a:lnTo>
                        <a:lnTo>
                          <a:pt x="0" y="10"/>
                        </a:lnTo>
                        <a:lnTo>
                          <a:pt x="0" y="0"/>
                        </a:lnTo>
                        <a:close/>
                      </a:path>
                    </a:pathLst>
                  </a:custGeom>
                  <a:solidFill>
                    <a:srgbClr val="00FF00"/>
                  </a:solidFill>
                  <a:ln w="9525">
                    <a:noFill/>
                    <a:round/>
                    <a:headEnd/>
                    <a:tailEnd/>
                  </a:ln>
                </p:spPr>
                <p:txBody>
                  <a:bodyPr/>
                  <a:lstStyle/>
                  <a:p>
                    <a:endParaRPr lang="en-US"/>
                  </a:p>
                </p:txBody>
              </p:sp>
            </p:grpSp>
          </p:grpSp>
          <p:grpSp>
            <p:nvGrpSpPr>
              <p:cNvPr id="53151" name="Group 378"/>
              <p:cNvGrpSpPr>
                <a:grpSpLocks/>
              </p:cNvGrpSpPr>
              <p:nvPr/>
            </p:nvGrpSpPr>
            <p:grpSpPr bwMode="auto">
              <a:xfrm>
                <a:off x="1831" y="2456"/>
                <a:ext cx="745" cy="164"/>
                <a:chOff x="1831" y="2456"/>
                <a:chExt cx="745" cy="164"/>
              </a:xfrm>
            </p:grpSpPr>
            <p:sp>
              <p:nvSpPr>
                <p:cNvPr id="53152" name="Freeform 379"/>
                <p:cNvSpPr>
                  <a:spLocks/>
                </p:cNvSpPr>
                <p:nvPr/>
              </p:nvSpPr>
              <p:spPr bwMode="auto">
                <a:xfrm>
                  <a:off x="2007" y="2456"/>
                  <a:ext cx="569" cy="164"/>
                </a:xfrm>
                <a:custGeom>
                  <a:avLst/>
                  <a:gdLst>
                    <a:gd name="T0" fmla="*/ 0 w 569"/>
                    <a:gd name="T1" fmla="*/ 72 h 164"/>
                    <a:gd name="T2" fmla="*/ 0 w 569"/>
                    <a:gd name="T3" fmla="*/ 72 h 164"/>
                    <a:gd name="T4" fmla="*/ 268 w 569"/>
                    <a:gd name="T5" fmla="*/ 36 h 164"/>
                    <a:gd name="T6" fmla="*/ 235 w 569"/>
                    <a:gd name="T7" fmla="*/ 13 h 164"/>
                    <a:gd name="T8" fmla="*/ 418 w 569"/>
                    <a:gd name="T9" fmla="*/ 0 h 164"/>
                    <a:gd name="T10" fmla="*/ 569 w 569"/>
                    <a:gd name="T11" fmla="*/ 108 h 164"/>
                    <a:gd name="T12" fmla="*/ 569 w 569"/>
                    <a:gd name="T13" fmla="*/ 164 h 164"/>
                    <a:gd name="T14" fmla="*/ 418 w 569"/>
                    <a:gd name="T15" fmla="*/ 164 h 164"/>
                    <a:gd name="T16" fmla="*/ 298 w 569"/>
                    <a:gd name="T17" fmla="*/ 59 h 164"/>
                    <a:gd name="T18" fmla="*/ 62 w 569"/>
                    <a:gd name="T19" fmla="*/ 95 h 164"/>
                    <a:gd name="T20" fmla="*/ 0 w 569"/>
                    <a:gd name="T21" fmla="*/ 72 h 1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9"/>
                    <a:gd name="T34" fmla="*/ 0 h 164"/>
                    <a:gd name="T35" fmla="*/ 569 w 569"/>
                    <a:gd name="T36" fmla="*/ 164 h 1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9" h="164">
                      <a:moveTo>
                        <a:pt x="0" y="72"/>
                      </a:moveTo>
                      <a:lnTo>
                        <a:pt x="0" y="72"/>
                      </a:lnTo>
                      <a:lnTo>
                        <a:pt x="268" y="36"/>
                      </a:lnTo>
                      <a:lnTo>
                        <a:pt x="235" y="13"/>
                      </a:lnTo>
                      <a:lnTo>
                        <a:pt x="418" y="0"/>
                      </a:lnTo>
                      <a:lnTo>
                        <a:pt x="569" y="108"/>
                      </a:lnTo>
                      <a:lnTo>
                        <a:pt x="569" y="164"/>
                      </a:lnTo>
                      <a:lnTo>
                        <a:pt x="418" y="164"/>
                      </a:lnTo>
                      <a:lnTo>
                        <a:pt x="298" y="59"/>
                      </a:lnTo>
                      <a:lnTo>
                        <a:pt x="62" y="95"/>
                      </a:lnTo>
                      <a:lnTo>
                        <a:pt x="0" y="72"/>
                      </a:lnTo>
                      <a:close/>
                    </a:path>
                  </a:pathLst>
                </a:custGeom>
                <a:solidFill>
                  <a:srgbClr val="9F9F9F"/>
                </a:solidFill>
                <a:ln w="9525">
                  <a:noFill/>
                  <a:round/>
                  <a:headEnd/>
                  <a:tailEnd/>
                </a:ln>
              </p:spPr>
              <p:txBody>
                <a:bodyPr/>
                <a:lstStyle/>
                <a:p>
                  <a:endParaRPr lang="en-US"/>
                </a:p>
              </p:txBody>
            </p:sp>
            <p:sp>
              <p:nvSpPr>
                <p:cNvPr id="53153" name="Freeform 380"/>
                <p:cNvSpPr>
                  <a:spLocks/>
                </p:cNvSpPr>
                <p:nvPr/>
              </p:nvSpPr>
              <p:spPr bwMode="auto">
                <a:xfrm>
                  <a:off x="1841" y="2456"/>
                  <a:ext cx="156" cy="65"/>
                </a:xfrm>
                <a:custGeom>
                  <a:avLst/>
                  <a:gdLst>
                    <a:gd name="T0" fmla="*/ 0 w 156"/>
                    <a:gd name="T1" fmla="*/ 0 h 65"/>
                    <a:gd name="T2" fmla="*/ 0 w 156"/>
                    <a:gd name="T3" fmla="*/ 0 h 65"/>
                    <a:gd name="T4" fmla="*/ 156 w 156"/>
                    <a:gd name="T5" fmla="*/ 65 h 65"/>
                    <a:gd name="T6" fmla="*/ 156 w 156"/>
                    <a:gd name="T7" fmla="*/ 56 h 65"/>
                    <a:gd name="T8" fmla="*/ 85 w 156"/>
                    <a:gd name="T9" fmla="*/ 23 h 65"/>
                    <a:gd name="T10" fmla="*/ 0 w 156"/>
                    <a:gd name="T11" fmla="*/ 0 h 65"/>
                    <a:gd name="T12" fmla="*/ 0 60000 65536"/>
                    <a:gd name="T13" fmla="*/ 0 60000 65536"/>
                    <a:gd name="T14" fmla="*/ 0 60000 65536"/>
                    <a:gd name="T15" fmla="*/ 0 60000 65536"/>
                    <a:gd name="T16" fmla="*/ 0 60000 65536"/>
                    <a:gd name="T17" fmla="*/ 0 60000 65536"/>
                    <a:gd name="T18" fmla="*/ 0 w 156"/>
                    <a:gd name="T19" fmla="*/ 0 h 65"/>
                    <a:gd name="T20" fmla="*/ 156 w 156"/>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56" h="65">
                      <a:moveTo>
                        <a:pt x="0" y="0"/>
                      </a:moveTo>
                      <a:lnTo>
                        <a:pt x="0" y="0"/>
                      </a:lnTo>
                      <a:lnTo>
                        <a:pt x="156" y="65"/>
                      </a:lnTo>
                      <a:lnTo>
                        <a:pt x="156" y="56"/>
                      </a:lnTo>
                      <a:lnTo>
                        <a:pt x="85" y="23"/>
                      </a:lnTo>
                      <a:lnTo>
                        <a:pt x="0" y="0"/>
                      </a:lnTo>
                      <a:close/>
                    </a:path>
                  </a:pathLst>
                </a:custGeom>
                <a:solidFill>
                  <a:srgbClr val="808080"/>
                </a:solidFill>
                <a:ln w="9525">
                  <a:noFill/>
                  <a:round/>
                  <a:headEnd/>
                  <a:tailEnd/>
                </a:ln>
              </p:spPr>
              <p:txBody>
                <a:bodyPr/>
                <a:lstStyle/>
                <a:p>
                  <a:endParaRPr lang="en-US"/>
                </a:p>
              </p:txBody>
            </p:sp>
            <p:sp>
              <p:nvSpPr>
                <p:cNvPr id="53154" name="Freeform 381"/>
                <p:cNvSpPr>
                  <a:spLocks/>
                </p:cNvSpPr>
                <p:nvPr/>
              </p:nvSpPr>
              <p:spPr bwMode="auto">
                <a:xfrm>
                  <a:off x="1831" y="2456"/>
                  <a:ext cx="245" cy="65"/>
                </a:xfrm>
                <a:custGeom>
                  <a:avLst/>
                  <a:gdLst>
                    <a:gd name="T0" fmla="*/ 0 w 245"/>
                    <a:gd name="T1" fmla="*/ 0 h 65"/>
                    <a:gd name="T2" fmla="*/ 0 w 245"/>
                    <a:gd name="T3" fmla="*/ 0 h 65"/>
                    <a:gd name="T4" fmla="*/ 202 w 245"/>
                    <a:gd name="T5" fmla="*/ 33 h 65"/>
                    <a:gd name="T6" fmla="*/ 212 w 245"/>
                    <a:gd name="T7" fmla="*/ 33 h 65"/>
                    <a:gd name="T8" fmla="*/ 235 w 245"/>
                    <a:gd name="T9" fmla="*/ 46 h 65"/>
                    <a:gd name="T10" fmla="*/ 245 w 245"/>
                    <a:gd name="T11" fmla="*/ 46 h 65"/>
                    <a:gd name="T12" fmla="*/ 245 w 245"/>
                    <a:gd name="T13" fmla="*/ 56 h 65"/>
                    <a:gd name="T14" fmla="*/ 170 w 245"/>
                    <a:gd name="T15" fmla="*/ 65 h 65"/>
                    <a:gd name="T16" fmla="*/ 170 w 245"/>
                    <a:gd name="T17" fmla="*/ 56 h 65"/>
                    <a:gd name="T18" fmla="*/ 150 w 245"/>
                    <a:gd name="T19" fmla="*/ 56 h 65"/>
                    <a:gd name="T20" fmla="*/ 150 w 245"/>
                    <a:gd name="T21" fmla="*/ 46 h 65"/>
                    <a:gd name="T22" fmla="*/ 127 w 245"/>
                    <a:gd name="T23" fmla="*/ 46 h 65"/>
                    <a:gd name="T24" fmla="*/ 0 w 245"/>
                    <a:gd name="T25" fmla="*/ 0 h 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5"/>
                    <a:gd name="T40" fmla="*/ 0 h 65"/>
                    <a:gd name="T41" fmla="*/ 245 w 245"/>
                    <a:gd name="T42" fmla="*/ 65 h 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5" h="65">
                      <a:moveTo>
                        <a:pt x="0" y="0"/>
                      </a:moveTo>
                      <a:lnTo>
                        <a:pt x="0" y="0"/>
                      </a:lnTo>
                      <a:lnTo>
                        <a:pt x="202" y="33"/>
                      </a:lnTo>
                      <a:lnTo>
                        <a:pt x="212" y="33"/>
                      </a:lnTo>
                      <a:lnTo>
                        <a:pt x="235" y="46"/>
                      </a:lnTo>
                      <a:lnTo>
                        <a:pt x="245" y="46"/>
                      </a:lnTo>
                      <a:lnTo>
                        <a:pt x="245" y="56"/>
                      </a:lnTo>
                      <a:lnTo>
                        <a:pt x="170" y="65"/>
                      </a:lnTo>
                      <a:lnTo>
                        <a:pt x="170" y="56"/>
                      </a:lnTo>
                      <a:lnTo>
                        <a:pt x="150" y="56"/>
                      </a:lnTo>
                      <a:lnTo>
                        <a:pt x="150" y="46"/>
                      </a:lnTo>
                      <a:lnTo>
                        <a:pt x="127" y="46"/>
                      </a:lnTo>
                      <a:lnTo>
                        <a:pt x="0" y="0"/>
                      </a:lnTo>
                      <a:close/>
                    </a:path>
                  </a:pathLst>
                </a:custGeom>
                <a:solidFill>
                  <a:srgbClr val="9F9F9F"/>
                </a:solidFill>
                <a:ln w="9525">
                  <a:noFill/>
                  <a:round/>
                  <a:headEnd/>
                  <a:tailEnd/>
                </a:ln>
              </p:spPr>
              <p:txBody>
                <a:bodyPr/>
                <a:lstStyle/>
                <a:p>
                  <a:endParaRPr lang="en-US"/>
                </a:p>
              </p:txBody>
            </p:sp>
            <p:sp>
              <p:nvSpPr>
                <p:cNvPr id="53155" name="Freeform 382"/>
                <p:cNvSpPr>
                  <a:spLocks/>
                </p:cNvSpPr>
                <p:nvPr/>
              </p:nvSpPr>
              <p:spPr bwMode="auto">
                <a:xfrm>
                  <a:off x="1961" y="2492"/>
                  <a:ext cx="82" cy="7"/>
                </a:xfrm>
                <a:custGeom>
                  <a:avLst/>
                  <a:gdLst>
                    <a:gd name="T0" fmla="*/ 0 w 82"/>
                    <a:gd name="T1" fmla="*/ 7 h 7"/>
                    <a:gd name="T2" fmla="*/ 0 w 82"/>
                    <a:gd name="T3" fmla="*/ 7 h 7"/>
                    <a:gd name="T4" fmla="*/ 82 w 82"/>
                    <a:gd name="T5" fmla="*/ 0 h 7"/>
                    <a:gd name="T6" fmla="*/ 0 w 82"/>
                    <a:gd name="T7" fmla="*/ 7 h 7"/>
                    <a:gd name="T8" fmla="*/ 0 60000 65536"/>
                    <a:gd name="T9" fmla="*/ 0 60000 65536"/>
                    <a:gd name="T10" fmla="*/ 0 60000 65536"/>
                    <a:gd name="T11" fmla="*/ 0 60000 65536"/>
                    <a:gd name="T12" fmla="*/ 0 w 82"/>
                    <a:gd name="T13" fmla="*/ 0 h 7"/>
                    <a:gd name="T14" fmla="*/ 82 w 82"/>
                    <a:gd name="T15" fmla="*/ 7 h 7"/>
                  </a:gdLst>
                  <a:ahLst/>
                  <a:cxnLst>
                    <a:cxn ang="T8">
                      <a:pos x="T0" y="T1"/>
                    </a:cxn>
                    <a:cxn ang="T9">
                      <a:pos x="T2" y="T3"/>
                    </a:cxn>
                    <a:cxn ang="T10">
                      <a:pos x="T4" y="T5"/>
                    </a:cxn>
                    <a:cxn ang="T11">
                      <a:pos x="T6" y="T7"/>
                    </a:cxn>
                  </a:cxnLst>
                  <a:rect l="T12" t="T13" r="T14" b="T15"/>
                  <a:pathLst>
                    <a:path w="82" h="7">
                      <a:moveTo>
                        <a:pt x="0" y="7"/>
                      </a:moveTo>
                      <a:lnTo>
                        <a:pt x="0" y="7"/>
                      </a:lnTo>
                      <a:lnTo>
                        <a:pt x="82" y="0"/>
                      </a:lnTo>
                      <a:lnTo>
                        <a:pt x="0" y="7"/>
                      </a:lnTo>
                      <a:close/>
                    </a:path>
                  </a:pathLst>
                </a:custGeom>
                <a:solidFill>
                  <a:srgbClr val="C0C0C0"/>
                </a:solidFill>
                <a:ln w="9525">
                  <a:noFill/>
                  <a:round/>
                  <a:headEnd/>
                  <a:tailEnd/>
                </a:ln>
              </p:spPr>
              <p:txBody>
                <a:bodyPr/>
                <a:lstStyle/>
                <a:p>
                  <a:endParaRPr lang="en-US"/>
                </a:p>
              </p:txBody>
            </p:sp>
            <p:sp>
              <p:nvSpPr>
                <p:cNvPr id="53156" name="Freeform 383"/>
                <p:cNvSpPr>
                  <a:spLocks/>
                </p:cNvSpPr>
                <p:nvPr/>
              </p:nvSpPr>
              <p:spPr bwMode="auto">
                <a:xfrm>
                  <a:off x="1981" y="2505"/>
                  <a:ext cx="82" cy="7"/>
                </a:xfrm>
                <a:custGeom>
                  <a:avLst/>
                  <a:gdLst>
                    <a:gd name="T0" fmla="*/ 0 w 82"/>
                    <a:gd name="T1" fmla="*/ 0 h 7"/>
                    <a:gd name="T2" fmla="*/ 0 w 82"/>
                    <a:gd name="T3" fmla="*/ 0 h 7"/>
                    <a:gd name="T4" fmla="*/ 82 w 82"/>
                    <a:gd name="T5" fmla="*/ 0 h 7"/>
                    <a:gd name="T6" fmla="*/ 0 w 82"/>
                    <a:gd name="T7" fmla="*/ 7 h 7"/>
                    <a:gd name="T8" fmla="*/ 0 w 82"/>
                    <a:gd name="T9" fmla="*/ 0 h 7"/>
                    <a:gd name="T10" fmla="*/ 0 60000 65536"/>
                    <a:gd name="T11" fmla="*/ 0 60000 65536"/>
                    <a:gd name="T12" fmla="*/ 0 60000 65536"/>
                    <a:gd name="T13" fmla="*/ 0 60000 65536"/>
                    <a:gd name="T14" fmla="*/ 0 60000 65536"/>
                    <a:gd name="T15" fmla="*/ 0 w 82"/>
                    <a:gd name="T16" fmla="*/ 0 h 7"/>
                    <a:gd name="T17" fmla="*/ 82 w 82"/>
                    <a:gd name="T18" fmla="*/ 7 h 7"/>
                  </a:gdLst>
                  <a:ahLst/>
                  <a:cxnLst>
                    <a:cxn ang="T10">
                      <a:pos x="T0" y="T1"/>
                    </a:cxn>
                    <a:cxn ang="T11">
                      <a:pos x="T2" y="T3"/>
                    </a:cxn>
                    <a:cxn ang="T12">
                      <a:pos x="T4" y="T5"/>
                    </a:cxn>
                    <a:cxn ang="T13">
                      <a:pos x="T6" y="T7"/>
                    </a:cxn>
                    <a:cxn ang="T14">
                      <a:pos x="T8" y="T9"/>
                    </a:cxn>
                  </a:cxnLst>
                  <a:rect l="T15" t="T16" r="T17" b="T18"/>
                  <a:pathLst>
                    <a:path w="82" h="7">
                      <a:moveTo>
                        <a:pt x="0" y="0"/>
                      </a:moveTo>
                      <a:lnTo>
                        <a:pt x="0" y="0"/>
                      </a:lnTo>
                      <a:lnTo>
                        <a:pt x="82" y="0"/>
                      </a:lnTo>
                      <a:lnTo>
                        <a:pt x="0" y="7"/>
                      </a:lnTo>
                      <a:lnTo>
                        <a:pt x="0" y="0"/>
                      </a:lnTo>
                      <a:close/>
                    </a:path>
                  </a:pathLst>
                </a:custGeom>
                <a:solidFill>
                  <a:srgbClr val="C0C0C0"/>
                </a:solidFill>
                <a:ln w="9525">
                  <a:noFill/>
                  <a:round/>
                  <a:headEnd/>
                  <a:tailEnd/>
                </a:ln>
              </p:spPr>
              <p:txBody>
                <a:bodyPr/>
                <a:lstStyle/>
                <a:p>
                  <a:endParaRPr lang="en-US"/>
                </a:p>
              </p:txBody>
            </p:sp>
            <p:sp>
              <p:nvSpPr>
                <p:cNvPr id="53157" name="Freeform 384"/>
                <p:cNvSpPr>
                  <a:spLocks/>
                </p:cNvSpPr>
                <p:nvPr/>
              </p:nvSpPr>
              <p:spPr bwMode="auto">
                <a:xfrm>
                  <a:off x="2007" y="2505"/>
                  <a:ext cx="69" cy="16"/>
                </a:xfrm>
                <a:custGeom>
                  <a:avLst/>
                  <a:gdLst>
                    <a:gd name="T0" fmla="*/ 0 w 69"/>
                    <a:gd name="T1" fmla="*/ 10 h 16"/>
                    <a:gd name="T2" fmla="*/ 0 w 69"/>
                    <a:gd name="T3" fmla="*/ 10 h 16"/>
                    <a:gd name="T4" fmla="*/ 69 w 69"/>
                    <a:gd name="T5" fmla="*/ 0 h 16"/>
                    <a:gd name="T6" fmla="*/ 69 w 69"/>
                    <a:gd name="T7" fmla="*/ 10 h 16"/>
                    <a:gd name="T8" fmla="*/ 0 w 69"/>
                    <a:gd name="T9" fmla="*/ 16 h 16"/>
                    <a:gd name="T10" fmla="*/ 0 w 69"/>
                    <a:gd name="T11" fmla="*/ 10 h 16"/>
                    <a:gd name="T12" fmla="*/ 0 60000 65536"/>
                    <a:gd name="T13" fmla="*/ 0 60000 65536"/>
                    <a:gd name="T14" fmla="*/ 0 60000 65536"/>
                    <a:gd name="T15" fmla="*/ 0 60000 65536"/>
                    <a:gd name="T16" fmla="*/ 0 60000 65536"/>
                    <a:gd name="T17" fmla="*/ 0 60000 65536"/>
                    <a:gd name="T18" fmla="*/ 0 w 69"/>
                    <a:gd name="T19" fmla="*/ 0 h 16"/>
                    <a:gd name="T20" fmla="*/ 69 w 69"/>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69" h="16">
                      <a:moveTo>
                        <a:pt x="0" y="10"/>
                      </a:moveTo>
                      <a:lnTo>
                        <a:pt x="0" y="10"/>
                      </a:lnTo>
                      <a:lnTo>
                        <a:pt x="69" y="0"/>
                      </a:lnTo>
                      <a:lnTo>
                        <a:pt x="69" y="10"/>
                      </a:lnTo>
                      <a:lnTo>
                        <a:pt x="0" y="16"/>
                      </a:lnTo>
                      <a:lnTo>
                        <a:pt x="0" y="10"/>
                      </a:lnTo>
                      <a:close/>
                    </a:path>
                  </a:pathLst>
                </a:custGeom>
                <a:solidFill>
                  <a:srgbClr val="C0C0C0"/>
                </a:solidFill>
                <a:ln w="9525">
                  <a:noFill/>
                  <a:round/>
                  <a:headEnd/>
                  <a:tailEnd/>
                </a:ln>
              </p:spPr>
              <p:txBody>
                <a:bodyPr/>
                <a:lstStyle/>
                <a:p>
                  <a:endParaRPr lang="en-US"/>
                </a:p>
              </p:txBody>
            </p:sp>
          </p:grpSp>
        </p:grpSp>
        <p:grpSp>
          <p:nvGrpSpPr>
            <p:cNvPr id="52300" name="Group 385"/>
            <p:cNvGrpSpPr>
              <a:grpSpLocks/>
            </p:cNvGrpSpPr>
            <p:nvPr/>
          </p:nvGrpSpPr>
          <p:grpSpPr bwMode="auto">
            <a:xfrm>
              <a:off x="2024" y="2885"/>
              <a:ext cx="383" cy="418"/>
              <a:chOff x="2076" y="2538"/>
              <a:chExt cx="359" cy="340"/>
            </a:xfrm>
          </p:grpSpPr>
          <p:sp>
            <p:nvSpPr>
              <p:cNvPr id="53140" name="Freeform 386"/>
              <p:cNvSpPr>
                <a:spLocks/>
              </p:cNvSpPr>
              <p:nvPr/>
            </p:nvSpPr>
            <p:spPr bwMode="auto">
              <a:xfrm>
                <a:off x="2076" y="2538"/>
                <a:ext cx="353" cy="248"/>
              </a:xfrm>
              <a:custGeom>
                <a:avLst/>
                <a:gdLst>
                  <a:gd name="T0" fmla="*/ 150 w 353"/>
                  <a:gd name="T1" fmla="*/ 0 h 248"/>
                  <a:gd name="T2" fmla="*/ 127 w 353"/>
                  <a:gd name="T3" fmla="*/ 10 h 248"/>
                  <a:gd name="T4" fmla="*/ 108 w 353"/>
                  <a:gd name="T5" fmla="*/ 23 h 248"/>
                  <a:gd name="T6" fmla="*/ 85 w 353"/>
                  <a:gd name="T7" fmla="*/ 36 h 248"/>
                  <a:gd name="T8" fmla="*/ 95 w 353"/>
                  <a:gd name="T9" fmla="*/ 59 h 248"/>
                  <a:gd name="T10" fmla="*/ 75 w 353"/>
                  <a:gd name="T11" fmla="*/ 69 h 248"/>
                  <a:gd name="T12" fmla="*/ 65 w 353"/>
                  <a:gd name="T13" fmla="*/ 105 h 248"/>
                  <a:gd name="T14" fmla="*/ 42 w 353"/>
                  <a:gd name="T15" fmla="*/ 118 h 248"/>
                  <a:gd name="T16" fmla="*/ 33 w 353"/>
                  <a:gd name="T17" fmla="*/ 140 h 248"/>
                  <a:gd name="T18" fmla="*/ 0 w 353"/>
                  <a:gd name="T19" fmla="*/ 167 h 248"/>
                  <a:gd name="T20" fmla="*/ 10 w 353"/>
                  <a:gd name="T21" fmla="*/ 186 h 248"/>
                  <a:gd name="T22" fmla="*/ 42 w 353"/>
                  <a:gd name="T23" fmla="*/ 186 h 248"/>
                  <a:gd name="T24" fmla="*/ 65 w 353"/>
                  <a:gd name="T25" fmla="*/ 186 h 248"/>
                  <a:gd name="T26" fmla="*/ 85 w 353"/>
                  <a:gd name="T27" fmla="*/ 176 h 248"/>
                  <a:gd name="T28" fmla="*/ 108 w 353"/>
                  <a:gd name="T29" fmla="*/ 176 h 248"/>
                  <a:gd name="T30" fmla="*/ 85 w 353"/>
                  <a:gd name="T31" fmla="*/ 186 h 248"/>
                  <a:gd name="T32" fmla="*/ 65 w 353"/>
                  <a:gd name="T33" fmla="*/ 212 h 248"/>
                  <a:gd name="T34" fmla="*/ 65 w 353"/>
                  <a:gd name="T35" fmla="*/ 235 h 248"/>
                  <a:gd name="T36" fmla="*/ 85 w 353"/>
                  <a:gd name="T37" fmla="*/ 248 h 248"/>
                  <a:gd name="T38" fmla="*/ 117 w 353"/>
                  <a:gd name="T39" fmla="*/ 235 h 248"/>
                  <a:gd name="T40" fmla="*/ 117 w 353"/>
                  <a:gd name="T41" fmla="*/ 199 h 248"/>
                  <a:gd name="T42" fmla="*/ 137 w 353"/>
                  <a:gd name="T43" fmla="*/ 226 h 248"/>
                  <a:gd name="T44" fmla="*/ 150 w 353"/>
                  <a:gd name="T45" fmla="*/ 199 h 248"/>
                  <a:gd name="T46" fmla="*/ 160 w 353"/>
                  <a:gd name="T47" fmla="*/ 167 h 248"/>
                  <a:gd name="T48" fmla="*/ 160 w 353"/>
                  <a:gd name="T49" fmla="*/ 199 h 248"/>
                  <a:gd name="T50" fmla="*/ 183 w 353"/>
                  <a:gd name="T51" fmla="*/ 226 h 248"/>
                  <a:gd name="T52" fmla="*/ 216 w 353"/>
                  <a:gd name="T53" fmla="*/ 248 h 248"/>
                  <a:gd name="T54" fmla="*/ 225 w 353"/>
                  <a:gd name="T55" fmla="*/ 248 h 248"/>
                  <a:gd name="T56" fmla="*/ 245 w 353"/>
                  <a:gd name="T57" fmla="*/ 226 h 248"/>
                  <a:gd name="T58" fmla="*/ 268 w 353"/>
                  <a:gd name="T59" fmla="*/ 212 h 248"/>
                  <a:gd name="T60" fmla="*/ 268 w 353"/>
                  <a:gd name="T61" fmla="*/ 176 h 248"/>
                  <a:gd name="T62" fmla="*/ 278 w 353"/>
                  <a:gd name="T63" fmla="*/ 176 h 248"/>
                  <a:gd name="T64" fmla="*/ 310 w 353"/>
                  <a:gd name="T65" fmla="*/ 186 h 248"/>
                  <a:gd name="T66" fmla="*/ 333 w 353"/>
                  <a:gd name="T67" fmla="*/ 212 h 248"/>
                  <a:gd name="T68" fmla="*/ 353 w 353"/>
                  <a:gd name="T69" fmla="*/ 186 h 248"/>
                  <a:gd name="T70" fmla="*/ 343 w 353"/>
                  <a:gd name="T71" fmla="*/ 167 h 248"/>
                  <a:gd name="T72" fmla="*/ 333 w 353"/>
                  <a:gd name="T73" fmla="*/ 131 h 248"/>
                  <a:gd name="T74" fmla="*/ 300 w 353"/>
                  <a:gd name="T75" fmla="*/ 131 h 248"/>
                  <a:gd name="T76" fmla="*/ 300 w 353"/>
                  <a:gd name="T77" fmla="*/ 105 h 248"/>
                  <a:gd name="T78" fmla="*/ 300 w 353"/>
                  <a:gd name="T79" fmla="*/ 82 h 248"/>
                  <a:gd name="T80" fmla="*/ 278 w 353"/>
                  <a:gd name="T81" fmla="*/ 69 h 248"/>
                  <a:gd name="T82" fmla="*/ 278 w 353"/>
                  <a:gd name="T83" fmla="*/ 36 h 248"/>
                  <a:gd name="T84" fmla="*/ 245 w 353"/>
                  <a:gd name="T85" fmla="*/ 10 h 248"/>
                  <a:gd name="T86" fmla="*/ 216 w 353"/>
                  <a:gd name="T87" fmla="*/ 0 h 248"/>
                  <a:gd name="T88" fmla="*/ 183 w 353"/>
                  <a:gd name="T89" fmla="*/ 0 h 2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3"/>
                  <a:gd name="T136" fmla="*/ 0 h 248"/>
                  <a:gd name="T137" fmla="*/ 353 w 353"/>
                  <a:gd name="T138" fmla="*/ 248 h 2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3" h="248">
                    <a:moveTo>
                      <a:pt x="160" y="0"/>
                    </a:moveTo>
                    <a:lnTo>
                      <a:pt x="160" y="0"/>
                    </a:lnTo>
                    <a:lnTo>
                      <a:pt x="150" y="0"/>
                    </a:lnTo>
                    <a:lnTo>
                      <a:pt x="137" y="0"/>
                    </a:lnTo>
                    <a:lnTo>
                      <a:pt x="127" y="0"/>
                    </a:lnTo>
                    <a:lnTo>
                      <a:pt x="127" y="10"/>
                    </a:lnTo>
                    <a:lnTo>
                      <a:pt x="127" y="23"/>
                    </a:lnTo>
                    <a:lnTo>
                      <a:pt x="117" y="23"/>
                    </a:lnTo>
                    <a:lnTo>
                      <a:pt x="108" y="23"/>
                    </a:lnTo>
                    <a:lnTo>
                      <a:pt x="95" y="23"/>
                    </a:lnTo>
                    <a:lnTo>
                      <a:pt x="95" y="36"/>
                    </a:lnTo>
                    <a:lnTo>
                      <a:pt x="85" y="36"/>
                    </a:lnTo>
                    <a:lnTo>
                      <a:pt x="85" y="46"/>
                    </a:lnTo>
                    <a:lnTo>
                      <a:pt x="95" y="46"/>
                    </a:lnTo>
                    <a:lnTo>
                      <a:pt x="95" y="59"/>
                    </a:lnTo>
                    <a:lnTo>
                      <a:pt x="85" y="59"/>
                    </a:lnTo>
                    <a:lnTo>
                      <a:pt x="75" y="59"/>
                    </a:lnTo>
                    <a:lnTo>
                      <a:pt x="75" y="69"/>
                    </a:lnTo>
                    <a:lnTo>
                      <a:pt x="65" y="82"/>
                    </a:lnTo>
                    <a:lnTo>
                      <a:pt x="65" y="95"/>
                    </a:lnTo>
                    <a:lnTo>
                      <a:pt x="65" y="105"/>
                    </a:lnTo>
                    <a:lnTo>
                      <a:pt x="52" y="105"/>
                    </a:lnTo>
                    <a:lnTo>
                      <a:pt x="52" y="118"/>
                    </a:lnTo>
                    <a:lnTo>
                      <a:pt x="42" y="118"/>
                    </a:lnTo>
                    <a:lnTo>
                      <a:pt x="42" y="131"/>
                    </a:lnTo>
                    <a:lnTo>
                      <a:pt x="42" y="140"/>
                    </a:lnTo>
                    <a:lnTo>
                      <a:pt x="33" y="140"/>
                    </a:lnTo>
                    <a:lnTo>
                      <a:pt x="23" y="140"/>
                    </a:lnTo>
                    <a:lnTo>
                      <a:pt x="10" y="150"/>
                    </a:lnTo>
                    <a:lnTo>
                      <a:pt x="0" y="167"/>
                    </a:lnTo>
                    <a:lnTo>
                      <a:pt x="0" y="176"/>
                    </a:lnTo>
                    <a:lnTo>
                      <a:pt x="10" y="176"/>
                    </a:lnTo>
                    <a:lnTo>
                      <a:pt x="10" y="186"/>
                    </a:lnTo>
                    <a:lnTo>
                      <a:pt x="23" y="199"/>
                    </a:lnTo>
                    <a:lnTo>
                      <a:pt x="33" y="186"/>
                    </a:lnTo>
                    <a:lnTo>
                      <a:pt x="42" y="186"/>
                    </a:lnTo>
                    <a:lnTo>
                      <a:pt x="42" y="199"/>
                    </a:lnTo>
                    <a:lnTo>
                      <a:pt x="52" y="186"/>
                    </a:lnTo>
                    <a:lnTo>
                      <a:pt x="65" y="186"/>
                    </a:lnTo>
                    <a:lnTo>
                      <a:pt x="75" y="186"/>
                    </a:lnTo>
                    <a:lnTo>
                      <a:pt x="75" y="176"/>
                    </a:lnTo>
                    <a:lnTo>
                      <a:pt x="85" y="176"/>
                    </a:lnTo>
                    <a:lnTo>
                      <a:pt x="95" y="167"/>
                    </a:lnTo>
                    <a:lnTo>
                      <a:pt x="108" y="167"/>
                    </a:lnTo>
                    <a:lnTo>
                      <a:pt x="108" y="176"/>
                    </a:lnTo>
                    <a:lnTo>
                      <a:pt x="108" y="186"/>
                    </a:lnTo>
                    <a:lnTo>
                      <a:pt x="95" y="186"/>
                    </a:lnTo>
                    <a:lnTo>
                      <a:pt x="85" y="186"/>
                    </a:lnTo>
                    <a:lnTo>
                      <a:pt x="75" y="199"/>
                    </a:lnTo>
                    <a:lnTo>
                      <a:pt x="65" y="199"/>
                    </a:lnTo>
                    <a:lnTo>
                      <a:pt x="65" y="212"/>
                    </a:lnTo>
                    <a:lnTo>
                      <a:pt x="75" y="226"/>
                    </a:lnTo>
                    <a:lnTo>
                      <a:pt x="65" y="226"/>
                    </a:lnTo>
                    <a:lnTo>
                      <a:pt x="65" y="235"/>
                    </a:lnTo>
                    <a:lnTo>
                      <a:pt x="75" y="235"/>
                    </a:lnTo>
                    <a:lnTo>
                      <a:pt x="75" y="248"/>
                    </a:lnTo>
                    <a:lnTo>
                      <a:pt x="85" y="248"/>
                    </a:lnTo>
                    <a:lnTo>
                      <a:pt x="95" y="235"/>
                    </a:lnTo>
                    <a:lnTo>
                      <a:pt x="108" y="248"/>
                    </a:lnTo>
                    <a:lnTo>
                      <a:pt x="117" y="235"/>
                    </a:lnTo>
                    <a:lnTo>
                      <a:pt x="117" y="226"/>
                    </a:lnTo>
                    <a:lnTo>
                      <a:pt x="108" y="212"/>
                    </a:lnTo>
                    <a:lnTo>
                      <a:pt x="117" y="199"/>
                    </a:lnTo>
                    <a:lnTo>
                      <a:pt x="117" y="212"/>
                    </a:lnTo>
                    <a:lnTo>
                      <a:pt x="127" y="226"/>
                    </a:lnTo>
                    <a:lnTo>
                      <a:pt x="137" y="226"/>
                    </a:lnTo>
                    <a:lnTo>
                      <a:pt x="150" y="212"/>
                    </a:lnTo>
                    <a:lnTo>
                      <a:pt x="137" y="199"/>
                    </a:lnTo>
                    <a:lnTo>
                      <a:pt x="150" y="199"/>
                    </a:lnTo>
                    <a:lnTo>
                      <a:pt x="160" y="186"/>
                    </a:lnTo>
                    <a:lnTo>
                      <a:pt x="160" y="176"/>
                    </a:lnTo>
                    <a:lnTo>
                      <a:pt x="160" y="167"/>
                    </a:lnTo>
                    <a:lnTo>
                      <a:pt x="160" y="176"/>
                    </a:lnTo>
                    <a:lnTo>
                      <a:pt x="160" y="186"/>
                    </a:lnTo>
                    <a:lnTo>
                      <a:pt x="160" y="199"/>
                    </a:lnTo>
                    <a:lnTo>
                      <a:pt x="170" y="199"/>
                    </a:lnTo>
                    <a:lnTo>
                      <a:pt x="183" y="212"/>
                    </a:lnTo>
                    <a:lnTo>
                      <a:pt x="183" y="226"/>
                    </a:lnTo>
                    <a:lnTo>
                      <a:pt x="193" y="226"/>
                    </a:lnTo>
                    <a:lnTo>
                      <a:pt x="202" y="235"/>
                    </a:lnTo>
                    <a:lnTo>
                      <a:pt x="216" y="248"/>
                    </a:lnTo>
                    <a:lnTo>
                      <a:pt x="216" y="235"/>
                    </a:lnTo>
                    <a:lnTo>
                      <a:pt x="225" y="235"/>
                    </a:lnTo>
                    <a:lnTo>
                      <a:pt x="225" y="248"/>
                    </a:lnTo>
                    <a:lnTo>
                      <a:pt x="235" y="235"/>
                    </a:lnTo>
                    <a:lnTo>
                      <a:pt x="235" y="226"/>
                    </a:lnTo>
                    <a:lnTo>
                      <a:pt x="245" y="226"/>
                    </a:lnTo>
                    <a:lnTo>
                      <a:pt x="258" y="226"/>
                    </a:lnTo>
                    <a:lnTo>
                      <a:pt x="268" y="226"/>
                    </a:lnTo>
                    <a:lnTo>
                      <a:pt x="268" y="212"/>
                    </a:lnTo>
                    <a:lnTo>
                      <a:pt x="278" y="199"/>
                    </a:lnTo>
                    <a:lnTo>
                      <a:pt x="268" y="186"/>
                    </a:lnTo>
                    <a:lnTo>
                      <a:pt x="268" y="176"/>
                    </a:lnTo>
                    <a:lnTo>
                      <a:pt x="258" y="176"/>
                    </a:lnTo>
                    <a:lnTo>
                      <a:pt x="268" y="176"/>
                    </a:lnTo>
                    <a:lnTo>
                      <a:pt x="278" y="176"/>
                    </a:lnTo>
                    <a:lnTo>
                      <a:pt x="291" y="176"/>
                    </a:lnTo>
                    <a:lnTo>
                      <a:pt x="300" y="186"/>
                    </a:lnTo>
                    <a:lnTo>
                      <a:pt x="310" y="186"/>
                    </a:lnTo>
                    <a:lnTo>
                      <a:pt x="310" y="199"/>
                    </a:lnTo>
                    <a:lnTo>
                      <a:pt x="320" y="199"/>
                    </a:lnTo>
                    <a:lnTo>
                      <a:pt x="333" y="212"/>
                    </a:lnTo>
                    <a:lnTo>
                      <a:pt x="343" y="212"/>
                    </a:lnTo>
                    <a:lnTo>
                      <a:pt x="343" y="199"/>
                    </a:lnTo>
                    <a:lnTo>
                      <a:pt x="353" y="186"/>
                    </a:lnTo>
                    <a:lnTo>
                      <a:pt x="353" y="176"/>
                    </a:lnTo>
                    <a:lnTo>
                      <a:pt x="343" y="176"/>
                    </a:lnTo>
                    <a:lnTo>
                      <a:pt x="343" y="167"/>
                    </a:lnTo>
                    <a:lnTo>
                      <a:pt x="343" y="150"/>
                    </a:lnTo>
                    <a:lnTo>
                      <a:pt x="343" y="140"/>
                    </a:lnTo>
                    <a:lnTo>
                      <a:pt x="333" y="131"/>
                    </a:lnTo>
                    <a:lnTo>
                      <a:pt x="320" y="131"/>
                    </a:lnTo>
                    <a:lnTo>
                      <a:pt x="310" y="140"/>
                    </a:lnTo>
                    <a:lnTo>
                      <a:pt x="300" y="131"/>
                    </a:lnTo>
                    <a:lnTo>
                      <a:pt x="310" y="118"/>
                    </a:lnTo>
                    <a:lnTo>
                      <a:pt x="310" y="105"/>
                    </a:lnTo>
                    <a:lnTo>
                      <a:pt x="300" y="105"/>
                    </a:lnTo>
                    <a:lnTo>
                      <a:pt x="291" y="105"/>
                    </a:lnTo>
                    <a:lnTo>
                      <a:pt x="291" y="95"/>
                    </a:lnTo>
                    <a:lnTo>
                      <a:pt x="300" y="82"/>
                    </a:lnTo>
                    <a:lnTo>
                      <a:pt x="300" y="69"/>
                    </a:lnTo>
                    <a:lnTo>
                      <a:pt x="291" y="69"/>
                    </a:lnTo>
                    <a:lnTo>
                      <a:pt x="278" y="69"/>
                    </a:lnTo>
                    <a:lnTo>
                      <a:pt x="278" y="59"/>
                    </a:lnTo>
                    <a:lnTo>
                      <a:pt x="278" y="46"/>
                    </a:lnTo>
                    <a:lnTo>
                      <a:pt x="278" y="36"/>
                    </a:lnTo>
                    <a:lnTo>
                      <a:pt x="268" y="23"/>
                    </a:lnTo>
                    <a:lnTo>
                      <a:pt x="258" y="23"/>
                    </a:lnTo>
                    <a:lnTo>
                      <a:pt x="245" y="10"/>
                    </a:lnTo>
                    <a:lnTo>
                      <a:pt x="235" y="0"/>
                    </a:lnTo>
                    <a:lnTo>
                      <a:pt x="225" y="0"/>
                    </a:lnTo>
                    <a:lnTo>
                      <a:pt x="216" y="0"/>
                    </a:lnTo>
                    <a:lnTo>
                      <a:pt x="202" y="0"/>
                    </a:lnTo>
                    <a:lnTo>
                      <a:pt x="193" y="10"/>
                    </a:lnTo>
                    <a:lnTo>
                      <a:pt x="183" y="0"/>
                    </a:lnTo>
                    <a:lnTo>
                      <a:pt x="170" y="0"/>
                    </a:lnTo>
                    <a:lnTo>
                      <a:pt x="160" y="0"/>
                    </a:lnTo>
                    <a:close/>
                  </a:path>
                </a:pathLst>
              </a:custGeom>
              <a:solidFill>
                <a:srgbClr val="3F5F00"/>
              </a:solidFill>
              <a:ln w="9525">
                <a:noFill/>
                <a:round/>
                <a:headEnd/>
                <a:tailEnd/>
              </a:ln>
            </p:spPr>
            <p:txBody>
              <a:bodyPr/>
              <a:lstStyle/>
              <a:p>
                <a:endParaRPr lang="en-US"/>
              </a:p>
            </p:txBody>
          </p:sp>
          <p:grpSp>
            <p:nvGrpSpPr>
              <p:cNvPr id="53141" name="Group 387"/>
              <p:cNvGrpSpPr>
                <a:grpSpLocks/>
              </p:cNvGrpSpPr>
              <p:nvPr/>
            </p:nvGrpSpPr>
            <p:grpSpPr bwMode="auto">
              <a:xfrm>
                <a:off x="2099" y="2538"/>
                <a:ext cx="317" cy="340"/>
                <a:chOff x="2099" y="2538"/>
                <a:chExt cx="317" cy="340"/>
              </a:xfrm>
            </p:grpSpPr>
            <p:sp>
              <p:nvSpPr>
                <p:cNvPr id="53145" name="Freeform 388"/>
                <p:cNvSpPr>
                  <a:spLocks/>
                </p:cNvSpPr>
                <p:nvPr/>
              </p:nvSpPr>
              <p:spPr bwMode="auto">
                <a:xfrm>
                  <a:off x="2099" y="2538"/>
                  <a:ext cx="307" cy="333"/>
                </a:xfrm>
                <a:custGeom>
                  <a:avLst/>
                  <a:gdLst>
                    <a:gd name="T0" fmla="*/ 127 w 307"/>
                    <a:gd name="T1" fmla="*/ 297 h 333"/>
                    <a:gd name="T2" fmla="*/ 127 w 307"/>
                    <a:gd name="T3" fmla="*/ 212 h 333"/>
                    <a:gd name="T4" fmla="*/ 108 w 307"/>
                    <a:gd name="T5" fmla="*/ 180 h 333"/>
                    <a:gd name="T6" fmla="*/ 29 w 307"/>
                    <a:gd name="T7" fmla="*/ 167 h 333"/>
                    <a:gd name="T8" fmla="*/ 29 w 307"/>
                    <a:gd name="T9" fmla="*/ 154 h 333"/>
                    <a:gd name="T10" fmla="*/ 42 w 307"/>
                    <a:gd name="T11" fmla="*/ 167 h 333"/>
                    <a:gd name="T12" fmla="*/ 42 w 307"/>
                    <a:gd name="T13" fmla="*/ 118 h 333"/>
                    <a:gd name="T14" fmla="*/ 85 w 307"/>
                    <a:gd name="T15" fmla="*/ 167 h 333"/>
                    <a:gd name="T16" fmla="*/ 108 w 307"/>
                    <a:gd name="T17" fmla="*/ 154 h 333"/>
                    <a:gd name="T18" fmla="*/ 62 w 307"/>
                    <a:gd name="T19" fmla="*/ 131 h 333"/>
                    <a:gd name="T20" fmla="*/ 85 w 307"/>
                    <a:gd name="T21" fmla="*/ 144 h 333"/>
                    <a:gd name="T22" fmla="*/ 75 w 307"/>
                    <a:gd name="T23" fmla="*/ 108 h 333"/>
                    <a:gd name="T24" fmla="*/ 75 w 307"/>
                    <a:gd name="T25" fmla="*/ 108 h 333"/>
                    <a:gd name="T26" fmla="*/ 94 w 307"/>
                    <a:gd name="T27" fmla="*/ 95 h 333"/>
                    <a:gd name="T28" fmla="*/ 85 w 307"/>
                    <a:gd name="T29" fmla="*/ 46 h 333"/>
                    <a:gd name="T30" fmla="*/ 94 w 307"/>
                    <a:gd name="T31" fmla="*/ 82 h 333"/>
                    <a:gd name="T32" fmla="*/ 108 w 307"/>
                    <a:gd name="T33" fmla="*/ 154 h 333"/>
                    <a:gd name="T34" fmla="*/ 108 w 307"/>
                    <a:gd name="T35" fmla="*/ 108 h 333"/>
                    <a:gd name="T36" fmla="*/ 108 w 307"/>
                    <a:gd name="T37" fmla="*/ 59 h 333"/>
                    <a:gd name="T38" fmla="*/ 114 w 307"/>
                    <a:gd name="T39" fmla="*/ 46 h 333"/>
                    <a:gd name="T40" fmla="*/ 114 w 307"/>
                    <a:gd name="T41" fmla="*/ 118 h 333"/>
                    <a:gd name="T42" fmla="*/ 127 w 307"/>
                    <a:gd name="T43" fmla="*/ 118 h 333"/>
                    <a:gd name="T44" fmla="*/ 127 w 307"/>
                    <a:gd name="T45" fmla="*/ 108 h 333"/>
                    <a:gd name="T46" fmla="*/ 137 w 307"/>
                    <a:gd name="T47" fmla="*/ 36 h 333"/>
                    <a:gd name="T48" fmla="*/ 137 w 307"/>
                    <a:gd name="T49" fmla="*/ 46 h 333"/>
                    <a:gd name="T50" fmla="*/ 147 w 307"/>
                    <a:gd name="T51" fmla="*/ 23 h 333"/>
                    <a:gd name="T52" fmla="*/ 137 w 307"/>
                    <a:gd name="T53" fmla="*/ 59 h 333"/>
                    <a:gd name="T54" fmla="*/ 137 w 307"/>
                    <a:gd name="T55" fmla="*/ 167 h 333"/>
                    <a:gd name="T56" fmla="*/ 160 w 307"/>
                    <a:gd name="T57" fmla="*/ 95 h 333"/>
                    <a:gd name="T58" fmla="*/ 170 w 307"/>
                    <a:gd name="T59" fmla="*/ 72 h 333"/>
                    <a:gd name="T60" fmla="*/ 193 w 307"/>
                    <a:gd name="T61" fmla="*/ 36 h 333"/>
                    <a:gd name="T62" fmla="*/ 160 w 307"/>
                    <a:gd name="T63" fmla="*/ 108 h 333"/>
                    <a:gd name="T64" fmla="*/ 160 w 307"/>
                    <a:gd name="T65" fmla="*/ 131 h 333"/>
                    <a:gd name="T66" fmla="*/ 179 w 307"/>
                    <a:gd name="T67" fmla="*/ 108 h 333"/>
                    <a:gd name="T68" fmla="*/ 212 w 307"/>
                    <a:gd name="T69" fmla="*/ 59 h 333"/>
                    <a:gd name="T70" fmla="*/ 255 w 307"/>
                    <a:gd name="T71" fmla="*/ 36 h 333"/>
                    <a:gd name="T72" fmla="*/ 212 w 307"/>
                    <a:gd name="T73" fmla="*/ 59 h 333"/>
                    <a:gd name="T74" fmla="*/ 202 w 307"/>
                    <a:gd name="T75" fmla="*/ 95 h 333"/>
                    <a:gd name="T76" fmla="*/ 245 w 307"/>
                    <a:gd name="T77" fmla="*/ 72 h 333"/>
                    <a:gd name="T78" fmla="*/ 222 w 307"/>
                    <a:gd name="T79" fmla="*/ 95 h 333"/>
                    <a:gd name="T80" fmla="*/ 179 w 307"/>
                    <a:gd name="T81" fmla="*/ 118 h 333"/>
                    <a:gd name="T82" fmla="*/ 170 w 307"/>
                    <a:gd name="T83" fmla="*/ 154 h 333"/>
                    <a:gd name="T84" fmla="*/ 193 w 307"/>
                    <a:gd name="T85" fmla="*/ 131 h 333"/>
                    <a:gd name="T86" fmla="*/ 202 w 307"/>
                    <a:gd name="T87" fmla="*/ 144 h 333"/>
                    <a:gd name="T88" fmla="*/ 245 w 307"/>
                    <a:gd name="T89" fmla="*/ 131 h 333"/>
                    <a:gd name="T90" fmla="*/ 264 w 307"/>
                    <a:gd name="T91" fmla="*/ 108 h 333"/>
                    <a:gd name="T92" fmla="*/ 255 w 307"/>
                    <a:gd name="T93" fmla="*/ 131 h 333"/>
                    <a:gd name="T94" fmla="*/ 245 w 307"/>
                    <a:gd name="T95" fmla="*/ 131 h 333"/>
                    <a:gd name="T96" fmla="*/ 193 w 307"/>
                    <a:gd name="T97" fmla="*/ 154 h 333"/>
                    <a:gd name="T98" fmla="*/ 202 w 307"/>
                    <a:gd name="T99" fmla="*/ 180 h 333"/>
                    <a:gd name="T100" fmla="*/ 277 w 307"/>
                    <a:gd name="T101" fmla="*/ 154 h 333"/>
                    <a:gd name="T102" fmla="*/ 287 w 307"/>
                    <a:gd name="T103" fmla="*/ 154 h 333"/>
                    <a:gd name="T104" fmla="*/ 277 w 307"/>
                    <a:gd name="T105" fmla="*/ 167 h 333"/>
                    <a:gd name="T106" fmla="*/ 264 w 307"/>
                    <a:gd name="T107" fmla="*/ 167 h 333"/>
                    <a:gd name="T108" fmla="*/ 277 w 307"/>
                    <a:gd name="T109" fmla="*/ 180 h 333"/>
                    <a:gd name="T110" fmla="*/ 222 w 307"/>
                    <a:gd name="T111" fmla="*/ 190 h 333"/>
                    <a:gd name="T112" fmla="*/ 212 w 307"/>
                    <a:gd name="T113" fmla="*/ 212 h 333"/>
                    <a:gd name="T114" fmla="*/ 212 w 307"/>
                    <a:gd name="T115" fmla="*/ 203 h 333"/>
                    <a:gd name="T116" fmla="*/ 179 w 307"/>
                    <a:gd name="T117" fmla="*/ 190 h 333"/>
                    <a:gd name="T118" fmla="*/ 170 w 307"/>
                    <a:gd name="T119" fmla="*/ 239 h 333"/>
                    <a:gd name="T120" fmla="*/ 179 w 307"/>
                    <a:gd name="T121" fmla="*/ 320 h 333"/>
                    <a:gd name="T122" fmla="*/ 160 w 307"/>
                    <a:gd name="T123" fmla="*/ 320 h 333"/>
                    <a:gd name="T124" fmla="*/ 127 w 307"/>
                    <a:gd name="T125" fmla="*/ 333 h 3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7"/>
                    <a:gd name="T190" fmla="*/ 0 h 333"/>
                    <a:gd name="T191" fmla="*/ 307 w 307"/>
                    <a:gd name="T192" fmla="*/ 333 h 33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7" h="333">
                      <a:moveTo>
                        <a:pt x="94" y="333"/>
                      </a:moveTo>
                      <a:lnTo>
                        <a:pt x="94" y="333"/>
                      </a:lnTo>
                      <a:lnTo>
                        <a:pt x="114" y="320"/>
                      </a:lnTo>
                      <a:lnTo>
                        <a:pt x="114" y="307"/>
                      </a:lnTo>
                      <a:lnTo>
                        <a:pt x="127" y="297"/>
                      </a:lnTo>
                      <a:lnTo>
                        <a:pt x="127" y="284"/>
                      </a:lnTo>
                      <a:lnTo>
                        <a:pt x="127" y="271"/>
                      </a:lnTo>
                      <a:lnTo>
                        <a:pt x="127" y="261"/>
                      </a:lnTo>
                      <a:lnTo>
                        <a:pt x="127" y="239"/>
                      </a:lnTo>
                      <a:lnTo>
                        <a:pt x="127" y="212"/>
                      </a:lnTo>
                      <a:lnTo>
                        <a:pt x="127" y="203"/>
                      </a:lnTo>
                      <a:lnTo>
                        <a:pt x="127" y="190"/>
                      </a:lnTo>
                      <a:lnTo>
                        <a:pt x="114" y="190"/>
                      </a:lnTo>
                      <a:lnTo>
                        <a:pt x="114" y="180"/>
                      </a:lnTo>
                      <a:lnTo>
                        <a:pt x="108" y="180"/>
                      </a:lnTo>
                      <a:lnTo>
                        <a:pt x="85" y="180"/>
                      </a:lnTo>
                      <a:lnTo>
                        <a:pt x="75" y="180"/>
                      </a:lnTo>
                      <a:lnTo>
                        <a:pt x="62" y="180"/>
                      </a:lnTo>
                      <a:lnTo>
                        <a:pt x="42" y="167"/>
                      </a:lnTo>
                      <a:lnTo>
                        <a:pt x="29" y="167"/>
                      </a:lnTo>
                      <a:lnTo>
                        <a:pt x="23" y="167"/>
                      </a:lnTo>
                      <a:lnTo>
                        <a:pt x="0" y="167"/>
                      </a:lnTo>
                      <a:lnTo>
                        <a:pt x="23" y="167"/>
                      </a:lnTo>
                      <a:lnTo>
                        <a:pt x="29" y="167"/>
                      </a:lnTo>
                      <a:lnTo>
                        <a:pt x="29" y="154"/>
                      </a:lnTo>
                      <a:lnTo>
                        <a:pt x="29" y="131"/>
                      </a:lnTo>
                      <a:lnTo>
                        <a:pt x="29" y="118"/>
                      </a:lnTo>
                      <a:lnTo>
                        <a:pt x="29" y="154"/>
                      </a:lnTo>
                      <a:lnTo>
                        <a:pt x="42" y="154"/>
                      </a:lnTo>
                      <a:lnTo>
                        <a:pt x="42" y="167"/>
                      </a:lnTo>
                      <a:lnTo>
                        <a:pt x="62" y="167"/>
                      </a:lnTo>
                      <a:lnTo>
                        <a:pt x="75" y="167"/>
                      </a:lnTo>
                      <a:lnTo>
                        <a:pt x="62" y="154"/>
                      </a:lnTo>
                      <a:lnTo>
                        <a:pt x="52" y="144"/>
                      </a:lnTo>
                      <a:lnTo>
                        <a:pt x="42" y="118"/>
                      </a:lnTo>
                      <a:lnTo>
                        <a:pt x="52" y="144"/>
                      </a:lnTo>
                      <a:lnTo>
                        <a:pt x="62" y="154"/>
                      </a:lnTo>
                      <a:lnTo>
                        <a:pt x="75" y="154"/>
                      </a:lnTo>
                      <a:lnTo>
                        <a:pt x="75" y="167"/>
                      </a:lnTo>
                      <a:lnTo>
                        <a:pt x="85" y="167"/>
                      </a:lnTo>
                      <a:lnTo>
                        <a:pt x="94" y="167"/>
                      </a:lnTo>
                      <a:lnTo>
                        <a:pt x="108" y="167"/>
                      </a:lnTo>
                      <a:lnTo>
                        <a:pt x="114" y="167"/>
                      </a:lnTo>
                      <a:lnTo>
                        <a:pt x="108" y="167"/>
                      </a:lnTo>
                      <a:lnTo>
                        <a:pt x="108" y="154"/>
                      </a:lnTo>
                      <a:lnTo>
                        <a:pt x="94" y="154"/>
                      </a:lnTo>
                      <a:lnTo>
                        <a:pt x="85" y="154"/>
                      </a:lnTo>
                      <a:lnTo>
                        <a:pt x="75" y="144"/>
                      </a:lnTo>
                      <a:lnTo>
                        <a:pt x="62" y="144"/>
                      </a:lnTo>
                      <a:lnTo>
                        <a:pt x="62" y="131"/>
                      </a:lnTo>
                      <a:lnTo>
                        <a:pt x="62" y="144"/>
                      </a:lnTo>
                      <a:lnTo>
                        <a:pt x="75" y="144"/>
                      </a:lnTo>
                      <a:lnTo>
                        <a:pt x="85" y="144"/>
                      </a:lnTo>
                      <a:lnTo>
                        <a:pt x="94" y="154"/>
                      </a:lnTo>
                      <a:lnTo>
                        <a:pt x="85" y="144"/>
                      </a:lnTo>
                      <a:lnTo>
                        <a:pt x="85" y="131"/>
                      </a:lnTo>
                      <a:lnTo>
                        <a:pt x="75" y="118"/>
                      </a:lnTo>
                      <a:lnTo>
                        <a:pt x="62" y="108"/>
                      </a:lnTo>
                      <a:lnTo>
                        <a:pt x="52" y="95"/>
                      </a:lnTo>
                      <a:lnTo>
                        <a:pt x="75" y="108"/>
                      </a:lnTo>
                      <a:lnTo>
                        <a:pt x="62" y="95"/>
                      </a:lnTo>
                      <a:lnTo>
                        <a:pt x="62" y="72"/>
                      </a:lnTo>
                      <a:lnTo>
                        <a:pt x="62" y="95"/>
                      </a:lnTo>
                      <a:lnTo>
                        <a:pt x="75" y="95"/>
                      </a:lnTo>
                      <a:lnTo>
                        <a:pt x="75" y="108"/>
                      </a:lnTo>
                      <a:lnTo>
                        <a:pt x="85" y="118"/>
                      </a:lnTo>
                      <a:lnTo>
                        <a:pt x="85" y="131"/>
                      </a:lnTo>
                      <a:lnTo>
                        <a:pt x="94" y="144"/>
                      </a:lnTo>
                      <a:lnTo>
                        <a:pt x="94" y="108"/>
                      </a:lnTo>
                      <a:lnTo>
                        <a:pt x="94" y="95"/>
                      </a:lnTo>
                      <a:lnTo>
                        <a:pt x="85" y="95"/>
                      </a:lnTo>
                      <a:lnTo>
                        <a:pt x="85" y="82"/>
                      </a:lnTo>
                      <a:lnTo>
                        <a:pt x="85" y="46"/>
                      </a:lnTo>
                      <a:lnTo>
                        <a:pt x="85" y="36"/>
                      </a:lnTo>
                      <a:lnTo>
                        <a:pt x="85" y="46"/>
                      </a:lnTo>
                      <a:lnTo>
                        <a:pt x="94" y="36"/>
                      </a:lnTo>
                      <a:lnTo>
                        <a:pt x="108" y="23"/>
                      </a:lnTo>
                      <a:lnTo>
                        <a:pt x="94" y="46"/>
                      </a:lnTo>
                      <a:lnTo>
                        <a:pt x="85" y="46"/>
                      </a:lnTo>
                      <a:lnTo>
                        <a:pt x="94" y="82"/>
                      </a:lnTo>
                      <a:lnTo>
                        <a:pt x="94" y="95"/>
                      </a:lnTo>
                      <a:lnTo>
                        <a:pt x="94" y="108"/>
                      </a:lnTo>
                      <a:lnTo>
                        <a:pt x="108" y="131"/>
                      </a:lnTo>
                      <a:lnTo>
                        <a:pt x="108" y="144"/>
                      </a:lnTo>
                      <a:lnTo>
                        <a:pt x="108" y="154"/>
                      </a:lnTo>
                      <a:lnTo>
                        <a:pt x="114" y="154"/>
                      </a:lnTo>
                      <a:lnTo>
                        <a:pt x="114" y="131"/>
                      </a:lnTo>
                      <a:lnTo>
                        <a:pt x="108" y="131"/>
                      </a:lnTo>
                      <a:lnTo>
                        <a:pt x="108" y="118"/>
                      </a:lnTo>
                      <a:lnTo>
                        <a:pt x="108" y="108"/>
                      </a:lnTo>
                      <a:lnTo>
                        <a:pt x="108" y="95"/>
                      </a:lnTo>
                      <a:lnTo>
                        <a:pt x="108" y="108"/>
                      </a:lnTo>
                      <a:lnTo>
                        <a:pt x="108" y="82"/>
                      </a:lnTo>
                      <a:lnTo>
                        <a:pt x="108" y="72"/>
                      </a:lnTo>
                      <a:lnTo>
                        <a:pt x="108" y="59"/>
                      </a:lnTo>
                      <a:lnTo>
                        <a:pt x="114" y="36"/>
                      </a:lnTo>
                      <a:lnTo>
                        <a:pt x="114" y="23"/>
                      </a:lnTo>
                      <a:lnTo>
                        <a:pt x="108" y="59"/>
                      </a:lnTo>
                      <a:lnTo>
                        <a:pt x="127" y="23"/>
                      </a:lnTo>
                      <a:lnTo>
                        <a:pt x="114" y="46"/>
                      </a:lnTo>
                      <a:lnTo>
                        <a:pt x="114" y="59"/>
                      </a:lnTo>
                      <a:lnTo>
                        <a:pt x="108" y="72"/>
                      </a:lnTo>
                      <a:lnTo>
                        <a:pt x="114" y="95"/>
                      </a:lnTo>
                      <a:lnTo>
                        <a:pt x="114" y="108"/>
                      </a:lnTo>
                      <a:lnTo>
                        <a:pt x="114" y="118"/>
                      </a:lnTo>
                      <a:lnTo>
                        <a:pt x="114" y="131"/>
                      </a:lnTo>
                      <a:lnTo>
                        <a:pt x="127" y="144"/>
                      </a:lnTo>
                      <a:lnTo>
                        <a:pt x="127" y="154"/>
                      </a:lnTo>
                      <a:lnTo>
                        <a:pt x="127" y="144"/>
                      </a:lnTo>
                      <a:lnTo>
                        <a:pt x="127" y="118"/>
                      </a:lnTo>
                      <a:lnTo>
                        <a:pt x="127" y="108"/>
                      </a:lnTo>
                      <a:lnTo>
                        <a:pt x="127" y="95"/>
                      </a:lnTo>
                      <a:lnTo>
                        <a:pt x="114" y="82"/>
                      </a:lnTo>
                      <a:lnTo>
                        <a:pt x="127" y="95"/>
                      </a:lnTo>
                      <a:lnTo>
                        <a:pt x="127" y="108"/>
                      </a:lnTo>
                      <a:lnTo>
                        <a:pt x="127" y="72"/>
                      </a:lnTo>
                      <a:lnTo>
                        <a:pt x="127" y="59"/>
                      </a:lnTo>
                      <a:lnTo>
                        <a:pt x="127" y="36"/>
                      </a:lnTo>
                      <a:lnTo>
                        <a:pt x="127" y="46"/>
                      </a:lnTo>
                      <a:lnTo>
                        <a:pt x="137" y="36"/>
                      </a:lnTo>
                      <a:lnTo>
                        <a:pt x="137" y="23"/>
                      </a:lnTo>
                      <a:lnTo>
                        <a:pt x="147" y="10"/>
                      </a:lnTo>
                      <a:lnTo>
                        <a:pt x="137" y="23"/>
                      </a:lnTo>
                      <a:lnTo>
                        <a:pt x="137" y="36"/>
                      </a:lnTo>
                      <a:lnTo>
                        <a:pt x="137" y="46"/>
                      </a:lnTo>
                      <a:lnTo>
                        <a:pt x="137" y="72"/>
                      </a:lnTo>
                      <a:lnTo>
                        <a:pt x="137" y="59"/>
                      </a:lnTo>
                      <a:lnTo>
                        <a:pt x="137" y="46"/>
                      </a:lnTo>
                      <a:lnTo>
                        <a:pt x="147" y="36"/>
                      </a:lnTo>
                      <a:lnTo>
                        <a:pt x="147" y="23"/>
                      </a:lnTo>
                      <a:lnTo>
                        <a:pt x="147" y="0"/>
                      </a:lnTo>
                      <a:lnTo>
                        <a:pt x="147" y="23"/>
                      </a:lnTo>
                      <a:lnTo>
                        <a:pt x="147" y="36"/>
                      </a:lnTo>
                      <a:lnTo>
                        <a:pt x="147" y="46"/>
                      </a:lnTo>
                      <a:lnTo>
                        <a:pt x="137" y="59"/>
                      </a:lnTo>
                      <a:lnTo>
                        <a:pt x="137" y="72"/>
                      </a:lnTo>
                      <a:lnTo>
                        <a:pt x="137" y="95"/>
                      </a:lnTo>
                      <a:lnTo>
                        <a:pt x="137" y="118"/>
                      </a:lnTo>
                      <a:lnTo>
                        <a:pt x="137" y="144"/>
                      </a:lnTo>
                      <a:lnTo>
                        <a:pt x="137" y="167"/>
                      </a:lnTo>
                      <a:lnTo>
                        <a:pt x="147" y="144"/>
                      </a:lnTo>
                      <a:lnTo>
                        <a:pt x="147" y="131"/>
                      </a:lnTo>
                      <a:lnTo>
                        <a:pt x="147" y="118"/>
                      </a:lnTo>
                      <a:lnTo>
                        <a:pt x="147" y="108"/>
                      </a:lnTo>
                      <a:lnTo>
                        <a:pt x="160" y="95"/>
                      </a:lnTo>
                      <a:lnTo>
                        <a:pt x="147" y="72"/>
                      </a:lnTo>
                      <a:lnTo>
                        <a:pt x="160" y="82"/>
                      </a:lnTo>
                      <a:lnTo>
                        <a:pt x="160" y="95"/>
                      </a:lnTo>
                      <a:lnTo>
                        <a:pt x="160" y="72"/>
                      </a:lnTo>
                      <a:lnTo>
                        <a:pt x="170" y="72"/>
                      </a:lnTo>
                      <a:lnTo>
                        <a:pt x="170" y="46"/>
                      </a:lnTo>
                      <a:lnTo>
                        <a:pt x="170" y="72"/>
                      </a:lnTo>
                      <a:lnTo>
                        <a:pt x="193" y="23"/>
                      </a:lnTo>
                      <a:lnTo>
                        <a:pt x="202" y="10"/>
                      </a:lnTo>
                      <a:lnTo>
                        <a:pt x="193" y="36"/>
                      </a:lnTo>
                      <a:lnTo>
                        <a:pt x="170" y="72"/>
                      </a:lnTo>
                      <a:lnTo>
                        <a:pt x="212" y="36"/>
                      </a:lnTo>
                      <a:lnTo>
                        <a:pt x="170" y="72"/>
                      </a:lnTo>
                      <a:lnTo>
                        <a:pt x="170" y="95"/>
                      </a:lnTo>
                      <a:lnTo>
                        <a:pt x="160" y="108"/>
                      </a:lnTo>
                      <a:lnTo>
                        <a:pt x="160" y="118"/>
                      </a:lnTo>
                      <a:lnTo>
                        <a:pt x="160" y="144"/>
                      </a:lnTo>
                      <a:lnTo>
                        <a:pt x="147" y="167"/>
                      </a:lnTo>
                      <a:lnTo>
                        <a:pt x="160" y="144"/>
                      </a:lnTo>
                      <a:lnTo>
                        <a:pt x="160" y="131"/>
                      </a:lnTo>
                      <a:lnTo>
                        <a:pt x="170" y="118"/>
                      </a:lnTo>
                      <a:lnTo>
                        <a:pt x="179" y="108"/>
                      </a:lnTo>
                      <a:lnTo>
                        <a:pt x="179" y="82"/>
                      </a:lnTo>
                      <a:lnTo>
                        <a:pt x="179" y="95"/>
                      </a:lnTo>
                      <a:lnTo>
                        <a:pt x="179" y="108"/>
                      </a:lnTo>
                      <a:lnTo>
                        <a:pt x="193" y="95"/>
                      </a:lnTo>
                      <a:lnTo>
                        <a:pt x="193" y="82"/>
                      </a:lnTo>
                      <a:lnTo>
                        <a:pt x="202" y="82"/>
                      </a:lnTo>
                      <a:lnTo>
                        <a:pt x="202" y="72"/>
                      </a:lnTo>
                      <a:lnTo>
                        <a:pt x="212" y="59"/>
                      </a:lnTo>
                      <a:lnTo>
                        <a:pt x="222" y="59"/>
                      </a:lnTo>
                      <a:lnTo>
                        <a:pt x="222" y="23"/>
                      </a:lnTo>
                      <a:lnTo>
                        <a:pt x="222" y="46"/>
                      </a:lnTo>
                      <a:lnTo>
                        <a:pt x="232" y="46"/>
                      </a:lnTo>
                      <a:lnTo>
                        <a:pt x="255" y="36"/>
                      </a:lnTo>
                      <a:lnTo>
                        <a:pt x="232" y="46"/>
                      </a:lnTo>
                      <a:lnTo>
                        <a:pt x="245" y="59"/>
                      </a:lnTo>
                      <a:lnTo>
                        <a:pt x="232" y="46"/>
                      </a:lnTo>
                      <a:lnTo>
                        <a:pt x="222" y="59"/>
                      </a:lnTo>
                      <a:lnTo>
                        <a:pt x="212" y="59"/>
                      </a:lnTo>
                      <a:lnTo>
                        <a:pt x="212" y="72"/>
                      </a:lnTo>
                      <a:lnTo>
                        <a:pt x="202" y="82"/>
                      </a:lnTo>
                      <a:lnTo>
                        <a:pt x="202" y="95"/>
                      </a:lnTo>
                      <a:lnTo>
                        <a:pt x="193" y="95"/>
                      </a:lnTo>
                      <a:lnTo>
                        <a:pt x="202" y="95"/>
                      </a:lnTo>
                      <a:lnTo>
                        <a:pt x="212" y="95"/>
                      </a:lnTo>
                      <a:lnTo>
                        <a:pt x="222" y="95"/>
                      </a:lnTo>
                      <a:lnTo>
                        <a:pt x="232" y="82"/>
                      </a:lnTo>
                      <a:lnTo>
                        <a:pt x="245" y="82"/>
                      </a:lnTo>
                      <a:lnTo>
                        <a:pt x="245" y="72"/>
                      </a:lnTo>
                      <a:lnTo>
                        <a:pt x="255" y="72"/>
                      </a:lnTo>
                      <a:lnTo>
                        <a:pt x="245" y="72"/>
                      </a:lnTo>
                      <a:lnTo>
                        <a:pt x="245" y="82"/>
                      </a:lnTo>
                      <a:lnTo>
                        <a:pt x="232" y="95"/>
                      </a:lnTo>
                      <a:lnTo>
                        <a:pt x="222" y="95"/>
                      </a:lnTo>
                      <a:lnTo>
                        <a:pt x="212" y="95"/>
                      </a:lnTo>
                      <a:lnTo>
                        <a:pt x="212" y="108"/>
                      </a:lnTo>
                      <a:lnTo>
                        <a:pt x="202" y="108"/>
                      </a:lnTo>
                      <a:lnTo>
                        <a:pt x="193" y="108"/>
                      </a:lnTo>
                      <a:lnTo>
                        <a:pt x="179" y="118"/>
                      </a:lnTo>
                      <a:lnTo>
                        <a:pt x="179" y="131"/>
                      </a:lnTo>
                      <a:lnTo>
                        <a:pt x="170" y="144"/>
                      </a:lnTo>
                      <a:lnTo>
                        <a:pt x="160" y="154"/>
                      </a:lnTo>
                      <a:lnTo>
                        <a:pt x="160" y="167"/>
                      </a:lnTo>
                      <a:lnTo>
                        <a:pt x="170" y="154"/>
                      </a:lnTo>
                      <a:lnTo>
                        <a:pt x="179" y="154"/>
                      </a:lnTo>
                      <a:lnTo>
                        <a:pt x="179" y="144"/>
                      </a:lnTo>
                      <a:lnTo>
                        <a:pt x="179" y="131"/>
                      </a:lnTo>
                      <a:lnTo>
                        <a:pt x="193" y="118"/>
                      </a:lnTo>
                      <a:lnTo>
                        <a:pt x="193" y="131"/>
                      </a:lnTo>
                      <a:lnTo>
                        <a:pt x="179" y="131"/>
                      </a:lnTo>
                      <a:lnTo>
                        <a:pt x="179" y="144"/>
                      </a:lnTo>
                      <a:lnTo>
                        <a:pt x="179" y="154"/>
                      </a:lnTo>
                      <a:lnTo>
                        <a:pt x="193" y="154"/>
                      </a:lnTo>
                      <a:lnTo>
                        <a:pt x="202" y="144"/>
                      </a:lnTo>
                      <a:lnTo>
                        <a:pt x="212" y="144"/>
                      </a:lnTo>
                      <a:lnTo>
                        <a:pt x="232" y="131"/>
                      </a:lnTo>
                      <a:lnTo>
                        <a:pt x="245" y="118"/>
                      </a:lnTo>
                      <a:lnTo>
                        <a:pt x="245" y="95"/>
                      </a:lnTo>
                      <a:lnTo>
                        <a:pt x="245" y="131"/>
                      </a:lnTo>
                      <a:lnTo>
                        <a:pt x="255" y="118"/>
                      </a:lnTo>
                      <a:lnTo>
                        <a:pt x="255" y="131"/>
                      </a:lnTo>
                      <a:lnTo>
                        <a:pt x="255" y="118"/>
                      </a:lnTo>
                      <a:lnTo>
                        <a:pt x="264" y="118"/>
                      </a:lnTo>
                      <a:lnTo>
                        <a:pt x="264" y="108"/>
                      </a:lnTo>
                      <a:lnTo>
                        <a:pt x="264" y="118"/>
                      </a:lnTo>
                      <a:lnTo>
                        <a:pt x="264" y="131"/>
                      </a:lnTo>
                      <a:lnTo>
                        <a:pt x="255" y="131"/>
                      </a:lnTo>
                      <a:lnTo>
                        <a:pt x="245" y="131"/>
                      </a:lnTo>
                      <a:lnTo>
                        <a:pt x="255" y="131"/>
                      </a:lnTo>
                      <a:lnTo>
                        <a:pt x="255" y="144"/>
                      </a:lnTo>
                      <a:lnTo>
                        <a:pt x="255" y="154"/>
                      </a:lnTo>
                      <a:lnTo>
                        <a:pt x="255" y="144"/>
                      </a:lnTo>
                      <a:lnTo>
                        <a:pt x="245" y="144"/>
                      </a:lnTo>
                      <a:lnTo>
                        <a:pt x="245" y="131"/>
                      </a:lnTo>
                      <a:lnTo>
                        <a:pt x="232" y="144"/>
                      </a:lnTo>
                      <a:lnTo>
                        <a:pt x="222" y="144"/>
                      </a:lnTo>
                      <a:lnTo>
                        <a:pt x="212" y="154"/>
                      </a:lnTo>
                      <a:lnTo>
                        <a:pt x="202" y="154"/>
                      </a:lnTo>
                      <a:lnTo>
                        <a:pt x="193" y="154"/>
                      </a:lnTo>
                      <a:lnTo>
                        <a:pt x="179" y="167"/>
                      </a:lnTo>
                      <a:lnTo>
                        <a:pt x="170" y="167"/>
                      </a:lnTo>
                      <a:lnTo>
                        <a:pt x="170" y="180"/>
                      </a:lnTo>
                      <a:lnTo>
                        <a:pt x="193" y="180"/>
                      </a:lnTo>
                      <a:lnTo>
                        <a:pt x="202" y="180"/>
                      </a:lnTo>
                      <a:lnTo>
                        <a:pt x="222" y="180"/>
                      </a:lnTo>
                      <a:lnTo>
                        <a:pt x="245" y="167"/>
                      </a:lnTo>
                      <a:lnTo>
                        <a:pt x="255" y="167"/>
                      </a:lnTo>
                      <a:lnTo>
                        <a:pt x="264" y="167"/>
                      </a:lnTo>
                      <a:lnTo>
                        <a:pt x="277" y="154"/>
                      </a:lnTo>
                      <a:lnTo>
                        <a:pt x="287" y="144"/>
                      </a:lnTo>
                      <a:lnTo>
                        <a:pt x="277" y="154"/>
                      </a:lnTo>
                      <a:lnTo>
                        <a:pt x="264" y="167"/>
                      </a:lnTo>
                      <a:lnTo>
                        <a:pt x="277" y="167"/>
                      </a:lnTo>
                      <a:lnTo>
                        <a:pt x="287" y="154"/>
                      </a:lnTo>
                      <a:lnTo>
                        <a:pt x="297" y="154"/>
                      </a:lnTo>
                      <a:lnTo>
                        <a:pt x="307" y="154"/>
                      </a:lnTo>
                      <a:lnTo>
                        <a:pt x="297" y="154"/>
                      </a:lnTo>
                      <a:lnTo>
                        <a:pt x="287" y="167"/>
                      </a:lnTo>
                      <a:lnTo>
                        <a:pt x="277" y="167"/>
                      </a:lnTo>
                      <a:lnTo>
                        <a:pt x="287" y="167"/>
                      </a:lnTo>
                      <a:lnTo>
                        <a:pt x="297" y="167"/>
                      </a:lnTo>
                      <a:lnTo>
                        <a:pt x="287" y="167"/>
                      </a:lnTo>
                      <a:lnTo>
                        <a:pt x="277" y="167"/>
                      </a:lnTo>
                      <a:lnTo>
                        <a:pt x="264" y="167"/>
                      </a:lnTo>
                      <a:lnTo>
                        <a:pt x="264" y="180"/>
                      </a:lnTo>
                      <a:lnTo>
                        <a:pt x="277" y="180"/>
                      </a:lnTo>
                      <a:lnTo>
                        <a:pt x="287" y="180"/>
                      </a:lnTo>
                      <a:lnTo>
                        <a:pt x="297" y="180"/>
                      </a:lnTo>
                      <a:lnTo>
                        <a:pt x="277" y="180"/>
                      </a:lnTo>
                      <a:lnTo>
                        <a:pt x="264" y="180"/>
                      </a:lnTo>
                      <a:lnTo>
                        <a:pt x="255" y="180"/>
                      </a:lnTo>
                      <a:lnTo>
                        <a:pt x="245" y="180"/>
                      </a:lnTo>
                      <a:lnTo>
                        <a:pt x="212" y="180"/>
                      </a:lnTo>
                      <a:lnTo>
                        <a:pt x="222" y="190"/>
                      </a:lnTo>
                      <a:lnTo>
                        <a:pt x="222" y="203"/>
                      </a:lnTo>
                      <a:lnTo>
                        <a:pt x="212" y="180"/>
                      </a:lnTo>
                      <a:lnTo>
                        <a:pt x="212" y="190"/>
                      </a:lnTo>
                      <a:lnTo>
                        <a:pt x="212" y="203"/>
                      </a:lnTo>
                      <a:lnTo>
                        <a:pt x="212" y="212"/>
                      </a:lnTo>
                      <a:lnTo>
                        <a:pt x="202" y="212"/>
                      </a:lnTo>
                      <a:lnTo>
                        <a:pt x="193" y="239"/>
                      </a:lnTo>
                      <a:lnTo>
                        <a:pt x="202" y="226"/>
                      </a:lnTo>
                      <a:lnTo>
                        <a:pt x="202" y="212"/>
                      </a:lnTo>
                      <a:lnTo>
                        <a:pt x="212" y="203"/>
                      </a:lnTo>
                      <a:lnTo>
                        <a:pt x="212" y="190"/>
                      </a:lnTo>
                      <a:lnTo>
                        <a:pt x="202" y="190"/>
                      </a:lnTo>
                      <a:lnTo>
                        <a:pt x="202" y="180"/>
                      </a:lnTo>
                      <a:lnTo>
                        <a:pt x="193" y="190"/>
                      </a:lnTo>
                      <a:lnTo>
                        <a:pt x="179" y="190"/>
                      </a:lnTo>
                      <a:lnTo>
                        <a:pt x="170" y="190"/>
                      </a:lnTo>
                      <a:lnTo>
                        <a:pt x="170" y="203"/>
                      </a:lnTo>
                      <a:lnTo>
                        <a:pt x="170" y="212"/>
                      </a:lnTo>
                      <a:lnTo>
                        <a:pt x="170" y="226"/>
                      </a:lnTo>
                      <a:lnTo>
                        <a:pt x="170" y="239"/>
                      </a:lnTo>
                      <a:lnTo>
                        <a:pt x="170" y="248"/>
                      </a:lnTo>
                      <a:lnTo>
                        <a:pt x="170" y="271"/>
                      </a:lnTo>
                      <a:lnTo>
                        <a:pt x="170" y="284"/>
                      </a:lnTo>
                      <a:lnTo>
                        <a:pt x="170" y="297"/>
                      </a:lnTo>
                      <a:lnTo>
                        <a:pt x="179" y="320"/>
                      </a:lnTo>
                      <a:lnTo>
                        <a:pt x="193" y="320"/>
                      </a:lnTo>
                      <a:lnTo>
                        <a:pt x="202" y="333"/>
                      </a:lnTo>
                      <a:lnTo>
                        <a:pt x="193" y="333"/>
                      </a:lnTo>
                      <a:lnTo>
                        <a:pt x="170" y="320"/>
                      </a:lnTo>
                      <a:lnTo>
                        <a:pt x="160" y="320"/>
                      </a:lnTo>
                      <a:lnTo>
                        <a:pt x="160" y="333"/>
                      </a:lnTo>
                      <a:lnTo>
                        <a:pt x="147" y="320"/>
                      </a:lnTo>
                      <a:lnTo>
                        <a:pt x="137" y="320"/>
                      </a:lnTo>
                      <a:lnTo>
                        <a:pt x="137" y="333"/>
                      </a:lnTo>
                      <a:lnTo>
                        <a:pt x="127" y="333"/>
                      </a:lnTo>
                      <a:lnTo>
                        <a:pt x="127" y="320"/>
                      </a:lnTo>
                      <a:lnTo>
                        <a:pt x="114" y="320"/>
                      </a:lnTo>
                      <a:lnTo>
                        <a:pt x="114" y="333"/>
                      </a:lnTo>
                      <a:lnTo>
                        <a:pt x="94" y="333"/>
                      </a:lnTo>
                      <a:close/>
                    </a:path>
                  </a:pathLst>
                </a:custGeom>
                <a:solidFill>
                  <a:srgbClr val="7F5F3F"/>
                </a:solidFill>
                <a:ln w="9525">
                  <a:noFill/>
                  <a:round/>
                  <a:headEnd/>
                  <a:tailEnd/>
                </a:ln>
              </p:spPr>
              <p:txBody>
                <a:bodyPr/>
                <a:lstStyle/>
                <a:p>
                  <a:endParaRPr lang="en-US"/>
                </a:p>
              </p:txBody>
            </p:sp>
            <p:sp>
              <p:nvSpPr>
                <p:cNvPr id="53146" name="Freeform 389"/>
                <p:cNvSpPr>
                  <a:spLocks/>
                </p:cNvSpPr>
                <p:nvPr/>
              </p:nvSpPr>
              <p:spPr bwMode="auto">
                <a:xfrm>
                  <a:off x="2099" y="2538"/>
                  <a:ext cx="317" cy="340"/>
                </a:xfrm>
                <a:custGeom>
                  <a:avLst/>
                  <a:gdLst>
                    <a:gd name="T0" fmla="*/ 130 w 317"/>
                    <a:gd name="T1" fmla="*/ 304 h 340"/>
                    <a:gd name="T2" fmla="*/ 130 w 317"/>
                    <a:gd name="T3" fmla="*/ 219 h 340"/>
                    <a:gd name="T4" fmla="*/ 108 w 317"/>
                    <a:gd name="T5" fmla="*/ 183 h 340"/>
                    <a:gd name="T6" fmla="*/ 32 w 317"/>
                    <a:gd name="T7" fmla="*/ 170 h 340"/>
                    <a:gd name="T8" fmla="*/ 32 w 317"/>
                    <a:gd name="T9" fmla="*/ 157 h 340"/>
                    <a:gd name="T10" fmla="*/ 65 w 317"/>
                    <a:gd name="T11" fmla="*/ 170 h 340"/>
                    <a:gd name="T12" fmla="*/ 42 w 317"/>
                    <a:gd name="T13" fmla="*/ 121 h 340"/>
                    <a:gd name="T14" fmla="*/ 88 w 317"/>
                    <a:gd name="T15" fmla="*/ 170 h 340"/>
                    <a:gd name="T16" fmla="*/ 98 w 317"/>
                    <a:gd name="T17" fmla="*/ 157 h 340"/>
                    <a:gd name="T18" fmla="*/ 88 w 317"/>
                    <a:gd name="T19" fmla="*/ 144 h 340"/>
                    <a:gd name="T20" fmla="*/ 65 w 317"/>
                    <a:gd name="T21" fmla="*/ 108 h 340"/>
                    <a:gd name="T22" fmla="*/ 65 w 317"/>
                    <a:gd name="T23" fmla="*/ 95 h 340"/>
                    <a:gd name="T24" fmla="*/ 98 w 317"/>
                    <a:gd name="T25" fmla="*/ 144 h 340"/>
                    <a:gd name="T26" fmla="*/ 88 w 317"/>
                    <a:gd name="T27" fmla="*/ 49 h 340"/>
                    <a:gd name="T28" fmla="*/ 98 w 317"/>
                    <a:gd name="T29" fmla="*/ 49 h 340"/>
                    <a:gd name="T30" fmla="*/ 108 w 317"/>
                    <a:gd name="T31" fmla="*/ 134 h 340"/>
                    <a:gd name="T32" fmla="*/ 121 w 317"/>
                    <a:gd name="T33" fmla="*/ 144 h 340"/>
                    <a:gd name="T34" fmla="*/ 108 w 317"/>
                    <a:gd name="T35" fmla="*/ 108 h 340"/>
                    <a:gd name="T36" fmla="*/ 121 w 317"/>
                    <a:gd name="T37" fmla="*/ 23 h 340"/>
                    <a:gd name="T38" fmla="*/ 108 w 317"/>
                    <a:gd name="T39" fmla="*/ 72 h 340"/>
                    <a:gd name="T40" fmla="*/ 130 w 317"/>
                    <a:gd name="T41" fmla="*/ 144 h 340"/>
                    <a:gd name="T42" fmla="*/ 130 w 317"/>
                    <a:gd name="T43" fmla="*/ 95 h 340"/>
                    <a:gd name="T44" fmla="*/ 130 w 317"/>
                    <a:gd name="T45" fmla="*/ 62 h 340"/>
                    <a:gd name="T46" fmla="*/ 153 w 317"/>
                    <a:gd name="T47" fmla="*/ 13 h 340"/>
                    <a:gd name="T48" fmla="*/ 140 w 317"/>
                    <a:gd name="T49" fmla="*/ 62 h 340"/>
                    <a:gd name="T50" fmla="*/ 153 w 317"/>
                    <a:gd name="T51" fmla="*/ 23 h 340"/>
                    <a:gd name="T52" fmla="*/ 140 w 317"/>
                    <a:gd name="T53" fmla="*/ 95 h 340"/>
                    <a:gd name="T54" fmla="*/ 153 w 317"/>
                    <a:gd name="T55" fmla="*/ 134 h 340"/>
                    <a:gd name="T56" fmla="*/ 153 w 317"/>
                    <a:gd name="T57" fmla="*/ 85 h 340"/>
                    <a:gd name="T58" fmla="*/ 173 w 317"/>
                    <a:gd name="T59" fmla="*/ 72 h 340"/>
                    <a:gd name="T60" fmla="*/ 219 w 317"/>
                    <a:gd name="T61" fmla="*/ 36 h 340"/>
                    <a:gd name="T62" fmla="*/ 163 w 317"/>
                    <a:gd name="T63" fmla="*/ 144 h 340"/>
                    <a:gd name="T64" fmla="*/ 186 w 317"/>
                    <a:gd name="T65" fmla="*/ 108 h 340"/>
                    <a:gd name="T66" fmla="*/ 196 w 317"/>
                    <a:gd name="T67" fmla="*/ 85 h 340"/>
                    <a:gd name="T68" fmla="*/ 228 w 317"/>
                    <a:gd name="T69" fmla="*/ 23 h 340"/>
                    <a:gd name="T70" fmla="*/ 248 w 317"/>
                    <a:gd name="T71" fmla="*/ 62 h 340"/>
                    <a:gd name="T72" fmla="*/ 206 w 317"/>
                    <a:gd name="T73" fmla="*/ 85 h 340"/>
                    <a:gd name="T74" fmla="*/ 228 w 317"/>
                    <a:gd name="T75" fmla="*/ 95 h 340"/>
                    <a:gd name="T76" fmla="*/ 248 w 317"/>
                    <a:gd name="T77" fmla="*/ 72 h 340"/>
                    <a:gd name="T78" fmla="*/ 206 w 317"/>
                    <a:gd name="T79" fmla="*/ 108 h 340"/>
                    <a:gd name="T80" fmla="*/ 173 w 317"/>
                    <a:gd name="T81" fmla="*/ 157 h 340"/>
                    <a:gd name="T82" fmla="*/ 186 w 317"/>
                    <a:gd name="T83" fmla="*/ 144 h 340"/>
                    <a:gd name="T84" fmla="*/ 186 w 317"/>
                    <a:gd name="T85" fmla="*/ 144 h 340"/>
                    <a:gd name="T86" fmla="*/ 238 w 317"/>
                    <a:gd name="T87" fmla="*/ 134 h 340"/>
                    <a:gd name="T88" fmla="*/ 261 w 317"/>
                    <a:gd name="T89" fmla="*/ 121 h 340"/>
                    <a:gd name="T90" fmla="*/ 271 w 317"/>
                    <a:gd name="T91" fmla="*/ 134 h 340"/>
                    <a:gd name="T92" fmla="*/ 261 w 317"/>
                    <a:gd name="T93" fmla="*/ 157 h 340"/>
                    <a:gd name="T94" fmla="*/ 228 w 317"/>
                    <a:gd name="T95" fmla="*/ 144 h 340"/>
                    <a:gd name="T96" fmla="*/ 173 w 317"/>
                    <a:gd name="T97" fmla="*/ 170 h 340"/>
                    <a:gd name="T98" fmla="*/ 248 w 317"/>
                    <a:gd name="T99" fmla="*/ 170 h 340"/>
                    <a:gd name="T100" fmla="*/ 284 w 317"/>
                    <a:gd name="T101" fmla="*/ 157 h 340"/>
                    <a:gd name="T102" fmla="*/ 317 w 317"/>
                    <a:gd name="T103" fmla="*/ 157 h 340"/>
                    <a:gd name="T104" fmla="*/ 304 w 317"/>
                    <a:gd name="T105" fmla="*/ 170 h 340"/>
                    <a:gd name="T106" fmla="*/ 271 w 317"/>
                    <a:gd name="T107" fmla="*/ 170 h 340"/>
                    <a:gd name="T108" fmla="*/ 294 w 317"/>
                    <a:gd name="T109" fmla="*/ 183 h 340"/>
                    <a:gd name="T110" fmla="*/ 219 w 317"/>
                    <a:gd name="T111" fmla="*/ 183 h 340"/>
                    <a:gd name="T112" fmla="*/ 219 w 317"/>
                    <a:gd name="T113" fmla="*/ 219 h 340"/>
                    <a:gd name="T114" fmla="*/ 219 w 317"/>
                    <a:gd name="T115" fmla="*/ 206 h 340"/>
                    <a:gd name="T116" fmla="*/ 173 w 317"/>
                    <a:gd name="T117" fmla="*/ 193 h 340"/>
                    <a:gd name="T118" fmla="*/ 173 w 317"/>
                    <a:gd name="T119" fmla="*/ 268 h 340"/>
                    <a:gd name="T120" fmla="*/ 186 w 317"/>
                    <a:gd name="T121" fmla="*/ 327 h 340"/>
                    <a:gd name="T122" fmla="*/ 163 w 317"/>
                    <a:gd name="T123" fmla="*/ 327 h 340"/>
                    <a:gd name="T124" fmla="*/ 130 w 317"/>
                    <a:gd name="T125" fmla="*/ 327 h 34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17"/>
                    <a:gd name="T190" fmla="*/ 0 h 340"/>
                    <a:gd name="T191" fmla="*/ 317 w 317"/>
                    <a:gd name="T192" fmla="*/ 340 h 34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17" h="340">
                      <a:moveTo>
                        <a:pt x="108" y="340"/>
                      </a:moveTo>
                      <a:lnTo>
                        <a:pt x="121" y="327"/>
                      </a:lnTo>
                      <a:lnTo>
                        <a:pt x="121" y="314"/>
                      </a:lnTo>
                      <a:lnTo>
                        <a:pt x="130" y="314"/>
                      </a:lnTo>
                      <a:lnTo>
                        <a:pt x="130" y="304"/>
                      </a:lnTo>
                      <a:lnTo>
                        <a:pt x="130" y="291"/>
                      </a:lnTo>
                      <a:lnTo>
                        <a:pt x="130" y="278"/>
                      </a:lnTo>
                      <a:lnTo>
                        <a:pt x="130" y="268"/>
                      </a:lnTo>
                      <a:lnTo>
                        <a:pt x="130" y="242"/>
                      </a:lnTo>
                      <a:lnTo>
                        <a:pt x="130" y="219"/>
                      </a:lnTo>
                      <a:lnTo>
                        <a:pt x="130" y="206"/>
                      </a:lnTo>
                      <a:lnTo>
                        <a:pt x="130" y="193"/>
                      </a:lnTo>
                      <a:lnTo>
                        <a:pt x="121" y="193"/>
                      </a:lnTo>
                      <a:lnTo>
                        <a:pt x="121" y="183"/>
                      </a:lnTo>
                      <a:lnTo>
                        <a:pt x="108" y="183"/>
                      </a:lnTo>
                      <a:lnTo>
                        <a:pt x="88" y="183"/>
                      </a:lnTo>
                      <a:lnTo>
                        <a:pt x="75" y="183"/>
                      </a:lnTo>
                      <a:lnTo>
                        <a:pt x="65" y="183"/>
                      </a:lnTo>
                      <a:lnTo>
                        <a:pt x="42" y="170"/>
                      </a:lnTo>
                      <a:lnTo>
                        <a:pt x="32" y="170"/>
                      </a:lnTo>
                      <a:lnTo>
                        <a:pt x="23" y="170"/>
                      </a:lnTo>
                      <a:lnTo>
                        <a:pt x="0" y="170"/>
                      </a:lnTo>
                      <a:lnTo>
                        <a:pt x="23" y="170"/>
                      </a:lnTo>
                      <a:lnTo>
                        <a:pt x="32" y="170"/>
                      </a:lnTo>
                      <a:lnTo>
                        <a:pt x="32" y="157"/>
                      </a:lnTo>
                      <a:lnTo>
                        <a:pt x="32" y="134"/>
                      </a:lnTo>
                      <a:lnTo>
                        <a:pt x="32" y="121"/>
                      </a:lnTo>
                      <a:lnTo>
                        <a:pt x="32" y="157"/>
                      </a:lnTo>
                      <a:lnTo>
                        <a:pt x="42" y="170"/>
                      </a:lnTo>
                      <a:lnTo>
                        <a:pt x="65" y="170"/>
                      </a:lnTo>
                      <a:lnTo>
                        <a:pt x="75" y="170"/>
                      </a:lnTo>
                      <a:lnTo>
                        <a:pt x="65" y="170"/>
                      </a:lnTo>
                      <a:lnTo>
                        <a:pt x="65" y="157"/>
                      </a:lnTo>
                      <a:lnTo>
                        <a:pt x="55" y="144"/>
                      </a:lnTo>
                      <a:lnTo>
                        <a:pt x="42" y="121"/>
                      </a:lnTo>
                      <a:lnTo>
                        <a:pt x="65" y="144"/>
                      </a:lnTo>
                      <a:lnTo>
                        <a:pt x="65" y="157"/>
                      </a:lnTo>
                      <a:lnTo>
                        <a:pt x="75" y="157"/>
                      </a:lnTo>
                      <a:lnTo>
                        <a:pt x="75" y="170"/>
                      </a:lnTo>
                      <a:lnTo>
                        <a:pt x="88" y="170"/>
                      </a:lnTo>
                      <a:lnTo>
                        <a:pt x="98" y="170"/>
                      </a:lnTo>
                      <a:lnTo>
                        <a:pt x="108" y="170"/>
                      </a:lnTo>
                      <a:lnTo>
                        <a:pt x="121" y="170"/>
                      </a:lnTo>
                      <a:lnTo>
                        <a:pt x="108" y="170"/>
                      </a:lnTo>
                      <a:lnTo>
                        <a:pt x="98" y="157"/>
                      </a:lnTo>
                      <a:lnTo>
                        <a:pt x="88" y="157"/>
                      </a:lnTo>
                      <a:lnTo>
                        <a:pt x="75" y="144"/>
                      </a:lnTo>
                      <a:lnTo>
                        <a:pt x="65" y="144"/>
                      </a:lnTo>
                      <a:lnTo>
                        <a:pt x="75" y="144"/>
                      </a:lnTo>
                      <a:lnTo>
                        <a:pt x="88" y="144"/>
                      </a:lnTo>
                      <a:lnTo>
                        <a:pt x="98" y="157"/>
                      </a:lnTo>
                      <a:lnTo>
                        <a:pt x="88" y="144"/>
                      </a:lnTo>
                      <a:lnTo>
                        <a:pt x="88" y="134"/>
                      </a:lnTo>
                      <a:lnTo>
                        <a:pt x="75" y="121"/>
                      </a:lnTo>
                      <a:lnTo>
                        <a:pt x="65" y="108"/>
                      </a:lnTo>
                      <a:lnTo>
                        <a:pt x="55" y="108"/>
                      </a:lnTo>
                      <a:lnTo>
                        <a:pt x="75" y="108"/>
                      </a:lnTo>
                      <a:lnTo>
                        <a:pt x="65" y="95"/>
                      </a:lnTo>
                      <a:lnTo>
                        <a:pt x="65" y="72"/>
                      </a:lnTo>
                      <a:lnTo>
                        <a:pt x="65" y="95"/>
                      </a:lnTo>
                      <a:lnTo>
                        <a:pt x="75" y="95"/>
                      </a:lnTo>
                      <a:lnTo>
                        <a:pt x="75" y="108"/>
                      </a:lnTo>
                      <a:lnTo>
                        <a:pt x="88" y="121"/>
                      </a:lnTo>
                      <a:lnTo>
                        <a:pt x="88" y="134"/>
                      </a:lnTo>
                      <a:lnTo>
                        <a:pt x="98" y="144"/>
                      </a:lnTo>
                      <a:lnTo>
                        <a:pt x="98" y="108"/>
                      </a:lnTo>
                      <a:lnTo>
                        <a:pt x="98" y="95"/>
                      </a:lnTo>
                      <a:lnTo>
                        <a:pt x="88" y="95"/>
                      </a:lnTo>
                      <a:lnTo>
                        <a:pt x="88" y="85"/>
                      </a:lnTo>
                      <a:lnTo>
                        <a:pt x="88" y="49"/>
                      </a:lnTo>
                      <a:lnTo>
                        <a:pt x="88" y="36"/>
                      </a:lnTo>
                      <a:lnTo>
                        <a:pt x="88" y="49"/>
                      </a:lnTo>
                      <a:lnTo>
                        <a:pt x="98" y="36"/>
                      </a:lnTo>
                      <a:lnTo>
                        <a:pt x="108" y="23"/>
                      </a:lnTo>
                      <a:lnTo>
                        <a:pt x="98" y="49"/>
                      </a:lnTo>
                      <a:lnTo>
                        <a:pt x="88" y="62"/>
                      </a:lnTo>
                      <a:lnTo>
                        <a:pt x="98" y="85"/>
                      </a:lnTo>
                      <a:lnTo>
                        <a:pt x="98" y="95"/>
                      </a:lnTo>
                      <a:lnTo>
                        <a:pt x="98" y="108"/>
                      </a:lnTo>
                      <a:lnTo>
                        <a:pt x="108" y="134"/>
                      </a:lnTo>
                      <a:lnTo>
                        <a:pt x="108" y="144"/>
                      </a:lnTo>
                      <a:lnTo>
                        <a:pt x="108" y="157"/>
                      </a:lnTo>
                      <a:lnTo>
                        <a:pt x="121" y="157"/>
                      </a:lnTo>
                      <a:lnTo>
                        <a:pt x="130" y="157"/>
                      </a:lnTo>
                      <a:lnTo>
                        <a:pt x="121" y="144"/>
                      </a:lnTo>
                      <a:lnTo>
                        <a:pt x="108" y="134"/>
                      </a:lnTo>
                      <a:lnTo>
                        <a:pt x="108" y="121"/>
                      </a:lnTo>
                      <a:lnTo>
                        <a:pt x="108" y="108"/>
                      </a:lnTo>
                      <a:lnTo>
                        <a:pt x="108" y="95"/>
                      </a:lnTo>
                      <a:lnTo>
                        <a:pt x="108" y="108"/>
                      </a:lnTo>
                      <a:lnTo>
                        <a:pt x="108" y="85"/>
                      </a:lnTo>
                      <a:lnTo>
                        <a:pt x="108" y="72"/>
                      </a:lnTo>
                      <a:lnTo>
                        <a:pt x="108" y="62"/>
                      </a:lnTo>
                      <a:lnTo>
                        <a:pt x="121" y="36"/>
                      </a:lnTo>
                      <a:lnTo>
                        <a:pt x="121" y="23"/>
                      </a:lnTo>
                      <a:lnTo>
                        <a:pt x="108" y="62"/>
                      </a:lnTo>
                      <a:lnTo>
                        <a:pt x="130" y="23"/>
                      </a:lnTo>
                      <a:lnTo>
                        <a:pt x="121" y="49"/>
                      </a:lnTo>
                      <a:lnTo>
                        <a:pt x="121" y="62"/>
                      </a:lnTo>
                      <a:lnTo>
                        <a:pt x="108" y="72"/>
                      </a:lnTo>
                      <a:lnTo>
                        <a:pt x="121" y="95"/>
                      </a:lnTo>
                      <a:lnTo>
                        <a:pt x="121" y="108"/>
                      </a:lnTo>
                      <a:lnTo>
                        <a:pt x="121" y="121"/>
                      </a:lnTo>
                      <a:lnTo>
                        <a:pt x="121" y="134"/>
                      </a:lnTo>
                      <a:lnTo>
                        <a:pt x="130" y="144"/>
                      </a:lnTo>
                      <a:lnTo>
                        <a:pt x="130" y="157"/>
                      </a:lnTo>
                      <a:lnTo>
                        <a:pt x="130" y="144"/>
                      </a:lnTo>
                      <a:lnTo>
                        <a:pt x="130" y="121"/>
                      </a:lnTo>
                      <a:lnTo>
                        <a:pt x="130" y="108"/>
                      </a:lnTo>
                      <a:lnTo>
                        <a:pt x="130" y="95"/>
                      </a:lnTo>
                      <a:lnTo>
                        <a:pt x="121" y="85"/>
                      </a:lnTo>
                      <a:lnTo>
                        <a:pt x="130" y="95"/>
                      </a:lnTo>
                      <a:lnTo>
                        <a:pt x="130" y="108"/>
                      </a:lnTo>
                      <a:lnTo>
                        <a:pt x="130" y="72"/>
                      </a:lnTo>
                      <a:lnTo>
                        <a:pt x="130" y="62"/>
                      </a:lnTo>
                      <a:lnTo>
                        <a:pt x="130" y="36"/>
                      </a:lnTo>
                      <a:lnTo>
                        <a:pt x="130" y="49"/>
                      </a:lnTo>
                      <a:lnTo>
                        <a:pt x="140" y="36"/>
                      </a:lnTo>
                      <a:lnTo>
                        <a:pt x="140" y="23"/>
                      </a:lnTo>
                      <a:lnTo>
                        <a:pt x="153" y="13"/>
                      </a:lnTo>
                      <a:lnTo>
                        <a:pt x="140" y="23"/>
                      </a:lnTo>
                      <a:lnTo>
                        <a:pt x="140" y="36"/>
                      </a:lnTo>
                      <a:lnTo>
                        <a:pt x="140" y="49"/>
                      </a:lnTo>
                      <a:lnTo>
                        <a:pt x="140" y="72"/>
                      </a:lnTo>
                      <a:lnTo>
                        <a:pt x="140" y="62"/>
                      </a:lnTo>
                      <a:lnTo>
                        <a:pt x="153" y="49"/>
                      </a:lnTo>
                      <a:lnTo>
                        <a:pt x="153" y="36"/>
                      </a:lnTo>
                      <a:lnTo>
                        <a:pt x="153" y="23"/>
                      </a:lnTo>
                      <a:lnTo>
                        <a:pt x="153" y="0"/>
                      </a:lnTo>
                      <a:lnTo>
                        <a:pt x="153" y="23"/>
                      </a:lnTo>
                      <a:lnTo>
                        <a:pt x="153" y="36"/>
                      </a:lnTo>
                      <a:lnTo>
                        <a:pt x="153" y="49"/>
                      </a:lnTo>
                      <a:lnTo>
                        <a:pt x="140" y="62"/>
                      </a:lnTo>
                      <a:lnTo>
                        <a:pt x="140" y="72"/>
                      </a:lnTo>
                      <a:lnTo>
                        <a:pt x="140" y="95"/>
                      </a:lnTo>
                      <a:lnTo>
                        <a:pt x="140" y="121"/>
                      </a:lnTo>
                      <a:lnTo>
                        <a:pt x="140" y="144"/>
                      </a:lnTo>
                      <a:lnTo>
                        <a:pt x="140" y="170"/>
                      </a:lnTo>
                      <a:lnTo>
                        <a:pt x="153" y="144"/>
                      </a:lnTo>
                      <a:lnTo>
                        <a:pt x="153" y="134"/>
                      </a:lnTo>
                      <a:lnTo>
                        <a:pt x="153" y="121"/>
                      </a:lnTo>
                      <a:lnTo>
                        <a:pt x="153" y="108"/>
                      </a:lnTo>
                      <a:lnTo>
                        <a:pt x="163" y="95"/>
                      </a:lnTo>
                      <a:lnTo>
                        <a:pt x="153" y="72"/>
                      </a:lnTo>
                      <a:lnTo>
                        <a:pt x="153" y="85"/>
                      </a:lnTo>
                      <a:lnTo>
                        <a:pt x="163" y="85"/>
                      </a:lnTo>
                      <a:lnTo>
                        <a:pt x="163" y="95"/>
                      </a:lnTo>
                      <a:lnTo>
                        <a:pt x="173" y="72"/>
                      </a:lnTo>
                      <a:lnTo>
                        <a:pt x="173" y="49"/>
                      </a:lnTo>
                      <a:lnTo>
                        <a:pt x="173" y="72"/>
                      </a:lnTo>
                      <a:lnTo>
                        <a:pt x="196" y="23"/>
                      </a:lnTo>
                      <a:lnTo>
                        <a:pt x="206" y="13"/>
                      </a:lnTo>
                      <a:lnTo>
                        <a:pt x="196" y="36"/>
                      </a:lnTo>
                      <a:lnTo>
                        <a:pt x="173" y="72"/>
                      </a:lnTo>
                      <a:lnTo>
                        <a:pt x="219" y="36"/>
                      </a:lnTo>
                      <a:lnTo>
                        <a:pt x="173" y="72"/>
                      </a:lnTo>
                      <a:lnTo>
                        <a:pt x="173" y="95"/>
                      </a:lnTo>
                      <a:lnTo>
                        <a:pt x="163" y="108"/>
                      </a:lnTo>
                      <a:lnTo>
                        <a:pt x="163" y="121"/>
                      </a:lnTo>
                      <a:lnTo>
                        <a:pt x="163" y="144"/>
                      </a:lnTo>
                      <a:lnTo>
                        <a:pt x="153" y="170"/>
                      </a:lnTo>
                      <a:lnTo>
                        <a:pt x="163" y="144"/>
                      </a:lnTo>
                      <a:lnTo>
                        <a:pt x="173" y="134"/>
                      </a:lnTo>
                      <a:lnTo>
                        <a:pt x="173" y="121"/>
                      </a:lnTo>
                      <a:lnTo>
                        <a:pt x="186" y="108"/>
                      </a:lnTo>
                      <a:lnTo>
                        <a:pt x="186" y="85"/>
                      </a:lnTo>
                      <a:lnTo>
                        <a:pt x="186" y="95"/>
                      </a:lnTo>
                      <a:lnTo>
                        <a:pt x="186" y="108"/>
                      </a:lnTo>
                      <a:lnTo>
                        <a:pt x="196" y="95"/>
                      </a:lnTo>
                      <a:lnTo>
                        <a:pt x="196" y="85"/>
                      </a:lnTo>
                      <a:lnTo>
                        <a:pt x="206" y="85"/>
                      </a:lnTo>
                      <a:lnTo>
                        <a:pt x="206" y="72"/>
                      </a:lnTo>
                      <a:lnTo>
                        <a:pt x="219" y="62"/>
                      </a:lnTo>
                      <a:lnTo>
                        <a:pt x="228" y="62"/>
                      </a:lnTo>
                      <a:lnTo>
                        <a:pt x="228" y="23"/>
                      </a:lnTo>
                      <a:lnTo>
                        <a:pt x="228" y="62"/>
                      </a:lnTo>
                      <a:lnTo>
                        <a:pt x="238" y="49"/>
                      </a:lnTo>
                      <a:lnTo>
                        <a:pt x="261" y="36"/>
                      </a:lnTo>
                      <a:lnTo>
                        <a:pt x="238" y="49"/>
                      </a:lnTo>
                      <a:lnTo>
                        <a:pt x="248" y="62"/>
                      </a:lnTo>
                      <a:lnTo>
                        <a:pt x="238" y="49"/>
                      </a:lnTo>
                      <a:lnTo>
                        <a:pt x="228" y="62"/>
                      </a:lnTo>
                      <a:lnTo>
                        <a:pt x="219" y="62"/>
                      </a:lnTo>
                      <a:lnTo>
                        <a:pt x="219" y="72"/>
                      </a:lnTo>
                      <a:lnTo>
                        <a:pt x="206" y="85"/>
                      </a:lnTo>
                      <a:lnTo>
                        <a:pt x="206" y="95"/>
                      </a:lnTo>
                      <a:lnTo>
                        <a:pt x="206" y="108"/>
                      </a:lnTo>
                      <a:lnTo>
                        <a:pt x="206" y="95"/>
                      </a:lnTo>
                      <a:lnTo>
                        <a:pt x="219" y="95"/>
                      </a:lnTo>
                      <a:lnTo>
                        <a:pt x="228" y="95"/>
                      </a:lnTo>
                      <a:lnTo>
                        <a:pt x="238" y="85"/>
                      </a:lnTo>
                      <a:lnTo>
                        <a:pt x="248" y="85"/>
                      </a:lnTo>
                      <a:lnTo>
                        <a:pt x="248" y="72"/>
                      </a:lnTo>
                      <a:lnTo>
                        <a:pt x="261" y="72"/>
                      </a:lnTo>
                      <a:lnTo>
                        <a:pt x="248" y="72"/>
                      </a:lnTo>
                      <a:lnTo>
                        <a:pt x="248" y="85"/>
                      </a:lnTo>
                      <a:lnTo>
                        <a:pt x="238" y="95"/>
                      </a:lnTo>
                      <a:lnTo>
                        <a:pt x="228" y="95"/>
                      </a:lnTo>
                      <a:lnTo>
                        <a:pt x="219" y="108"/>
                      </a:lnTo>
                      <a:lnTo>
                        <a:pt x="206" y="108"/>
                      </a:lnTo>
                      <a:lnTo>
                        <a:pt x="196" y="108"/>
                      </a:lnTo>
                      <a:lnTo>
                        <a:pt x="186" y="121"/>
                      </a:lnTo>
                      <a:lnTo>
                        <a:pt x="186" y="134"/>
                      </a:lnTo>
                      <a:lnTo>
                        <a:pt x="173" y="144"/>
                      </a:lnTo>
                      <a:lnTo>
                        <a:pt x="173" y="157"/>
                      </a:lnTo>
                      <a:lnTo>
                        <a:pt x="163" y="157"/>
                      </a:lnTo>
                      <a:lnTo>
                        <a:pt x="163" y="170"/>
                      </a:lnTo>
                      <a:lnTo>
                        <a:pt x="173" y="157"/>
                      </a:lnTo>
                      <a:lnTo>
                        <a:pt x="186" y="157"/>
                      </a:lnTo>
                      <a:lnTo>
                        <a:pt x="186" y="144"/>
                      </a:lnTo>
                      <a:lnTo>
                        <a:pt x="186" y="134"/>
                      </a:lnTo>
                      <a:lnTo>
                        <a:pt x="196" y="121"/>
                      </a:lnTo>
                      <a:lnTo>
                        <a:pt x="196" y="134"/>
                      </a:lnTo>
                      <a:lnTo>
                        <a:pt x="186" y="134"/>
                      </a:lnTo>
                      <a:lnTo>
                        <a:pt x="186" y="144"/>
                      </a:lnTo>
                      <a:lnTo>
                        <a:pt x="186" y="157"/>
                      </a:lnTo>
                      <a:lnTo>
                        <a:pt x="196" y="157"/>
                      </a:lnTo>
                      <a:lnTo>
                        <a:pt x="206" y="144"/>
                      </a:lnTo>
                      <a:lnTo>
                        <a:pt x="219" y="144"/>
                      </a:lnTo>
                      <a:lnTo>
                        <a:pt x="238" y="134"/>
                      </a:lnTo>
                      <a:lnTo>
                        <a:pt x="248" y="134"/>
                      </a:lnTo>
                      <a:lnTo>
                        <a:pt x="248" y="121"/>
                      </a:lnTo>
                      <a:lnTo>
                        <a:pt x="248" y="95"/>
                      </a:lnTo>
                      <a:lnTo>
                        <a:pt x="248" y="134"/>
                      </a:lnTo>
                      <a:lnTo>
                        <a:pt x="261" y="121"/>
                      </a:lnTo>
                      <a:lnTo>
                        <a:pt x="261" y="134"/>
                      </a:lnTo>
                      <a:lnTo>
                        <a:pt x="271" y="121"/>
                      </a:lnTo>
                      <a:lnTo>
                        <a:pt x="271" y="108"/>
                      </a:lnTo>
                      <a:lnTo>
                        <a:pt x="271" y="121"/>
                      </a:lnTo>
                      <a:lnTo>
                        <a:pt x="271" y="134"/>
                      </a:lnTo>
                      <a:lnTo>
                        <a:pt x="261" y="134"/>
                      </a:lnTo>
                      <a:lnTo>
                        <a:pt x="248" y="134"/>
                      </a:lnTo>
                      <a:lnTo>
                        <a:pt x="261" y="134"/>
                      </a:lnTo>
                      <a:lnTo>
                        <a:pt x="261" y="144"/>
                      </a:lnTo>
                      <a:lnTo>
                        <a:pt x="261" y="157"/>
                      </a:lnTo>
                      <a:lnTo>
                        <a:pt x="261" y="144"/>
                      </a:lnTo>
                      <a:lnTo>
                        <a:pt x="248" y="144"/>
                      </a:lnTo>
                      <a:lnTo>
                        <a:pt x="248" y="134"/>
                      </a:lnTo>
                      <a:lnTo>
                        <a:pt x="238" y="144"/>
                      </a:lnTo>
                      <a:lnTo>
                        <a:pt x="228" y="144"/>
                      </a:lnTo>
                      <a:lnTo>
                        <a:pt x="219" y="157"/>
                      </a:lnTo>
                      <a:lnTo>
                        <a:pt x="206" y="157"/>
                      </a:lnTo>
                      <a:lnTo>
                        <a:pt x="196" y="157"/>
                      </a:lnTo>
                      <a:lnTo>
                        <a:pt x="186" y="170"/>
                      </a:lnTo>
                      <a:lnTo>
                        <a:pt x="173" y="170"/>
                      </a:lnTo>
                      <a:lnTo>
                        <a:pt x="173" y="183"/>
                      </a:lnTo>
                      <a:lnTo>
                        <a:pt x="196" y="183"/>
                      </a:lnTo>
                      <a:lnTo>
                        <a:pt x="206" y="183"/>
                      </a:lnTo>
                      <a:lnTo>
                        <a:pt x="228" y="183"/>
                      </a:lnTo>
                      <a:lnTo>
                        <a:pt x="248" y="170"/>
                      </a:lnTo>
                      <a:lnTo>
                        <a:pt x="261" y="170"/>
                      </a:lnTo>
                      <a:lnTo>
                        <a:pt x="271" y="170"/>
                      </a:lnTo>
                      <a:lnTo>
                        <a:pt x="284" y="157"/>
                      </a:lnTo>
                      <a:lnTo>
                        <a:pt x="294" y="144"/>
                      </a:lnTo>
                      <a:lnTo>
                        <a:pt x="284" y="157"/>
                      </a:lnTo>
                      <a:lnTo>
                        <a:pt x="271" y="170"/>
                      </a:lnTo>
                      <a:lnTo>
                        <a:pt x="284" y="170"/>
                      </a:lnTo>
                      <a:lnTo>
                        <a:pt x="294" y="157"/>
                      </a:lnTo>
                      <a:lnTo>
                        <a:pt x="304" y="157"/>
                      </a:lnTo>
                      <a:lnTo>
                        <a:pt x="317" y="157"/>
                      </a:lnTo>
                      <a:lnTo>
                        <a:pt x="304" y="157"/>
                      </a:lnTo>
                      <a:lnTo>
                        <a:pt x="294" y="170"/>
                      </a:lnTo>
                      <a:lnTo>
                        <a:pt x="284" y="170"/>
                      </a:lnTo>
                      <a:lnTo>
                        <a:pt x="294" y="170"/>
                      </a:lnTo>
                      <a:lnTo>
                        <a:pt x="304" y="170"/>
                      </a:lnTo>
                      <a:lnTo>
                        <a:pt x="317" y="170"/>
                      </a:lnTo>
                      <a:lnTo>
                        <a:pt x="304" y="170"/>
                      </a:lnTo>
                      <a:lnTo>
                        <a:pt x="294" y="170"/>
                      </a:lnTo>
                      <a:lnTo>
                        <a:pt x="284" y="170"/>
                      </a:lnTo>
                      <a:lnTo>
                        <a:pt x="271" y="170"/>
                      </a:lnTo>
                      <a:lnTo>
                        <a:pt x="271" y="183"/>
                      </a:lnTo>
                      <a:lnTo>
                        <a:pt x="284" y="183"/>
                      </a:lnTo>
                      <a:lnTo>
                        <a:pt x="294" y="183"/>
                      </a:lnTo>
                      <a:lnTo>
                        <a:pt x="304" y="183"/>
                      </a:lnTo>
                      <a:lnTo>
                        <a:pt x="294" y="183"/>
                      </a:lnTo>
                      <a:lnTo>
                        <a:pt x="284" y="183"/>
                      </a:lnTo>
                      <a:lnTo>
                        <a:pt x="271" y="183"/>
                      </a:lnTo>
                      <a:lnTo>
                        <a:pt x="261" y="183"/>
                      </a:lnTo>
                      <a:lnTo>
                        <a:pt x="248" y="183"/>
                      </a:lnTo>
                      <a:lnTo>
                        <a:pt x="219" y="183"/>
                      </a:lnTo>
                      <a:lnTo>
                        <a:pt x="228" y="193"/>
                      </a:lnTo>
                      <a:lnTo>
                        <a:pt x="228" y="206"/>
                      </a:lnTo>
                      <a:lnTo>
                        <a:pt x="219" y="193"/>
                      </a:lnTo>
                      <a:lnTo>
                        <a:pt x="219" y="206"/>
                      </a:lnTo>
                      <a:lnTo>
                        <a:pt x="219" y="219"/>
                      </a:lnTo>
                      <a:lnTo>
                        <a:pt x="206" y="219"/>
                      </a:lnTo>
                      <a:lnTo>
                        <a:pt x="206" y="242"/>
                      </a:lnTo>
                      <a:lnTo>
                        <a:pt x="206" y="229"/>
                      </a:lnTo>
                      <a:lnTo>
                        <a:pt x="206" y="219"/>
                      </a:lnTo>
                      <a:lnTo>
                        <a:pt x="219" y="206"/>
                      </a:lnTo>
                      <a:lnTo>
                        <a:pt x="219" y="193"/>
                      </a:lnTo>
                      <a:lnTo>
                        <a:pt x="206" y="193"/>
                      </a:lnTo>
                      <a:lnTo>
                        <a:pt x="196" y="193"/>
                      </a:lnTo>
                      <a:lnTo>
                        <a:pt x="186" y="193"/>
                      </a:lnTo>
                      <a:lnTo>
                        <a:pt x="173" y="193"/>
                      </a:lnTo>
                      <a:lnTo>
                        <a:pt x="173" y="206"/>
                      </a:lnTo>
                      <a:lnTo>
                        <a:pt x="173" y="219"/>
                      </a:lnTo>
                      <a:lnTo>
                        <a:pt x="173" y="229"/>
                      </a:lnTo>
                      <a:lnTo>
                        <a:pt x="173" y="242"/>
                      </a:lnTo>
                      <a:lnTo>
                        <a:pt x="173" y="268"/>
                      </a:lnTo>
                      <a:lnTo>
                        <a:pt x="173" y="278"/>
                      </a:lnTo>
                      <a:lnTo>
                        <a:pt x="173" y="291"/>
                      </a:lnTo>
                      <a:lnTo>
                        <a:pt x="173" y="304"/>
                      </a:lnTo>
                      <a:lnTo>
                        <a:pt x="173" y="314"/>
                      </a:lnTo>
                      <a:lnTo>
                        <a:pt x="186" y="327"/>
                      </a:lnTo>
                      <a:lnTo>
                        <a:pt x="196" y="340"/>
                      </a:lnTo>
                      <a:lnTo>
                        <a:pt x="206" y="340"/>
                      </a:lnTo>
                      <a:lnTo>
                        <a:pt x="196" y="340"/>
                      </a:lnTo>
                      <a:lnTo>
                        <a:pt x="173" y="327"/>
                      </a:lnTo>
                      <a:lnTo>
                        <a:pt x="163" y="327"/>
                      </a:lnTo>
                      <a:lnTo>
                        <a:pt x="163" y="340"/>
                      </a:lnTo>
                      <a:lnTo>
                        <a:pt x="153" y="327"/>
                      </a:lnTo>
                      <a:lnTo>
                        <a:pt x="140" y="340"/>
                      </a:lnTo>
                      <a:lnTo>
                        <a:pt x="130" y="340"/>
                      </a:lnTo>
                      <a:lnTo>
                        <a:pt x="130" y="327"/>
                      </a:lnTo>
                      <a:lnTo>
                        <a:pt x="121" y="340"/>
                      </a:lnTo>
                      <a:lnTo>
                        <a:pt x="108" y="340"/>
                      </a:lnTo>
                    </a:path>
                  </a:pathLst>
                </a:custGeom>
                <a:noFill/>
                <a:ln w="11113">
                  <a:solidFill>
                    <a:srgbClr val="000000"/>
                  </a:solidFill>
                  <a:prstDash val="solid"/>
                  <a:round/>
                  <a:headEnd/>
                  <a:tailEnd/>
                </a:ln>
              </p:spPr>
              <p:txBody>
                <a:bodyPr/>
                <a:lstStyle/>
                <a:p>
                  <a:endParaRPr lang="en-US"/>
                </a:p>
              </p:txBody>
            </p:sp>
            <p:sp>
              <p:nvSpPr>
                <p:cNvPr id="53147" name="Freeform 390"/>
                <p:cNvSpPr>
                  <a:spLocks/>
                </p:cNvSpPr>
                <p:nvPr/>
              </p:nvSpPr>
              <p:spPr bwMode="auto">
                <a:xfrm>
                  <a:off x="2216" y="2695"/>
                  <a:ext cx="62" cy="163"/>
                </a:xfrm>
                <a:custGeom>
                  <a:avLst/>
                  <a:gdLst>
                    <a:gd name="T0" fmla="*/ 0 w 62"/>
                    <a:gd name="T1" fmla="*/ 23 h 163"/>
                    <a:gd name="T2" fmla="*/ 10 w 62"/>
                    <a:gd name="T3" fmla="*/ 36 h 163"/>
                    <a:gd name="T4" fmla="*/ 20 w 62"/>
                    <a:gd name="T5" fmla="*/ 59 h 163"/>
                    <a:gd name="T6" fmla="*/ 20 w 62"/>
                    <a:gd name="T7" fmla="*/ 108 h 163"/>
                    <a:gd name="T8" fmla="*/ 20 w 62"/>
                    <a:gd name="T9" fmla="*/ 140 h 163"/>
                    <a:gd name="T10" fmla="*/ 0 w 62"/>
                    <a:gd name="T11" fmla="*/ 163 h 163"/>
                    <a:gd name="T12" fmla="*/ 20 w 62"/>
                    <a:gd name="T13" fmla="*/ 140 h 163"/>
                    <a:gd name="T14" fmla="*/ 20 w 62"/>
                    <a:gd name="T15" fmla="*/ 163 h 163"/>
                    <a:gd name="T16" fmla="*/ 20 w 62"/>
                    <a:gd name="T17" fmla="*/ 140 h 163"/>
                    <a:gd name="T18" fmla="*/ 20 w 62"/>
                    <a:gd name="T19" fmla="*/ 118 h 163"/>
                    <a:gd name="T20" fmla="*/ 20 w 62"/>
                    <a:gd name="T21" fmla="*/ 95 h 163"/>
                    <a:gd name="T22" fmla="*/ 20 w 62"/>
                    <a:gd name="T23" fmla="*/ 72 h 163"/>
                    <a:gd name="T24" fmla="*/ 20 w 62"/>
                    <a:gd name="T25" fmla="*/ 46 h 163"/>
                    <a:gd name="T26" fmla="*/ 20 w 62"/>
                    <a:gd name="T27" fmla="*/ 46 h 163"/>
                    <a:gd name="T28" fmla="*/ 30 w 62"/>
                    <a:gd name="T29" fmla="*/ 72 h 163"/>
                    <a:gd name="T30" fmla="*/ 30 w 62"/>
                    <a:gd name="T31" fmla="*/ 95 h 163"/>
                    <a:gd name="T32" fmla="*/ 30 w 62"/>
                    <a:gd name="T33" fmla="*/ 118 h 163"/>
                    <a:gd name="T34" fmla="*/ 20 w 62"/>
                    <a:gd name="T35" fmla="*/ 140 h 163"/>
                    <a:gd name="T36" fmla="*/ 30 w 62"/>
                    <a:gd name="T37" fmla="*/ 163 h 163"/>
                    <a:gd name="T38" fmla="*/ 30 w 62"/>
                    <a:gd name="T39" fmla="*/ 163 h 163"/>
                    <a:gd name="T40" fmla="*/ 30 w 62"/>
                    <a:gd name="T41" fmla="*/ 131 h 163"/>
                    <a:gd name="T42" fmla="*/ 30 w 62"/>
                    <a:gd name="T43" fmla="*/ 95 h 163"/>
                    <a:gd name="T44" fmla="*/ 30 w 62"/>
                    <a:gd name="T45" fmla="*/ 72 h 163"/>
                    <a:gd name="T46" fmla="*/ 30 w 62"/>
                    <a:gd name="T47" fmla="*/ 46 h 163"/>
                    <a:gd name="T48" fmla="*/ 40 w 62"/>
                    <a:gd name="T49" fmla="*/ 36 h 163"/>
                    <a:gd name="T50" fmla="*/ 30 w 62"/>
                    <a:gd name="T51" fmla="*/ 59 h 163"/>
                    <a:gd name="T52" fmla="*/ 30 w 62"/>
                    <a:gd name="T53" fmla="*/ 85 h 163"/>
                    <a:gd name="T54" fmla="*/ 30 w 62"/>
                    <a:gd name="T55" fmla="*/ 108 h 163"/>
                    <a:gd name="T56" fmla="*/ 40 w 62"/>
                    <a:gd name="T57" fmla="*/ 131 h 163"/>
                    <a:gd name="T58" fmla="*/ 40 w 62"/>
                    <a:gd name="T59" fmla="*/ 154 h 163"/>
                    <a:gd name="T60" fmla="*/ 62 w 62"/>
                    <a:gd name="T61" fmla="*/ 163 h 163"/>
                    <a:gd name="T62" fmla="*/ 40 w 62"/>
                    <a:gd name="T63" fmla="*/ 140 h 163"/>
                    <a:gd name="T64" fmla="*/ 40 w 62"/>
                    <a:gd name="T65" fmla="*/ 118 h 163"/>
                    <a:gd name="T66" fmla="*/ 40 w 62"/>
                    <a:gd name="T67" fmla="*/ 85 h 163"/>
                    <a:gd name="T68" fmla="*/ 40 w 62"/>
                    <a:gd name="T69" fmla="*/ 59 h 163"/>
                    <a:gd name="T70" fmla="*/ 53 w 62"/>
                    <a:gd name="T71" fmla="*/ 36 h 163"/>
                    <a:gd name="T72" fmla="*/ 40 w 62"/>
                    <a:gd name="T73" fmla="*/ 36 h 163"/>
                    <a:gd name="T74" fmla="*/ 40 w 62"/>
                    <a:gd name="T75" fmla="*/ 23 h 163"/>
                    <a:gd name="T76" fmla="*/ 30 w 62"/>
                    <a:gd name="T77" fmla="*/ 36 h 163"/>
                    <a:gd name="T78" fmla="*/ 30 w 62"/>
                    <a:gd name="T79" fmla="*/ 36 h 163"/>
                    <a:gd name="T80" fmla="*/ 30 w 62"/>
                    <a:gd name="T81" fmla="*/ 0 h 163"/>
                    <a:gd name="T82" fmla="*/ 20 w 62"/>
                    <a:gd name="T83" fmla="*/ 36 h 163"/>
                    <a:gd name="T84" fmla="*/ 0 w 62"/>
                    <a:gd name="T85" fmla="*/ 23 h 16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2"/>
                    <a:gd name="T130" fmla="*/ 0 h 163"/>
                    <a:gd name="T131" fmla="*/ 62 w 62"/>
                    <a:gd name="T132" fmla="*/ 163 h 16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2" h="163">
                      <a:moveTo>
                        <a:pt x="0" y="23"/>
                      </a:moveTo>
                      <a:lnTo>
                        <a:pt x="0" y="23"/>
                      </a:lnTo>
                      <a:lnTo>
                        <a:pt x="10" y="23"/>
                      </a:lnTo>
                      <a:lnTo>
                        <a:pt x="10" y="36"/>
                      </a:lnTo>
                      <a:lnTo>
                        <a:pt x="20" y="36"/>
                      </a:lnTo>
                      <a:lnTo>
                        <a:pt x="20" y="59"/>
                      </a:lnTo>
                      <a:lnTo>
                        <a:pt x="20" y="85"/>
                      </a:lnTo>
                      <a:lnTo>
                        <a:pt x="20" y="108"/>
                      </a:lnTo>
                      <a:lnTo>
                        <a:pt x="20" y="131"/>
                      </a:lnTo>
                      <a:lnTo>
                        <a:pt x="20" y="140"/>
                      </a:lnTo>
                      <a:lnTo>
                        <a:pt x="10" y="154"/>
                      </a:lnTo>
                      <a:lnTo>
                        <a:pt x="0" y="163"/>
                      </a:lnTo>
                      <a:lnTo>
                        <a:pt x="10" y="154"/>
                      </a:lnTo>
                      <a:lnTo>
                        <a:pt x="20" y="140"/>
                      </a:lnTo>
                      <a:lnTo>
                        <a:pt x="20" y="154"/>
                      </a:lnTo>
                      <a:lnTo>
                        <a:pt x="20" y="163"/>
                      </a:lnTo>
                      <a:lnTo>
                        <a:pt x="20" y="154"/>
                      </a:lnTo>
                      <a:lnTo>
                        <a:pt x="20" y="140"/>
                      </a:lnTo>
                      <a:lnTo>
                        <a:pt x="20" y="131"/>
                      </a:lnTo>
                      <a:lnTo>
                        <a:pt x="20" y="118"/>
                      </a:lnTo>
                      <a:lnTo>
                        <a:pt x="20" y="108"/>
                      </a:lnTo>
                      <a:lnTo>
                        <a:pt x="20" y="95"/>
                      </a:lnTo>
                      <a:lnTo>
                        <a:pt x="20" y="85"/>
                      </a:lnTo>
                      <a:lnTo>
                        <a:pt x="20" y="72"/>
                      </a:lnTo>
                      <a:lnTo>
                        <a:pt x="20" y="59"/>
                      </a:lnTo>
                      <a:lnTo>
                        <a:pt x="20" y="46"/>
                      </a:lnTo>
                      <a:lnTo>
                        <a:pt x="20" y="36"/>
                      </a:lnTo>
                      <a:lnTo>
                        <a:pt x="20" y="46"/>
                      </a:lnTo>
                      <a:lnTo>
                        <a:pt x="20" y="59"/>
                      </a:lnTo>
                      <a:lnTo>
                        <a:pt x="30" y="72"/>
                      </a:lnTo>
                      <a:lnTo>
                        <a:pt x="30" y="85"/>
                      </a:lnTo>
                      <a:lnTo>
                        <a:pt x="30" y="95"/>
                      </a:lnTo>
                      <a:lnTo>
                        <a:pt x="30" y="108"/>
                      </a:lnTo>
                      <a:lnTo>
                        <a:pt x="30" y="118"/>
                      </a:lnTo>
                      <a:lnTo>
                        <a:pt x="30" y="131"/>
                      </a:lnTo>
                      <a:lnTo>
                        <a:pt x="20" y="140"/>
                      </a:lnTo>
                      <a:lnTo>
                        <a:pt x="20" y="154"/>
                      </a:lnTo>
                      <a:lnTo>
                        <a:pt x="30" y="163"/>
                      </a:lnTo>
                      <a:lnTo>
                        <a:pt x="30" y="154"/>
                      </a:lnTo>
                      <a:lnTo>
                        <a:pt x="30" y="163"/>
                      </a:lnTo>
                      <a:lnTo>
                        <a:pt x="30" y="140"/>
                      </a:lnTo>
                      <a:lnTo>
                        <a:pt x="30" y="131"/>
                      </a:lnTo>
                      <a:lnTo>
                        <a:pt x="30" y="108"/>
                      </a:lnTo>
                      <a:lnTo>
                        <a:pt x="30" y="95"/>
                      </a:lnTo>
                      <a:lnTo>
                        <a:pt x="30" y="85"/>
                      </a:lnTo>
                      <a:lnTo>
                        <a:pt x="30" y="72"/>
                      </a:lnTo>
                      <a:lnTo>
                        <a:pt x="30" y="59"/>
                      </a:lnTo>
                      <a:lnTo>
                        <a:pt x="30" y="46"/>
                      </a:lnTo>
                      <a:lnTo>
                        <a:pt x="40" y="23"/>
                      </a:lnTo>
                      <a:lnTo>
                        <a:pt x="40" y="36"/>
                      </a:lnTo>
                      <a:lnTo>
                        <a:pt x="40" y="46"/>
                      </a:lnTo>
                      <a:lnTo>
                        <a:pt x="30" y="59"/>
                      </a:lnTo>
                      <a:lnTo>
                        <a:pt x="30" y="72"/>
                      </a:lnTo>
                      <a:lnTo>
                        <a:pt x="30" y="85"/>
                      </a:lnTo>
                      <a:lnTo>
                        <a:pt x="30" y="95"/>
                      </a:lnTo>
                      <a:lnTo>
                        <a:pt x="30" y="108"/>
                      </a:lnTo>
                      <a:lnTo>
                        <a:pt x="40" y="118"/>
                      </a:lnTo>
                      <a:lnTo>
                        <a:pt x="40" y="131"/>
                      </a:lnTo>
                      <a:lnTo>
                        <a:pt x="40" y="140"/>
                      </a:lnTo>
                      <a:lnTo>
                        <a:pt x="40" y="154"/>
                      </a:lnTo>
                      <a:lnTo>
                        <a:pt x="53" y="163"/>
                      </a:lnTo>
                      <a:lnTo>
                        <a:pt x="62" y="163"/>
                      </a:lnTo>
                      <a:lnTo>
                        <a:pt x="53" y="154"/>
                      </a:lnTo>
                      <a:lnTo>
                        <a:pt x="40" y="140"/>
                      </a:lnTo>
                      <a:lnTo>
                        <a:pt x="40" y="131"/>
                      </a:lnTo>
                      <a:lnTo>
                        <a:pt x="40" y="118"/>
                      </a:lnTo>
                      <a:lnTo>
                        <a:pt x="40" y="95"/>
                      </a:lnTo>
                      <a:lnTo>
                        <a:pt x="40" y="85"/>
                      </a:lnTo>
                      <a:lnTo>
                        <a:pt x="40" y="72"/>
                      </a:lnTo>
                      <a:lnTo>
                        <a:pt x="40" y="59"/>
                      </a:lnTo>
                      <a:lnTo>
                        <a:pt x="40" y="46"/>
                      </a:lnTo>
                      <a:lnTo>
                        <a:pt x="53" y="36"/>
                      </a:lnTo>
                      <a:lnTo>
                        <a:pt x="53" y="23"/>
                      </a:lnTo>
                      <a:lnTo>
                        <a:pt x="40" y="36"/>
                      </a:lnTo>
                      <a:lnTo>
                        <a:pt x="53" y="13"/>
                      </a:lnTo>
                      <a:lnTo>
                        <a:pt x="40" y="23"/>
                      </a:lnTo>
                      <a:lnTo>
                        <a:pt x="30" y="23"/>
                      </a:lnTo>
                      <a:lnTo>
                        <a:pt x="30" y="36"/>
                      </a:lnTo>
                      <a:lnTo>
                        <a:pt x="30" y="46"/>
                      </a:lnTo>
                      <a:lnTo>
                        <a:pt x="30" y="36"/>
                      </a:lnTo>
                      <a:lnTo>
                        <a:pt x="30" y="13"/>
                      </a:lnTo>
                      <a:lnTo>
                        <a:pt x="30" y="0"/>
                      </a:lnTo>
                      <a:lnTo>
                        <a:pt x="30" y="23"/>
                      </a:lnTo>
                      <a:lnTo>
                        <a:pt x="20" y="36"/>
                      </a:lnTo>
                      <a:lnTo>
                        <a:pt x="20" y="23"/>
                      </a:lnTo>
                      <a:lnTo>
                        <a:pt x="0" y="23"/>
                      </a:lnTo>
                      <a:close/>
                    </a:path>
                  </a:pathLst>
                </a:custGeom>
                <a:solidFill>
                  <a:srgbClr val="5F3F1F"/>
                </a:solidFill>
                <a:ln w="9525">
                  <a:noFill/>
                  <a:round/>
                  <a:headEnd/>
                  <a:tailEnd/>
                </a:ln>
              </p:spPr>
              <p:txBody>
                <a:bodyPr/>
                <a:lstStyle/>
                <a:p>
                  <a:endParaRPr lang="en-US"/>
                </a:p>
              </p:txBody>
            </p:sp>
          </p:grpSp>
          <p:sp>
            <p:nvSpPr>
              <p:cNvPr id="53142" name="Freeform 391"/>
              <p:cNvSpPr>
                <a:spLocks/>
              </p:cNvSpPr>
              <p:nvPr/>
            </p:nvSpPr>
            <p:spPr bwMode="auto">
              <a:xfrm>
                <a:off x="2076" y="2538"/>
                <a:ext cx="353" cy="248"/>
              </a:xfrm>
              <a:custGeom>
                <a:avLst/>
                <a:gdLst>
                  <a:gd name="T0" fmla="*/ 137 w 353"/>
                  <a:gd name="T1" fmla="*/ 0 h 248"/>
                  <a:gd name="T2" fmla="*/ 117 w 353"/>
                  <a:gd name="T3" fmla="*/ 23 h 248"/>
                  <a:gd name="T4" fmla="*/ 85 w 353"/>
                  <a:gd name="T5" fmla="*/ 36 h 248"/>
                  <a:gd name="T6" fmla="*/ 95 w 353"/>
                  <a:gd name="T7" fmla="*/ 69 h 248"/>
                  <a:gd name="T8" fmla="*/ 75 w 353"/>
                  <a:gd name="T9" fmla="*/ 82 h 248"/>
                  <a:gd name="T10" fmla="*/ 52 w 353"/>
                  <a:gd name="T11" fmla="*/ 118 h 248"/>
                  <a:gd name="T12" fmla="*/ 33 w 353"/>
                  <a:gd name="T13" fmla="*/ 140 h 248"/>
                  <a:gd name="T14" fmla="*/ 0 w 353"/>
                  <a:gd name="T15" fmla="*/ 176 h 248"/>
                  <a:gd name="T16" fmla="*/ 33 w 353"/>
                  <a:gd name="T17" fmla="*/ 186 h 248"/>
                  <a:gd name="T18" fmla="*/ 65 w 353"/>
                  <a:gd name="T19" fmla="*/ 186 h 248"/>
                  <a:gd name="T20" fmla="*/ 95 w 353"/>
                  <a:gd name="T21" fmla="*/ 167 h 248"/>
                  <a:gd name="T22" fmla="*/ 75 w 353"/>
                  <a:gd name="T23" fmla="*/ 140 h 248"/>
                  <a:gd name="T24" fmla="*/ 108 w 353"/>
                  <a:gd name="T25" fmla="*/ 140 h 248"/>
                  <a:gd name="T26" fmla="*/ 117 w 353"/>
                  <a:gd name="T27" fmla="*/ 131 h 248"/>
                  <a:gd name="T28" fmla="*/ 137 w 353"/>
                  <a:gd name="T29" fmla="*/ 150 h 248"/>
                  <a:gd name="T30" fmla="*/ 117 w 353"/>
                  <a:gd name="T31" fmla="*/ 150 h 248"/>
                  <a:gd name="T32" fmla="*/ 108 w 353"/>
                  <a:gd name="T33" fmla="*/ 176 h 248"/>
                  <a:gd name="T34" fmla="*/ 75 w 353"/>
                  <a:gd name="T35" fmla="*/ 199 h 248"/>
                  <a:gd name="T36" fmla="*/ 65 w 353"/>
                  <a:gd name="T37" fmla="*/ 226 h 248"/>
                  <a:gd name="T38" fmla="*/ 85 w 353"/>
                  <a:gd name="T39" fmla="*/ 248 h 248"/>
                  <a:gd name="T40" fmla="*/ 117 w 353"/>
                  <a:gd name="T41" fmla="*/ 226 h 248"/>
                  <a:gd name="T42" fmla="*/ 127 w 353"/>
                  <a:gd name="T43" fmla="*/ 226 h 248"/>
                  <a:gd name="T44" fmla="*/ 150 w 353"/>
                  <a:gd name="T45" fmla="*/ 199 h 248"/>
                  <a:gd name="T46" fmla="*/ 160 w 353"/>
                  <a:gd name="T47" fmla="*/ 176 h 248"/>
                  <a:gd name="T48" fmla="*/ 183 w 353"/>
                  <a:gd name="T49" fmla="*/ 212 h 248"/>
                  <a:gd name="T50" fmla="*/ 216 w 353"/>
                  <a:gd name="T51" fmla="*/ 248 h 248"/>
                  <a:gd name="T52" fmla="*/ 235 w 353"/>
                  <a:gd name="T53" fmla="*/ 235 h 248"/>
                  <a:gd name="T54" fmla="*/ 268 w 353"/>
                  <a:gd name="T55" fmla="*/ 226 h 248"/>
                  <a:gd name="T56" fmla="*/ 268 w 353"/>
                  <a:gd name="T57" fmla="*/ 176 h 248"/>
                  <a:gd name="T58" fmla="*/ 291 w 353"/>
                  <a:gd name="T59" fmla="*/ 176 h 248"/>
                  <a:gd name="T60" fmla="*/ 320 w 353"/>
                  <a:gd name="T61" fmla="*/ 199 h 248"/>
                  <a:gd name="T62" fmla="*/ 353 w 353"/>
                  <a:gd name="T63" fmla="*/ 186 h 248"/>
                  <a:gd name="T64" fmla="*/ 343 w 353"/>
                  <a:gd name="T65" fmla="*/ 150 h 248"/>
                  <a:gd name="T66" fmla="*/ 310 w 353"/>
                  <a:gd name="T67" fmla="*/ 140 h 248"/>
                  <a:gd name="T68" fmla="*/ 300 w 353"/>
                  <a:gd name="T69" fmla="*/ 105 h 248"/>
                  <a:gd name="T70" fmla="*/ 300 w 353"/>
                  <a:gd name="T71" fmla="*/ 69 h 248"/>
                  <a:gd name="T72" fmla="*/ 278 w 353"/>
                  <a:gd name="T73" fmla="*/ 46 h 248"/>
                  <a:gd name="T74" fmla="*/ 245 w 353"/>
                  <a:gd name="T75" fmla="*/ 10 h 248"/>
                  <a:gd name="T76" fmla="*/ 202 w 353"/>
                  <a:gd name="T77" fmla="*/ 0 h 248"/>
                  <a:gd name="T78" fmla="*/ 202 w 353"/>
                  <a:gd name="T79" fmla="*/ 69 h 248"/>
                  <a:gd name="T80" fmla="*/ 193 w 353"/>
                  <a:gd name="T81" fmla="*/ 95 h 248"/>
                  <a:gd name="T82" fmla="*/ 216 w 353"/>
                  <a:gd name="T83" fmla="*/ 105 h 248"/>
                  <a:gd name="T84" fmla="*/ 225 w 353"/>
                  <a:gd name="T85" fmla="*/ 82 h 248"/>
                  <a:gd name="T86" fmla="*/ 216 w 353"/>
                  <a:gd name="T87" fmla="*/ 59 h 248"/>
                  <a:gd name="T88" fmla="*/ 235 w 353"/>
                  <a:gd name="T89" fmla="*/ 59 h 248"/>
                  <a:gd name="T90" fmla="*/ 268 w 353"/>
                  <a:gd name="T91" fmla="*/ 95 h 248"/>
                  <a:gd name="T92" fmla="*/ 235 w 353"/>
                  <a:gd name="T93" fmla="*/ 105 h 248"/>
                  <a:gd name="T94" fmla="*/ 225 w 353"/>
                  <a:gd name="T95" fmla="*/ 118 h 248"/>
                  <a:gd name="T96" fmla="*/ 216 w 353"/>
                  <a:gd name="T97" fmla="*/ 131 h 248"/>
                  <a:gd name="T98" fmla="*/ 225 w 353"/>
                  <a:gd name="T99" fmla="*/ 150 h 248"/>
                  <a:gd name="T100" fmla="*/ 258 w 353"/>
                  <a:gd name="T101" fmla="*/ 150 h 248"/>
                  <a:gd name="T102" fmla="*/ 235 w 353"/>
                  <a:gd name="T103" fmla="*/ 167 h 248"/>
                  <a:gd name="T104" fmla="*/ 216 w 353"/>
                  <a:gd name="T105" fmla="*/ 176 h 248"/>
                  <a:gd name="T106" fmla="*/ 216 w 353"/>
                  <a:gd name="T107" fmla="*/ 150 h 248"/>
                  <a:gd name="T108" fmla="*/ 202 w 353"/>
                  <a:gd name="T109" fmla="*/ 118 h 248"/>
                  <a:gd name="T110" fmla="*/ 193 w 353"/>
                  <a:gd name="T111" fmla="*/ 105 h 248"/>
                  <a:gd name="T112" fmla="*/ 170 w 353"/>
                  <a:gd name="T113" fmla="*/ 95 h 248"/>
                  <a:gd name="T114" fmla="*/ 160 w 353"/>
                  <a:gd name="T115" fmla="*/ 69 h 248"/>
                  <a:gd name="T116" fmla="*/ 160 w 353"/>
                  <a:gd name="T117" fmla="*/ 59 h 248"/>
                  <a:gd name="T118" fmla="*/ 170 w 353"/>
                  <a:gd name="T119" fmla="*/ 46 h 248"/>
                  <a:gd name="T120" fmla="*/ 170 w 353"/>
                  <a:gd name="T121" fmla="*/ 0 h 24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3"/>
                  <a:gd name="T184" fmla="*/ 0 h 248"/>
                  <a:gd name="T185" fmla="*/ 353 w 353"/>
                  <a:gd name="T186" fmla="*/ 248 h 24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3" h="248">
                    <a:moveTo>
                      <a:pt x="160" y="0"/>
                    </a:moveTo>
                    <a:lnTo>
                      <a:pt x="160" y="0"/>
                    </a:lnTo>
                    <a:lnTo>
                      <a:pt x="150" y="0"/>
                    </a:lnTo>
                    <a:lnTo>
                      <a:pt x="137" y="0"/>
                    </a:lnTo>
                    <a:lnTo>
                      <a:pt x="127" y="0"/>
                    </a:lnTo>
                    <a:lnTo>
                      <a:pt x="127" y="10"/>
                    </a:lnTo>
                    <a:lnTo>
                      <a:pt x="127" y="23"/>
                    </a:lnTo>
                    <a:lnTo>
                      <a:pt x="117" y="23"/>
                    </a:lnTo>
                    <a:lnTo>
                      <a:pt x="108" y="23"/>
                    </a:lnTo>
                    <a:lnTo>
                      <a:pt x="95" y="23"/>
                    </a:lnTo>
                    <a:lnTo>
                      <a:pt x="95" y="36"/>
                    </a:lnTo>
                    <a:lnTo>
                      <a:pt x="85" y="36"/>
                    </a:lnTo>
                    <a:lnTo>
                      <a:pt x="85" y="46"/>
                    </a:lnTo>
                    <a:lnTo>
                      <a:pt x="95" y="46"/>
                    </a:lnTo>
                    <a:lnTo>
                      <a:pt x="108" y="69"/>
                    </a:lnTo>
                    <a:lnTo>
                      <a:pt x="95" y="69"/>
                    </a:lnTo>
                    <a:lnTo>
                      <a:pt x="95" y="82"/>
                    </a:lnTo>
                    <a:lnTo>
                      <a:pt x="108" y="82"/>
                    </a:lnTo>
                    <a:lnTo>
                      <a:pt x="95" y="95"/>
                    </a:lnTo>
                    <a:lnTo>
                      <a:pt x="75" y="82"/>
                    </a:lnTo>
                    <a:lnTo>
                      <a:pt x="65" y="95"/>
                    </a:lnTo>
                    <a:lnTo>
                      <a:pt x="65" y="105"/>
                    </a:lnTo>
                    <a:lnTo>
                      <a:pt x="52" y="105"/>
                    </a:lnTo>
                    <a:lnTo>
                      <a:pt x="52" y="118"/>
                    </a:lnTo>
                    <a:lnTo>
                      <a:pt x="42" y="118"/>
                    </a:lnTo>
                    <a:lnTo>
                      <a:pt x="42" y="131"/>
                    </a:lnTo>
                    <a:lnTo>
                      <a:pt x="42" y="140"/>
                    </a:lnTo>
                    <a:lnTo>
                      <a:pt x="33" y="140"/>
                    </a:lnTo>
                    <a:lnTo>
                      <a:pt x="23" y="140"/>
                    </a:lnTo>
                    <a:lnTo>
                      <a:pt x="10" y="150"/>
                    </a:lnTo>
                    <a:lnTo>
                      <a:pt x="0" y="167"/>
                    </a:lnTo>
                    <a:lnTo>
                      <a:pt x="0" y="176"/>
                    </a:lnTo>
                    <a:lnTo>
                      <a:pt x="10" y="176"/>
                    </a:lnTo>
                    <a:lnTo>
                      <a:pt x="10" y="186"/>
                    </a:lnTo>
                    <a:lnTo>
                      <a:pt x="23" y="199"/>
                    </a:lnTo>
                    <a:lnTo>
                      <a:pt x="33" y="186"/>
                    </a:lnTo>
                    <a:lnTo>
                      <a:pt x="42" y="186"/>
                    </a:lnTo>
                    <a:lnTo>
                      <a:pt x="42" y="199"/>
                    </a:lnTo>
                    <a:lnTo>
                      <a:pt x="52" y="186"/>
                    </a:lnTo>
                    <a:lnTo>
                      <a:pt x="65" y="186"/>
                    </a:lnTo>
                    <a:lnTo>
                      <a:pt x="75" y="186"/>
                    </a:lnTo>
                    <a:lnTo>
                      <a:pt x="75" y="176"/>
                    </a:lnTo>
                    <a:lnTo>
                      <a:pt x="85" y="176"/>
                    </a:lnTo>
                    <a:lnTo>
                      <a:pt x="95" y="167"/>
                    </a:lnTo>
                    <a:lnTo>
                      <a:pt x="85" y="150"/>
                    </a:lnTo>
                    <a:lnTo>
                      <a:pt x="75" y="150"/>
                    </a:lnTo>
                    <a:lnTo>
                      <a:pt x="65" y="150"/>
                    </a:lnTo>
                    <a:lnTo>
                      <a:pt x="75" y="140"/>
                    </a:lnTo>
                    <a:lnTo>
                      <a:pt x="85" y="150"/>
                    </a:lnTo>
                    <a:lnTo>
                      <a:pt x="85" y="140"/>
                    </a:lnTo>
                    <a:lnTo>
                      <a:pt x="95" y="140"/>
                    </a:lnTo>
                    <a:lnTo>
                      <a:pt x="108" y="140"/>
                    </a:lnTo>
                    <a:lnTo>
                      <a:pt x="108" y="131"/>
                    </a:lnTo>
                    <a:lnTo>
                      <a:pt x="117" y="131"/>
                    </a:lnTo>
                    <a:lnTo>
                      <a:pt x="117" y="140"/>
                    </a:lnTo>
                    <a:lnTo>
                      <a:pt x="117" y="131"/>
                    </a:lnTo>
                    <a:lnTo>
                      <a:pt x="127" y="140"/>
                    </a:lnTo>
                    <a:lnTo>
                      <a:pt x="117" y="140"/>
                    </a:lnTo>
                    <a:lnTo>
                      <a:pt x="127" y="140"/>
                    </a:lnTo>
                    <a:lnTo>
                      <a:pt x="137" y="150"/>
                    </a:lnTo>
                    <a:lnTo>
                      <a:pt x="150" y="150"/>
                    </a:lnTo>
                    <a:lnTo>
                      <a:pt x="137" y="167"/>
                    </a:lnTo>
                    <a:lnTo>
                      <a:pt x="127" y="150"/>
                    </a:lnTo>
                    <a:lnTo>
                      <a:pt x="117" y="150"/>
                    </a:lnTo>
                    <a:lnTo>
                      <a:pt x="108" y="150"/>
                    </a:lnTo>
                    <a:lnTo>
                      <a:pt x="95" y="167"/>
                    </a:lnTo>
                    <a:lnTo>
                      <a:pt x="108" y="167"/>
                    </a:lnTo>
                    <a:lnTo>
                      <a:pt x="108" y="176"/>
                    </a:lnTo>
                    <a:lnTo>
                      <a:pt x="108" y="186"/>
                    </a:lnTo>
                    <a:lnTo>
                      <a:pt x="95" y="186"/>
                    </a:lnTo>
                    <a:lnTo>
                      <a:pt x="85" y="186"/>
                    </a:lnTo>
                    <a:lnTo>
                      <a:pt x="75" y="199"/>
                    </a:lnTo>
                    <a:lnTo>
                      <a:pt x="65" y="199"/>
                    </a:lnTo>
                    <a:lnTo>
                      <a:pt x="65" y="212"/>
                    </a:lnTo>
                    <a:lnTo>
                      <a:pt x="75" y="226"/>
                    </a:lnTo>
                    <a:lnTo>
                      <a:pt x="65" y="226"/>
                    </a:lnTo>
                    <a:lnTo>
                      <a:pt x="65" y="235"/>
                    </a:lnTo>
                    <a:lnTo>
                      <a:pt x="75" y="235"/>
                    </a:lnTo>
                    <a:lnTo>
                      <a:pt x="75" y="248"/>
                    </a:lnTo>
                    <a:lnTo>
                      <a:pt x="85" y="248"/>
                    </a:lnTo>
                    <a:lnTo>
                      <a:pt x="95" y="235"/>
                    </a:lnTo>
                    <a:lnTo>
                      <a:pt x="108" y="248"/>
                    </a:lnTo>
                    <a:lnTo>
                      <a:pt x="117" y="235"/>
                    </a:lnTo>
                    <a:lnTo>
                      <a:pt x="117" y="226"/>
                    </a:lnTo>
                    <a:lnTo>
                      <a:pt x="108" y="212"/>
                    </a:lnTo>
                    <a:lnTo>
                      <a:pt x="117" y="199"/>
                    </a:lnTo>
                    <a:lnTo>
                      <a:pt x="117" y="212"/>
                    </a:lnTo>
                    <a:lnTo>
                      <a:pt x="127" y="226"/>
                    </a:lnTo>
                    <a:lnTo>
                      <a:pt x="137" y="226"/>
                    </a:lnTo>
                    <a:lnTo>
                      <a:pt x="150" y="212"/>
                    </a:lnTo>
                    <a:lnTo>
                      <a:pt x="137" y="199"/>
                    </a:lnTo>
                    <a:lnTo>
                      <a:pt x="150" y="199"/>
                    </a:lnTo>
                    <a:lnTo>
                      <a:pt x="160" y="186"/>
                    </a:lnTo>
                    <a:lnTo>
                      <a:pt x="160" y="176"/>
                    </a:lnTo>
                    <a:lnTo>
                      <a:pt x="160" y="167"/>
                    </a:lnTo>
                    <a:lnTo>
                      <a:pt x="160" y="176"/>
                    </a:lnTo>
                    <a:lnTo>
                      <a:pt x="160" y="186"/>
                    </a:lnTo>
                    <a:lnTo>
                      <a:pt x="160" y="199"/>
                    </a:lnTo>
                    <a:lnTo>
                      <a:pt x="170" y="199"/>
                    </a:lnTo>
                    <a:lnTo>
                      <a:pt x="183" y="212"/>
                    </a:lnTo>
                    <a:lnTo>
                      <a:pt x="183" y="226"/>
                    </a:lnTo>
                    <a:lnTo>
                      <a:pt x="193" y="226"/>
                    </a:lnTo>
                    <a:lnTo>
                      <a:pt x="202" y="235"/>
                    </a:lnTo>
                    <a:lnTo>
                      <a:pt x="216" y="248"/>
                    </a:lnTo>
                    <a:lnTo>
                      <a:pt x="216" y="235"/>
                    </a:lnTo>
                    <a:lnTo>
                      <a:pt x="225" y="235"/>
                    </a:lnTo>
                    <a:lnTo>
                      <a:pt x="225" y="248"/>
                    </a:lnTo>
                    <a:lnTo>
                      <a:pt x="235" y="235"/>
                    </a:lnTo>
                    <a:lnTo>
                      <a:pt x="235" y="226"/>
                    </a:lnTo>
                    <a:lnTo>
                      <a:pt x="245" y="226"/>
                    </a:lnTo>
                    <a:lnTo>
                      <a:pt x="258" y="226"/>
                    </a:lnTo>
                    <a:lnTo>
                      <a:pt x="268" y="226"/>
                    </a:lnTo>
                    <a:lnTo>
                      <a:pt x="268" y="212"/>
                    </a:lnTo>
                    <a:lnTo>
                      <a:pt x="278" y="199"/>
                    </a:lnTo>
                    <a:lnTo>
                      <a:pt x="268" y="186"/>
                    </a:lnTo>
                    <a:lnTo>
                      <a:pt x="268" y="176"/>
                    </a:lnTo>
                    <a:lnTo>
                      <a:pt x="258" y="176"/>
                    </a:lnTo>
                    <a:lnTo>
                      <a:pt x="268" y="176"/>
                    </a:lnTo>
                    <a:lnTo>
                      <a:pt x="278" y="176"/>
                    </a:lnTo>
                    <a:lnTo>
                      <a:pt x="291" y="176"/>
                    </a:lnTo>
                    <a:lnTo>
                      <a:pt x="300" y="186"/>
                    </a:lnTo>
                    <a:lnTo>
                      <a:pt x="310" y="186"/>
                    </a:lnTo>
                    <a:lnTo>
                      <a:pt x="310" y="199"/>
                    </a:lnTo>
                    <a:lnTo>
                      <a:pt x="320" y="199"/>
                    </a:lnTo>
                    <a:lnTo>
                      <a:pt x="333" y="212"/>
                    </a:lnTo>
                    <a:lnTo>
                      <a:pt x="343" y="212"/>
                    </a:lnTo>
                    <a:lnTo>
                      <a:pt x="343" y="199"/>
                    </a:lnTo>
                    <a:lnTo>
                      <a:pt x="353" y="186"/>
                    </a:lnTo>
                    <a:lnTo>
                      <a:pt x="353" y="176"/>
                    </a:lnTo>
                    <a:lnTo>
                      <a:pt x="343" y="176"/>
                    </a:lnTo>
                    <a:lnTo>
                      <a:pt x="343" y="167"/>
                    </a:lnTo>
                    <a:lnTo>
                      <a:pt x="343" y="150"/>
                    </a:lnTo>
                    <a:lnTo>
                      <a:pt x="343" y="140"/>
                    </a:lnTo>
                    <a:lnTo>
                      <a:pt x="333" y="131"/>
                    </a:lnTo>
                    <a:lnTo>
                      <a:pt x="320" y="131"/>
                    </a:lnTo>
                    <a:lnTo>
                      <a:pt x="310" y="140"/>
                    </a:lnTo>
                    <a:lnTo>
                      <a:pt x="300" y="131"/>
                    </a:lnTo>
                    <a:lnTo>
                      <a:pt x="310" y="118"/>
                    </a:lnTo>
                    <a:lnTo>
                      <a:pt x="310" y="105"/>
                    </a:lnTo>
                    <a:lnTo>
                      <a:pt x="300" y="105"/>
                    </a:lnTo>
                    <a:lnTo>
                      <a:pt x="291" y="105"/>
                    </a:lnTo>
                    <a:lnTo>
                      <a:pt x="291" y="95"/>
                    </a:lnTo>
                    <a:lnTo>
                      <a:pt x="300" y="82"/>
                    </a:lnTo>
                    <a:lnTo>
                      <a:pt x="300" y="69"/>
                    </a:lnTo>
                    <a:lnTo>
                      <a:pt x="291" y="69"/>
                    </a:lnTo>
                    <a:lnTo>
                      <a:pt x="278" y="69"/>
                    </a:lnTo>
                    <a:lnTo>
                      <a:pt x="278" y="59"/>
                    </a:lnTo>
                    <a:lnTo>
                      <a:pt x="278" y="46"/>
                    </a:lnTo>
                    <a:lnTo>
                      <a:pt x="278" y="36"/>
                    </a:lnTo>
                    <a:lnTo>
                      <a:pt x="268" y="23"/>
                    </a:lnTo>
                    <a:lnTo>
                      <a:pt x="258" y="23"/>
                    </a:lnTo>
                    <a:lnTo>
                      <a:pt x="245" y="10"/>
                    </a:lnTo>
                    <a:lnTo>
                      <a:pt x="235" y="0"/>
                    </a:lnTo>
                    <a:lnTo>
                      <a:pt x="225" y="0"/>
                    </a:lnTo>
                    <a:lnTo>
                      <a:pt x="216" y="0"/>
                    </a:lnTo>
                    <a:lnTo>
                      <a:pt x="202" y="0"/>
                    </a:lnTo>
                    <a:lnTo>
                      <a:pt x="193" y="10"/>
                    </a:lnTo>
                    <a:lnTo>
                      <a:pt x="183" y="46"/>
                    </a:lnTo>
                    <a:lnTo>
                      <a:pt x="193" y="59"/>
                    </a:lnTo>
                    <a:lnTo>
                      <a:pt x="202" y="69"/>
                    </a:lnTo>
                    <a:lnTo>
                      <a:pt x="193" y="69"/>
                    </a:lnTo>
                    <a:lnTo>
                      <a:pt x="183" y="69"/>
                    </a:lnTo>
                    <a:lnTo>
                      <a:pt x="183" y="82"/>
                    </a:lnTo>
                    <a:lnTo>
                      <a:pt x="193" y="95"/>
                    </a:lnTo>
                    <a:lnTo>
                      <a:pt x="202" y="82"/>
                    </a:lnTo>
                    <a:lnTo>
                      <a:pt x="202" y="95"/>
                    </a:lnTo>
                    <a:lnTo>
                      <a:pt x="202" y="105"/>
                    </a:lnTo>
                    <a:lnTo>
                      <a:pt x="216" y="105"/>
                    </a:lnTo>
                    <a:lnTo>
                      <a:pt x="216" y="95"/>
                    </a:lnTo>
                    <a:lnTo>
                      <a:pt x="216" y="105"/>
                    </a:lnTo>
                    <a:lnTo>
                      <a:pt x="225" y="95"/>
                    </a:lnTo>
                    <a:lnTo>
                      <a:pt x="225" y="82"/>
                    </a:lnTo>
                    <a:lnTo>
                      <a:pt x="216" y="82"/>
                    </a:lnTo>
                    <a:lnTo>
                      <a:pt x="202" y="82"/>
                    </a:lnTo>
                    <a:lnTo>
                      <a:pt x="202" y="69"/>
                    </a:lnTo>
                    <a:lnTo>
                      <a:pt x="216" y="59"/>
                    </a:lnTo>
                    <a:lnTo>
                      <a:pt x="216" y="69"/>
                    </a:lnTo>
                    <a:lnTo>
                      <a:pt x="225" y="82"/>
                    </a:lnTo>
                    <a:lnTo>
                      <a:pt x="225" y="69"/>
                    </a:lnTo>
                    <a:lnTo>
                      <a:pt x="235" y="59"/>
                    </a:lnTo>
                    <a:lnTo>
                      <a:pt x="235" y="82"/>
                    </a:lnTo>
                    <a:lnTo>
                      <a:pt x="245" y="82"/>
                    </a:lnTo>
                    <a:lnTo>
                      <a:pt x="235" y="82"/>
                    </a:lnTo>
                    <a:lnTo>
                      <a:pt x="268" y="95"/>
                    </a:lnTo>
                    <a:lnTo>
                      <a:pt x="245" y="95"/>
                    </a:lnTo>
                    <a:lnTo>
                      <a:pt x="235" y="95"/>
                    </a:lnTo>
                    <a:lnTo>
                      <a:pt x="225" y="105"/>
                    </a:lnTo>
                    <a:lnTo>
                      <a:pt x="235" y="105"/>
                    </a:lnTo>
                    <a:lnTo>
                      <a:pt x="225" y="105"/>
                    </a:lnTo>
                    <a:lnTo>
                      <a:pt x="216" y="105"/>
                    </a:lnTo>
                    <a:lnTo>
                      <a:pt x="216" y="118"/>
                    </a:lnTo>
                    <a:lnTo>
                      <a:pt x="225" y="118"/>
                    </a:lnTo>
                    <a:lnTo>
                      <a:pt x="216" y="118"/>
                    </a:lnTo>
                    <a:lnTo>
                      <a:pt x="225" y="118"/>
                    </a:lnTo>
                    <a:lnTo>
                      <a:pt x="225" y="140"/>
                    </a:lnTo>
                    <a:lnTo>
                      <a:pt x="216" y="131"/>
                    </a:lnTo>
                    <a:lnTo>
                      <a:pt x="216" y="140"/>
                    </a:lnTo>
                    <a:lnTo>
                      <a:pt x="216" y="150"/>
                    </a:lnTo>
                    <a:lnTo>
                      <a:pt x="216" y="167"/>
                    </a:lnTo>
                    <a:lnTo>
                      <a:pt x="225" y="150"/>
                    </a:lnTo>
                    <a:lnTo>
                      <a:pt x="225" y="167"/>
                    </a:lnTo>
                    <a:lnTo>
                      <a:pt x="235" y="150"/>
                    </a:lnTo>
                    <a:lnTo>
                      <a:pt x="245" y="150"/>
                    </a:lnTo>
                    <a:lnTo>
                      <a:pt x="258" y="150"/>
                    </a:lnTo>
                    <a:lnTo>
                      <a:pt x="258" y="167"/>
                    </a:lnTo>
                    <a:lnTo>
                      <a:pt x="245" y="167"/>
                    </a:lnTo>
                    <a:lnTo>
                      <a:pt x="245" y="176"/>
                    </a:lnTo>
                    <a:lnTo>
                      <a:pt x="235" y="167"/>
                    </a:lnTo>
                    <a:lnTo>
                      <a:pt x="225" y="167"/>
                    </a:lnTo>
                    <a:lnTo>
                      <a:pt x="225" y="176"/>
                    </a:lnTo>
                    <a:lnTo>
                      <a:pt x="216" y="167"/>
                    </a:lnTo>
                    <a:lnTo>
                      <a:pt x="216" y="176"/>
                    </a:lnTo>
                    <a:lnTo>
                      <a:pt x="216" y="167"/>
                    </a:lnTo>
                    <a:lnTo>
                      <a:pt x="202" y="167"/>
                    </a:lnTo>
                    <a:lnTo>
                      <a:pt x="202" y="150"/>
                    </a:lnTo>
                    <a:lnTo>
                      <a:pt x="216" y="150"/>
                    </a:lnTo>
                    <a:lnTo>
                      <a:pt x="202" y="150"/>
                    </a:lnTo>
                    <a:lnTo>
                      <a:pt x="202" y="140"/>
                    </a:lnTo>
                    <a:lnTo>
                      <a:pt x="202" y="131"/>
                    </a:lnTo>
                    <a:lnTo>
                      <a:pt x="202" y="118"/>
                    </a:lnTo>
                    <a:lnTo>
                      <a:pt x="193" y="118"/>
                    </a:lnTo>
                    <a:lnTo>
                      <a:pt x="202" y="118"/>
                    </a:lnTo>
                    <a:lnTo>
                      <a:pt x="202" y="105"/>
                    </a:lnTo>
                    <a:lnTo>
                      <a:pt x="193" y="105"/>
                    </a:lnTo>
                    <a:lnTo>
                      <a:pt x="193" y="95"/>
                    </a:lnTo>
                    <a:lnTo>
                      <a:pt x="183" y="95"/>
                    </a:lnTo>
                    <a:lnTo>
                      <a:pt x="170" y="105"/>
                    </a:lnTo>
                    <a:lnTo>
                      <a:pt x="170" y="95"/>
                    </a:lnTo>
                    <a:lnTo>
                      <a:pt x="170" y="82"/>
                    </a:lnTo>
                    <a:lnTo>
                      <a:pt x="160" y="95"/>
                    </a:lnTo>
                    <a:lnTo>
                      <a:pt x="160" y="82"/>
                    </a:lnTo>
                    <a:lnTo>
                      <a:pt x="160" y="69"/>
                    </a:lnTo>
                    <a:lnTo>
                      <a:pt x="170" y="69"/>
                    </a:lnTo>
                    <a:lnTo>
                      <a:pt x="170" y="59"/>
                    </a:lnTo>
                    <a:lnTo>
                      <a:pt x="170" y="46"/>
                    </a:lnTo>
                    <a:lnTo>
                      <a:pt x="160" y="59"/>
                    </a:lnTo>
                    <a:lnTo>
                      <a:pt x="150" y="59"/>
                    </a:lnTo>
                    <a:lnTo>
                      <a:pt x="150" y="46"/>
                    </a:lnTo>
                    <a:lnTo>
                      <a:pt x="160" y="36"/>
                    </a:lnTo>
                    <a:lnTo>
                      <a:pt x="170" y="46"/>
                    </a:lnTo>
                    <a:lnTo>
                      <a:pt x="183" y="46"/>
                    </a:lnTo>
                    <a:lnTo>
                      <a:pt x="193" y="10"/>
                    </a:lnTo>
                    <a:lnTo>
                      <a:pt x="183" y="0"/>
                    </a:lnTo>
                    <a:lnTo>
                      <a:pt x="170" y="0"/>
                    </a:lnTo>
                    <a:lnTo>
                      <a:pt x="160" y="0"/>
                    </a:lnTo>
                    <a:close/>
                  </a:path>
                </a:pathLst>
              </a:custGeom>
              <a:solidFill>
                <a:srgbClr val="008300"/>
              </a:solidFill>
              <a:ln w="9525">
                <a:noFill/>
                <a:round/>
                <a:headEnd/>
                <a:tailEnd/>
              </a:ln>
            </p:spPr>
            <p:txBody>
              <a:bodyPr/>
              <a:lstStyle/>
              <a:p>
                <a:endParaRPr lang="en-US"/>
              </a:p>
            </p:txBody>
          </p:sp>
          <p:sp>
            <p:nvSpPr>
              <p:cNvPr id="53143" name="Freeform 392"/>
              <p:cNvSpPr>
                <a:spLocks/>
              </p:cNvSpPr>
              <p:nvPr/>
            </p:nvSpPr>
            <p:spPr bwMode="auto">
              <a:xfrm>
                <a:off x="2076" y="2538"/>
                <a:ext cx="353" cy="248"/>
              </a:xfrm>
              <a:custGeom>
                <a:avLst/>
                <a:gdLst>
                  <a:gd name="T0" fmla="*/ 117 w 353"/>
                  <a:gd name="T1" fmla="*/ 36 h 248"/>
                  <a:gd name="T2" fmla="*/ 108 w 353"/>
                  <a:gd name="T3" fmla="*/ 69 h 248"/>
                  <a:gd name="T4" fmla="*/ 65 w 353"/>
                  <a:gd name="T5" fmla="*/ 95 h 248"/>
                  <a:gd name="T6" fmla="*/ 42 w 353"/>
                  <a:gd name="T7" fmla="*/ 131 h 248"/>
                  <a:gd name="T8" fmla="*/ 0 w 353"/>
                  <a:gd name="T9" fmla="*/ 150 h 248"/>
                  <a:gd name="T10" fmla="*/ 23 w 353"/>
                  <a:gd name="T11" fmla="*/ 199 h 248"/>
                  <a:gd name="T12" fmla="*/ 65 w 353"/>
                  <a:gd name="T13" fmla="*/ 186 h 248"/>
                  <a:gd name="T14" fmla="*/ 95 w 353"/>
                  <a:gd name="T15" fmla="*/ 150 h 248"/>
                  <a:gd name="T16" fmla="*/ 52 w 353"/>
                  <a:gd name="T17" fmla="*/ 167 h 248"/>
                  <a:gd name="T18" fmla="*/ 85 w 353"/>
                  <a:gd name="T19" fmla="*/ 140 h 248"/>
                  <a:gd name="T20" fmla="*/ 95 w 353"/>
                  <a:gd name="T21" fmla="*/ 140 h 248"/>
                  <a:gd name="T22" fmla="*/ 137 w 353"/>
                  <a:gd name="T23" fmla="*/ 118 h 248"/>
                  <a:gd name="T24" fmla="*/ 117 w 353"/>
                  <a:gd name="T25" fmla="*/ 140 h 248"/>
                  <a:gd name="T26" fmla="*/ 150 w 353"/>
                  <a:gd name="T27" fmla="*/ 150 h 248"/>
                  <a:gd name="T28" fmla="*/ 108 w 353"/>
                  <a:gd name="T29" fmla="*/ 167 h 248"/>
                  <a:gd name="T30" fmla="*/ 85 w 353"/>
                  <a:gd name="T31" fmla="*/ 186 h 248"/>
                  <a:gd name="T32" fmla="*/ 65 w 353"/>
                  <a:gd name="T33" fmla="*/ 226 h 248"/>
                  <a:gd name="T34" fmla="*/ 95 w 353"/>
                  <a:gd name="T35" fmla="*/ 235 h 248"/>
                  <a:gd name="T36" fmla="*/ 117 w 353"/>
                  <a:gd name="T37" fmla="*/ 199 h 248"/>
                  <a:gd name="T38" fmla="*/ 137 w 353"/>
                  <a:gd name="T39" fmla="*/ 199 h 248"/>
                  <a:gd name="T40" fmla="*/ 160 w 353"/>
                  <a:gd name="T41" fmla="*/ 176 h 248"/>
                  <a:gd name="T42" fmla="*/ 183 w 353"/>
                  <a:gd name="T43" fmla="*/ 226 h 248"/>
                  <a:gd name="T44" fmla="*/ 225 w 353"/>
                  <a:gd name="T45" fmla="*/ 248 h 248"/>
                  <a:gd name="T46" fmla="*/ 268 w 353"/>
                  <a:gd name="T47" fmla="*/ 226 h 248"/>
                  <a:gd name="T48" fmla="*/ 258 w 353"/>
                  <a:gd name="T49" fmla="*/ 176 h 248"/>
                  <a:gd name="T50" fmla="*/ 310 w 353"/>
                  <a:gd name="T51" fmla="*/ 186 h 248"/>
                  <a:gd name="T52" fmla="*/ 343 w 353"/>
                  <a:gd name="T53" fmla="*/ 199 h 248"/>
                  <a:gd name="T54" fmla="*/ 343 w 353"/>
                  <a:gd name="T55" fmla="*/ 150 h 248"/>
                  <a:gd name="T56" fmla="*/ 291 w 353"/>
                  <a:gd name="T57" fmla="*/ 131 h 248"/>
                  <a:gd name="T58" fmla="*/ 291 w 353"/>
                  <a:gd name="T59" fmla="*/ 105 h 248"/>
                  <a:gd name="T60" fmla="*/ 268 w 353"/>
                  <a:gd name="T61" fmla="*/ 95 h 248"/>
                  <a:gd name="T62" fmla="*/ 291 w 353"/>
                  <a:gd name="T63" fmla="*/ 69 h 248"/>
                  <a:gd name="T64" fmla="*/ 268 w 353"/>
                  <a:gd name="T65" fmla="*/ 23 h 248"/>
                  <a:gd name="T66" fmla="*/ 216 w 353"/>
                  <a:gd name="T67" fmla="*/ 10 h 248"/>
                  <a:gd name="T68" fmla="*/ 216 w 353"/>
                  <a:gd name="T69" fmla="*/ 36 h 248"/>
                  <a:gd name="T70" fmla="*/ 193 w 353"/>
                  <a:gd name="T71" fmla="*/ 69 h 248"/>
                  <a:gd name="T72" fmla="*/ 193 w 353"/>
                  <a:gd name="T73" fmla="*/ 95 h 248"/>
                  <a:gd name="T74" fmla="*/ 225 w 353"/>
                  <a:gd name="T75" fmla="*/ 95 h 248"/>
                  <a:gd name="T76" fmla="*/ 216 w 353"/>
                  <a:gd name="T77" fmla="*/ 59 h 248"/>
                  <a:gd name="T78" fmla="*/ 235 w 353"/>
                  <a:gd name="T79" fmla="*/ 82 h 248"/>
                  <a:gd name="T80" fmla="*/ 235 w 353"/>
                  <a:gd name="T81" fmla="*/ 95 h 248"/>
                  <a:gd name="T82" fmla="*/ 216 w 353"/>
                  <a:gd name="T83" fmla="*/ 140 h 248"/>
                  <a:gd name="T84" fmla="*/ 258 w 353"/>
                  <a:gd name="T85" fmla="*/ 167 h 248"/>
                  <a:gd name="T86" fmla="*/ 225 w 353"/>
                  <a:gd name="T87" fmla="*/ 186 h 248"/>
                  <a:gd name="T88" fmla="*/ 202 w 353"/>
                  <a:gd name="T89" fmla="*/ 150 h 248"/>
                  <a:gd name="T90" fmla="*/ 202 w 353"/>
                  <a:gd name="T91" fmla="*/ 105 h 248"/>
                  <a:gd name="T92" fmla="*/ 170 w 353"/>
                  <a:gd name="T93" fmla="*/ 95 h 248"/>
                  <a:gd name="T94" fmla="*/ 170 w 353"/>
                  <a:gd name="T95" fmla="*/ 69 h 248"/>
                  <a:gd name="T96" fmla="*/ 137 w 353"/>
                  <a:gd name="T97" fmla="*/ 59 h 248"/>
                  <a:gd name="T98" fmla="*/ 183 w 353"/>
                  <a:gd name="T99" fmla="*/ 36 h 248"/>
                  <a:gd name="T100" fmla="*/ 160 w 353"/>
                  <a:gd name="T101" fmla="*/ 1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53"/>
                  <a:gd name="T154" fmla="*/ 0 h 248"/>
                  <a:gd name="T155" fmla="*/ 353 w 353"/>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53" h="248">
                    <a:moveTo>
                      <a:pt x="137" y="23"/>
                    </a:moveTo>
                    <a:lnTo>
                      <a:pt x="137" y="23"/>
                    </a:lnTo>
                    <a:lnTo>
                      <a:pt x="127" y="23"/>
                    </a:lnTo>
                    <a:lnTo>
                      <a:pt x="117" y="23"/>
                    </a:lnTo>
                    <a:lnTo>
                      <a:pt x="117" y="36"/>
                    </a:lnTo>
                    <a:lnTo>
                      <a:pt x="108" y="36"/>
                    </a:lnTo>
                    <a:lnTo>
                      <a:pt x="117" y="46"/>
                    </a:lnTo>
                    <a:lnTo>
                      <a:pt x="108" y="46"/>
                    </a:lnTo>
                    <a:lnTo>
                      <a:pt x="108" y="59"/>
                    </a:lnTo>
                    <a:lnTo>
                      <a:pt x="108" y="69"/>
                    </a:lnTo>
                    <a:lnTo>
                      <a:pt x="95" y="69"/>
                    </a:lnTo>
                    <a:lnTo>
                      <a:pt x="108" y="82"/>
                    </a:lnTo>
                    <a:lnTo>
                      <a:pt x="95" y="95"/>
                    </a:lnTo>
                    <a:lnTo>
                      <a:pt x="75" y="82"/>
                    </a:lnTo>
                    <a:lnTo>
                      <a:pt x="65" y="95"/>
                    </a:lnTo>
                    <a:lnTo>
                      <a:pt x="65" y="105"/>
                    </a:lnTo>
                    <a:lnTo>
                      <a:pt x="52" y="105"/>
                    </a:lnTo>
                    <a:lnTo>
                      <a:pt x="52" y="118"/>
                    </a:lnTo>
                    <a:lnTo>
                      <a:pt x="42" y="118"/>
                    </a:lnTo>
                    <a:lnTo>
                      <a:pt x="42" y="131"/>
                    </a:lnTo>
                    <a:lnTo>
                      <a:pt x="42" y="140"/>
                    </a:lnTo>
                    <a:lnTo>
                      <a:pt x="33" y="140"/>
                    </a:lnTo>
                    <a:lnTo>
                      <a:pt x="23" y="140"/>
                    </a:lnTo>
                    <a:lnTo>
                      <a:pt x="10" y="150"/>
                    </a:lnTo>
                    <a:lnTo>
                      <a:pt x="0" y="150"/>
                    </a:lnTo>
                    <a:lnTo>
                      <a:pt x="0" y="167"/>
                    </a:lnTo>
                    <a:lnTo>
                      <a:pt x="0" y="176"/>
                    </a:lnTo>
                    <a:lnTo>
                      <a:pt x="10" y="176"/>
                    </a:lnTo>
                    <a:lnTo>
                      <a:pt x="10" y="186"/>
                    </a:lnTo>
                    <a:lnTo>
                      <a:pt x="23" y="199"/>
                    </a:lnTo>
                    <a:lnTo>
                      <a:pt x="33" y="186"/>
                    </a:lnTo>
                    <a:lnTo>
                      <a:pt x="42" y="186"/>
                    </a:lnTo>
                    <a:lnTo>
                      <a:pt x="42" y="199"/>
                    </a:lnTo>
                    <a:lnTo>
                      <a:pt x="52" y="186"/>
                    </a:lnTo>
                    <a:lnTo>
                      <a:pt x="65" y="186"/>
                    </a:lnTo>
                    <a:lnTo>
                      <a:pt x="75" y="186"/>
                    </a:lnTo>
                    <a:lnTo>
                      <a:pt x="75" y="176"/>
                    </a:lnTo>
                    <a:lnTo>
                      <a:pt x="85" y="176"/>
                    </a:lnTo>
                    <a:lnTo>
                      <a:pt x="95" y="167"/>
                    </a:lnTo>
                    <a:lnTo>
                      <a:pt x="95" y="150"/>
                    </a:lnTo>
                    <a:lnTo>
                      <a:pt x="85" y="150"/>
                    </a:lnTo>
                    <a:lnTo>
                      <a:pt x="75" y="150"/>
                    </a:lnTo>
                    <a:lnTo>
                      <a:pt x="65" y="150"/>
                    </a:lnTo>
                    <a:lnTo>
                      <a:pt x="52" y="150"/>
                    </a:lnTo>
                    <a:lnTo>
                      <a:pt x="52" y="167"/>
                    </a:lnTo>
                    <a:lnTo>
                      <a:pt x="52" y="150"/>
                    </a:lnTo>
                    <a:lnTo>
                      <a:pt x="52" y="140"/>
                    </a:lnTo>
                    <a:lnTo>
                      <a:pt x="65" y="140"/>
                    </a:lnTo>
                    <a:lnTo>
                      <a:pt x="75" y="140"/>
                    </a:lnTo>
                    <a:lnTo>
                      <a:pt x="85" y="140"/>
                    </a:lnTo>
                    <a:lnTo>
                      <a:pt x="85" y="150"/>
                    </a:lnTo>
                    <a:lnTo>
                      <a:pt x="85" y="140"/>
                    </a:lnTo>
                    <a:lnTo>
                      <a:pt x="95" y="140"/>
                    </a:lnTo>
                    <a:lnTo>
                      <a:pt x="85" y="131"/>
                    </a:lnTo>
                    <a:lnTo>
                      <a:pt x="95" y="140"/>
                    </a:lnTo>
                    <a:lnTo>
                      <a:pt x="108" y="140"/>
                    </a:lnTo>
                    <a:lnTo>
                      <a:pt x="108" y="118"/>
                    </a:lnTo>
                    <a:lnTo>
                      <a:pt x="117" y="118"/>
                    </a:lnTo>
                    <a:lnTo>
                      <a:pt x="127" y="118"/>
                    </a:lnTo>
                    <a:lnTo>
                      <a:pt x="137" y="118"/>
                    </a:lnTo>
                    <a:lnTo>
                      <a:pt x="150" y="131"/>
                    </a:lnTo>
                    <a:lnTo>
                      <a:pt x="150" y="140"/>
                    </a:lnTo>
                    <a:lnTo>
                      <a:pt x="137" y="131"/>
                    </a:lnTo>
                    <a:lnTo>
                      <a:pt x="127" y="131"/>
                    </a:lnTo>
                    <a:lnTo>
                      <a:pt x="117" y="140"/>
                    </a:lnTo>
                    <a:lnTo>
                      <a:pt x="117" y="150"/>
                    </a:lnTo>
                    <a:lnTo>
                      <a:pt x="117" y="140"/>
                    </a:lnTo>
                    <a:lnTo>
                      <a:pt x="127" y="140"/>
                    </a:lnTo>
                    <a:lnTo>
                      <a:pt x="137" y="150"/>
                    </a:lnTo>
                    <a:lnTo>
                      <a:pt x="150" y="150"/>
                    </a:lnTo>
                    <a:lnTo>
                      <a:pt x="137" y="167"/>
                    </a:lnTo>
                    <a:lnTo>
                      <a:pt x="127" y="150"/>
                    </a:lnTo>
                    <a:lnTo>
                      <a:pt x="117" y="150"/>
                    </a:lnTo>
                    <a:lnTo>
                      <a:pt x="108" y="150"/>
                    </a:lnTo>
                    <a:lnTo>
                      <a:pt x="108" y="167"/>
                    </a:lnTo>
                    <a:lnTo>
                      <a:pt x="95" y="167"/>
                    </a:lnTo>
                    <a:lnTo>
                      <a:pt x="108" y="176"/>
                    </a:lnTo>
                    <a:lnTo>
                      <a:pt x="108" y="186"/>
                    </a:lnTo>
                    <a:lnTo>
                      <a:pt x="95" y="186"/>
                    </a:lnTo>
                    <a:lnTo>
                      <a:pt x="85" y="186"/>
                    </a:lnTo>
                    <a:lnTo>
                      <a:pt x="75" y="199"/>
                    </a:lnTo>
                    <a:lnTo>
                      <a:pt x="65" y="199"/>
                    </a:lnTo>
                    <a:lnTo>
                      <a:pt x="65" y="212"/>
                    </a:lnTo>
                    <a:lnTo>
                      <a:pt x="75" y="226"/>
                    </a:lnTo>
                    <a:lnTo>
                      <a:pt x="65" y="226"/>
                    </a:lnTo>
                    <a:lnTo>
                      <a:pt x="65" y="235"/>
                    </a:lnTo>
                    <a:lnTo>
                      <a:pt x="75" y="235"/>
                    </a:lnTo>
                    <a:lnTo>
                      <a:pt x="75" y="248"/>
                    </a:lnTo>
                    <a:lnTo>
                      <a:pt x="85" y="248"/>
                    </a:lnTo>
                    <a:lnTo>
                      <a:pt x="95" y="235"/>
                    </a:lnTo>
                    <a:lnTo>
                      <a:pt x="108" y="248"/>
                    </a:lnTo>
                    <a:lnTo>
                      <a:pt x="117" y="235"/>
                    </a:lnTo>
                    <a:lnTo>
                      <a:pt x="117" y="226"/>
                    </a:lnTo>
                    <a:lnTo>
                      <a:pt x="108" y="212"/>
                    </a:lnTo>
                    <a:lnTo>
                      <a:pt x="117" y="199"/>
                    </a:lnTo>
                    <a:lnTo>
                      <a:pt x="117" y="212"/>
                    </a:lnTo>
                    <a:lnTo>
                      <a:pt x="127" y="226"/>
                    </a:lnTo>
                    <a:lnTo>
                      <a:pt x="137" y="226"/>
                    </a:lnTo>
                    <a:lnTo>
                      <a:pt x="150" y="212"/>
                    </a:lnTo>
                    <a:lnTo>
                      <a:pt x="137" y="199"/>
                    </a:lnTo>
                    <a:lnTo>
                      <a:pt x="150" y="199"/>
                    </a:lnTo>
                    <a:lnTo>
                      <a:pt x="160" y="186"/>
                    </a:lnTo>
                    <a:lnTo>
                      <a:pt x="160" y="176"/>
                    </a:lnTo>
                    <a:lnTo>
                      <a:pt x="160" y="167"/>
                    </a:lnTo>
                    <a:lnTo>
                      <a:pt x="160" y="176"/>
                    </a:lnTo>
                    <a:lnTo>
                      <a:pt x="160" y="186"/>
                    </a:lnTo>
                    <a:lnTo>
                      <a:pt x="160" y="199"/>
                    </a:lnTo>
                    <a:lnTo>
                      <a:pt x="170" y="199"/>
                    </a:lnTo>
                    <a:lnTo>
                      <a:pt x="183" y="212"/>
                    </a:lnTo>
                    <a:lnTo>
                      <a:pt x="183" y="226"/>
                    </a:lnTo>
                    <a:lnTo>
                      <a:pt x="193" y="226"/>
                    </a:lnTo>
                    <a:lnTo>
                      <a:pt x="202" y="235"/>
                    </a:lnTo>
                    <a:lnTo>
                      <a:pt x="216" y="248"/>
                    </a:lnTo>
                    <a:lnTo>
                      <a:pt x="216" y="235"/>
                    </a:lnTo>
                    <a:lnTo>
                      <a:pt x="225" y="248"/>
                    </a:lnTo>
                    <a:lnTo>
                      <a:pt x="235" y="235"/>
                    </a:lnTo>
                    <a:lnTo>
                      <a:pt x="235" y="226"/>
                    </a:lnTo>
                    <a:lnTo>
                      <a:pt x="245" y="226"/>
                    </a:lnTo>
                    <a:lnTo>
                      <a:pt x="258" y="226"/>
                    </a:lnTo>
                    <a:lnTo>
                      <a:pt x="268" y="226"/>
                    </a:lnTo>
                    <a:lnTo>
                      <a:pt x="268" y="212"/>
                    </a:lnTo>
                    <a:lnTo>
                      <a:pt x="278" y="199"/>
                    </a:lnTo>
                    <a:lnTo>
                      <a:pt x="268" y="186"/>
                    </a:lnTo>
                    <a:lnTo>
                      <a:pt x="268" y="176"/>
                    </a:lnTo>
                    <a:lnTo>
                      <a:pt x="258" y="176"/>
                    </a:lnTo>
                    <a:lnTo>
                      <a:pt x="268" y="176"/>
                    </a:lnTo>
                    <a:lnTo>
                      <a:pt x="278" y="176"/>
                    </a:lnTo>
                    <a:lnTo>
                      <a:pt x="291" y="176"/>
                    </a:lnTo>
                    <a:lnTo>
                      <a:pt x="300" y="186"/>
                    </a:lnTo>
                    <a:lnTo>
                      <a:pt x="310" y="186"/>
                    </a:lnTo>
                    <a:lnTo>
                      <a:pt x="310" y="199"/>
                    </a:lnTo>
                    <a:lnTo>
                      <a:pt x="320" y="199"/>
                    </a:lnTo>
                    <a:lnTo>
                      <a:pt x="333" y="212"/>
                    </a:lnTo>
                    <a:lnTo>
                      <a:pt x="343" y="212"/>
                    </a:lnTo>
                    <a:lnTo>
                      <a:pt x="343" y="199"/>
                    </a:lnTo>
                    <a:lnTo>
                      <a:pt x="353" y="186"/>
                    </a:lnTo>
                    <a:lnTo>
                      <a:pt x="353" y="176"/>
                    </a:lnTo>
                    <a:lnTo>
                      <a:pt x="343" y="176"/>
                    </a:lnTo>
                    <a:lnTo>
                      <a:pt x="343" y="167"/>
                    </a:lnTo>
                    <a:lnTo>
                      <a:pt x="343" y="150"/>
                    </a:lnTo>
                    <a:lnTo>
                      <a:pt x="343" y="140"/>
                    </a:lnTo>
                    <a:lnTo>
                      <a:pt x="333" y="131"/>
                    </a:lnTo>
                    <a:lnTo>
                      <a:pt x="320" y="131"/>
                    </a:lnTo>
                    <a:lnTo>
                      <a:pt x="310" y="140"/>
                    </a:lnTo>
                    <a:lnTo>
                      <a:pt x="291" y="131"/>
                    </a:lnTo>
                    <a:lnTo>
                      <a:pt x="278" y="131"/>
                    </a:lnTo>
                    <a:lnTo>
                      <a:pt x="291" y="118"/>
                    </a:lnTo>
                    <a:lnTo>
                      <a:pt x="300" y="118"/>
                    </a:lnTo>
                    <a:lnTo>
                      <a:pt x="300" y="105"/>
                    </a:lnTo>
                    <a:lnTo>
                      <a:pt x="291" y="105"/>
                    </a:lnTo>
                    <a:lnTo>
                      <a:pt x="278" y="105"/>
                    </a:lnTo>
                    <a:lnTo>
                      <a:pt x="278" y="118"/>
                    </a:lnTo>
                    <a:lnTo>
                      <a:pt x="268" y="118"/>
                    </a:lnTo>
                    <a:lnTo>
                      <a:pt x="268" y="105"/>
                    </a:lnTo>
                    <a:lnTo>
                      <a:pt x="268" y="95"/>
                    </a:lnTo>
                    <a:lnTo>
                      <a:pt x="278" y="95"/>
                    </a:lnTo>
                    <a:lnTo>
                      <a:pt x="278" y="82"/>
                    </a:lnTo>
                    <a:lnTo>
                      <a:pt x="291" y="82"/>
                    </a:lnTo>
                    <a:lnTo>
                      <a:pt x="278" y="69"/>
                    </a:lnTo>
                    <a:lnTo>
                      <a:pt x="291" y="69"/>
                    </a:lnTo>
                    <a:lnTo>
                      <a:pt x="278" y="69"/>
                    </a:lnTo>
                    <a:lnTo>
                      <a:pt x="278" y="59"/>
                    </a:lnTo>
                    <a:lnTo>
                      <a:pt x="278" y="46"/>
                    </a:lnTo>
                    <a:lnTo>
                      <a:pt x="278" y="36"/>
                    </a:lnTo>
                    <a:lnTo>
                      <a:pt x="268" y="23"/>
                    </a:lnTo>
                    <a:lnTo>
                      <a:pt x="258" y="23"/>
                    </a:lnTo>
                    <a:lnTo>
                      <a:pt x="245" y="10"/>
                    </a:lnTo>
                    <a:lnTo>
                      <a:pt x="235" y="10"/>
                    </a:lnTo>
                    <a:lnTo>
                      <a:pt x="225" y="10"/>
                    </a:lnTo>
                    <a:lnTo>
                      <a:pt x="216" y="10"/>
                    </a:lnTo>
                    <a:lnTo>
                      <a:pt x="202" y="10"/>
                    </a:lnTo>
                    <a:lnTo>
                      <a:pt x="202" y="23"/>
                    </a:lnTo>
                    <a:lnTo>
                      <a:pt x="193" y="36"/>
                    </a:lnTo>
                    <a:lnTo>
                      <a:pt x="202" y="36"/>
                    </a:lnTo>
                    <a:lnTo>
                      <a:pt x="216" y="36"/>
                    </a:lnTo>
                    <a:lnTo>
                      <a:pt x="216" y="46"/>
                    </a:lnTo>
                    <a:lnTo>
                      <a:pt x="202" y="46"/>
                    </a:lnTo>
                    <a:lnTo>
                      <a:pt x="193" y="46"/>
                    </a:lnTo>
                    <a:lnTo>
                      <a:pt x="193" y="59"/>
                    </a:lnTo>
                    <a:lnTo>
                      <a:pt x="193" y="69"/>
                    </a:lnTo>
                    <a:lnTo>
                      <a:pt x="202" y="69"/>
                    </a:lnTo>
                    <a:lnTo>
                      <a:pt x="193" y="69"/>
                    </a:lnTo>
                    <a:lnTo>
                      <a:pt x="183" y="69"/>
                    </a:lnTo>
                    <a:lnTo>
                      <a:pt x="183" y="82"/>
                    </a:lnTo>
                    <a:lnTo>
                      <a:pt x="193" y="95"/>
                    </a:lnTo>
                    <a:lnTo>
                      <a:pt x="193" y="82"/>
                    </a:lnTo>
                    <a:lnTo>
                      <a:pt x="202" y="95"/>
                    </a:lnTo>
                    <a:lnTo>
                      <a:pt x="202" y="105"/>
                    </a:lnTo>
                    <a:lnTo>
                      <a:pt x="216" y="95"/>
                    </a:lnTo>
                    <a:lnTo>
                      <a:pt x="225" y="95"/>
                    </a:lnTo>
                    <a:lnTo>
                      <a:pt x="225" y="82"/>
                    </a:lnTo>
                    <a:lnTo>
                      <a:pt x="216" y="82"/>
                    </a:lnTo>
                    <a:lnTo>
                      <a:pt x="202" y="82"/>
                    </a:lnTo>
                    <a:lnTo>
                      <a:pt x="202" y="69"/>
                    </a:lnTo>
                    <a:lnTo>
                      <a:pt x="216" y="59"/>
                    </a:lnTo>
                    <a:lnTo>
                      <a:pt x="216" y="69"/>
                    </a:lnTo>
                    <a:lnTo>
                      <a:pt x="225" y="82"/>
                    </a:lnTo>
                    <a:lnTo>
                      <a:pt x="225" y="69"/>
                    </a:lnTo>
                    <a:lnTo>
                      <a:pt x="235" y="59"/>
                    </a:lnTo>
                    <a:lnTo>
                      <a:pt x="235" y="82"/>
                    </a:lnTo>
                    <a:lnTo>
                      <a:pt x="245" y="82"/>
                    </a:lnTo>
                    <a:lnTo>
                      <a:pt x="235" y="82"/>
                    </a:lnTo>
                    <a:lnTo>
                      <a:pt x="235" y="95"/>
                    </a:lnTo>
                    <a:lnTo>
                      <a:pt x="245" y="95"/>
                    </a:lnTo>
                    <a:lnTo>
                      <a:pt x="235" y="95"/>
                    </a:lnTo>
                    <a:lnTo>
                      <a:pt x="235" y="105"/>
                    </a:lnTo>
                    <a:lnTo>
                      <a:pt x="225" y="118"/>
                    </a:lnTo>
                    <a:lnTo>
                      <a:pt x="225" y="140"/>
                    </a:lnTo>
                    <a:lnTo>
                      <a:pt x="216" y="131"/>
                    </a:lnTo>
                    <a:lnTo>
                      <a:pt x="216" y="140"/>
                    </a:lnTo>
                    <a:lnTo>
                      <a:pt x="216" y="150"/>
                    </a:lnTo>
                    <a:lnTo>
                      <a:pt x="235" y="150"/>
                    </a:lnTo>
                    <a:lnTo>
                      <a:pt x="245" y="150"/>
                    </a:lnTo>
                    <a:lnTo>
                      <a:pt x="258" y="150"/>
                    </a:lnTo>
                    <a:lnTo>
                      <a:pt x="258" y="167"/>
                    </a:lnTo>
                    <a:lnTo>
                      <a:pt x="245" y="167"/>
                    </a:lnTo>
                    <a:lnTo>
                      <a:pt x="245" y="176"/>
                    </a:lnTo>
                    <a:lnTo>
                      <a:pt x="235" y="176"/>
                    </a:lnTo>
                    <a:lnTo>
                      <a:pt x="225" y="176"/>
                    </a:lnTo>
                    <a:lnTo>
                      <a:pt x="225" y="186"/>
                    </a:lnTo>
                    <a:lnTo>
                      <a:pt x="216" y="176"/>
                    </a:lnTo>
                    <a:lnTo>
                      <a:pt x="202" y="176"/>
                    </a:lnTo>
                    <a:lnTo>
                      <a:pt x="193" y="167"/>
                    </a:lnTo>
                    <a:lnTo>
                      <a:pt x="202" y="167"/>
                    </a:lnTo>
                    <a:lnTo>
                      <a:pt x="202" y="150"/>
                    </a:lnTo>
                    <a:lnTo>
                      <a:pt x="202" y="140"/>
                    </a:lnTo>
                    <a:lnTo>
                      <a:pt x="202" y="131"/>
                    </a:lnTo>
                    <a:lnTo>
                      <a:pt x="202" y="118"/>
                    </a:lnTo>
                    <a:lnTo>
                      <a:pt x="193" y="118"/>
                    </a:lnTo>
                    <a:lnTo>
                      <a:pt x="202" y="105"/>
                    </a:lnTo>
                    <a:lnTo>
                      <a:pt x="193" y="105"/>
                    </a:lnTo>
                    <a:lnTo>
                      <a:pt x="193" y="95"/>
                    </a:lnTo>
                    <a:lnTo>
                      <a:pt x="183" y="95"/>
                    </a:lnTo>
                    <a:lnTo>
                      <a:pt x="170" y="105"/>
                    </a:lnTo>
                    <a:lnTo>
                      <a:pt x="170" y="95"/>
                    </a:lnTo>
                    <a:lnTo>
                      <a:pt x="170" y="82"/>
                    </a:lnTo>
                    <a:lnTo>
                      <a:pt x="160" y="95"/>
                    </a:lnTo>
                    <a:lnTo>
                      <a:pt x="160" y="82"/>
                    </a:lnTo>
                    <a:lnTo>
                      <a:pt x="160" y="69"/>
                    </a:lnTo>
                    <a:lnTo>
                      <a:pt x="170" y="69"/>
                    </a:lnTo>
                    <a:lnTo>
                      <a:pt x="170" y="59"/>
                    </a:lnTo>
                    <a:lnTo>
                      <a:pt x="170" y="46"/>
                    </a:lnTo>
                    <a:lnTo>
                      <a:pt x="160" y="59"/>
                    </a:lnTo>
                    <a:lnTo>
                      <a:pt x="150" y="59"/>
                    </a:lnTo>
                    <a:lnTo>
                      <a:pt x="137" y="59"/>
                    </a:lnTo>
                    <a:lnTo>
                      <a:pt x="150" y="46"/>
                    </a:lnTo>
                    <a:lnTo>
                      <a:pt x="160" y="46"/>
                    </a:lnTo>
                    <a:lnTo>
                      <a:pt x="170" y="46"/>
                    </a:lnTo>
                    <a:lnTo>
                      <a:pt x="183" y="46"/>
                    </a:lnTo>
                    <a:lnTo>
                      <a:pt x="183" y="36"/>
                    </a:lnTo>
                    <a:lnTo>
                      <a:pt x="193" y="36"/>
                    </a:lnTo>
                    <a:lnTo>
                      <a:pt x="193" y="23"/>
                    </a:lnTo>
                    <a:lnTo>
                      <a:pt x="183" y="10"/>
                    </a:lnTo>
                    <a:lnTo>
                      <a:pt x="170" y="0"/>
                    </a:lnTo>
                    <a:lnTo>
                      <a:pt x="160" y="10"/>
                    </a:lnTo>
                    <a:lnTo>
                      <a:pt x="150" y="10"/>
                    </a:lnTo>
                    <a:lnTo>
                      <a:pt x="137" y="10"/>
                    </a:lnTo>
                    <a:lnTo>
                      <a:pt x="137" y="23"/>
                    </a:lnTo>
                    <a:close/>
                  </a:path>
                </a:pathLst>
              </a:custGeom>
              <a:solidFill>
                <a:srgbClr val="5FBF00"/>
              </a:solidFill>
              <a:ln w="9525">
                <a:noFill/>
                <a:round/>
                <a:headEnd/>
                <a:tailEnd/>
              </a:ln>
            </p:spPr>
            <p:txBody>
              <a:bodyPr/>
              <a:lstStyle/>
              <a:p>
                <a:endParaRPr lang="en-US"/>
              </a:p>
            </p:txBody>
          </p:sp>
          <p:sp>
            <p:nvSpPr>
              <p:cNvPr id="53144" name="Freeform 393"/>
              <p:cNvSpPr>
                <a:spLocks/>
              </p:cNvSpPr>
              <p:nvPr/>
            </p:nvSpPr>
            <p:spPr bwMode="auto">
              <a:xfrm>
                <a:off x="2076" y="2538"/>
                <a:ext cx="359" cy="255"/>
              </a:xfrm>
              <a:custGeom>
                <a:avLst/>
                <a:gdLst>
                  <a:gd name="T0" fmla="*/ 140 w 359"/>
                  <a:gd name="T1" fmla="*/ 0 h 255"/>
                  <a:gd name="T2" fmla="*/ 121 w 359"/>
                  <a:gd name="T3" fmla="*/ 23 h 255"/>
                  <a:gd name="T4" fmla="*/ 98 w 359"/>
                  <a:gd name="T5" fmla="*/ 36 h 255"/>
                  <a:gd name="T6" fmla="*/ 98 w 359"/>
                  <a:gd name="T7" fmla="*/ 49 h 255"/>
                  <a:gd name="T8" fmla="*/ 75 w 359"/>
                  <a:gd name="T9" fmla="*/ 62 h 255"/>
                  <a:gd name="T10" fmla="*/ 65 w 359"/>
                  <a:gd name="T11" fmla="*/ 95 h 255"/>
                  <a:gd name="T12" fmla="*/ 52 w 359"/>
                  <a:gd name="T13" fmla="*/ 121 h 255"/>
                  <a:gd name="T14" fmla="*/ 46 w 359"/>
                  <a:gd name="T15" fmla="*/ 144 h 255"/>
                  <a:gd name="T16" fmla="*/ 23 w 359"/>
                  <a:gd name="T17" fmla="*/ 157 h 255"/>
                  <a:gd name="T18" fmla="*/ 0 w 359"/>
                  <a:gd name="T19" fmla="*/ 170 h 255"/>
                  <a:gd name="T20" fmla="*/ 13 w 359"/>
                  <a:gd name="T21" fmla="*/ 193 h 255"/>
                  <a:gd name="T22" fmla="*/ 46 w 359"/>
                  <a:gd name="T23" fmla="*/ 193 h 255"/>
                  <a:gd name="T24" fmla="*/ 65 w 359"/>
                  <a:gd name="T25" fmla="*/ 193 h 255"/>
                  <a:gd name="T26" fmla="*/ 98 w 359"/>
                  <a:gd name="T27" fmla="*/ 170 h 255"/>
                  <a:gd name="T28" fmla="*/ 108 w 359"/>
                  <a:gd name="T29" fmla="*/ 193 h 255"/>
                  <a:gd name="T30" fmla="*/ 75 w 359"/>
                  <a:gd name="T31" fmla="*/ 206 h 255"/>
                  <a:gd name="T32" fmla="*/ 75 w 359"/>
                  <a:gd name="T33" fmla="*/ 229 h 255"/>
                  <a:gd name="T34" fmla="*/ 75 w 359"/>
                  <a:gd name="T35" fmla="*/ 242 h 255"/>
                  <a:gd name="T36" fmla="*/ 98 w 359"/>
                  <a:gd name="T37" fmla="*/ 242 h 255"/>
                  <a:gd name="T38" fmla="*/ 121 w 359"/>
                  <a:gd name="T39" fmla="*/ 229 h 255"/>
                  <a:gd name="T40" fmla="*/ 121 w 359"/>
                  <a:gd name="T41" fmla="*/ 216 h 255"/>
                  <a:gd name="T42" fmla="*/ 153 w 359"/>
                  <a:gd name="T43" fmla="*/ 216 h 255"/>
                  <a:gd name="T44" fmla="*/ 163 w 359"/>
                  <a:gd name="T45" fmla="*/ 193 h 255"/>
                  <a:gd name="T46" fmla="*/ 163 w 359"/>
                  <a:gd name="T47" fmla="*/ 183 h 255"/>
                  <a:gd name="T48" fmla="*/ 173 w 359"/>
                  <a:gd name="T49" fmla="*/ 216 h 255"/>
                  <a:gd name="T50" fmla="*/ 186 w 359"/>
                  <a:gd name="T51" fmla="*/ 229 h 255"/>
                  <a:gd name="T52" fmla="*/ 206 w 359"/>
                  <a:gd name="T53" fmla="*/ 242 h 255"/>
                  <a:gd name="T54" fmla="*/ 229 w 359"/>
                  <a:gd name="T55" fmla="*/ 242 h 255"/>
                  <a:gd name="T56" fmla="*/ 242 w 359"/>
                  <a:gd name="T57" fmla="*/ 229 h 255"/>
                  <a:gd name="T58" fmla="*/ 271 w 359"/>
                  <a:gd name="T59" fmla="*/ 229 h 255"/>
                  <a:gd name="T60" fmla="*/ 271 w 359"/>
                  <a:gd name="T61" fmla="*/ 193 h 255"/>
                  <a:gd name="T62" fmla="*/ 271 w 359"/>
                  <a:gd name="T63" fmla="*/ 183 h 255"/>
                  <a:gd name="T64" fmla="*/ 307 w 359"/>
                  <a:gd name="T65" fmla="*/ 193 h 255"/>
                  <a:gd name="T66" fmla="*/ 327 w 359"/>
                  <a:gd name="T67" fmla="*/ 206 h 255"/>
                  <a:gd name="T68" fmla="*/ 349 w 359"/>
                  <a:gd name="T69" fmla="*/ 206 h 255"/>
                  <a:gd name="T70" fmla="*/ 349 w 359"/>
                  <a:gd name="T71" fmla="*/ 183 h 255"/>
                  <a:gd name="T72" fmla="*/ 349 w 359"/>
                  <a:gd name="T73" fmla="*/ 144 h 255"/>
                  <a:gd name="T74" fmla="*/ 314 w 359"/>
                  <a:gd name="T75" fmla="*/ 144 h 255"/>
                  <a:gd name="T76" fmla="*/ 314 w 359"/>
                  <a:gd name="T77" fmla="*/ 121 h 255"/>
                  <a:gd name="T78" fmla="*/ 294 w 359"/>
                  <a:gd name="T79" fmla="*/ 108 h 255"/>
                  <a:gd name="T80" fmla="*/ 294 w 359"/>
                  <a:gd name="T81" fmla="*/ 72 h 255"/>
                  <a:gd name="T82" fmla="*/ 284 w 359"/>
                  <a:gd name="T83" fmla="*/ 49 h 255"/>
                  <a:gd name="T84" fmla="*/ 261 w 359"/>
                  <a:gd name="T85" fmla="*/ 23 h 255"/>
                  <a:gd name="T86" fmla="*/ 229 w 359"/>
                  <a:gd name="T87" fmla="*/ 13 h 255"/>
                  <a:gd name="T88" fmla="*/ 206 w 359"/>
                  <a:gd name="T89" fmla="*/ 0 h 255"/>
                  <a:gd name="T90" fmla="*/ 173 w 359"/>
                  <a:gd name="T91" fmla="*/ 0 h 2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9"/>
                  <a:gd name="T139" fmla="*/ 0 h 255"/>
                  <a:gd name="T140" fmla="*/ 359 w 359"/>
                  <a:gd name="T141" fmla="*/ 255 h 25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9" h="255">
                    <a:moveTo>
                      <a:pt x="163" y="13"/>
                    </a:moveTo>
                    <a:lnTo>
                      <a:pt x="153" y="0"/>
                    </a:lnTo>
                    <a:lnTo>
                      <a:pt x="140" y="0"/>
                    </a:lnTo>
                    <a:lnTo>
                      <a:pt x="131" y="13"/>
                    </a:lnTo>
                    <a:lnTo>
                      <a:pt x="131" y="23"/>
                    </a:lnTo>
                    <a:lnTo>
                      <a:pt x="121" y="23"/>
                    </a:lnTo>
                    <a:lnTo>
                      <a:pt x="108" y="23"/>
                    </a:lnTo>
                    <a:lnTo>
                      <a:pt x="98" y="23"/>
                    </a:lnTo>
                    <a:lnTo>
                      <a:pt x="98" y="36"/>
                    </a:lnTo>
                    <a:lnTo>
                      <a:pt x="88" y="36"/>
                    </a:lnTo>
                    <a:lnTo>
                      <a:pt x="88" y="49"/>
                    </a:lnTo>
                    <a:lnTo>
                      <a:pt x="98" y="49"/>
                    </a:lnTo>
                    <a:lnTo>
                      <a:pt x="98" y="62"/>
                    </a:lnTo>
                    <a:lnTo>
                      <a:pt x="88" y="62"/>
                    </a:lnTo>
                    <a:lnTo>
                      <a:pt x="75" y="62"/>
                    </a:lnTo>
                    <a:lnTo>
                      <a:pt x="65" y="72"/>
                    </a:lnTo>
                    <a:lnTo>
                      <a:pt x="65" y="85"/>
                    </a:lnTo>
                    <a:lnTo>
                      <a:pt x="65" y="95"/>
                    </a:lnTo>
                    <a:lnTo>
                      <a:pt x="65" y="108"/>
                    </a:lnTo>
                    <a:lnTo>
                      <a:pt x="52" y="108"/>
                    </a:lnTo>
                    <a:lnTo>
                      <a:pt x="52" y="121"/>
                    </a:lnTo>
                    <a:lnTo>
                      <a:pt x="46" y="121"/>
                    </a:lnTo>
                    <a:lnTo>
                      <a:pt x="46" y="134"/>
                    </a:lnTo>
                    <a:lnTo>
                      <a:pt x="46" y="144"/>
                    </a:lnTo>
                    <a:lnTo>
                      <a:pt x="33" y="144"/>
                    </a:lnTo>
                    <a:lnTo>
                      <a:pt x="23" y="144"/>
                    </a:lnTo>
                    <a:lnTo>
                      <a:pt x="23" y="157"/>
                    </a:lnTo>
                    <a:lnTo>
                      <a:pt x="13" y="157"/>
                    </a:lnTo>
                    <a:lnTo>
                      <a:pt x="0" y="157"/>
                    </a:lnTo>
                    <a:lnTo>
                      <a:pt x="0" y="170"/>
                    </a:lnTo>
                    <a:lnTo>
                      <a:pt x="0" y="183"/>
                    </a:lnTo>
                    <a:lnTo>
                      <a:pt x="13" y="183"/>
                    </a:lnTo>
                    <a:lnTo>
                      <a:pt x="13" y="193"/>
                    </a:lnTo>
                    <a:lnTo>
                      <a:pt x="23" y="206"/>
                    </a:lnTo>
                    <a:lnTo>
                      <a:pt x="33" y="193"/>
                    </a:lnTo>
                    <a:lnTo>
                      <a:pt x="46" y="193"/>
                    </a:lnTo>
                    <a:lnTo>
                      <a:pt x="46" y="206"/>
                    </a:lnTo>
                    <a:lnTo>
                      <a:pt x="52" y="193"/>
                    </a:lnTo>
                    <a:lnTo>
                      <a:pt x="65" y="193"/>
                    </a:lnTo>
                    <a:lnTo>
                      <a:pt x="75" y="193"/>
                    </a:lnTo>
                    <a:lnTo>
                      <a:pt x="88" y="183"/>
                    </a:lnTo>
                    <a:lnTo>
                      <a:pt x="98" y="170"/>
                    </a:lnTo>
                    <a:lnTo>
                      <a:pt x="108" y="170"/>
                    </a:lnTo>
                    <a:lnTo>
                      <a:pt x="108" y="183"/>
                    </a:lnTo>
                    <a:lnTo>
                      <a:pt x="108" y="193"/>
                    </a:lnTo>
                    <a:lnTo>
                      <a:pt x="98" y="193"/>
                    </a:lnTo>
                    <a:lnTo>
                      <a:pt x="88" y="193"/>
                    </a:lnTo>
                    <a:lnTo>
                      <a:pt x="75" y="206"/>
                    </a:lnTo>
                    <a:lnTo>
                      <a:pt x="65" y="206"/>
                    </a:lnTo>
                    <a:lnTo>
                      <a:pt x="65" y="216"/>
                    </a:lnTo>
                    <a:lnTo>
                      <a:pt x="75" y="229"/>
                    </a:lnTo>
                    <a:lnTo>
                      <a:pt x="65" y="229"/>
                    </a:lnTo>
                    <a:lnTo>
                      <a:pt x="65" y="242"/>
                    </a:lnTo>
                    <a:lnTo>
                      <a:pt x="75" y="242"/>
                    </a:lnTo>
                    <a:lnTo>
                      <a:pt x="75" y="255"/>
                    </a:lnTo>
                    <a:lnTo>
                      <a:pt x="88" y="255"/>
                    </a:lnTo>
                    <a:lnTo>
                      <a:pt x="98" y="242"/>
                    </a:lnTo>
                    <a:lnTo>
                      <a:pt x="108" y="255"/>
                    </a:lnTo>
                    <a:lnTo>
                      <a:pt x="121" y="242"/>
                    </a:lnTo>
                    <a:lnTo>
                      <a:pt x="121" y="229"/>
                    </a:lnTo>
                    <a:lnTo>
                      <a:pt x="108" y="216"/>
                    </a:lnTo>
                    <a:lnTo>
                      <a:pt x="121" y="206"/>
                    </a:lnTo>
                    <a:lnTo>
                      <a:pt x="121" y="216"/>
                    </a:lnTo>
                    <a:lnTo>
                      <a:pt x="131" y="229"/>
                    </a:lnTo>
                    <a:lnTo>
                      <a:pt x="140" y="229"/>
                    </a:lnTo>
                    <a:lnTo>
                      <a:pt x="153" y="216"/>
                    </a:lnTo>
                    <a:lnTo>
                      <a:pt x="140" y="206"/>
                    </a:lnTo>
                    <a:lnTo>
                      <a:pt x="153" y="206"/>
                    </a:lnTo>
                    <a:lnTo>
                      <a:pt x="163" y="193"/>
                    </a:lnTo>
                    <a:lnTo>
                      <a:pt x="163" y="183"/>
                    </a:lnTo>
                    <a:lnTo>
                      <a:pt x="163" y="170"/>
                    </a:lnTo>
                    <a:lnTo>
                      <a:pt x="163" y="183"/>
                    </a:lnTo>
                    <a:lnTo>
                      <a:pt x="163" y="193"/>
                    </a:lnTo>
                    <a:lnTo>
                      <a:pt x="163" y="206"/>
                    </a:lnTo>
                    <a:lnTo>
                      <a:pt x="173" y="216"/>
                    </a:lnTo>
                    <a:lnTo>
                      <a:pt x="173" y="206"/>
                    </a:lnTo>
                    <a:lnTo>
                      <a:pt x="186" y="216"/>
                    </a:lnTo>
                    <a:lnTo>
                      <a:pt x="186" y="229"/>
                    </a:lnTo>
                    <a:lnTo>
                      <a:pt x="196" y="242"/>
                    </a:lnTo>
                    <a:lnTo>
                      <a:pt x="196" y="229"/>
                    </a:lnTo>
                    <a:lnTo>
                      <a:pt x="206" y="242"/>
                    </a:lnTo>
                    <a:lnTo>
                      <a:pt x="219" y="255"/>
                    </a:lnTo>
                    <a:lnTo>
                      <a:pt x="219" y="242"/>
                    </a:lnTo>
                    <a:lnTo>
                      <a:pt x="229" y="242"/>
                    </a:lnTo>
                    <a:lnTo>
                      <a:pt x="229" y="255"/>
                    </a:lnTo>
                    <a:lnTo>
                      <a:pt x="242" y="242"/>
                    </a:lnTo>
                    <a:lnTo>
                      <a:pt x="242" y="229"/>
                    </a:lnTo>
                    <a:lnTo>
                      <a:pt x="251" y="229"/>
                    </a:lnTo>
                    <a:lnTo>
                      <a:pt x="261" y="229"/>
                    </a:lnTo>
                    <a:lnTo>
                      <a:pt x="271" y="229"/>
                    </a:lnTo>
                    <a:lnTo>
                      <a:pt x="271" y="216"/>
                    </a:lnTo>
                    <a:lnTo>
                      <a:pt x="284" y="206"/>
                    </a:lnTo>
                    <a:lnTo>
                      <a:pt x="271" y="193"/>
                    </a:lnTo>
                    <a:lnTo>
                      <a:pt x="271" y="183"/>
                    </a:lnTo>
                    <a:lnTo>
                      <a:pt x="261" y="183"/>
                    </a:lnTo>
                    <a:lnTo>
                      <a:pt x="271" y="183"/>
                    </a:lnTo>
                    <a:lnTo>
                      <a:pt x="284" y="193"/>
                    </a:lnTo>
                    <a:lnTo>
                      <a:pt x="294" y="183"/>
                    </a:lnTo>
                    <a:lnTo>
                      <a:pt x="307" y="193"/>
                    </a:lnTo>
                    <a:lnTo>
                      <a:pt x="314" y="193"/>
                    </a:lnTo>
                    <a:lnTo>
                      <a:pt x="314" y="206"/>
                    </a:lnTo>
                    <a:lnTo>
                      <a:pt x="327" y="206"/>
                    </a:lnTo>
                    <a:lnTo>
                      <a:pt x="340" y="216"/>
                    </a:lnTo>
                    <a:lnTo>
                      <a:pt x="349" y="216"/>
                    </a:lnTo>
                    <a:lnTo>
                      <a:pt x="349" y="206"/>
                    </a:lnTo>
                    <a:lnTo>
                      <a:pt x="359" y="193"/>
                    </a:lnTo>
                    <a:lnTo>
                      <a:pt x="359" y="183"/>
                    </a:lnTo>
                    <a:lnTo>
                      <a:pt x="349" y="183"/>
                    </a:lnTo>
                    <a:lnTo>
                      <a:pt x="349" y="170"/>
                    </a:lnTo>
                    <a:lnTo>
                      <a:pt x="349" y="157"/>
                    </a:lnTo>
                    <a:lnTo>
                      <a:pt x="349" y="144"/>
                    </a:lnTo>
                    <a:lnTo>
                      <a:pt x="340" y="134"/>
                    </a:lnTo>
                    <a:lnTo>
                      <a:pt x="327" y="134"/>
                    </a:lnTo>
                    <a:lnTo>
                      <a:pt x="314" y="144"/>
                    </a:lnTo>
                    <a:lnTo>
                      <a:pt x="294" y="134"/>
                    </a:lnTo>
                    <a:lnTo>
                      <a:pt x="307" y="134"/>
                    </a:lnTo>
                    <a:lnTo>
                      <a:pt x="314" y="121"/>
                    </a:lnTo>
                    <a:lnTo>
                      <a:pt x="314" y="108"/>
                    </a:lnTo>
                    <a:lnTo>
                      <a:pt x="307" y="108"/>
                    </a:lnTo>
                    <a:lnTo>
                      <a:pt x="294" y="108"/>
                    </a:lnTo>
                    <a:lnTo>
                      <a:pt x="294" y="95"/>
                    </a:lnTo>
                    <a:lnTo>
                      <a:pt x="307" y="85"/>
                    </a:lnTo>
                    <a:lnTo>
                      <a:pt x="294" y="72"/>
                    </a:lnTo>
                    <a:lnTo>
                      <a:pt x="284" y="72"/>
                    </a:lnTo>
                    <a:lnTo>
                      <a:pt x="284" y="62"/>
                    </a:lnTo>
                    <a:lnTo>
                      <a:pt x="284" y="49"/>
                    </a:lnTo>
                    <a:lnTo>
                      <a:pt x="284" y="36"/>
                    </a:lnTo>
                    <a:lnTo>
                      <a:pt x="271" y="23"/>
                    </a:lnTo>
                    <a:lnTo>
                      <a:pt x="261" y="23"/>
                    </a:lnTo>
                    <a:lnTo>
                      <a:pt x="251" y="13"/>
                    </a:lnTo>
                    <a:lnTo>
                      <a:pt x="242" y="0"/>
                    </a:lnTo>
                    <a:lnTo>
                      <a:pt x="229" y="13"/>
                    </a:lnTo>
                    <a:lnTo>
                      <a:pt x="229" y="0"/>
                    </a:lnTo>
                    <a:lnTo>
                      <a:pt x="219" y="0"/>
                    </a:lnTo>
                    <a:lnTo>
                      <a:pt x="206" y="0"/>
                    </a:lnTo>
                    <a:lnTo>
                      <a:pt x="196" y="13"/>
                    </a:lnTo>
                    <a:lnTo>
                      <a:pt x="196" y="0"/>
                    </a:lnTo>
                    <a:lnTo>
                      <a:pt x="173" y="0"/>
                    </a:lnTo>
                    <a:lnTo>
                      <a:pt x="163" y="13"/>
                    </a:lnTo>
                  </a:path>
                </a:pathLst>
              </a:custGeom>
              <a:noFill/>
              <a:ln w="11113">
                <a:solidFill>
                  <a:srgbClr val="000000"/>
                </a:solidFill>
                <a:prstDash val="solid"/>
                <a:round/>
                <a:headEnd/>
                <a:tailEnd/>
              </a:ln>
            </p:spPr>
            <p:txBody>
              <a:bodyPr/>
              <a:lstStyle/>
              <a:p>
                <a:endParaRPr lang="en-US"/>
              </a:p>
            </p:txBody>
          </p:sp>
        </p:grpSp>
        <p:sp>
          <p:nvSpPr>
            <p:cNvPr id="52301" name="Rectangle 394"/>
            <p:cNvSpPr>
              <a:spLocks noChangeArrowheads="1"/>
            </p:cNvSpPr>
            <p:nvPr/>
          </p:nvSpPr>
          <p:spPr bwMode="auto">
            <a:xfrm>
              <a:off x="2164" y="1945"/>
              <a:ext cx="621" cy="196"/>
            </a:xfrm>
            <a:prstGeom prst="rect">
              <a:avLst/>
            </a:prstGeom>
            <a:noFill/>
            <a:ln w="9525">
              <a:noFill/>
              <a:miter lim="800000"/>
              <a:headEnd/>
              <a:tailEnd/>
            </a:ln>
          </p:spPr>
          <p:txBody>
            <a:bodyPr/>
            <a:lstStyle/>
            <a:p>
              <a:endParaRPr lang="en-US"/>
            </a:p>
          </p:txBody>
        </p:sp>
        <p:sp>
          <p:nvSpPr>
            <p:cNvPr id="52302" name="Rectangle 395"/>
            <p:cNvSpPr>
              <a:spLocks noChangeArrowheads="1"/>
            </p:cNvSpPr>
            <p:nvPr/>
          </p:nvSpPr>
          <p:spPr bwMode="auto">
            <a:xfrm>
              <a:off x="2167" y="1945"/>
              <a:ext cx="537"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Suburban </a:t>
              </a:r>
              <a:endParaRPr lang="en-US" sz="1800"/>
            </a:p>
          </p:txBody>
        </p:sp>
        <p:sp>
          <p:nvSpPr>
            <p:cNvPr id="52303" name="Rectangle 396"/>
            <p:cNvSpPr>
              <a:spLocks noChangeArrowheads="1"/>
            </p:cNvSpPr>
            <p:nvPr/>
          </p:nvSpPr>
          <p:spPr bwMode="auto">
            <a:xfrm>
              <a:off x="2718" y="1920"/>
              <a:ext cx="34" cy="164"/>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sz="1800"/>
            </a:p>
          </p:txBody>
        </p:sp>
        <p:sp>
          <p:nvSpPr>
            <p:cNvPr id="52304" name="Rectangle 397"/>
            <p:cNvSpPr>
              <a:spLocks noChangeArrowheads="1"/>
            </p:cNvSpPr>
            <p:nvPr/>
          </p:nvSpPr>
          <p:spPr bwMode="auto">
            <a:xfrm>
              <a:off x="1534" y="2917"/>
              <a:ext cx="685" cy="196"/>
            </a:xfrm>
            <a:prstGeom prst="rect">
              <a:avLst/>
            </a:prstGeom>
            <a:noFill/>
            <a:ln w="9525">
              <a:noFill/>
              <a:miter lim="800000"/>
              <a:headEnd/>
              <a:tailEnd/>
            </a:ln>
          </p:spPr>
          <p:txBody>
            <a:bodyPr/>
            <a:lstStyle/>
            <a:p>
              <a:endParaRPr lang="en-US"/>
            </a:p>
          </p:txBody>
        </p:sp>
        <p:sp>
          <p:nvSpPr>
            <p:cNvPr id="52305" name="Rectangle 398"/>
            <p:cNvSpPr>
              <a:spLocks noChangeArrowheads="1"/>
            </p:cNvSpPr>
            <p:nvPr/>
          </p:nvSpPr>
          <p:spPr bwMode="auto">
            <a:xfrm>
              <a:off x="1565" y="2892"/>
              <a:ext cx="572"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Macro-Cell</a:t>
              </a:r>
              <a:endParaRPr lang="en-US" sz="1800"/>
            </a:p>
          </p:txBody>
        </p:sp>
        <p:sp>
          <p:nvSpPr>
            <p:cNvPr id="52306" name="Rectangle 399"/>
            <p:cNvSpPr>
              <a:spLocks noChangeArrowheads="1"/>
            </p:cNvSpPr>
            <p:nvPr/>
          </p:nvSpPr>
          <p:spPr bwMode="auto">
            <a:xfrm>
              <a:off x="2159" y="2892"/>
              <a:ext cx="34" cy="164"/>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sz="1800"/>
            </a:p>
          </p:txBody>
        </p:sp>
        <p:grpSp>
          <p:nvGrpSpPr>
            <p:cNvPr id="52307" name="Group 400"/>
            <p:cNvGrpSpPr>
              <a:grpSpLocks/>
            </p:cNvGrpSpPr>
            <p:nvPr/>
          </p:nvGrpSpPr>
          <p:grpSpPr bwMode="auto">
            <a:xfrm>
              <a:off x="2366" y="1888"/>
              <a:ext cx="2760" cy="1443"/>
              <a:chOff x="2396" y="1727"/>
              <a:chExt cx="2582" cy="1174"/>
            </a:xfrm>
          </p:grpSpPr>
          <p:sp>
            <p:nvSpPr>
              <p:cNvPr id="53137" name="Freeform 401"/>
              <p:cNvSpPr>
                <a:spLocks/>
              </p:cNvSpPr>
              <p:nvPr/>
            </p:nvSpPr>
            <p:spPr bwMode="auto">
              <a:xfrm>
                <a:off x="2396" y="1727"/>
                <a:ext cx="2565" cy="948"/>
              </a:xfrm>
              <a:custGeom>
                <a:avLst/>
                <a:gdLst>
                  <a:gd name="T0" fmla="*/ 23 w 2565"/>
                  <a:gd name="T1" fmla="*/ 804 h 948"/>
                  <a:gd name="T2" fmla="*/ 65 w 2565"/>
                  <a:gd name="T3" fmla="*/ 719 h 948"/>
                  <a:gd name="T4" fmla="*/ 98 w 2565"/>
                  <a:gd name="T5" fmla="*/ 644 h 948"/>
                  <a:gd name="T6" fmla="*/ 154 w 2565"/>
                  <a:gd name="T7" fmla="*/ 572 h 948"/>
                  <a:gd name="T8" fmla="*/ 196 w 2565"/>
                  <a:gd name="T9" fmla="*/ 510 h 948"/>
                  <a:gd name="T10" fmla="*/ 252 w 2565"/>
                  <a:gd name="T11" fmla="*/ 451 h 948"/>
                  <a:gd name="T12" fmla="*/ 294 w 2565"/>
                  <a:gd name="T13" fmla="*/ 402 h 948"/>
                  <a:gd name="T14" fmla="*/ 392 w 2565"/>
                  <a:gd name="T15" fmla="*/ 317 h 948"/>
                  <a:gd name="T16" fmla="*/ 490 w 2565"/>
                  <a:gd name="T17" fmla="*/ 242 h 948"/>
                  <a:gd name="T18" fmla="*/ 578 w 2565"/>
                  <a:gd name="T19" fmla="*/ 183 h 948"/>
                  <a:gd name="T20" fmla="*/ 673 w 2565"/>
                  <a:gd name="T21" fmla="*/ 144 h 948"/>
                  <a:gd name="T22" fmla="*/ 761 w 2565"/>
                  <a:gd name="T23" fmla="*/ 98 h 948"/>
                  <a:gd name="T24" fmla="*/ 859 w 2565"/>
                  <a:gd name="T25" fmla="*/ 62 h 948"/>
                  <a:gd name="T26" fmla="*/ 967 w 2565"/>
                  <a:gd name="T27" fmla="*/ 36 h 948"/>
                  <a:gd name="T28" fmla="*/ 1042 w 2565"/>
                  <a:gd name="T29" fmla="*/ 23 h 948"/>
                  <a:gd name="T30" fmla="*/ 1154 w 2565"/>
                  <a:gd name="T31" fmla="*/ 10 h 948"/>
                  <a:gd name="T32" fmla="*/ 1229 w 2565"/>
                  <a:gd name="T33" fmla="*/ 0 h 948"/>
                  <a:gd name="T34" fmla="*/ 1369 w 2565"/>
                  <a:gd name="T35" fmla="*/ 0 h 948"/>
                  <a:gd name="T36" fmla="*/ 1500 w 2565"/>
                  <a:gd name="T37" fmla="*/ 23 h 948"/>
                  <a:gd name="T38" fmla="*/ 1631 w 2565"/>
                  <a:gd name="T39" fmla="*/ 49 h 948"/>
                  <a:gd name="T40" fmla="*/ 1738 w 2565"/>
                  <a:gd name="T41" fmla="*/ 72 h 948"/>
                  <a:gd name="T42" fmla="*/ 1840 w 2565"/>
                  <a:gd name="T43" fmla="*/ 108 h 948"/>
                  <a:gd name="T44" fmla="*/ 1948 w 2565"/>
                  <a:gd name="T45" fmla="*/ 157 h 948"/>
                  <a:gd name="T46" fmla="*/ 2055 w 2565"/>
                  <a:gd name="T47" fmla="*/ 229 h 948"/>
                  <a:gd name="T48" fmla="*/ 2163 w 2565"/>
                  <a:gd name="T49" fmla="*/ 304 h 948"/>
                  <a:gd name="T50" fmla="*/ 2219 w 2565"/>
                  <a:gd name="T51" fmla="*/ 353 h 948"/>
                  <a:gd name="T52" fmla="*/ 2274 w 2565"/>
                  <a:gd name="T53" fmla="*/ 402 h 948"/>
                  <a:gd name="T54" fmla="*/ 2359 w 2565"/>
                  <a:gd name="T55" fmla="*/ 487 h 948"/>
                  <a:gd name="T56" fmla="*/ 2415 w 2565"/>
                  <a:gd name="T57" fmla="*/ 572 h 948"/>
                  <a:gd name="T58" fmla="*/ 2490 w 2565"/>
                  <a:gd name="T59" fmla="*/ 670 h 948"/>
                  <a:gd name="T60" fmla="*/ 2536 w 2565"/>
                  <a:gd name="T61" fmla="*/ 755 h 948"/>
                  <a:gd name="T62" fmla="*/ 2555 w 2565"/>
                  <a:gd name="T63" fmla="*/ 827 h 948"/>
                  <a:gd name="T64" fmla="*/ 2555 w 2565"/>
                  <a:gd name="T65" fmla="*/ 863 h 948"/>
                  <a:gd name="T66" fmla="*/ 2513 w 2565"/>
                  <a:gd name="T67" fmla="*/ 889 h 948"/>
                  <a:gd name="T68" fmla="*/ 2350 w 2565"/>
                  <a:gd name="T69" fmla="*/ 912 h 948"/>
                  <a:gd name="T70" fmla="*/ 1990 w 2565"/>
                  <a:gd name="T71" fmla="*/ 938 h 948"/>
                  <a:gd name="T72" fmla="*/ 1533 w 2565"/>
                  <a:gd name="T73" fmla="*/ 948 h 948"/>
                  <a:gd name="T74" fmla="*/ 925 w 2565"/>
                  <a:gd name="T75" fmla="*/ 938 h 948"/>
                  <a:gd name="T76" fmla="*/ 490 w 2565"/>
                  <a:gd name="T77" fmla="*/ 925 h 948"/>
                  <a:gd name="T78" fmla="*/ 229 w 2565"/>
                  <a:gd name="T79" fmla="*/ 912 h 948"/>
                  <a:gd name="T80" fmla="*/ 75 w 2565"/>
                  <a:gd name="T81" fmla="*/ 889 h 948"/>
                  <a:gd name="T82" fmla="*/ 23 w 2565"/>
                  <a:gd name="T83" fmla="*/ 863 h 9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65"/>
                  <a:gd name="T127" fmla="*/ 0 h 948"/>
                  <a:gd name="T128" fmla="*/ 2565 w 2565"/>
                  <a:gd name="T129" fmla="*/ 948 h 94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65" h="948">
                    <a:moveTo>
                      <a:pt x="0" y="853"/>
                    </a:moveTo>
                    <a:lnTo>
                      <a:pt x="0" y="853"/>
                    </a:lnTo>
                    <a:lnTo>
                      <a:pt x="23" y="804"/>
                    </a:lnTo>
                    <a:lnTo>
                      <a:pt x="43" y="755"/>
                    </a:lnTo>
                    <a:lnTo>
                      <a:pt x="56" y="729"/>
                    </a:lnTo>
                    <a:lnTo>
                      <a:pt x="65" y="719"/>
                    </a:lnTo>
                    <a:lnTo>
                      <a:pt x="75" y="693"/>
                    </a:lnTo>
                    <a:lnTo>
                      <a:pt x="88" y="670"/>
                    </a:lnTo>
                    <a:lnTo>
                      <a:pt x="98" y="644"/>
                    </a:lnTo>
                    <a:lnTo>
                      <a:pt x="108" y="634"/>
                    </a:lnTo>
                    <a:lnTo>
                      <a:pt x="141" y="585"/>
                    </a:lnTo>
                    <a:lnTo>
                      <a:pt x="154" y="572"/>
                    </a:lnTo>
                    <a:lnTo>
                      <a:pt x="173" y="546"/>
                    </a:lnTo>
                    <a:lnTo>
                      <a:pt x="186" y="523"/>
                    </a:lnTo>
                    <a:lnTo>
                      <a:pt x="196" y="510"/>
                    </a:lnTo>
                    <a:lnTo>
                      <a:pt x="219" y="487"/>
                    </a:lnTo>
                    <a:lnTo>
                      <a:pt x="229" y="474"/>
                    </a:lnTo>
                    <a:lnTo>
                      <a:pt x="252" y="451"/>
                    </a:lnTo>
                    <a:lnTo>
                      <a:pt x="261" y="438"/>
                    </a:lnTo>
                    <a:lnTo>
                      <a:pt x="284" y="415"/>
                    </a:lnTo>
                    <a:lnTo>
                      <a:pt x="294" y="402"/>
                    </a:lnTo>
                    <a:lnTo>
                      <a:pt x="337" y="366"/>
                    </a:lnTo>
                    <a:lnTo>
                      <a:pt x="369" y="327"/>
                    </a:lnTo>
                    <a:lnTo>
                      <a:pt x="392" y="317"/>
                    </a:lnTo>
                    <a:lnTo>
                      <a:pt x="415" y="304"/>
                    </a:lnTo>
                    <a:lnTo>
                      <a:pt x="458" y="268"/>
                    </a:lnTo>
                    <a:lnTo>
                      <a:pt x="490" y="242"/>
                    </a:lnTo>
                    <a:lnTo>
                      <a:pt x="510" y="229"/>
                    </a:lnTo>
                    <a:lnTo>
                      <a:pt x="533" y="219"/>
                    </a:lnTo>
                    <a:lnTo>
                      <a:pt x="578" y="183"/>
                    </a:lnTo>
                    <a:lnTo>
                      <a:pt x="621" y="157"/>
                    </a:lnTo>
                    <a:lnTo>
                      <a:pt x="644" y="144"/>
                    </a:lnTo>
                    <a:lnTo>
                      <a:pt x="673" y="144"/>
                    </a:lnTo>
                    <a:lnTo>
                      <a:pt x="719" y="121"/>
                    </a:lnTo>
                    <a:lnTo>
                      <a:pt x="739" y="108"/>
                    </a:lnTo>
                    <a:lnTo>
                      <a:pt x="761" y="98"/>
                    </a:lnTo>
                    <a:lnTo>
                      <a:pt x="814" y="85"/>
                    </a:lnTo>
                    <a:lnTo>
                      <a:pt x="840" y="72"/>
                    </a:lnTo>
                    <a:lnTo>
                      <a:pt x="859" y="62"/>
                    </a:lnTo>
                    <a:lnTo>
                      <a:pt x="915" y="49"/>
                    </a:lnTo>
                    <a:lnTo>
                      <a:pt x="935" y="49"/>
                    </a:lnTo>
                    <a:lnTo>
                      <a:pt x="967" y="36"/>
                    </a:lnTo>
                    <a:lnTo>
                      <a:pt x="990" y="36"/>
                    </a:lnTo>
                    <a:lnTo>
                      <a:pt x="1013" y="23"/>
                    </a:lnTo>
                    <a:lnTo>
                      <a:pt x="1042" y="23"/>
                    </a:lnTo>
                    <a:lnTo>
                      <a:pt x="1069" y="23"/>
                    </a:lnTo>
                    <a:lnTo>
                      <a:pt x="1121" y="10"/>
                    </a:lnTo>
                    <a:lnTo>
                      <a:pt x="1154" y="10"/>
                    </a:lnTo>
                    <a:lnTo>
                      <a:pt x="1176" y="10"/>
                    </a:lnTo>
                    <a:lnTo>
                      <a:pt x="1209" y="0"/>
                    </a:lnTo>
                    <a:lnTo>
                      <a:pt x="1229" y="0"/>
                    </a:lnTo>
                    <a:lnTo>
                      <a:pt x="1284" y="0"/>
                    </a:lnTo>
                    <a:lnTo>
                      <a:pt x="1337" y="0"/>
                    </a:lnTo>
                    <a:lnTo>
                      <a:pt x="1369" y="0"/>
                    </a:lnTo>
                    <a:lnTo>
                      <a:pt x="1392" y="10"/>
                    </a:lnTo>
                    <a:lnTo>
                      <a:pt x="1448" y="10"/>
                    </a:lnTo>
                    <a:lnTo>
                      <a:pt x="1500" y="23"/>
                    </a:lnTo>
                    <a:lnTo>
                      <a:pt x="1556" y="23"/>
                    </a:lnTo>
                    <a:lnTo>
                      <a:pt x="1611" y="36"/>
                    </a:lnTo>
                    <a:lnTo>
                      <a:pt x="1631" y="49"/>
                    </a:lnTo>
                    <a:lnTo>
                      <a:pt x="1663" y="49"/>
                    </a:lnTo>
                    <a:lnTo>
                      <a:pt x="1709" y="62"/>
                    </a:lnTo>
                    <a:lnTo>
                      <a:pt x="1738" y="72"/>
                    </a:lnTo>
                    <a:lnTo>
                      <a:pt x="1761" y="85"/>
                    </a:lnTo>
                    <a:lnTo>
                      <a:pt x="1807" y="98"/>
                    </a:lnTo>
                    <a:lnTo>
                      <a:pt x="1840" y="108"/>
                    </a:lnTo>
                    <a:lnTo>
                      <a:pt x="1859" y="121"/>
                    </a:lnTo>
                    <a:lnTo>
                      <a:pt x="1902" y="144"/>
                    </a:lnTo>
                    <a:lnTo>
                      <a:pt x="1948" y="157"/>
                    </a:lnTo>
                    <a:lnTo>
                      <a:pt x="1990" y="183"/>
                    </a:lnTo>
                    <a:lnTo>
                      <a:pt x="2036" y="219"/>
                    </a:lnTo>
                    <a:lnTo>
                      <a:pt x="2055" y="229"/>
                    </a:lnTo>
                    <a:lnTo>
                      <a:pt x="2078" y="242"/>
                    </a:lnTo>
                    <a:lnTo>
                      <a:pt x="2121" y="268"/>
                    </a:lnTo>
                    <a:lnTo>
                      <a:pt x="2163" y="304"/>
                    </a:lnTo>
                    <a:lnTo>
                      <a:pt x="2186" y="317"/>
                    </a:lnTo>
                    <a:lnTo>
                      <a:pt x="2196" y="327"/>
                    </a:lnTo>
                    <a:lnTo>
                      <a:pt x="2219" y="353"/>
                    </a:lnTo>
                    <a:lnTo>
                      <a:pt x="2242" y="366"/>
                    </a:lnTo>
                    <a:lnTo>
                      <a:pt x="2265" y="376"/>
                    </a:lnTo>
                    <a:lnTo>
                      <a:pt x="2274" y="402"/>
                    </a:lnTo>
                    <a:lnTo>
                      <a:pt x="2307" y="438"/>
                    </a:lnTo>
                    <a:lnTo>
                      <a:pt x="2340" y="474"/>
                    </a:lnTo>
                    <a:lnTo>
                      <a:pt x="2359" y="487"/>
                    </a:lnTo>
                    <a:lnTo>
                      <a:pt x="2372" y="510"/>
                    </a:lnTo>
                    <a:lnTo>
                      <a:pt x="2405" y="546"/>
                    </a:lnTo>
                    <a:lnTo>
                      <a:pt x="2415" y="572"/>
                    </a:lnTo>
                    <a:lnTo>
                      <a:pt x="2438" y="585"/>
                    </a:lnTo>
                    <a:lnTo>
                      <a:pt x="2457" y="634"/>
                    </a:lnTo>
                    <a:lnTo>
                      <a:pt x="2490" y="670"/>
                    </a:lnTo>
                    <a:lnTo>
                      <a:pt x="2513" y="719"/>
                    </a:lnTo>
                    <a:lnTo>
                      <a:pt x="2526" y="742"/>
                    </a:lnTo>
                    <a:lnTo>
                      <a:pt x="2536" y="755"/>
                    </a:lnTo>
                    <a:lnTo>
                      <a:pt x="2546" y="778"/>
                    </a:lnTo>
                    <a:lnTo>
                      <a:pt x="2555" y="804"/>
                    </a:lnTo>
                    <a:lnTo>
                      <a:pt x="2555" y="827"/>
                    </a:lnTo>
                    <a:lnTo>
                      <a:pt x="2565" y="853"/>
                    </a:lnTo>
                    <a:lnTo>
                      <a:pt x="2565" y="863"/>
                    </a:lnTo>
                    <a:lnTo>
                      <a:pt x="2555" y="863"/>
                    </a:lnTo>
                    <a:lnTo>
                      <a:pt x="2546" y="876"/>
                    </a:lnTo>
                    <a:lnTo>
                      <a:pt x="2536" y="876"/>
                    </a:lnTo>
                    <a:lnTo>
                      <a:pt x="2513" y="889"/>
                    </a:lnTo>
                    <a:lnTo>
                      <a:pt x="2467" y="889"/>
                    </a:lnTo>
                    <a:lnTo>
                      <a:pt x="2415" y="899"/>
                    </a:lnTo>
                    <a:lnTo>
                      <a:pt x="2350" y="912"/>
                    </a:lnTo>
                    <a:lnTo>
                      <a:pt x="2274" y="912"/>
                    </a:lnTo>
                    <a:lnTo>
                      <a:pt x="2186" y="925"/>
                    </a:lnTo>
                    <a:lnTo>
                      <a:pt x="1990" y="938"/>
                    </a:lnTo>
                    <a:lnTo>
                      <a:pt x="1761" y="938"/>
                    </a:lnTo>
                    <a:lnTo>
                      <a:pt x="1654" y="948"/>
                    </a:lnTo>
                    <a:lnTo>
                      <a:pt x="1533" y="948"/>
                    </a:lnTo>
                    <a:lnTo>
                      <a:pt x="1284" y="948"/>
                    </a:lnTo>
                    <a:lnTo>
                      <a:pt x="1042" y="948"/>
                    </a:lnTo>
                    <a:lnTo>
                      <a:pt x="925" y="938"/>
                    </a:lnTo>
                    <a:lnTo>
                      <a:pt x="807" y="938"/>
                    </a:lnTo>
                    <a:lnTo>
                      <a:pt x="588" y="938"/>
                    </a:lnTo>
                    <a:lnTo>
                      <a:pt x="490" y="925"/>
                    </a:lnTo>
                    <a:lnTo>
                      <a:pt x="392" y="925"/>
                    </a:lnTo>
                    <a:lnTo>
                      <a:pt x="304" y="912"/>
                    </a:lnTo>
                    <a:lnTo>
                      <a:pt x="229" y="912"/>
                    </a:lnTo>
                    <a:lnTo>
                      <a:pt x="163" y="899"/>
                    </a:lnTo>
                    <a:lnTo>
                      <a:pt x="98" y="889"/>
                    </a:lnTo>
                    <a:lnTo>
                      <a:pt x="75" y="889"/>
                    </a:lnTo>
                    <a:lnTo>
                      <a:pt x="56" y="876"/>
                    </a:lnTo>
                    <a:lnTo>
                      <a:pt x="43" y="876"/>
                    </a:lnTo>
                    <a:lnTo>
                      <a:pt x="23" y="863"/>
                    </a:lnTo>
                    <a:lnTo>
                      <a:pt x="10" y="863"/>
                    </a:lnTo>
                    <a:lnTo>
                      <a:pt x="0" y="853"/>
                    </a:lnTo>
                    <a:close/>
                  </a:path>
                </a:pathLst>
              </a:custGeom>
              <a:solidFill>
                <a:srgbClr val="FFFFFF"/>
              </a:solidFill>
              <a:ln w="9525">
                <a:noFill/>
                <a:round/>
                <a:headEnd/>
                <a:tailEnd/>
              </a:ln>
            </p:spPr>
            <p:txBody>
              <a:bodyPr/>
              <a:lstStyle/>
              <a:p>
                <a:endParaRPr lang="en-US"/>
              </a:p>
            </p:txBody>
          </p:sp>
          <p:sp>
            <p:nvSpPr>
              <p:cNvPr id="53138" name="Freeform 402"/>
              <p:cNvSpPr>
                <a:spLocks/>
              </p:cNvSpPr>
              <p:nvPr/>
            </p:nvSpPr>
            <p:spPr bwMode="auto">
              <a:xfrm>
                <a:off x="2396" y="1727"/>
                <a:ext cx="2565" cy="948"/>
              </a:xfrm>
              <a:custGeom>
                <a:avLst/>
                <a:gdLst>
                  <a:gd name="T0" fmla="*/ 23 w 2565"/>
                  <a:gd name="T1" fmla="*/ 804 h 948"/>
                  <a:gd name="T2" fmla="*/ 65 w 2565"/>
                  <a:gd name="T3" fmla="*/ 719 h 948"/>
                  <a:gd name="T4" fmla="*/ 98 w 2565"/>
                  <a:gd name="T5" fmla="*/ 644 h 948"/>
                  <a:gd name="T6" fmla="*/ 154 w 2565"/>
                  <a:gd name="T7" fmla="*/ 572 h 948"/>
                  <a:gd name="T8" fmla="*/ 196 w 2565"/>
                  <a:gd name="T9" fmla="*/ 510 h 948"/>
                  <a:gd name="T10" fmla="*/ 252 w 2565"/>
                  <a:gd name="T11" fmla="*/ 451 h 948"/>
                  <a:gd name="T12" fmla="*/ 294 w 2565"/>
                  <a:gd name="T13" fmla="*/ 402 h 948"/>
                  <a:gd name="T14" fmla="*/ 392 w 2565"/>
                  <a:gd name="T15" fmla="*/ 317 h 948"/>
                  <a:gd name="T16" fmla="*/ 490 w 2565"/>
                  <a:gd name="T17" fmla="*/ 242 h 948"/>
                  <a:gd name="T18" fmla="*/ 578 w 2565"/>
                  <a:gd name="T19" fmla="*/ 183 h 948"/>
                  <a:gd name="T20" fmla="*/ 673 w 2565"/>
                  <a:gd name="T21" fmla="*/ 144 h 948"/>
                  <a:gd name="T22" fmla="*/ 761 w 2565"/>
                  <a:gd name="T23" fmla="*/ 98 h 948"/>
                  <a:gd name="T24" fmla="*/ 859 w 2565"/>
                  <a:gd name="T25" fmla="*/ 62 h 948"/>
                  <a:gd name="T26" fmla="*/ 967 w 2565"/>
                  <a:gd name="T27" fmla="*/ 36 h 948"/>
                  <a:gd name="T28" fmla="*/ 1042 w 2565"/>
                  <a:gd name="T29" fmla="*/ 23 h 948"/>
                  <a:gd name="T30" fmla="*/ 1154 w 2565"/>
                  <a:gd name="T31" fmla="*/ 10 h 948"/>
                  <a:gd name="T32" fmla="*/ 1229 w 2565"/>
                  <a:gd name="T33" fmla="*/ 0 h 948"/>
                  <a:gd name="T34" fmla="*/ 1369 w 2565"/>
                  <a:gd name="T35" fmla="*/ 0 h 948"/>
                  <a:gd name="T36" fmla="*/ 1500 w 2565"/>
                  <a:gd name="T37" fmla="*/ 23 h 948"/>
                  <a:gd name="T38" fmla="*/ 1631 w 2565"/>
                  <a:gd name="T39" fmla="*/ 49 h 948"/>
                  <a:gd name="T40" fmla="*/ 1738 w 2565"/>
                  <a:gd name="T41" fmla="*/ 72 h 948"/>
                  <a:gd name="T42" fmla="*/ 1840 w 2565"/>
                  <a:gd name="T43" fmla="*/ 108 h 948"/>
                  <a:gd name="T44" fmla="*/ 1948 w 2565"/>
                  <a:gd name="T45" fmla="*/ 157 h 948"/>
                  <a:gd name="T46" fmla="*/ 2055 w 2565"/>
                  <a:gd name="T47" fmla="*/ 229 h 948"/>
                  <a:gd name="T48" fmla="*/ 2163 w 2565"/>
                  <a:gd name="T49" fmla="*/ 304 h 948"/>
                  <a:gd name="T50" fmla="*/ 2219 w 2565"/>
                  <a:gd name="T51" fmla="*/ 353 h 948"/>
                  <a:gd name="T52" fmla="*/ 2274 w 2565"/>
                  <a:gd name="T53" fmla="*/ 402 h 948"/>
                  <a:gd name="T54" fmla="*/ 2359 w 2565"/>
                  <a:gd name="T55" fmla="*/ 487 h 948"/>
                  <a:gd name="T56" fmla="*/ 2415 w 2565"/>
                  <a:gd name="T57" fmla="*/ 572 h 948"/>
                  <a:gd name="T58" fmla="*/ 2490 w 2565"/>
                  <a:gd name="T59" fmla="*/ 670 h 948"/>
                  <a:gd name="T60" fmla="*/ 2536 w 2565"/>
                  <a:gd name="T61" fmla="*/ 755 h 948"/>
                  <a:gd name="T62" fmla="*/ 2555 w 2565"/>
                  <a:gd name="T63" fmla="*/ 827 h 948"/>
                  <a:gd name="T64" fmla="*/ 2555 w 2565"/>
                  <a:gd name="T65" fmla="*/ 863 h 948"/>
                  <a:gd name="T66" fmla="*/ 2513 w 2565"/>
                  <a:gd name="T67" fmla="*/ 889 h 948"/>
                  <a:gd name="T68" fmla="*/ 2350 w 2565"/>
                  <a:gd name="T69" fmla="*/ 912 h 948"/>
                  <a:gd name="T70" fmla="*/ 1990 w 2565"/>
                  <a:gd name="T71" fmla="*/ 938 h 948"/>
                  <a:gd name="T72" fmla="*/ 1533 w 2565"/>
                  <a:gd name="T73" fmla="*/ 948 h 948"/>
                  <a:gd name="T74" fmla="*/ 925 w 2565"/>
                  <a:gd name="T75" fmla="*/ 938 h 948"/>
                  <a:gd name="T76" fmla="*/ 490 w 2565"/>
                  <a:gd name="T77" fmla="*/ 925 h 948"/>
                  <a:gd name="T78" fmla="*/ 229 w 2565"/>
                  <a:gd name="T79" fmla="*/ 912 h 948"/>
                  <a:gd name="T80" fmla="*/ 75 w 2565"/>
                  <a:gd name="T81" fmla="*/ 889 h 948"/>
                  <a:gd name="T82" fmla="*/ 23 w 2565"/>
                  <a:gd name="T83" fmla="*/ 863 h 9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65"/>
                  <a:gd name="T127" fmla="*/ 0 h 948"/>
                  <a:gd name="T128" fmla="*/ 2565 w 2565"/>
                  <a:gd name="T129" fmla="*/ 948 h 94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65" h="948">
                    <a:moveTo>
                      <a:pt x="0" y="853"/>
                    </a:moveTo>
                    <a:lnTo>
                      <a:pt x="0" y="853"/>
                    </a:lnTo>
                    <a:lnTo>
                      <a:pt x="23" y="804"/>
                    </a:lnTo>
                    <a:lnTo>
                      <a:pt x="43" y="755"/>
                    </a:lnTo>
                    <a:lnTo>
                      <a:pt x="56" y="729"/>
                    </a:lnTo>
                    <a:lnTo>
                      <a:pt x="65" y="719"/>
                    </a:lnTo>
                    <a:lnTo>
                      <a:pt x="75" y="693"/>
                    </a:lnTo>
                    <a:lnTo>
                      <a:pt x="88" y="670"/>
                    </a:lnTo>
                    <a:lnTo>
                      <a:pt x="98" y="644"/>
                    </a:lnTo>
                    <a:lnTo>
                      <a:pt x="108" y="634"/>
                    </a:lnTo>
                    <a:lnTo>
                      <a:pt x="141" y="585"/>
                    </a:lnTo>
                    <a:lnTo>
                      <a:pt x="154" y="572"/>
                    </a:lnTo>
                    <a:lnTo>
                      <a:pt x="173" y="546"/>
                    </a:lnTo>
                    <a:lnTo>
                      <a:pt x="186" y="523"/>
                    </a:lnTo>
                    <a:lnTo>
                      <a:pt x="196" y="510"/>
                    </a:lnTo>
                    <a:lnTo>
                      <a:pt x="219" y="487"/>
                    </a:lnTo>
                    <a:lnTo>
                      <a:pt x="229" y="474"/>
                    </a:lnTo>
                    <a:lnTo>
                      <a:pt x="252" y="451"/>
                    </a:lnTo>
                    <a:lnTo>
                      <a:pt x="261" y="438"/>
                    </a:lnTo>
                    <a:lnTo>
                      <a:pt x="284" y="415"/>
                    </a:lnTo>
                    <a:lnTo>
                      <a:pt x="294" y="402"/>
                    </a:lnTo>
                    <a:lnTo>
                      <a:pt x="337" y="366"/>
                    </a:lnTo>
                    <a:lnTo>
                      <a:pt x="369" y="327"/>
                    </a:lnTo>
                    <a:lnTo>
                      <a:pt x="392" y="317"/>
                    </a:lnTo>
                    <a:lnTo>
                      <a:pt x="415" y="304"/>
                    </a:lnTo>
                    <a:lnTo>
                      <a:pt x="458" y="268"/>
                    </a:lnTo>
                    <a:lnTo>
                      <a:pt x="490" y="242"/>
                    </a:lnTo>
                    <a:lnTo>
                      <a:pt x="510" y="229"/>
                    </a:lnTo>
                    <a:lnTo>
                      <a:pt x="533" y="219"/>
                    </a:lnTo>
                    <a:lnTo>
                      <a:pt x="578" y="183"/>
                    </a:lnTo>
                    <a:lnTo>
                      <a:pt x="621" y="157"/>
                    </a:lnTo>
                    <a:lnTo>
                      <a:pt x="644" y="144"/>
                    </a:lnTo>
                    <a:lnTo>
                      <a:pt x="673" y="144"/>
                    </a:lnTo>
                    <a:lnTo>
                      <a:pt x="719" y="121"/>
                    </a:lnTo>
                    <a:lnTo>
                      <a:pt x="739" y="108"/>
                    </a:lnTo>
                    <a:lnTo>
                      <a:pt x="761" y="98"/>
                    </a:lnTo>
                    <a:lnTo>
                      <a:pt x="814" y="85"/>
                    </a:lnTo>
                    <a:lnTo>
                      <a:pt x="840" y="72"/>
                    </a:lnTo>
                    <a:lnTo>
                      <a:pt x="859" y="62"/>
                    </a:lnTo>
                    <a:lnTo>
                      <a:pt x="915" y="49"/>
                    </a:lnTo>
                    <a:lnTo>
                      <a:pt x="935" y="49"/>
                    </a:lnTo>
                    <a:lnTo>
                      <a:pt x="967" y="36"/>
                    </a:lnTo>
                    <a:lnTo>
                      <a:pt x="990" y="36"/>
                    </a:lnTo>
                    <a:lnTo>
                      <a:pt x="1013" y="23"/>
                    </a:lnTo>
                    <a:lnTo>
                      <a:pt x="1042" y="23"/>
                    </a:lnTo>
                    <a:lnTo>
                      <a:pt x="1069" y="23"/>
                    </a:lnTo>
                    <a:lnTo>
                      <a:pt x="1121" y="10"/>
                    </a:lnTo>
                    <a:lnTo>
                      <a:pt x="1154" y="10"/>
                    </a:lnTo>
                    <a:lnTo>
                      <a:pt x="1176" y="10"/>
                    </a:lnTo>
                    <a:lnTo>
                      <a:pt x="1209" y="0"/>
                    </a:lnTo>
                    <a:lnTo>
                      <a:pt x="1229" y="0"/>
                    </a:lnTo>
                    <a:lnTo>
                      <a:pt x="1284" y="0"/>
                    </a:lnTo>
                    <a:lnTo>
                      <a:pt x="1337" y="0"/>
                    </a:lnTo>
                    <a:lnTo>
                      <a:pt x="1369" y="0"/>
                    </a:lnTo>
                    <a:lnTo>
                      <a:pt x="1392" y="10"/>
                    </a:lnTo>
                    <a:lnTo>
                      <a:pt x="1448" y="10"/>
                    </a:lnTo>
                    <a:lnTo>
                      <a:pt x="1500" y="23"/>
                    </a:lnTo>
                    <a:lnTo>
                      <a:pt x="1556" y="23"/>
                    </a:lnTo>
                    <a:lnTo>
                      <a:pt x="1611" y="36"/>
                    </a:lnTo>
                    <a:lnTo>
                      <a:pt x="1631" y="49"/>
                    </a:lnTo>
                    <a:lnTo>
                      <a:pt x="1663" y="49"/>
                    </a:lnTo>
                    <a:lnTo>
                      <a:pt x="1709" y="62"/>
                    </a:lnTo>
                    <a:lnTo>
                      <a:pt x="1738" y="72"/>
                    </a:lnTo>
                    <a:lnTo>
                      <a:pt x="1761" y="85"/>
                    </a:lnTo>
                    <a:lnTo>
                      <a:pt x="1807" y="98"/>
                    </a:lnTo>
                    <a:lnTo>
                      <a:pt x="1840" y="108"/>
                    </a:lnTo>
                    <a:lnTo>
                      <a:pt x="1859" y="121"/>
                    </a:lnTo>
                    <a:lnTo>
                      <a:pt x="1902" y="144"/>
                    </a:lnTo>
                    <a:lnTo>
                      <a:pt x="1948" y="157"/>
                    </a:lnTo>
                    <a:lnTo>
                      <a:pt x="1990" y="183"/>
                    </a:lnTo>
                    <a:lnTo>
                      <a:pt x="2036" y="219"/>
                    </a:lnTo>
                    <a:lnTo>
                      <a:pt x="2055" y="229"/>
                    </a:lnTo>
                    <a:lnTo>
                      <a:pt x="2078" y="242"/>
                    </a:lnTo>
                    <a:lnTo>
                      <a:pt x="2121" y="268"/>
                    </a:lnTo>
                    <a:lnTo>
                      <a:pt x="2163" y="304"/>
                    </a:lnTo>
                    <a:lnTo>
                      <a:pt x="2186" y="317"/>
                    </a:lnTo>
                    <a:lnTo>
                      <a:pt x="2196" y="327"/>
                    </a:lnTo>
                    <a:lnTo>
                      <a:pt x="2219" y="353"/>
                    </a:lnTo>
                    <a:lnTo>
                      <a:pt x="2242" y="366"/>
                    </a:lnTo>
                    <a:lnTo>
                      <a:pt x="2265" y="376"/>
                    </a:lnTo>
                    <a:lnTo>
                      <a:pt x="2274" y="402"/>
                    </a:lnTo>
                    <a:lnTo>
                      <a:pt x="2307" y="438"/>
                    </a:lnTo>
                    <a:lnTo>
                      <a:pt x="2340" y="474"/>
                    </a:lnTo>
                    <a:lnTo>
                      <a:pt x="2359" y="487"/>
                    </a:lnTo>
                    <a:lnTo>
                      <a:pt x="2372" y="510"/>
                    </a:lnTo>
                    <a:lnTo>
                      <a:pt x="2405" y="546"/>
                    </a:lnTo>
                    <a:lnTo>
                      <a:pt x="2415" y="572"/>
                    </a:lnTo>
                    <a:lnTo>
                      <a:pt x="2438" y="585"/>
                    </a:lnTo>
                    <a:lnTo>
                      <a:pt x="2457" y="634"/>
                    </a:lnTo>
                    <a:lnTo>
                      <a:pt x="2490" y="670"/>
                    </a:lnTo>
                    <a:lnTo>
                      <a:pt x="2513" y="719"/>
                    </a:lnTo>
                    <a:lnTo>
                      <a:pt x="2526" y="742"/>
                    </a:lnTo>
                    <a:lnTo>
                      <a:pt x="2536" y="755"/>
                    </a:lnTo>
                    <a:lnTo>
                      <a:pt x="2546" y="778"/>
                    </a:lnTo>
                    <a:lnTo>
                      <a:pt x="2555" y="804"/>
                    </a:lnTo>
                    <a:lnTo>
                      <a:pt x="2555" y="827"/>
                    </a:lnTo>
                    <a:lnTo>
                      <a:pt x="2565" y="853"/>
                    </a:lnTo>
                    <a:lnTo>
                      <a:pt x="2565" y="863"/>
                    </a:lnTo>
                    <a:lnTo>
                      <a:pt x="2555" y="863"/>
                    </a:lnTo>
                    <a:lnTo>
                      <a:pt x="2546" y="876"/>
                    </a:lnTo>
                    <a:lnTo>
                      <a:pt x="2536" y="876"/>
                    </a:lnTo>
                    <a:lnTo>
                      <a:pt x="2513" y="889"/>
                    </a:lnTo>
                    <a:lnTo>
                      <a:pt x="2467" y="889"/>
                    </a:lnTo>
                    <a:lnTo>
                      <a:pt x="2415" y="899"/>
                    </a:lnTo>
                    <a:lnTo>
                      <a:pt x="2350" y="912"/>
                    </a:lnTo>
                    <a:lnTo>
                      <a:pt x="2274" y="912"/>
                    </a:lnTo>
                    <a:lnTo>
                      <a:pt x="2186" y="925"/>
                    </a:lnTo>
                    <a:lnTo>
                      <a:pt x="1990" y="938"/>
                    </a:lnTo>
                    <a:lnTo>
                      <a:pt x="1761" y="938"/>
                    </a:lnTo>
                    <a:lnTo>
                      <a:pt x="1654" y="948"/>
                    </a:lnTo>
                    <a:lnTo>
                      <a:pt x="1533" y="948"/>
                    </a:lnTo>
                    <a:lnTo>
                      <a:pt x="1284" y="948"/>
                    </a:lnTo>
                    <a:lnTo>
                      <a:pt x="1042" y="948"/>
                    </a:lnTo>
                    <a:lnTo>
                      <a:pt x="925" y="938"/>
                    </a:lnTo>
                    <a:lnTo>
                      <a:pt x="807" y="938"/>
                    </a:lnTo>
                    <a:lnTo>
                      <a:pt x="588" y="938"/>
                    </a:lnTo>
                    <a:lnTo>
                      <a:pt x="490" y="925"/>
                    </a:lnTo>
                    <a:lnTo>
                      <a:pt x="392" y="925"/>
                    </a:lnTo>
                    <a:lnTo>
                      <a:pt x="304" y="912"/>
                    </a:lnTo>
                    <a:lnTo>
                      <a:pt x="229" y="912"/>
                    </a:lnTo>
                    <a:lnTo>
                      <a:pt x="163" y="899"/>
                    </a:lnTo>
                    <a:lnTo>
                      <a:pt x="98" y="889"/>
                    </a:lnTo>
                    <a:lnTo>
                      <a:pt x="75" y="889"/>
                    </a:lnTo>
                    <a:lnTo>
                      <a:pt x="56" y="876"/>
                    </a:lnTo>
                    <a:lnTo>
                      <a:pt x="43" y="876"/>
                    </a:lnTo>
                    <a:lnTo>
                      <a:pt x="23" y="863"/>
                    </a:lnTo>
                    <a:lnTo>
                      <a:pt x="10" y="863"/>
                    </a:lnTo>
                    <a:lnTo>
                      <a:pt x="0" y="853"/>
                    </a:lnTo>
                  </a:path>
                </a:pathLst>
              </a:custGeom>
              <a:noFill/>
              <a:ln w="11113">
                <a:solidFill>
                  <a:srgbClr val="000000"/>
                </a:solidFill>
                <a:prstDash val="solid"/>
                <a:round/>
                <a:headEnd/>
                <a:tailEnd/>
              </a:ln>
            </p:spPr>
            <p:txBody>
              <a:bodyPr/>
              <a:lstStyle/>
              <a:p>
                <a:endParaRPr lang="en-US"/>
              </a:p>
            </p:txBody>
          </p:sp>
          <p:sp>
            <p:nvSpPr>
              <p:cNvPr id="53139" name="Oval 403"/>
              <p:cNvSpPr>
                <a:spLocks noChangeArrowheads="1"/>
              </p:cNvSpPr>
              <p:nvPr/>
            </p:nvSpPr>
            <p:spPr bwMode="auto">
              <a:xfrm>
                <a:off x="2399" y="2302"/>
                <a:ext cx="2579" cy="599"/>
              </a:xfrm>
              <a:prstGeom prst="ellipse">
                <a:avLst/>
              </a:prstGeom>
              <a:solidFill>
                <a:srgbClr val="EAA300"/>
              </a:solidFill>
              <a:ln w="11113">
                <a:solidFill>
                  <a:srgbClr val="000000"/>
                </a:solidFill>
                <a:round/>
                <a:headEnd/>
                <a:tailEnd/>
              </a:ln>
            </p:spPr>
            <p:txBody>
              <a:bodyPr/>
              <a:lstStyle/>
              <a:p>
                <a:endParaRPr lang="en-US"/>
              </a:p>
            </p:txBody>
          </p:sp>
        </p:grpSp>
        <p:grpSp>
          <p:nvGrpSpPr>
            <p:cNvPr id="52308" name="Group 404"/>
            <p:cNvGrpSpPr>
              <a:grpSpLocks/>
            </p:cNvGrpSpPr>
            <p:nvPr/>
          </p:nvGrpSpPr>
          <p:grpSpPr bwMode="auto">
            <a:xfrm>
              <a:off x="2506" y="2278"/>
              <a:ext cx="1023" cy="812"/>
              <a:chOff x="2527" y="2044"/>
              <a:chExt cx="957" cy="661"/>
            </a:xfrm>
          </p:grpSpPr>
          <p:grpSp>
            <p:nvGrpSpPr>
              <p:cNvPr id="52875" name="Group 405"/>
              <p:cNvGrpSpPr>
                <a:grpSpLocks/>
              </p:cNvGrpSpPr>
              <p:nvPr/>
            </p:nvGrpSpPr>
            <p:grpSpPr bwMode="auto">
              <a:xfrm>
                <a:off x="2919" y="2322"/>
                <a:ext cx="565" cy="353"/>
                <a:chOff x="2919" y="2322"/>
                <a:chExt cx="565" cy="353"/>
              </a:xfrm>
            </p:grpSpPr>
            <p:grpSp>
              <p:nvGrpSpPr>
                <p:cNvPr id="53122" name="Group 406"/>
                <p:cNvGrpSpPr>
                  <a:grpSpLocks/>
                </p:cNvGrpSpPr>
                <p:nvPr/>
              </p:nvGrpSpPr>
              <p:grpSpPr bwMode="auto">
                <a:xfrm>
                  <a:off x="3298" y="2407"/>
                  <a:ext cx="186" cy="245"/>
                  <a:chOff x="3298" y="2407"/>
                  <a:chExt cx="186" cy="245"/>
                </a:xfrm>
              </p:grpSpPr>
              <p:sp>
                <p:nvSpPr>
                  <p:cNvPr id="53133" name="Freeform 407"/>
                  <p:cNvSpPr>
                    <a:spLocks/>
                  </p:cNvSpPr>
                  <p:nvPr/>
                </p:nvSpPr>
                <p:spPr bwMode="auto">
                  <a:xfrm>
                    <a:off x="3298" y="2407"/>
                    <a:ext cx="180" cy="239"/>
                  </a:xfrm>
                  <a:custGeom>
                    <a:avLst/>
                    <a:gdLst>
                      <a:gd name="T0" fmla="*/ 52 w 180"/>
                      <a:gd name="T1" fmla="*/ 13 h 239"/>
                      <a:gd name="T2" fmla="*/ 52 w 180"/>
                      <a:gd name="T3" fmla="*/ 13 h 239"/>
                      <a:gd name="T4" fmla="*/ 62 w 180"/>
                      <a:gd name="T5" fmla="*/ 13 h 239"/>
                      <a:gd name="T6" fmla="*/ 75 w 180"/>
                      <a:gd name="T7" fmla="*/ 0 h 239"/>
                      <a:gd name="T8" fmla="*/ 85 w 180"/>
                      <a:gd name="T9" fmla="*/ 0 h 239"/>
                      <a:gd name="T10" fmla="*/ 95 w 180"/>
                      <a:gd name="T11" fmla="*/ 0 h 239"/>
                      <a:gd name="T12" fmla="*/ 105 w 180"/>
                      <a:gd name="T13" fmla="*/ 0 h 239"/>
                      <a:gd name="T14" fmla="*/ 118 w 180"/>
                      <a:gd name="T15" fmla="*/ 0 h 239"/>
                      <a:gd name="T16" fmla="*/ 127 w 180"/>
                      <a:gd name="T17" fmla="*/ 13 h 239"/>
                      <a:gd name="T18" fmla="*/ 137 w 180"/>
                      <a:gd name="T19" fmla="*/ 13 h 239"/>
                      <a:gd name="T20" fmla="*/ 137 w 180"/>
                      <a:gd name="T21" fmla="*/ 23 h 239"/>
                      <a:gd name="T22" fmla="*/ 137 w 180"/>
                      <a:gd name="T23" fmla="*/ 36 h 239"/>
                      <a:gd name="T24" fmla="*/ 137 w 180"/>
                      <a:gd name="T25" fmla="*/ 49 h 239"/>
                      <a:gd name="T26" fmla="*/ 137 w 180"/>
                      <a:gd name="T27" fmla="*/ 62 h 239"/>
                      <a:gd name="T28" fmla="*/ 137 w 180"/>
                      <a:gd name="T29" fmla="*/ 72 h 239"/>
                      <a:gd name="T30" fmla="*/ 137 w 180"/>
                      <a:gd name="T31" fmla="*/ 85 h 239"/>
                      <a:gd name="T32" fmla="*/ 137 w 180"/>
                      <a:gd name="T33" fmla="*/ 98 h 239"/>
                      <a:gd name="T34" fmla="*/ 137 w 180"/>
                      <a:gd name="T35" fmla="*/ 108 h 239"/>
                      <a:gd name="T36" fmla="*/ 147 w 180"/>
                      <a:gd name="T37" fmla="*/ 108 h 239"/>
                      <a:gd name="T38" fmla="*/ 147 w 180"/>
                      <a:gd name="T39" fmla="*/ 121 h 239"/>
                      <a:gd name="T40" fmla="*/ 147 w 180"/>
                      <a:gd name="T41" fmla="*/ 131 h 239"/>
                      <a:gd name="T42" fmla="*/ 160 w 180"/>
                      <a:gd name="T43" fmla="*/ 157 h 239"/>
                      <a:gd name="T44" fmla="*/ 160 w 180"/>
                      <a:gd name="T45" fmla="*/ 167 h 239"/>
                      <a:gd name="T46" fmla="*/ 170 w 180"/>
                      <a:gd name="T47" fmla="*/ 180 h 239"/>
                      <a:gd name="T48" fmla="*/ 180 w 180"/>
                      <a:gd name="T49" fmla="*/ 190 h 239"/>
                      <a:gd name="T50" fmla="*/ 180 w 180"/>
                      <a:gd name="T51" fmla="*/ 203 h 239"/>
                      <a:gd name="T52" fmla="*/ 180 w 180"/>
                      <a:gd name="T53" fmla="*/ 226 h 239"/>
                      <a:gd name="T54" fmla="*/ 170 w 180"/>
                      <a:gd name="T55" fmla="*/ 226 h 239"/>
                      <a:gd name="T56" fmla="*/ 160 w 180"/>
                      <a:gd name="T57" fmla="*/ 239 h 239"/>
                      <a:gd name="T58" fmla="*/ 147 w 180"/>
                      <a:gd name="T59" fmla="*/ 239 h 239"/>
                      <a:gd name="T60" fmla="*/ 127 w 180"/>
                      <a:gd name="T61" fmla="*/ 239 h 239"/>
                      <a:gd name="T62" fmla="*/ 105 w 180"/>
                      <a:gd name="T63" fmla="*/ 239 h 239"/>
                      <a:gd name="T64" fmla="*/ 85 w 180"/>
                      <a:gd name="T65" fmla="*/ 239 h 239"/>
                      <a:gd name="T66" fmla="*/ 52 w 180"/>
                      <a:gd name="T67" fmla="*/ 239 h 239"/>
                      <a:gd name="T68" fmla="*/ 33 w 180"/>
                      <a:gd name="T69" fmla="*/ 239 h 239"/>
                      <a:gd name="T70" fmla="*/ 20 w 180"/>
                      <a:gd name="T71" fmla="*/ 226 h 239"/>
                      <a:gd name="T72" fmla="*/ 10 w 180"/>
                      <a:gd name="T73" fmla="*/ 226 h 239"/>
                      <a:gd name="T74" fmla="*/ 0 w 180"/>
                      <a:gd name="T75" fmla="*/ 226 h 239"/>
                      <a:gd name="T76" fmla="*/ 0 w 180"/>
                      <a:gd name="T77" fmla="*/ 203 h 239"/>
                      <a:gd name="T78" fmla="*/ 10 w 180"/>
                      <a:gd name="T79" fmla="*/ 190 h 239"/>
                      <a:gd name="T80" fmla="*/ 10 w 180"/>
                      <a:gd name="T81" fmla="*/ 180 h 239"/>
                      <a:gd name="T82" fmla="*/ 20 w 180"/>
                      <a:gd name="T83" fmla="*/ 180 h 239"/>
                      <a:gd name="T84" fmla="*/ 20 w 180"/>
                      <a:gd name="T85" fmla="*/ 167 h 239"/>
                      <a:gd name="T86" fmla="*/ 33 w 180"/>
                      <a:gd name="T87" fmla="*/ 157 h 239"/>
                      <a:gd name="T88" fmla="*/ 33 w 180"/>
                      <a:gd name="T89" fmla="*/ 144 h 239"/>
                      <a:gd name="T90" fmla="*/ 42 w 180"/>
                      <a:gd name="T91" fmla="*/ 121 h 239"/>
                      <a:gd name="T92" fmla="*/ 42 w 180"/>
                      <a:gd name="T93" fmla="*/ 108 h 239"/>
                      <a:gd name="T94" fmla="*/ 52 w 180"/>
                      <a:gd name="T95" fmla="*/ 98 h 239"/>
                      <a:gd name="T96" fmla="*/ 52 w 180"/>
                      <a:gd name="T97" fmla="*/ 85 h 239"/>
                      <a:gd name="T98" fmla="*/ 52 w 180"/>
                      <a:gd name="T99" fmla="*/ 72 h 239"/>
                      <a:gd name="T100" fmla="*/ 62 w 180"/>
                      <a:gd name="T101" fmla="*/ 62 h 239"/>
                      <a:gd name="T102" fmla="*/ 62 w 180"/>
                      <a:gd name="T103" fmla="*/ 49 h 239"/>
                      <a:gd name="T104" fmla="*/ 62 w 180"/>
                      <a:gd name="T105" fmla="*/ 36 h 239"/>
                      <a:gd name="T106" fmla="*/ 62 w 180"/>
                      <a:gd name="T107" fmla="*/ 23 h 239"/>
                      <a:gd name="T108" fmla="*/ 52 w 180"/>
                      <a:gd name="T109" fmla="*/ 13 h 23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239"/>
                      <a:gd name="T167" fmla="*/ 180 w 180"/>
                      <a:gd name="T168" fmla="*/ 239 h 23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239">
                        <a:moveTo>
                          <a:pt x="52" y="13"/>
                        </a:moveTo>
                        <a:lnTo>
                          <a:pt x="52" y="13"/>
                        </a:lnTo>
                        <a:lnTo>
                          <a:pt x="62" y="13"/>
                        </a:lnTo>
                        <a:lnTo>
                          <a:pt x="75" y="0"/>
                        </a:lnTo>
                        <a:lnTo>
                          <a:pt x="85" y="0"/>
                        </a:lnTo>
                        <a:lnTo>
                          <a:pt x="95" y="0"/>
                        </a:lnTo>
                        <a:lnTo>
                          <a:pt x="105" y="0"/>
                        </a:lnTo>
                        <a:lnTo>
                          <a:pt x="118" y="0"/>
                        </a:lnTo>
                        <a:lnTo>
                          <a:pt x="127" y="13"/>
                        </a:lnTo>
                        <a:lnTo>
                          <a:pt x="137" y="13"/>
                        </a:lnTo>
                        <a:lnTo>
                          <a:pt x="137" y="23"/>
                        </a:lnTo>
                        <a:lnTo>
                          <a:pt x="137" y="36"/>
                        </a:lnTo>
                        <a:lnTo>
                          <a:pt x="137" y="49"/>
                        </a:lnTo>
                        <a:lnTo>
                          <a:pt x="137" y="62"/>
                        </a:lnTo>
                        <a:lnTo>
                          <a:pt x="137" y="72"/>
                        </a:lnTo>
                        <a:lnTo>
                          <a:pt x="137" y="85"/>
                        </a:lnTo>
                        <a:lnTo>
                          <a:pt x="137" y="98"/>
                        </a:lnTo>
                        <a:lnTo>
                          <a:pt x="137" y="108"/>
                        </a:lnTo>
                        <a:lnTo>
                          <a:pt x="147" y="108"/>
                        </a:lnTo>
                        <a:lnTo>
                          <a:pt x="147" y="121"/>
                        </a:lnTo>
                        <a:lnTo>
                          <a:pt x="147" y="131"/>
                        </a:lnTo>
                        <a:lnTo>
                          <a:pt x="160" y="157"/>
                        </a:lnTo>
                        <a:lnTo>
                          <a:pt x="160" y="167"/>
                        </a:lnTo>
                        <a:lnTo>
                          <a:pt x="170" y="180"/>
                        </a:lnTo>
                        <a:lnTo>
                          <a:pt x="180" y="190"/>
                        </a:lnTo>
                        <a:lnTo>
                          <a:pt x="180" y="203"/>
                        </a:lnTo>
                        <a:lnTo>
                          <a:pt x="180" y="226"/>
                        </a:lnTo>
                        <a:lnTo>
                          <a:pt x="170" y="226"/>
                        </a:lnTo>
                        <a:lnTo>
                          <a:pt x="160" y="239"/>
                        </a:lnTo>
                        <a:lnTo>
                          <a:pt x="147" y="239"/>
                        </a:lnTo>
                        <a:lnTo>
                          <a:pt x="127" y="239"/>
                        </a:lnTo>
                        <a:lnTo>
                          <a:pt x="105" y="239"/>
                        </a:lnTo>
                        <a:lnTo>
                          <a:pt x="85" y="239"/>
                        </a:lnTo>
                        <a:lnTo>
                          <a:pt x="52" y="239"/>
                        </a:lnTo>
                        <a:lnTo>
                          <a:pt x="33" y="239"/>
                        </a:lnTo>
                        <a:lnTo>
                          <a:pt x="20" y="226"/>
                        </a:lnTo>
                        <a:lnTo>
                          <a:pt x="10" y="226"/>
                        </a:lnTo>
                        <a:lnTo>
                          <a:pt x="0" y="226"/>
                        </a:lnTo>
                        <a:lnTo>
                          <a:pt x="0" y="203"/>
                        </a:lnTo>
                        <a:lnTo>
                          <a:pt x="10" y="190"/>
                        </a:lnTo>
                        <a:lnTo>
                          <a:pt x="10" y="180"/>
                        </a:lnTo>
                        <a:lnTo>
                          <a:pt x="20" y="180"/>
                        </a:lnTo>
                        <a:lnTo>
                          <a:pt x="20" y="167"/>
                        </a:lnTo>
                        <a:lnTo>
                          <a:pt x="33" y="157"/>
                        </a:lnTo>
                        <a:lnTo>
                          <a:pt x="33" y="144"/>
                        </a:lnTo>
                        <a:lnTo>
                          <a:pt x="42" y="121"/>
                        </a:lnTo>
                        <a:lnTo>
                          <a:pt x="42" y="108"/>
                        </a:lnTo>
                        <a:lnTo>
                          <a:pt x="52" y="98"/>
                        </a:lnTo>
                        <a:lnTo>
                          <a:pt x="52" y="85"/>
                        </a:lnTo>
                        <a:lnTo>
                          <a:pt x="52" y="72"/>
                        </a:lnTo>
                        <a:lnTo>
                          <a:pt x="62" y="62"/>
                        </a:lnTo>
                        <a:lnTo>
                          <a:pt x="62" y="49"/>
                        </a:lnTo>
                        <a:lnTo>
                          <a:pt x="62" y="36"/>
                        </a:lnTo>
                        <a:lnTo>
                          <a:pt x="62" y="23"/>
                        </a:lnTo>
                        <a:lnTo>
                          <a:pt x="52" y="13"/>
                        </a:lnTo>
                        <a:close/>
                      </a:path>
                    </a:pathLst>
                  </a:custGeom>
                  <a:solidFill>
                    <a:srgbClr val="BFBFDF"/>
                  </a:solidFill>
                  <a:ln w="9525">
                    <a:noFill/>
                    <a:round/>
                    <a:headEnd/>
                    <a:tailEnd/>
                  </a:ln>
                </p:spPr>
                <p:txBody>
                  <a:bodyPr/>
                  <a:lstStyle/>
                  <a:p>
                    <a:endParaRPr lang="en-US"/>
                  </a:p>
                </p:txBody>
              </p:sp>
              <p:sp>
                <p:nvSpPr>
                  <p:cNvPr id="53134" name="Freeform 408"/>
                  <p:cNvSpPr>
                    <a:spLocks/>
                  </p:cNvSpPr>
                  <p:nvPr/>
                </p:nvSpPr>
                <p:spPr bwMode="auto">
                  <a:xfrm>
                    <a:off x="3298" y="2407"/>
                    <a:ext cx="186" cy="245"/>
                  </a:xfrm>
                  <a:custGeom>
                    <a:avLst/>
                    <a:gdLst>
                      <a:gd name="T0" fmla="*/ 56 w 186"/>
                      <a:gd name="T1" fmla="*/ 13 h 245"/>
                      <a:gd name="T2" fmla="*/ 65 w 186"/>
                      <a:gd name="T3" fmla="*/ 13 h 245"/>
                      <a:gd name="T4" fmla="*/ 78 w 186"/>
                      <a:gd name="T5" fmla="*/ 0 h 245"/>
                      <a:gd name="T6" fmla="*/ 88 w 186"/>
                      <a:gd name="T7" fmla="*/ 0 h 245"/>
                      <a:gd name="T8" fmla="*/ 98 w 186"/>
                      <a:gd name="T9" fmla="*/ 0 h 245"/>
                      <a:gd name="T10" fmla="*/ 108 w 186"/>
                      <a:gd name="T11" fmla="*/ 0 h 245"/>
                      <a:gd name="T12" fmla="*/ 121 w 186"/>
                      <a:gd name="T13" fmla="*/ 0 h 245"/>
                      <a:gd name="T14" fmla="*/ 131 w 186"/>
                      <a:gd name="T15" fmla="*/ 13 h 245"/>
                      <a:gd name="T16" fmla="*/ 140 w 186"/>
                      <a:gd name="T17" fmla="*/ 13 h 245"/>
                      <a:gd name="T18" fmla="*/ 140 w 186"/>
                      <a:gd name="T19" fmla="*/ 26 h 245"/>
                      <a:gd name="T20" fmla="*/ 140 w 186"/>
                      <a:gd name="T21" fmla="*/ 39 h 245"/>
                      <a:gd name="T22" fmla="*/ 140 w 186"/>
                      <a:gd name="T23" fmla="*/ 49 h 245"/>
                      <a:gd name="T24" fmla="*/ 140 w 186"/>
                      <a:gd name="T25" fmla="*/ 62 h 245"/>
                      <a:gd name="T26" fmla="*/ 140 w 186"/>
                      <a:gd name="T27" fmla="*/ 75 h 245"/>
                      <a:gd name="T28" fmla="*/ 140 w 186"/>
                      <a:gd name="T29" fmla="*/ 85 h 245"/>
                      <a:gd name="T30" fmla="*/ 140 w 186"/>
                      <a:gd name="T31" fmla="*/ 98 h 245"/>
                      <a:gd name="T32" fmla="*/ 140 w 186"/>
                      <a:gd name="T33" fmla="*/ 111 h 245"/>
                      <a:gd name="T34" fmla="*/ 154 w 186"/>
                      <a:gd name="T35" fmla="*/ 111 h 245"/>
                      <a:gd name="T36" fmla="*/ 154 w 186"/>
                      <a:gd name="T37" fmla="*/ 124 h 245"/>
                      <a:gd name="T38" fmla="*/ 154 w 186"/>
                      <a:gd name="T39" fmla="*/ 134 h 245"/>
                      <a:gd name="T40" fmla="*/ 167 w 186"/>
                      <a:gd name="T41" fmla="*/ 160 h 245"/>
                      <a:gd name="T42" fmla="*/ 173 w 186"/>
                      <a:gd name="T43" fmla="*/ 173 h 245"/>
                      <a:gd name="T44" fmla="*/ 173 w 186"/>
                      <a:gd name="T45" fmla="*/ 183 h 245"/>
                      <a:gd name="T46" fmla="*/ 186 w 186"/>
                      <a:gd name="T47" fmla="*/ 196 h 245"/>
                      <a:gd name="T48" fmla="*/ 186 w 186"/>
                      <a:gd name="T49" fmla="*/ 209 h 245"/>
                      <a:gd name="T50" fmla="*/ 186 w 186"/>
                      <a:gd name="T51" fmla="*/ 232 h 245"/>
                      <a:gd name="T52" fmla="*/ 173 w 186"/>
                      <a:gd name="T53" fmla="*/ 245 h 245"/>
                      <a:gd name="T54" fmla="*/ 167 w 186"/>
                      <a:gd name="T55" fmla="*/ 245 h 245"/>
                      <a:gd name="T56" fmla="*/ 154 w 186"/>
                      <a:gd name="T57" fmla="*/ 245 h 245"/>
                      <a:gd name="T58" fmla="*/ 131 w 186"/>
                      <a:gd name="T59" fmla="*/ 245 h 245"/>
                      <a:gd name="T60" fmla="*/ 108 w 186"/>
                      <a:gd name="T61" fmla="*/ 245 h 245"/>
                      <a:gd name="T62" fmla="*/ 88 w 186"/>
                      <a:gd name="T63" fmla="*/ 245 h 245"/>
                      <a:gd name="T64" fmla="*/ 65 w 186"/>
                      <a:gd name="T65" fmla="*/ 245 h 245"/>
                      <a:gd name="T66" fmla="*/ 46 w 186"/>
                      <a:gd name="T67" fmla="*/ 245 h 245"/>
                      <a:gd name="T68" fmla="*/ 23 w 186"/>
                      <a:gd name="T69" fmla="*/ 245 h 245"/>
                      <a:gd name="T70" fmla="*/ 13 w 186"/>
                      <a:gd name="T71" fmla="*/ 245 h 245"/>
                      <a:gd name="T72" fmla="*/ 0 w 186"/>
                      <a:gd name="T73" fmla="*/ 232 h 245"/>
                      <a:gd name="T74" fmla="*/ 0 w 186"/>
                      <a:gd name="T75" fmla="*/ 209 h 245"/>
                      <a:gd name="T76" fmla="*/ 13 w 186"/>
                      <a:gd name="T77" fmla="*/ 196 h 245"/>
                      <a:gd name="T78" fmla="*/ 13 w 186"/>
                      <a:gd name="T79" fmla="*/ 183 h 245"/>
                      <a:gd name="T80" fmla="*/ 23 w 186"/>
                      <a:gd name="T81" fmla="*/ 183 h 245"/>
                      <a:gd name="T82" fmla="*/ 33 w 186"/>
                      <a:gd name="T83" fmla="*/ 173 h 245"/>
                      <a:gd name="T84" fmla="*/ 33 w 186"/>
                      <a:gd name="T85" fmla="*/ 160 h 245"/>
                      <a:gd name="T86" fmla="*/ 46 w 186"/>
                      <a:gd name="T87" fmla="*/ 147 h 245"/>
                      <a:gd name="T88" fmla="*/ 46 w 186"/>
                      <a:gd name="T89" fmla="*/ 134 h 245"/>
                      <a:gd name="T90" fmla="*/ 56 w 186"/>
                      <a:gd name="T91" fmla="*/ 124 h 245"/>
                      <a:gd name="T92" fmla="*/ 56 w 186"/>
                      <a:gd name="T93" fmla="*/ 98 h 245"/>
                      <a:gd name="T94" fmla="*/ 56 w 186"/>
                      <a:gd name="T95" fmla="*/ 85 h 245"/>
                      <a:gd name="T96" fmla="*/ 65 w 186"/>
                      <a:gd name="T97" fmla="*/ 75 h 245"/>
                      <a:gd name="T98" fmla="*/ 65 w 186"/>
                      <a:gd name="T99" fmla="*/ 62 h 245"/>
                      <a:gd name="T100" fmla="*/ 65 w 186"/>
                      <a:gd name="T101" fmla="*/ 49 h 245"/>
                      <a:gd name="T102" fmla="*/ 65 w 186"/>
                      <a:gd name="T103" fmla="*/ 39 h 245"/>
                      <a:gd name="T104" fmla="*/ 65 w 186"/>
                      <a:gd name="T105" fmla="*/ 26 h 245"/>
                      <a:gd name="T106" fmla="*/ 56 w 186"/>
                      <a:gd name="T107" fmla="*/ 13 h 24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6"/>
                      <a:gd name="T163" fmla="*/ 0 h 245"/>
                      <a:gd name="T164" fmla="*/ 186 w 186"/>
                      <a:gd name="T165" fmla="*/ 245 h 24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6" h="245">
                        <a:moveTo>
                          <a:pt x="56" y="13"/>
                        </a:moveTo>
                        <a:lnTo>
                          <a:pt x="65" y="13"/>
                        </a:lnTo>
                        <a:lnTo>
                          <a:pt x="78" y="0"/>
                        </a:lnTo>
                        <a:lnTo>
                          <a:pt x="88" y="0"/>
                        </a:lnTo>
                        <a:lnTo>
                          <a:pt x="98" y="0"/>
                        </a:lnTo>
                        <a:lnTo>
                          <a:pt x="108" y="0"/>
                        </a:lnTo>
                        <a:lnTo>
                          <a:pt x="121" y="0"/>
                        </a:lnTo>
                        <a:lnTo>
                          <a:pt x="131" y="13"/>
                        </a:lnTo>
                        <a:lnTo>
                          <a:pt x="140" y="13"/>
                        </a:lnTo>
                        <a:lnTo>
                          <a:pt x="140" y="26"/>
                        </a:lnTo>
                        <a:lnTo>
                          <a:pt x="140" y="39"/>
                        </a:lnTo>
                        <a:lnTo>
                          <a:pt x="140" y="49"/>
                        </a:lnTo>
                        <a:lnTo>
                          <a:pt x="140" y="62"/>
                        </a:lnTo>
                        <a:lnTo>
                          <a:pt x="140" y="75"/>
                        </a:lnTo>
                        <a:lnTo>
                          <a:pt x="140" y="85"/>
                        </a:lnTo>
                        <a:lnTo>
                          <a:pt x="140" y="98"/>
                        </a:lnTo>
                        <a:lnTo>
                          <a:pt x="140" y="111"/>
                        </a:lnTo>
                        <a:lnTo>
                          <a:pt x="154" y="111"/>
                        </a:lnTo>
                        <a:lnTo>
                          <a:pt x="154" y="124"/>
                        </a:lnTo>
                        <a:lnTo>
                          <a:pt x="154" y="134"/>
                        </a:lnTo>
                        <a:lnTo>
                          <a:pt x="167" y="160"/>
                        </a:lnTo>
                        <a:lnTo>
                          <a:pt x="173" y="173"/>
                        </a:lnTo>
                        <a:lnTo>
                          <a:pt x="173" y="183"/>
                        </a:lnTo>
                        <a:lnTo>
                          <a:pt x="186" y="196"/>
                        </a:lnTo>
                        <a:lnTo>
                          <a:pt x="186" y="209"/>
                        </a:lnTo>
                        <a:lnTo>
                          <a:pt x="186" y="232"/>
                        </a:lnTo>
                        <a:lnTo>
                          <a:pt x="173" y="245"/>
                        </a:lnTo>
                        <a:lnTo>
                          <a:pt x="167" y="245"/>
                        </a:lnTo>
                        <a:lnTo>
                          <a:pt x="154" y="245"/>
                        </a:lnTo>
                        <a:lnTo>
                          <a:pt x="131" y="245"/>
                        </a:lnTo>
                        <a:lnTo>
                          <a:pt x="108" y="245"/>
                        </a:lnTo>
                        <a:lnTo>
                          <a:pt x="88" y="245"/>
                        </a:lnTo>
                        <a:lnTo>
                          <a:pt x="65" y="245"/>
                        </a:lnTo>
                        <a:lnTo>
                          <a:pt x="46" y="245"/>
                        </a:lnTo>
                        <a:lnTo>
                          <a:pt x="23" y="245"/>
                        </a:lnTo>
                        <a:lnTo>
                          <a:pt x="13" y="245"/>
                        </a:lnTo>
                        <a:lnTo>
                          <a:pt x="0" y="232"/>
                        </a:lnTo>
                        <a:lnTo>
                          <a:pt x="0" y="209"/>
                        </a:lnTo>
                        <a:lnTo>
                          <a:pt x="13" y="196"/>
                        </a:lnTo>
                        <a:lnTo>
                          <a:pt x="13" y="183"/>
                        </a:lnTo>
                        <a:lnTo>
                          <a:pt x="23" y="183"/>
                        </a:lnTo>
                        <a:lnTo>
                          <a:pt x="33" y="173"/>
                        </a:lnTo>
                        <a:lnTo>
                          <a:pt x="33" y="160"/>
                        </a:lnTo>
                        <a:lnTo>
                          <a:pt x="46" y="147"/>
                        </a:lnTo>
                        <a:lnTo>
                          <a:pt x="46" y="134"/>
                        </a:lnTo>
                        <a:lnTo>
                          <a:pt x="56" y="124"/>
                        </a:lnTo>
                        <a:lnTo>
                          <a:pt x="56" y="98"/>
                        </a:lnTo>
                        <a:lnTo>
                          <a:pt x="56" y="85"/>
                        </a:lnTo>
                        <a:lnTo>
                          <a:pt x="65" y="75"/>
                        </a:lnTo>
                        <a:lnTo>
                          <a:pt x="65" y="62"/>
                        </a:lnTo>
                        <a:lnTo>
                          <a:pt x="65" y="49"/>
                        </a:lnTo>
                        <a:lnTo>
                          <a:pt x="65" y="39"/>
                        </a:lnTo>
                        <a:lnTo>
                          <a:pt x="65" y="26"/>
                        </a:lnTo>
                        <a:lnTo>
                          <a:pt x="56" y="13"/>
                        </a:lnTo>
                      </a:path>
                    </a:pathLst>
                  </a:custGeom>
                  <a:noFill/>
                  <a:ln w="11113">
                    <a:solidFill>
                      <a:srgbClr val="000000"/>
                    </a:solidFill>
                    <a:prstDash val="solid"/>
                    <a:round/>
                    <a:headEnd/>
                    <a:tailEnd/>
                  </a:ln>
                </p:spPr>
                <p:txBody>
                  <a:bodyPr/>
                  <a:lstStyle/>
                  <a:p>
                    <a:endParaRPr lang="en-US"/>
                  </a:p>
                </p:txBody>
              </p:sp>
              <p:sp>
                <p:nvSpPr>
                  <p:cNvPr id="53135" name="Freeform 409"/>
                  <p:cNvSpPr>
                    <a:spLocks/>
                  </p:cNvSpPr>
                  <p:nvPr/>
                </p:nvSpPr>
                <p:spPr bwMode="auto">
                  <a:xfrm>
                    <a:off x="3298" y="2407"/>
                    <a:ext cx="147" cy="239"/>
                  </a:xfrm>
                  <a:custGeom>
                    <a:avLst/>
                    <a:gdLst>
                      <a:gd name="T0" fmla="*/ 52 w 147"/>
                      <a:gd name="T1" fmla="*/ 13 h 239"/>
                      <a:gd name="T2" fmla="*/ 52 w 147"/>
                      <a:gd name="T3" fmla="*/ 13 h 239"/>
                      <a:gd name="T4" fmla="*/ 62 w 147"/>
                      <a:gd name="T5" fmla="*/ 13 h 239"/>
                      <a:gd name="T6" fmla="*/ 75 w 147"/>
                      <a:gd name="T7" fmla="*/ 0 h 239"/>
                      <a:gd name="T8" fmla="*/ 85 w 147"/>
                      <a:gd name="T9" fmla="*/ 0 h 239"/>
                      <a:gd name="T10" fmla="*/ 95 w 147"/>
                      <a:gd name="T11" fmla="*/ 0 h 239"/>
                      <a:gd name="T12" fmla="*/ 105 w 147"/>
                      <a:gd name="T13" fmla="*/ 0 h 239"/>
                      <a:gd name="T14" fmla="*/ 118 w 147"/>
                      <a:gd name="T15" fmla="*/ 0 h 239"/>
                      <a:gd name="T16" fmla="*/ 118 w 147"/>
                      <a:gd name="T17" fmla="*/ 13 h 239"/>
                      <a:gd name="T18" fmla="*/ 118 w 147"/>
                      <a:gd name="T19" fmla="*/ 23 h 239"/>
                      <a:gd name="T20" fmla="*/ 118 w 147"/>
                      <a:gd name="T21" fmla="*/ 36 h 239"/>
                      <a:gd name="T22" fmla="*/ 118 w 147"/>
                      <a:gd name="T23" fmla="*/ 49 h 239"/>
                      <a:gd name="T24" fmla="*/ 118 w 147"/>
                      <a:gd name="T25" fmla="*/ 62 h 239"/>
                      <a:gd name="T26" fmla="*/ 118 w 147"/>
                      <a:gd name="T27" fmla="*/ 72 h 239"/>
                      <a:gd name="T28" fmla="*/ 118 w 147"/>
                      <a:gd name="T29" fmla="*/ 85 h 239"/>
                      <a:gd name="T30" fmla="*/ 118 w 147"/>
                      <a:gd name="T31" fmla="*/ 98 h 239"/>
                      <a:gd name="T32" fmla="*/ 118 w 147"/>
                      <a:gd name="T33" fmla="*/ 108 h 239"/>
                      <a:gd name="T34" fmla="*/ 118 w 147"/>
                      <a:gd name="T35" fmla="*/ 121 h 239"/>
                      <a:gd name="T36" fmla="*/ 118 w 147"/>
                      <a:gd name="T37" fmla="*/ 131 h 239"/>
                      <a:gd name="T38" fmla="*/ 118 w 147"/>
                      <a:gd name="T39" fmla="*/ 144 h 239"/>
                      <a:gd name="T40" fmla="*/ 127 w 147"/>
                      <a:gd name="T41" fmla="*/ 157 h 239"/>
                      <a:gd name="T42" fmla="*/ 127 w 147"/>
                      <a:gd name="T43" fmla="*/ 167 h 239"/>
                      <a:gd name="T44" fmla="*/ 127 w 147"/>
                      <a:gd name="T45" fmla="*/ 180 h 239"/>
                      <a:gd name="T46" fmla="*/ 137 w 147"/>
                      <a:gd name="T47" fmla="*/ 203 h 239"/>
                      <a:gd name="T48" fmla="*/ 147 w 147"/>
                      <a:gd name="T49" fmla="*/ 216 h 239"/>
                      <a:gd name="T50" fmla="*/ 147 w 147"/>
                      <a:gd name="T51" fmla="*/ 239 h 239"/>
                      <a:gd name="T52" fmla="*/ 127 w 147"/>
                      <a:gd name="T53" fmla="*/ 239 h 239"/>
                      <a:gd name="T54" fmla="*/ 105 w 147"/>
                      <a:gd name="T55" fmla="*/ 239 h 239"/>
                      <a:gd name="T56" fmla="*/ 85 w 147"/>
                      <a:gd name="T57" fmla="*/ 239 h 239"/>
                      <a:gd name="T58" fmla="*/ 52 w 147"/>
                      <a:gd name="T59" fmla="*/ 239 h 239"/>
                      <a:gd name="T60" fmla="*/ 33 w 147"/>
                      <a:gd name="T61" fmla="*/ 239 h 239"/>
                      <a:gd name="T62" fmla="*/ 20 w 147"/>
                      <a:gd name="T63" fmla="*/ 226 h 239"/>
                      <a:gd name="T64" fmla="*/ 10 w 147"/>
                      <a:gd name="T65" fmla="*/ 226 h 239"/>
                      <a:gd name="T66" fmla="*/ 0 w 147"/>
                      <a:gd name="T67" fmla="*/ 226 h 239"/>
                      <a:gd name="T68" fmla="*/ 0 w 147"/>
                      <a:gd name="T69" fmla="*/ 203 h 239"/>
                      <a:gd name="T70" fmla="*/ 10 w 147"/>
                      <a:gd name="T71" fmla="*/ 190 h 239"/>
                      <a:gd name="T72" fmla="*/ 10 w 147"/>
                      <a:gd name="T73" fmla="*/ 180 h 239"/>
                      <a:gd name="T74" fmla="*/ 20 w 147"/>
                      <a:gd name="T75" fmla="*/ 180 h 239"/>
                      <a:gd name="T76" fmla="*/ 20 w 147"/>
                      <a:gd name="T77" fmla="*/ 167 h 239"/>
                      <a:gd name="T78" fmla="*/ 33 w 147"/>
                      <a:gd name="T79" fmla="*/ 157 h 239"/>
                      <a:gd name="T80" fmla="*/ 33 w 147"/>
                      <a:gd name="T81" fmla="*/ 144 h 239"/>
                      <a:gd name="T82" fmla="*/ 42 w 147"/>
                      <a:gd name="T83" fmla="*/ 121 h 239"/>
                      <a:gd name="T84" fmla="*/ 42 w 147"/>
                      <a:gd name="T85" fmla="*/ 108 h 239"/>
                      <a:gd name="T86" fmla="*/ 52 w 147"/>
                      <a:gd name="T87" fmla="*/ 98 h 239"/>
                      <a:gd name="T88" fmla="*/ 52 w 147"/>
                      <a:gd name="T89" fmla="*/ 85 h 239"/>
                      <a:gd name="T90" fmla="*/ 52 w 147"/>
                      <a:gd name="T91" fmla="*/ 72 h 239"/>
                      <a:gd name="T92" fmla="*/ 62 w 147"/>
                      <a:gd name="T93" fmla="*/ 62 h 239"/>
                      <a:gd name="T94" fmla="*/ 62 w 147"/>
                      <a:gd name="T95" fmla="*/ 49 h 239"/>
                      <a:gd name="T96" fmla="*/ 62 w 147"/>
                      <a:gd name="T97" fmla="*/ 36 h 239"/>
                      <a:gd name="T98" fmla="*/ 62 w 147"/>
                      <a:gd name="T99" fmla="*/ 23 h 239"/>
                      <a:gd name="T100" fmla="*/ 52 w 147"/>
                      <a:gd name="T101" fmla="*/ 13 h 2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7"/>
                      <a:gd name="T154" fmla="*/ 0 h 239"/>
                      <a:gd name="T155" fmla="*/ 147 w 147"/>
                      <a:gd name="T156" fmla="*/ 239 h 2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7" h="239">
                        <a:moveTo>
                          <a:pt x="52" y="13"/>
                        </a:moveTo>
                        <a:lnTo>
                          <a:pt x="52" y="13"/>
                        </a:lnTo>
                        <a:lnTo>
                          <a:pt x="62" y="13"/>
                        </a:lnTo>
                        <a:lnTo>
                          <a:pt x="75" y="0"/>
                        </a:lnTo>
                        <a:lnTo>
                          <a:pt x="85" y="0"/>
                        </a:lnTo>
                        <a:lnTo>
                          <a:pt x="95" y="0"/>
                        </a:lnTo>
                        <a:lnTo>
                          <a:pt x="105" y="0"/>
                        </a:lnTo>
                        <a:lnTo>
                          <a:pt x="118" y="0"/>
                        </a:lnTo>
                        <a:lnTo>
                          <a:pt x="118" y="13"/>
                        </a:lnTo>
                        <a:lnTo>
                          <a:pt x="118" y="23"/>
                        </a:lnTo>
                        <a:lnTo>
                          <a:pt x="118" y="36"/>
                        </a:lnTo>
                        <a:lnTo>
                          <a:pt x="118" y="49"/>
                        </a:lnTo>
                        <a:lnTo>
                          <a:pt x="118" y="62"/>
                        </a:lnTo>
                        <a:lnTo>
                          <a:pt x="118" y="72"/>
                        </a:lnTo>
                        <a:lnTo>
                          <a:pt x="118" y="85"/>
                        </a:lnTo>
                        <a:lnTo>
                          <a:pt x="118" y="98"/>
                        </a:lnTo>
                        <a:lnTo>
                          <a:pt x="118" y="108"/>
                        </a:lnTo>
                        <a:lnTo>
                          <a:pt x="118" y="121"/>
                        </a:lnTo>
                        <a:lnTo>
                          <a:pt x="118" y="131"/>
                        </a:lnTo>
                        <a:lnTo>
                          <a:pt x="118" y="144"/>
                        </a:lnTo>
                        <a:lnTo>
                          <a:pt x="127" y="157"/>
                        </a:lnTo>
                        <a:lnTo>
                          <a:pt x="127" y="167"/>
                        </a:lnTo>
                        <a:lnTo>
                          <a:pt x="127" y="180"/>
                        </a:lnTo>
                        <a:lnTo>
                          <a:pt x="137" y="203"/>
                        </a:lnTo>
                        <a:lnTo>
                          <a:pt x="147" y="216"/>
                        </a:lnTo>
                        <a:lnTo>
                          <a:pt x="147" y="239"/>
                        </a:lnTo>
                        <a:lnTo>
                          <a:pt x="127" y="239"/>
                        </a:lnTo>
                        <a:lnTo>
                          <a:pt x="105" y="239"/>
                        </a:lnTo>
                        <a:lnTo>
                          <a:pt x="85" y="239"/>
                        </a:lnTo>
                        <a:lnTo>
                          <a:pt x="52" y="239"/>
                        </a:lnTo>
                        <a:lnTo>
                          <a:pt x="33" y="239"/>
                        </a:lnTo>
                        <a:lnTo>
                          <a:pt x="20" y="226"/>
                        </a:lnTo>
                        <a:lnTo>
                          <a:pt x="10" y="226"/>
                        </a:lnTo>
                        <a:lnTo>
                          <a:pt x="0" y="226"/>
                        </a:lnTo>
                        <a:lnTo>
                          <a:pt x="0" y="203"/>
                        </a:lnTo>
                        <a:lnTo>
                          <a:pt x="10" y="190"/>
                        </a:lnTo>
                        <a:lnTo>
                          <a:pt x="10" y="180"/>
                        </a:lnTo>
                        <a:lnTo>
                          <a:pt x="20" y="180"/>
                        </a:lnTo>
                        <a:lnTo>
                          <a:pt x="20" y="167"/>
                        </a:lnTo>
                        <a:lnTo>
                          <a:pt x="33" y="157"/>
                        </a:lnTo>
                        <a:lnTo>
                          <a:pt x="33" y="144"/>
                        </a:lnTo>
                        <a:lnTo>
                          <a:pt x="42" y="121"/>
                        </a:lnTo>
                        <a:lnTo>
                          <a:pt x="42" y="108"/>
                        </a:lnTo>
                        <a:lnTo>
                          <a:pt x="52" y="98"/>
                        </a:lnTo>
                        <a:lnTo>
                          <a:pt x="52" y="85"/>
                        </a:lnTo>
                        <a:lnTo>
                          <a:pt x="52" y="72"/>
                        </a:lnTo>
                        <a:lnTo>
                          <a:pt x="62" y="62"/>
                        </a:lnTo>
                        <a:lnTo>
                          <a:pt x="62" y="49"/>
                        </a:lnTo>
                        <a:lnTo>
                          <a:pt x="62" y="36"/>
                        </a:lnTo>
                        <a:lnTo>
                          <a:pt x="62" y="23"/>
                        </a:lnTo>
                        <a:lnTo>
                          <a:pt x="52" y="13"/>
                        </a:lnTo>
                        <a:close/>
                      </a:path>
                    </a:pathLst>
                  </a:custGeom>
                  <a:solidFill>
                    <a:srgbClr val="7F7F9F"/>
                  </a:solidFill>
                  <a:ln w="9525">
                    <a:noFill/>
                    <a:round/>
                    <a:headEnd/>
                    <a:tailEnd/>
                  </a:ln>
                </p:spPr>
                <p:txBody>
                  <a:bodyPr/>
                  <a:lstStyle/>
                  <a:p>
                    <a:endParaRPr lang="en-US"/>
                  </a:p>
                </p:txBody>
              </p:sp>
              <p:sp>
                <p:nvSpPr>
                  <p:cNvPr id="53136" name="Freeform 410"/>
                  <p:cNvSpPr>
                    <a:spLocks/>
                  </p:cNvSpPr>
                  <p:nvPr/>
                </p:nvSpPr>
                <p:spPr bwMode="auto">
                  <a:xfrm>
                    <a:off x="3298" y="2407"/>
                    <a:ext cx="154" cy="245"/>
                  </a:xfrm>
                  <a:custGeom>
                    <a:avLst/>
                    <a:gdLst>
                      <a:gd name="T0" fmla="*/ 56 w 154"/>
                      <a:gd name="T1" fmla="*/ 13 h 245"/>
                      <a:gd name="T2" fmla="*/ 65 w 154"/>
                      <a:gd name="T3" fmla="*/ 13 h 245"/>
                      <a:gd name="T4" fmla="*/ 78 w 154"/>
                      <a:gd name="T5" fmla="*/ 0 h 245"/>
                      <a:gd name="T6" fmla="*/ 88 w 154"/>
                      <a:gd name="T7" fmla="*/ 0 h 245"/>
                      <a:gd name="T8" fmla="*/ 98 w 154"/>
                      <a:gd name="T9" fmla="*/ 0 h 245"/>
                      <a:gd name="T10" fmla="*/ 108 w 154"/>
                      <a:gd name="T11" fmla="*/ 0 h 245"/>
                      <a:gd name="T12" fmla="*/ 121 w 154"/>
                      <a:gd name="T13" fmla="*/ 0 h 245"/>
                      <a:gd name="T14" fmla="*/ 121 w 154"/>
                      <a:gd name="T15" fmla="*/ 13 h 245"/>
                      <a:gd name="T16" fmla="*/ 121 w 154"/>
                      <a:gd name="T17" fmla="*/ 26 h 245"/>
                      <a:gd name="T18" fmla="*/ 121 w 154"/>
                      <a:gd name="T19" fmla="*/ 39 h 245"/>
                      <a:gd name="T20" fmla="*/ 121 w 154"/>
                      <a:gd name="T21" fmla="*/ 49 h 245"/>
                      <a:gd name="T22" fmla="*/ 121 w 154"/>
                      <a:gd name="T23" fmla="*/ 62 h 245"/>
                      <a:gd name="T24" fmla="*/ 121 w 154"/>
                      <a:gd name="T25" fmla="*/ 85 h 245"/>
                      <a:gd name="T26" fmla="*/ 121 w 154"/>
                      <a:gd name="T27" fmla="*/ 98 h 245"/>
                      <a:gd name="T28" fmla="*/ 121 w 154"/>
                      <a:gd name="T29" fmla="*/ 111 h 245"/>
                      <a:gd name="T30" fmla="*/ 121 w 154"/>
                      <a:gd name="T31" fmla="*/ 124 h 245"/>
                      <a:gd name="T32" fmla="*/ 121 w 154"/>
                      <a:gd name="T33" fmla="*/ 134 h 245"/>
                      <a:gd name="T34" fmla="*/ 121 w 154"/>
                      <a:gd name="T35" fmla="*/ 147 h 245"/>
                      <a:gd name="T36" fmla="*/ 131 w 154"/>
                      <a:gd name="T37" fmla="*/ 160 h 245"/>
                      <a:gd name="T38" fmla="*/ 131 w 154"/>
                      <a:gd name="T39" fmla="*/ 173 h 245"/>
                      <a:gd name="T40" fmla="*/ 131 w 154"/>
                      <a:gd name="T41" fmla="*/ 183 h 245"/>
                      <a:gd name="T42" fmla="*/ 140 w 154"/>
                      <a:gd name="T43" fmla="*/ 209 h 245"/>
                      <a:gd name="T44" fmla="*/ 154 w 154"/>
                      <a:gd name="T45" fmla="*/ 219 h 245"/>
                      <a:gd name="T46" fmla="*/ 154 w 154"/>
                      <a:gd name="T47" fmla="*/ 245 h 245"/>
                      <a:gd name="T48" fmla="*/ 131 w 154"/>
                      <a:gd name="T49" fmla="*/ 245 h 245"/>
                      <a:gd name="T50" fmla="*/ 108 w 154"/>
                      <a:gd name="T51" fmla="*/ 245 h 245"/>
                      <a:gd name="T52" fmla="*/ 88 w 154"/>
                      <a:gd name="T53" fmla="*/ 245 h 245"/>
                      <a:gd name="T54" fmla="*/ 65 w 154"/>
                      <a:gd name="T55" fmla="*/ 245 h 245"/>
                      <a:gd name="T56" fmla="*/ 46 w 154"/>
                      <a:gd name="T57" fmla="*/ 245 h 245"/>
                      <a:gd name="T58" fmla="*/ 23 w 154"/>
                      <a:gd name="T59" fmla="*/ 245 h 245"/>
                      <a:gd name="T60" fmla="*/ 13 w 154"/>
                      <a:gd name="T61" fmla="*/ 245 h 245"/>
                      <a:gd name="T62" fmla="*/ 0 w 154"/>
                      <a:gd name="T63" fmla="*/ 232 h 245"/>
                      <a:gd name="T64" fmla="*/ 0 w 154"/>
                      <a:gd name="T65" fmla="*/ 209 h 245"/>
                      <a:gd name="T66" fmla="*/ 13 w 154"/>
                      <a:gd name="T67" fmla="*/ 196 h 245"/>
                      <a:gd name="T68" fmla="*/ 13 w 154"/>
                      <a:gd name="T69" fmla="*/ 183 h 245"/>
                      <a:gd name="T70" fmla="*/ 23 w 154"/>
                      <a:gd name="T71" fmla="*/ 183 h 245"/>
                      <a:gd name="T72" fmla="*/ 33 w 154"/>
                      <a:gd name="T73" fmla="*/ 173 h 245"/>
                      <a:gd name="T74" fmla="*/ 33 w 154"/>
                      <a:gd name="T75" fmla="*/ 160 h 245"/>
                      <a:gd name="T76" fmla="*/ 46 w 154"/>
                      <a:gd name="T77" fmla="*/ 147 h 245"/>
                      <a:gd name="T78" fmla="*/ 46 w 154"/>
                      <a:gd name="T79" fmla="*/ 134 h 245"/>
                      <a:gd name="T80" fmla="*/ 56 w 154"/>
                      <a:gd name="T81" fmla="*/ 124 h 245"/>
                      <a:gd name="T82" fmla="*/ 56 w 154"/>
                      <a:gd name="T83" fmla="*/ 98 h 245"/>
                      <a:gd name="T84" fmla="*/ 56 w 154"/>
                      <a:gd name="T85" fmla="*/ 85 h 245"/>
                      <a:gd name="T86" fmla="*/ 65 w 154"/>
                      <a:gd name="T87" fmla="*/ 75 h 245"/>
                      <a:gd name="T88" fmla="*/ 65 w 154"/>
                      <a:gd name="T89" fmla="*/ 62 h 245"/>
                      <a:gd name="T90" fmla="*/ 65 w 154"/>
                      <a:gd name="T91" fmla="*/ 49 h 245"/>
                      <a:gd name="T92" fmla="*/ 65 w 154"/>
                      <a:gd name="T93" fmla="*/ 39 h 245"/>
                      <a:gd name="T94" fmla="*/ 65 w 154"/>
                      <a:gd name="T95" fmla="*/ 26 h 245"/>
                      <a:gd name="T96" fmla="*/ 56 w 154"/>
                      <a:gd name="T97" fmla="*/ 13 h 2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4"/>
                      <a:gd name="T148" fmla="*/ 0 h 245"/>
                      <a:gd name="T149" fmla="*/ 154 w 154"/>
                      <a:gd name="T150" fmla="*/ 245 h 2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4" h="245">
                        <a:moveTo>
                          <a:pt x="56" y="13"/>
                        </a:moveTo>
                        <a:lnTo>
                          <a:pt x="65" y="13"/>
                        </a:lnTo>
                        <a:lnTo>
                          <a:pt x="78" y="0"/>
                        </a:lnTo>
                        <a:lnTo>
                          <a:pt x="88" y="0"/>
                        </a:lnTo>
                        <a:lnTo>
                          <a:pt x="98" y="0"/>
                        </a:lnTo>
                        <a:lnTo>
                          <a:pt x="108" y="0"/>
                        </a:lnTo>
                        <a:lnTo>
                          <a:pt x="121" y="0"/>
                        </a:lnTo>
                        <a:lnTo>
                          <a:pt x="121" y="13"/>
                        </a:lnTo>
                        <a:lnTo>
                          <a:pt x="121" y="26"/>
                        </a:lnTo>
                        <a:lnTo>
                          <a:pt x="121" y="39"/>
                        </a:lnTo>
                        <a:lnTo>
                          <a:pt x="121" y="49"/>
                        </a:lnTo>
                        <a:lnTo>
                          <a:pt x="121" y="62"/>
                        </a:lnTo>
                        <a:lnTo>
                          <a:pt x="121" y="85"/>
                        </a:lnTo>
                        <a:lnTo>
                          <a:pt x="121" y="98"/>
                        </a:lnTo>
                        <a:lnTo>
                          <a:pt x="121" y="111"/>
                        </a:lnTo>
                        <a:lnTo>
                          <a:pt x="121" y="124"/>
                        </a:lnTo>
                        <a:lnTo>
                          <a:pt x="121" y="134"/>
                        </a:lnTo>
                        <a:lnTo>
                          <a:pt x="121" y="147"/>
                        </a:lnTo>
                        <a:lnTo>
                          <a:pt x="131" y="160"/>
                        </a:lnTo>
                        <a:lnTo>
                          <a:pt x="131" y="173"/>
                        </a:lnTo>
                        <a:lnTo>
                          <a:pt x="131" y="183"/>
                        </a:lnTo>
                        <a:lnTo>
                          <a:pt x="140" y="209"/>
                        </a:lnTo>
                        <a:lnTo>
                          <a:pt x="154" y="219"/>
                        </a:lnTo>
                        <a:lnTo>
                          <a:pt x="154" y="245"/>
                        </a:lnTo>
                        <a:lnTo>
                          <a:pt x="131" y="245"/>
                        </a:lnTo>
                        <a:lnTo>
                          <a:pt x="108" y="245"/>
                        </a:lnTo>
                        <a:lnTo>
                          <a:pt x="88" y="245"/>
                        </a:lnTo>
                        <a:lnTo>
                          <a:pt x="65" y="245"/>
                        </a:lnTo>
                        <a:lnTo>
                          <a:pt x="46" y="245"/>
                        </a:lnTo>
                        <a:lnTo>
                          <a:pt x="23" y="245"/>
                        </a:lnTo>
                        <a:lnTo>
                          <a:pt x="13" y="245"/>
                        </a:lnTo>
                        <a:lnTo>
                          <a:pt x="0" y="232"/>
                        </a:lnTo>
                        <a:lnTo>
                          <a:pt x="0" y="209"/>
                        </a:lnTo>
                        <a:lnTo>
                          <a:pt x="13" y="196"/>
                        </a:lnTo>
                        <a:lnTo>
                          <a:pt x="13" y="183"/>
                        </a:lnTo>
                        <a:lnTo>
                          <a:pt x="23" y="183"/>
                        </a:lnTo>
                        <a:lnTo>
                          <a:pt x="33" y="173"/>
                        </a:lnTo>
                        <a:lnTo>
                          <a:pt x="33" y="160"/>
                        </a:lnTo>
                        <a:lnTo>
                          <a:pt x="46" y="147"/>
                        </a:lnTo>
                        <a:lnTo>
                          <a:pt x="46" y="134"/>
                        </a:lnTo>
                        <a:lnTo>
                          <a:pt x="56" y="124"/>
                        </a:lnTo>
                        <a:lnTo>
                          <a:pt x="56" y="98"/>
                        </a:lnTo>
                        <a:lnTo>
                          <a:pt x="56" y="85"/>
                        </a:lnTo>
                        <a:lnTo>
                          <a:pt x="65" y="75"/>
                        </a:lnTo>
                        <a:lnTo>
                          <a:pt x="65" y="62"/>
                        </a:lnTo>
                        <a:lnTo>
                          <a:pt x="65" y="49"/>
                        </a:lnTo>
                        <a:lnTo>
                          <a:pt x="65" y="39"/>
                        </a:lnTo>
                        <a:lnTo>
                          <a:pt x="65" y="26"/>
                        </a:lnTo>
                        <a:lnTo>
                          <a:pt x="56" y="13"/>
                        </a:lnTo>
                      </a:path>
                    </a:pathLst>
                  </a:custGeom>
                  <a:noFill/>
                  <a:ln w="11113">
                    <a:solidFill>
                      <a:srgbClr val="000000"/>
                    </a:solidFill>
                    <a:prstDash val="solid"/>
                    <a:round/>
                    <a:headEnd/>
                    <a:tailEnd/>
                  </a:ln>
                </p:spPr>
                <p:txBody>
                  <a:bodyPr/>
                  <a:lstStyle/>
                  <a:p>
                    <a:endParaRPr lang="en-US"/>
                  </a:p>
                </p:txBody>
              </p:sp>
            </p:grpSp>
            <p:grpSp>
              <p:nvGrpSpPr>
                <p:cNvPr id="53123" name="Group 411"/>
                <p:cNvGrpSpPr>
                  <a:grpSpLocks/>
                </p:cNvGrpSpPr>
                <p:nvPr/>
              </p:nvGrpSpPr>
              <p:grpSpPr bwMode="auto">
                <a:xfrm>
                  <a:off x="3135" y="2361"/>
                  <a:ext cx="228" cy="304"/>
                  <a:chOff x="3135" y="2361"/>
                  <a:chExt cx="228" cy="304"/>
                </a:xfrm>
              </p:grpSpPr>
              <p:sp>
                <p:nvSpPr>
                  <p:cNvPr id="53129" name="Freeform 412"/>
                  <p:cNvSpPr>
                    <a:spLocks/>
                  </p:cNvSpPr>
                  <p:nvPr/>
                </p:nvSpPr>
                <p:spPr bwMode="auto">
                  <a:xfrm>
                    <a:off x="3135" y="2361"/>
                    <a:ext cx="222" cy="295"/>
                  </a:xfrm>
                  <a:custGeom>
                    <a:avLst/>
                    <a:gdLst>
                      <a:gd name="T0" fmla="*/ 65 w 222"/>
                      <a:gd name="T1" fmla="*/ 10 h 295"/>
                      <a:gd name="T2" fmla="*/ 65 w 222"/>
                      <a:gd name="T3" fmla="*/ 10 h 295"/>
                      <a:gd name="T4" fmla="*/ 75 w 222"/>
                      <a:gd name="T5" fmla="*/ 10 h 295"/>
                      <a:gd name="T6" fmla="*/ 85 w 222"/>
                      <a:gd name="T7" fmla="*/ 10 h 295"/>
                      <a:gd name="T8" fmla="*/ 98 w 222"/>
                      <a:gd name="T9" fmla="*/ 0 h 295"/>
                      <a:gd name="T10" fmla="*/ 107 w 222"/>
                      <a:gd name="T11" fmla="*/ 0 h 295"/>
                      <a:gd name="T12" fmla="*/ 117 w 222"/>
                      <a:gd name="T13" fmla="*/ 0 h 295"/>
                      <a:gd name="T14" fmla="*/ 127 w 222"/>
                      <a:gd name="T15" fmla="*/ 0 h 295"/>
                      <a:gd name="T16" fmla="*/ 137 w 222"/>
                      <a:gd name="T17" fmla="*/ 0 h 295"/>
                      <a:gd name="T18" fmla="*/ 150 w 222"/>
                      <a:gd name="T19" fmla="*/ 10 h 295"/>
                      <a:gd name="T20" fmla="*/ 160 w 222"/>
                      <a:gd name="T21" fmla="*/ 10 h 295"/>
                      <a:gd name="T22" fmla="*/ 160 w 222"/>
                      <a:gd name="T23" fmla="*/ 33 h 295"/>
                      <a:gd name="T24" fmla="*/ 160 w 222"/>
                      <a:gd name="T25" fmla="*/ 46 h 295"/>
                      <a:gd name="T26" fmla="*/ 160 w 222"/>
                      <a:gd name="T27" fmla="*/ 69 h 295"/>
                      <a:gd name="T28" fmla="*/ 160 w 222"/>
                      <a:gd name="T29" fmla="*/ 82 h 295"/>
                      <a:gd name="T30" fmla="*/ 160 w 222"/>
                      <a:gd name="T31" fmla="*/ 95 h 295"/>
                      <a:gd name="T32" fmla="*/ 160 w 222"/>
                      <a:gd name="T33" fmla="*/ 105 h 295"/>
                      <a:gd name="T34" fmla="*/ 169 w 222"/>
                      <a:gd name="T35" fmla="*/ 118 h 295"/>
                      <a:gd name="T36" fmla="*/ 169 w 222"/>
                      <a:gd name="T37" fmla="*/ 131 h 295"/>
                      <a:gd name="T38" fmla="*/ 169 w 222"/>
                      <a:gd name="T39" fmla="*/ 141 h 295"/>
                      <a:gd name="T40" fmla="*/ 179 w 222"/>
                      <a:gd name="T41" fmla="*/ 154 h 295"/>
                      <a:gd name="T42" fmla="*/ 179 w 222"/>
                      <a:gd name="T43" fmla="*/ 164 h 295"/>
                      <a:gd name="T44" fmla="*/ 192 w 222"/>
                      <a:gd name="T45" fmla="*/ 190 h 295"/>
                      <a:gd name="T46" fmla="*/ 202 w 222"/>
                      <a:gd name="T47" fmla="*/ 200 h 295"/>
                      <a:gd name="T48" fmla="*/ 212 w 222"/>
                      <a:gd name="T49" fmla="*/ 226 h 295"/>
                      <a:gd name="T50" fmla="*/ 212 w 222"/>
                      <a:gd name="T51" fmla="*/ 236 h 295"/>
                      <a:gd name="T52" fmla="*/ 222 w 222"/>
                      <a:gd name="T53" fmla="*/ 249 h 295"/>
                      <a:gd name="T54" fmla="*/ 222 w 222"/>
                      <a:gd name="T55" fmla="*/ 285 h 295"/>
                      <a:gd name="T56" fmla="*/ 212 w 222"/>
                      <a:gd name="T57" fmla="*/ 285 h 295"/>
                      <a:gd name="T58" fmla="*/ 192 w 222"/>
                      <a:gd name="T59" fmla="*/ 285 h 295"/>
                      <a:gd name="T60" fmla="*/ 169 w 222"/>
                      <a:gd name="T61" fmla="*/ 295 h 295"/>
                      <a:gd name="T62" fmla="*/ 150 w 222"/>
                      <a:gd name="T63" fmla="*/ 295 h 295"/>
                      <a:gd name="T64" fmla="*/ 127 w 222"/>
                      <a:gd name="T65" fmla="*/ 295 h 295"/>
                      <a:gd name="T66" fmla="*/ 85 w 222"/>
                      <a:gd name="T67" fmla="*/ 295 h 295"/>
                      <a:gd name="T68" fmla="*/ 65 w 222"/>
                      <a:gd name="T69" fmla="*/ 295 h 295"/>
                      <a:gd name="T70" fmla="*/ 42 w 222"/>
                      <a:gd name="T71" fmla="*/ 295 h 295"/>
                      <a:gd name="T72" fmla="*/ 22 w 222"/>
                      <a:gd name="T73" fmla="*/ 285 h 295"/>
                      <a:gd name="T74" fmla="*/ 13 w 222"/>
                      <a:gd name="T75" fmla="*/ 285 h 295"/>
                      <a:gd name="T76" fmla="*/ 0 w 222"/>
                      <a:gd name="T77" fmla="*/ 285 h 295"/>
                      <a:gd name="T78" fmla="*/ 0 w 222"/>
                      <a:gd name="T79" fmla="*/ 249 h 295"/>
                      <a:gd name="T80" fmla="*/ 0 w 222"/>
                      <a:gd name="T81" fmla="*/ 236 h 295"/>
                      <a:gd name="T82" fmla="*/ 13 w 222"/>
                      <a:gd name="T83" fmla="*/ 226 h 295"/>
                      <a:gd name="T84" fmla="*/ 22 w 222"/>
                      <a:gd name="T85" fmla="*/ 200 h 295"/>
                      <a:gd name="T86" fmla="*/ 32 w 222"/>
                      <a:gd name="T87" fmla="*/ 190 h 295"/>
                      <a:gd name="T88" fmla="*/ 42 w 222"/>
                      <a:gd name="T89" fmla="*/ 177 h 295"/>
                      <a:gd name="T90" fmla="*/ 42 w 222"/>
                      <a:gd name="T91" fmla="*/ 154 h 295"/>
                      <a:gd name="T92" fmla="*/ 55 w 222"/>
                      <a:gd name="T93" fmla="*/ 141 h 295"/>
                      <a:gd name="T94" fmla="*/ 55 w 222"/>
                      <a:gd name="T95" fmla="*/ 118 h 295"/>
                      <a:gd name="T96" fmla="*/ 65 w 222"/>
                      <a:gd name="T97" fmla="*/ 105 h 295"/>
                      <a:gd name="T98" fmla="*/ 65 w 222"/>
                      <a:gd name="T99" fmla="*/ 95 h 295"/>
                      <a:gd name="T100" fmla="*/ 65 w 222"/>
                      <a:gd name="T101" fmla="*/ 69 h 295"/>
                      <a:gd name="T102" fmla="*/ 65 w 222"/>
                      <a:gd name="T103" fmla="*/ 59 h 295"/>
                      <a:gd name="T104" fmla="*/ 65 w 222"/>
                      <a:gd name="T105" fmla="*/ 46 h 295"/>
                      <a:gd name="T106" fmla="*/ 65 w 222"/>
                      <a:gd name="T107" fmla="*/ 23 h 295"/>
                      <a:gd name="T108" fmla="*/ 65 w 222"/>
                      <a:gd name="T109" fmla="*/ 10 h 2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2"/>
                      <a:gd name="T166" fmla="*/ 0 h 295"/>
                      <a:gd name="T167" fmla="*/ 222 w 222"/>
                      <a:gd name="T168" fmla="*/ 295 h 29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2" h="295">
                        <a:moveTo>
                          <a:pt x="65" y="10"/>
                        </a:moveTo>
                        <a:lnTo>
                          <a:pt x="65" y="10"/>
                        </a:lnTo>
                        <a:lnTo>
                          <a:pt x="75" y="10"/>
                        </a:lnTo>
                        <a:lnTo>
                          <a:pt x="85" y="10"/>
                        </a:lnTo>
                        <a:lnTo>
                          <a:pt x="98" y="0"/>
                        </a:lnTo>
                        <a:lnTo>
                          <a:pt x="107" y="0"/>
                        </a:lnTo>
                        <a:lnTo>
                          <a:pt x="117" y="0"/>
                        </a:lnTo>
                        <a:lnTo>
                          <a:pt x="127" y="0"/>
                        </a:lnTo>
                        <a:lnTo>
                          <a:pt x="137" y="0"/>
                        </a:lnTo>
                        <a:lnTo>
                          <a:pt x="150" y="10"/>
                        </a:lnTo>
                        <a:lnTo>
                          <a:pt x="160" y="10"/>
                        </a:lnTo>
                        <a:lnTo>
                          <a:pt x="160" y="33"/>
                        </a:lnTo>
                        <a:lnTo>
                          <a:pt x="160" y="46"/>
                        </a:lnTo>
                        <a:lnTo>
                          <a:pt x="160" y="69"/>
                        </a:lnTo>
                        <a:lnTo>
                          <a:pt x="160" y="82"/>
                        </a:lnTo>
                        <a:lnTo>
                          <a:pt x="160" y="95"/>
                        </a:lnTo>
                        <a:lnTo>
                          <a:pt x="160" y="105"/>
                        </a:lnTo>
                        <a:lnTo>
                          <a:pt x="169" y="118"/>
                        </a:lnTo>
                        <a:lnTo>
                          <a:pt x="169" y="131"/>
                        </a:lnTo>
                        <a:lnTo>
                          <a:pt x="169" y="141"/>
                        </a:lnTo>
                        <a:lnTo>
                          <a:pt x="179" y="154"/>
                        </a:lnTo>
                        <a:lnTo>
                          <a:pt x="179" y="164"/>
                        </a:lnTo>
                        <a:lnTo>
                          <a:pt x="192" y="190"/>
                        </a:lnTo>
                        <a:lnTo>
                          <a:pt x="202" y="200"/>
                        </a:lnTo>
                        <a:lnTo>
                          <a:pt x="212" y="226"/>
                        </a:lnTo>
                        <a:lnTo>
                          <a:pt x="212" y="236"/>
                        </a:lnTo>
                        <a:lnTo>
                          <a:pt x="222" y="249"/>
                        </a:lnTo>
                        <a:lnTo>
                          <a:pt x="222" y="285"/>
                        </a:lnTo>
                        <a:lnTo>
                          <a:pt x="212" y="285"/>
                        </a:lnTo>
                        <a:lnTo>
                          <a:pt x="192" y="285"/>
                        </a:lnTo>
                        <a:lnTo>
                          <a:pt x="169" y="295"/>
                        </a:lnTo>
                        <a:lnTo>
                          <a:pt x="150" y="295"/>
                        </a:lnTo>
                        <a:lnTo>
                          <a:pt x="127" y="295"/>
                        </a:lnTo>
                        <a:lnTo>
                          <a:pt x="85" y="295"/>
                        </a:lnTo>
                        <a:lnTo>
                          <a:pt x="65" y="295"/>
                        </a:lnTo>
                        <a:lnTo>
                          <a:pt x="42" y="295"/>
                        </a:lnTo>
                        <a:lnTo>
                          <a:pt x="22" y="285"/>
                        </a:lnTo>
                        <a:lnTo>
                          <a:pt x="13" y="285"/>
                        </a:lnTo>
                        <a:lnTo>
                          <a:pt x="0" y="285"/>
                        </a:lnTo>
                        <a:lnTo>
                          <a:pt x="0" y="249"/>
                        </a:lnTo>
                        <a:lnTo>
                          <a:pt x="0" y="236"/>
                        </a:lnTo>
                        <a:lnTo>
                          <a:pt x="13" y="226"/>
                        </a:lnTo>
                        <a:lnTo>
                          <a:pt x="22" y="200"/>
                        </a:lnTo>
                        <a:lnTo>
                          <a:pt x="32" y="190"/>
                        </a:lnTo>
                        <a:lnTo>
                          <a:pt x="42" y="177"/>
                        </a:lnTo>
                        <a:lnTo>
                          <a:pt x="42" y="154"/>
                        </a:lnTo>
                        <a:lnTo>
                          <a:pt x="55" y="141"/>
                        </a:lnTo>
                        <a:lnTo>
                          <a:pt x="55" y="118"/>
                        </a:lnTo>
                        <a:lnTo>
                          <a:pt x="65" y="105"/>
                        </a:lnTo>
                        <a:lnTo>
                          <a:pt x="65" y="95"/>
                        </a:lnTo>
                        <a:lnTo>
                          <a:pt x="65" y="69"/>
                        </a:lnTo>
                        <a:lnTo>
                          <a:pt x="65" y="59"/>
                        </a:lnTo>
                        <a:lnTo>
                          <a:pt x="65" y="46"/>
                        </a:lnTo>
                        <a:lnTo>
                          <a:pt x="65" y="23"/>
                        </a:lnTo>
                        <a:lnTo>
                          <a:pt x="65" y="10"/>
                        </a:lnTo>
                        <a:close/>
                      </a:path>
                    </a:pathLst>
                  </a:custGeom>
                  <a:solidFill>
                    <a:srgbClr val="BFBFDF"/>
                  </a:solidFill>
                  <a:ln w="9525">
                    <a:noFill/>
                    <a:round/>
                    <a:headEnd/>
                    <a:tailEnd/>
                  </a:ln>
                </p:spPr>
                <p:txBody>
                  <a:bodyPr/>
                  <a:lstStyle/>
                  <a:p>
                    <a:endParaRPr lang="en-US"/>
                  </a:p>
                </p:txBody>
              </p:sp>
              <p:sp>
                <p:nvSpPr>
                  <p:cNvPr id="53130" name="Freeform 413"/>
                  <p:cNvSpPr>
                    <a:spLocks/>
                  </p:cNvSpPr>
                  <p:nvPr/>
                </p:nvSpPr>
                <p:spPr bwMode="auto">
                  <a:xfrm>
                    <a:off x="3135" y="2361"/>
                    <a:ext cx="228" cy="304"/>
                  </a:xfrm>
                  <a:custGeom>
                    <a:avLst/>
                    <a:gdLst>
                      <a:gd name="T0" fmla="*/ 68 w 228"/>
                      <a:gd name="T1" fmla="*/ 10 h 304"/>
                      <a:gd name="T2" fmla="*/ 75 w 228"/>
                      <a:gd name="T3" fmla="*/ 10 h 304"/>
                      <a:gd name="T4" fmla="*/ 88 w 228"/>
                      <a:gd name="T5" fmla="*/ 10 h 304"/>
                      <a:gd name="T6" fmla="*/ 101 w 228"/>
                      <a:gd name="T7" fmla="*/ 10 h 304"/>
                      <a:gd name="T8" fmla="*/ 111 w 228"/>
                      <a:gd name="T9" fmla="*/ 0 h 304"/>
                      <a:gd name="T10" fmla="*/ 120 w 228"/>
                      <a:gd name="T11" fmla="*/ 0 h 304"/>
                      <a:gd name="T12" fmla="*/ 130 w 228"/>
                      <a:gd name="T13" fmla="*/ 0 h 304"/>
                      <a:gd name="T14" fmla="*/ 140 w 228"/>
                      <a:gd name="T15" fmla="*/ 10 h 304"/>
                      <a:gd name="T16" fmla="*/ 153 w 228"/>
                      <a:gd name="T17" fmla="*/ 10 h 304"/>
                      <a:gd name="T18" fmla="*/ 163 w 228"/>
                      <a:gd name="T19" fmla="*/ 10 h 304"/>
                      <a:gd name="T20" fmla="*/ 163 w 228"/>
                      <a:gd name="T21" fmla="*/ 23 h 304"/>
                      <a:gd name="T22" fmla="*/ 163 w 228"/>
                      <a:gd name="T23" fmla="*/ 33 h 304"/>
                      <a:gd name="T24" fmla="*/ 163 w 228"/>
                      <a:gd name="T25" fmla="*/ 46 h 304"/>
                      <a:gd name="T26" fmla="*/ 163 w 228"/>
                      <a:gd name="T27" fmla="*/ 72 h 304"/>
                      <a:gd name="T28" fmla="*/ 163 w 228"/>
                      <a:gd name="T29" fmla="*/ 85 h 304"/>
                      <a:gd name="T30" fmla="*/ 163 w 228"/>
                      <a:gd name="T31" fmla="*/ 95 h 304"/>
                      <a:gd name="T32" fmla="*/ 163 w 228"/>
                      <a:gd name="T33" fmla="*/ 108 h 304"/>
                      <a:gd name="T34" fmla="*/ 176 w 228"/>
                      <a:gd name="T35" fmla="*/ 121 h 304"/>
                      <a:gd name="T36" fmla="*/ 176 w 228"/>
                      <a:gd name="T37" fmla="*/ 131 h 304"/>
                      <a:gd name="T38" fmla="*/ 176 w 228"/>
                      <a:gd name="T39" fmla="*/ 144 h 304"/>
                      <a:gd name="T40" fmla="*/ 186 w 228"/>
                      <a:gd name="T41" fmla="*/ 157 h 304"/>
                      <a:gd name="T42" fmla="*/ 186 w 228"/>
                      <a:gd name="T43" fmla="*/ 167 h 304"/>
                      <a:gd name="T44" fmla="*/ 196 w 228"/>
                      <a:gd name="T45" fmla="*/ 193 h 304"/>
                      <a:gd name="T46" fmla="*/ 209 w 228"/>
                      <a:gd name="T47" fmla="*/ 206 h 304"/>
                      <a:gd name="T48" fmla="*/ 219 w 228"/>
                      <a:gd name="T49" fmla="*/ 229 h 304"/>
                      <a:gd name="T50" fmla="*/ 219 w 228"/>
                      <a:gd name="T51" fmla="*/ 242 h 304"/>
                      <a:gd name="T52" fmla="*/ 228 w 228"/>
                      <a:gd name="T53" fmla="*/ 255 h 304"/>
                      <a:gd name="T54" fmla="*/ 228 w 228"/>
                      <a:gd name="T55" fmla="*/ 291 h 304"/>
                      <a:gd name="T56" fmla="*/ 219 w 228"/>
                      <a:gd name="T57" fmla="*/ 291 h 304"/>
                      <a:gd name="T58" fmla="*/ 196 w 228"/>
                      <a:gd name="T59" fmla="*/ 304 h 304"/>
                      <a:gd name="T60" fmla="*/ 186 w 228"/>
                      <a:gd name="T61" fmla="*/ 304 h 304"/>
                      <a:gd name="T62" fmla="*/ 153 w 228"/>
                      <a:gd name="T63" fmla="*/ 304 h 304"/>
                      <a:gd name="T64" fmla="*/ 130 w 228"/>
                      <a:gd name="T65" fmla="*/ 304 h 304"/>
                      <a:gd name="T66" fmla="*/ 101 w 228"/>
                      <a:gd name="T67" fmla="*/ 304 h 304"/>
                      <a:gd name="T68" fmla="*/ 68 w 228"/>
                      <a:gd name="T69" fmla="*/ 304 h 304"/>
                      <a:gd name="T70" fmla="*/ 42 w 228"/>
                      <a:gd name="T71" fmla="*/ 304 h 304"/>
                      <a:gd name="T72" fmla="*/ 22 w 228"/>
                      <a:gd name="T73" fmla="*/ 304 h 304"/>
                      <a:gd name="T74" fmla="*/ 13 w 228"/>
                      <a:gd name="T75" fmla="*/ 291 h 304"/>
                      <a:gd name="T76" fmla="*/ 0 w 228"/>
                      <a:gd name="T77" fmla="*/ 291 h 304"/>
                      <a:gd name="T78" fmla="*/ 0 w 228"/>
                      <a:gd name="T79" fmla="*/ 255 h 304"/>
                      <a:gd name="T80" fmla="*/ 0 w 228"/>
                      <a:gd name="T81" fmla="*/ 242 h 304"/>
                      <a:gd name="T82" fmla="*/ 13 w 228"/>
                      <a:gd name="T83" fmla="*/ 229 h 304"/>
                      <a:gd name="T84" fmla="*/ 22 w 228"/>
                      <a:gd name="T85" fmla="*/ 206 h 304"/>
                      <a:gd name="T86" fmla="*/ 32 w 228"/>
                      <a:gd name="T87" fmla="*/ 193 h 304"/>
                      <a:gd name="T88" fmla="*/ 42 w 228"/>
                      <a:gd name="T89" fmla="*/ 180 h 304"/>
                      <a:gd name="T90" fmla="*/ 42 w 228"/>
                      <a:gd name="T91" fmla="*/ 157 h 304"/>
                      <a:gd name="T92" fmla="*/ 55 w 228"/>
                      <a:gd name="T93" fmla="*/ 144 h 304"/>
                      <a:gd name="T94" fmla="*/ 68 w 228"/>
                      <a:gd name="T95" fmla="*/ 121 h 304"/>
                      <a:gd name="T96" fmla="*/ 68 w 228"/>
                      <a:gd name="T97" fmla="*/ 108 h 304"/>
                      <a:gd name="T98" fmla="*/ 68 w 228"/>
                      <a:gd name="T99" fmla="*/ 95 h 304"/>
                      <a:gd name="T100" fmla="*/ 68 w 228"/>
                      <a:gd name="T101" fmla="*/ 72 h 304"/>
                      <a:gd name="T102" fmla="*/ 75 w 228"/>
                      <a:gd name="T103" fmla="*/ 59 h 304"/>
                      <a:gd name="T104" fmla="*/ 75 w 228"/>
                      <a:gd name="T105" fmla="*/ 46 h 304"/>
                      <a:gd name="T106" fmla="*/ 68 w 228"/>
                      <a:gd name="T107" fmla="*/ 33 h 304"/>
                      <a:gd name="T108" fmla="*/ 68 w 228"/>
                      <a:gd name="T109" fmla="*/ 10 h 3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8"/>
                      <a:gd name="T166" fmla="*/ 0 h 304"/>
                      <a:gd name="T167" fmla="*/ 228 w 228"/>
                      <a:gd name="T168" fmla="*/ 304 h 30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8" h="304">
                        <a:moveTo>
                          <a:pt x="68" y="10"/>
                        </a:moveTo>
                        <a:lnTo>
                          <a:pt x="75" y="10"/>
                        </a:lnTo>
                        <a:lnTo>
                          <a:pt x="88" y="10"/>
                        </a:lnTo>
                        <a:lnTo>
                          <a:pt x="101" y="10"/>
                        </a:lnTo>
                        <a:lnTo>
                          <a:pt x="111" y="0"/>
                        </a:lnTo>
                        <a:lnTo>
                          <a:pt x="120" y="0"/>
                        </a:lnTo>
                        <a:lnTo>
                          <a:pt x="130" y="0"/>
                        </a:lnTo>
                        <a:lnTo>
                          <a:pt x="140" y="10"/>
                        </a:lnTo>
                        <a:lnTo>
                          <a:pt x="153" y="10"/>
                        </a:lnTo>
                        <a:lnTo>
                          <a:pt x="163" y="10"/>
                        </a:lnTo>
                        <a:lnTo>
                          <a:pt x="163" y="23"/>
                        </a:lnTo>
                        <a:lnTo>
                          <a:pt x="163" y="33"/>
                        </a:lnTo>
                        <a:lnTo>
                          <a:pt x="163" y="46"/>
                        </a:lnTo>
                        <a:lnTo>
                          <a:pt x="163" y="72"/>
                        </a:lnTo>
                        <a:lnTo>
                          <a:pt x="163" y="85"/>
                        </a:lnTo>
                        <a:lnTo>
                          <a:pt x="163" y="95"/>
                        </a:lnTo>
                        <a:lnTo>
                          <a:pt x="163" y="108"/>
                        </a:lnTo>
                        <a:lnTo>
                          <a:pt x="176" y="121"/>
                        </a:lnTo>
                        <a:lnTo>
                          <a:pt x="176" y="131"/>
                        </a:lnTo>
                        <a:lnTo>
                          <a:pt x="176" y="144"/>
                        </a:lnTo>
                        <a:lnTo>
                          <a:pt x="186" y="157"/>
                        </a:lnTo>
                        <a:lnTo>
                          <a:pt x="186" y="167"/>
                        </a:lnTo>
                        <a:lnTo>
                          <a:pt x="196" y="193"/>
                        </a:lnTo>
                        <a:lnTo>
                          <a:pt x="209" y="206"/>
                        </a:lnTo>
                        <a:lnTo>
                          <a:pt x="219" y="229"/>
                        </a:lnTo>
                        <a:lnTo>
                          <a:pt x="219" y="242"/>
                        </a:lnTo>
                        <a:lnTo>
                          <a:pt x="228" y="255"/>
                        </a:lnTo>
                        <a:lnTo>
                          <a:pt x="228" y="291"/>
                        </a:lnTo>
                        <a:lnTo>
                          <a:pt x="219" y="291"/>
                        </a:lnTo>
                        <a:lnTo>
                          <a:pt x="196" y="304"/>
                        </a:lnTo>
                        <a:lnTo>
                          <a:pt x="186" y="304"/>
                        </a:lnTo>
                        <a:lnTo>
                          <a:pt x="153" y="304"/>
                        </a:lnTo>
                        <a:lnTo>
                          <a:pt x="130" y="304"/>
                        </a:lnTo>
                        <a:lnTo>
                          <a:pt x="101" y="304"/>
                        </a:lnTo>
                        <a:lnTo>
                          <a:pt x="68" y="304"/>
                        </a:lnTo>
                        <a:lnTo>
                          <a:pt x="42" y="304"/>
                        </a:lnTo>
                        <a:lnTo>
                          <a:pt x="22" y="304"/>
                        </a:lnTo>
                        <a:lnTo>
                          <a:pt x="13" y="291"/>
                        </a:lnTo>
                        <a:lnTo>
                          <a:pt x="0" y="291"/>
                        </a:lnTo>
                        <a:lnTo>
                          <a:pt x="0" y="255"/>
                        </a:lnTo>
                        <a:lnTo>
                          <a:pt x="0" y="242"/>
                        </a:lnTo>
                        <a:lnTo>
                          <a:pt x="13" y="229"/>
                        </a:lnTo>
                        <a:lnTo>
                          <a:pt x="22" y="206"/>
                        </a:lnTo>
                        <a:lnTo>
                          <a:pt x="32" y="193"/>
                        </a:lnTo>
                        <a:lnTo>
                          <a:pt x="42" y="180"/>
                        </a:lnTo>
                        <a:lnTo>
                          <a:pt x="42" y="157"/>
                        </a:lnTo>
                        <a:lnTo>
                          <a:pt x="55" y="144"/>
                        </a:lnTo>
                        <a:lnTo>
                          <a:pt x="68" y="121"/>
                        </a:lnTo>
                        <a:lnTo>
                          <a:pt x="68" y="108"/>
                        </a:lnTo>
                        <a:lnTo>
                          <a:pt x="68" y="95"/>
                        </a:lnTo>
                        <a:lnTo>
                          <a:pt x="68" y="72"/>
                        </a:lnTo>
                        <a:lnTo>
                          <a:pt x="75" y="59"/>
                        </a:lnTo>
                        <a:lnTo>
                          <a:pt x="75" y="46"/>
                        </a:lnTo>
                        <a:lnTo>
                          <a:pt x="68" y="33"/>
                        </a:lnTo>
                        <a:lnTo>
                          <a:pt x="68" y="10"/>
                        </a:lnTo>
                      </a:path>
                    </a:pathLst>
                  </a:custGeom>
                  <a:noFill/>
                  <a:ln w="11113">
                    <a:solidFill>
                      <a:srgbClr val="000000"/>
                    </a:solidFill>
                    <a:prstDash val="solid"/>
                    <a:round/>
                    <a:headEnd/>
                    <a:tailEnd/>
                  </a:ln>
                </p:spPr>
                <p:txBody>
                  <a:bodyPr/>
                  <a:lstStyle/>
                  <a:p>
                    <a:endParaRPr lang="en-US"/>
                  </a:p>
                </p:txBody>
              </p:sp>
              <p:sp>
                <p:nvSpPr>
                  <p:cNvPr id="53131" name="Freeform 414"/>
                  <p:cNvSpPr>
                    <a:spLocks/>
                  </p:cNvSpPr>
                  <p:nvPr/>
                </p:nvSpPr>
                <p:spPr bwMode="auto">
                  <a:xfrm>
                    <a:off x="3135" y="2361"/>
                    <a:ext cx="166" cy="295"/>
                  </a:xfrm>
                  <a:custGeom>
                    <a:avLst/>
                    <a:gdLst>
                      <a:gd name="T0" fmla="*/ 65 w 166"/>
                      <a:gd name="T1" fmla="*/ 10 h 295"/>
                      <a:gd name="T2" fmla="*/ 65 w 166"/>
                      <a:gd name="T3" fmla="*/ 10 h 295"/>
                      <a:gd name="T4" fmla="*/ 75 w 166"/>
                      <a:gd name="T5" fmla="*/ 10 h 295"/>
                      <a:gd name="T6" fmla="*/ 85 w 166"/>
                      <a:gd name="T7" fmla="*/ 10 h 295"/>
                      <a:gd name="T8" fmla="*/ 94 w 166"/>
                      <a:gd name="T9" fmla="*/ 0 h 295"/>
                      <a:gd name="T10" fmla="*/ 104 w 166"/>
                      <a:gd name="T11" fmla="*/ 0 h 295"/>
                      <a:gd name="T12" fmla="*/ 117 w 166"/>
                      <a:gd name="T13" fmla="*/ 0 h 295"/>
                      <a:gd name="T14" fmla="*/ 124 w 166"/>
                      <a:gd name="T15" fmla="*/ 0 h 295"/>
                      <a:gd name="T16" fmla="*/ 137 w 166"/>
                      <a:gd name="T17" fmla="*/ 0 h 295"/>
                      <a:gd name="T18" fmla="*/ 137 w 166"/>
                      <a:gd name="T19" fmla="*/ 23 h 295"/>
                      <a:gd name="T20" fmla="*/ 137 w 166"/>
                      <a:gd name="T21" fmla="*/ 33 h 295"/>
                      <a:gd name="T22" fmla="*/ 137 w 166"/>
                      <a:gd name="T23" fmla="*/ 46 h 295"/>
                      <a:gd name="T24" fmla="*/ 137 w 166"/>
                      <a:gd name="T25" fmla="*/ 69 h 295"/>
                      <a:gd name="T26" fmla="*/ 137 w 166"/>
                      <a:gd name="T27" fmla="*/ 82 h 295"/>
                      <a:gd name="T28" fmla="*/ 137 w 166"/>
                      <a:gd name="T29" fmla="*/ 95 h 295"/>
                      <a:gd name="T30" fmla="*/ 137 w 166"/>
                      <a:gd name="T31" fmla="*/ 105 h 295"/>
                      <a:gd name="T32" fmla="*/ 137 w 166"/>
                      <a:gd name="T33" fmla="*/ 118 h 295"/>
                      <a:gd name="T34" fmla="*/ 137 w 166"/>
                      <a:gd name="T35" fmla="*/ 131 h 295"/>
                      <a:gd name="T36" fmla="*/ 137 w 166"/>
                      <a:gd name="T37" fmla="*/ 141 h 295"/>
                      <a:gd name="T38" fmla="*/ 137 w 166"/>
                      <a:gd name="T39" fmla="*/ 154 h 295"/>
                      <a:gd name="T40" fmla="*/ 137 w 166"/>
                      <a:gd name="T41" fmla="*/ 164 h 295"/>
                      <a:gd name="T42" fmla="*/ 147 w 166"/>
                      <a:gd name="T43" fmla="*/ 177 h 295"/>
                      <a:gd name="T44" fmla="*/ 147 w 166"/>
                      <a:gd name="T45" fmla="*/ 190 h 295"/>
                      <a:gd name="T46" fmla="*/ 147 w 166"/>
                      <a:gd name="T47" fmla="*/ 200 h 295"/>
                      <a:gd name="T48" fmla="*/ 147 w 166"/>
                      <a:gd name="T49" fmla="*/ 213 h 295"/>
                      <a:gd name="T50" fmla="*/ 156 w 166"/>
                      <a:gd name="T51" fmla="*/ 226 h 295"/>
                      <a:gd name="T52" fmla="*/ 166 w 166"/>
                      <a:gd name="T53" fmla="*/ 249 h 295"/>
                      <a:gd name="T54" fmla="*/ 166 w 166"/>
                      <a:gd name="T55" fmla="*/ 259 h 295"/>
                      <a:gd name="T56" fmla="*/ 166 w 166"/>
                      <a:gd name="T57" fmla="*/ 295 h 295"/>
                      <a:gd name="T58" fmla="*/ 147 w 166"/>
                      <a:gd name="T59" fmla="*/ 295 h 295"/>
                      <a:gd name="T60" fmla="*/ 124 w 166"/>
                      <a:gd name="T61" fmla="*/ 295 h 295"/>
                      <a:gd name="T62" fmla="*/ 85 w 166"/>
                      <a:gd name="T63" fmla="*/ 295 h 295"/>
                      <a:gd name="T64" fmla="*/ 65 w 166"/>
                      <a:gd name="T65" fmla="*/ 295 h 295"/>
                      <a:gd name="T66" fmla="*/ 42 w 166"/>
                      <a:gd name="T67" fmla="*/ 295 h 295"/>
                      <a:gd name="T68" fmla="*/ 22 w 166"/>
                      <a:gd name="T69" fmla="*/ 285 h 295"/>
                      <a:gd name="T70" fmla="*/ 13 w 166"/>
                      <a:gd name="T71" fmla="*/ 285 h 295"/>
                      <a:gd name="T72" fmla="*/ 0 w 166"/>
                      <a:gd name="T73" fmla="*/ 285 h 295"/>
                      <a:gd name="T74" fmla="*/ 0 w 166"/>
                      <a:gd name="T75" fmla="*/ 249 h 295"/>
                      <a:gd name="T76" fmla="*/ 0 w 166"/>
                      <a:gd name="T77" fmla="*/ 236 h 295"/>
                      <a:gd name="T78" fmla="*/ 13 w 166"/>
                      <a:gd name="T79" fmla="*/ 226 h 295"/>
                      <a:gd name="T80" fmla="*/ 22 w 166"/>
                      <a:gd name="T81" fmla="*/ 200 h 295"/>
                      <a:gd name="T82" fmla="*/ 32 w 166"/>
                      <a:gd name="T83" fmla="*/ 190 h 295"/>
                      <a:gd name="T84" fmla="*/ 42 w 166"/>
                      <a:gd name="T85" fmla="*/ 177 h 295"/>
                      <a:gd name="T86" fmla="*/ 42 w 166"/>
                      <a:gd name="T87" fmla="*/ 154 h 295"/>
                      <a:gd name="T88" fmla="*/ 55 w 166"/>
                      <a:gd name="T89" fmla="*/ 141 h 295"/>
                      <a:gd name="T90" fmla="*/ 55 w 166"/>
                      <a:gd name="T91" fmla="*/ 118 h 295"/>
                      <a:gd name="T92" fmla="*/ 65 w 166"/>
                      <a:gd name="T93" fmla="*/ 105 h 295"/>
                      <a:gd name="T94" fmla="*/ 65 w 166"/>
                      <a:gd name="T95" fmla="*/ 95 h 295"/>
                      <a:gd name="T96" fmla="*/ 65 w 166"/>
                      <a:gd name="T97" fmla="*/ 69 h 295"/>
                      <a:gd name="T98" fmla="*/ 65 w 166"/>
                      <a:gd name="T99" fmla="*/ 59 h 295"/>
                      <a:gd name="T100" fmla="*/ 65 w 166"/>
                      <a:gd name="T101" fmla="*/ 46 h 295"/>
                      <a:gd name="T102" fmla="*/ 65 w 166"/>
                      <a:gd name="T103" fmla="*/ 23 h 295"/>
                      <a:gd name="T104" fmla="*/ 65 w 166"/>
                      <a:gd name="T105" fmla="*/ 10 h 2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6"/>
                      <a:gd name="T160" fmla="*/ 0 h 295"/>
                      <a:gd name="T161" fmla="*/ 166 w 166"/>
                      <a:gd name="T162" fmla="*/ 295 h 2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6" h="295">
                        <a:moveTo>
                          <a:pt x="65" y="10"/>
                        </a:moveTo>
                        <a:lnTo>
                          <a:pt x="65" y="10"/>
                        </a:lnTo>
                        <a:lnTo>
                          <a:pt x="75" y="10"/>
                        </a:lnTo>
                        <a:lnTo>
                          <a:pt x="85" y="10"/>
                        </a:lnTo>
                        <a:lnTo>
                          <a:pt x="94" y="0"/>
                        </a:lnTo>
                        <a:lnTo>
                          <a:pt x="104" y="0"/>
                        </a:lnTo>
                        <a:lnTo>
                          <a:pt x="117" y="0"/>
                        </a:lnTo>
                        <a:lnTo>
                          <a:pt x="124" y="0"/>
                        </a:lnTo>
                        <a:lnTo>
                          <a:pt x="137" y="0"/>
                        </a:lnTo>
                        <a:lnTo>
                          <a:pt x="137" y="23"/>
                        </a:lnTo>
                        <a:lnTo>
                          <a:pt x="137" y="33"/>
                        </a:lnTo>
                        <a:lnTo>
                          <a:pt x="137" y="46"/>
                        </a:lnTo>
                        <a:lnTo>
                          <a:pt x="137" y="69"/>
                        </a:lnTo>
                        <a:lnTo>
                          <a:pt x="137" y="82"/>
                        </a:lnTo>
                        <a:lnTo>
                          <a:pt x="137" y="95"/>
                        </a:lnTo>
                        <a:lnTo>
                          <a:pt x="137" y="105"/>
                        </a:lnTo>
                        <a:lnTo>
                          <a:pt x="137" y="118"/>
                        </a:lnTo>
                        <a:lnTo>
                          <a:pt x="137" y="131"/>
                        </a:lnTo>
                        <a:lnTo>
                          <a:pt x="137" y="141"/>
                        </a:lnTo>
                        <a:lnTo>
                          <a:pt x="137" y="154"/>
                        </a:lnTo>
                        <a:lnTo>
                          <a:pt x="137" y="164"/>
                        </a:lnTo>
                        <a:lnTo>
                          <a:pt x="147" y="177"/>
                        </a:lnTo>
                        <a:lnTo>
                          <a:pt x="147" y="190"/>
                        </a:lnTo>
                        <a:lnTo>
                          <a:pt x="147" y="200"/>
                        </a:lnTo>
                        <a:lnTo>
                          <a:pt x="147" y="213"/>
                        </a:lnTo>
                        <a:lnTo>
                          <a:pt x="156" y="226"/>
                        </a:lnTo>
                        <a:lnTo>
                          <a:pt x="166" y="249"/>
                        </a:lnTo>
                        <a:lnTo>
                          <a:pt x="166" y="259"/>
                        </a:lnTo>
                        <a:lnTo>
                          <a:pt x="166" y="295"/>
                        </a:lnTo>
                        <a:lnTo>
                          <a:pt x="147" y="295"/>
                        </a:lnTo>
                        <a:lnTo>
                          <a:pt x="124" y="295"/>
                        </a:lnTo>
                        <a:lnTo>
                          <a:pt x="85" y="295"/>
                        </a:lnTo>
                        <a:lnTo>
                          <a:pt x="65" y="295"/>
                        </a:lnTo>
                        <a:lnTo>
                          <a:pt x="42" y="295"/>
                        </a:lnTo>
                        <a:lnTo>
                          <a:pt x="22" y="285"/>
                        </a:lnTo>
                        <a:lnTo>
                          <a:pt x="13" y="285"/>
                        </a:lnTo>
                        <a:lnTo>
                          <a:pt x="0" y="285"/>
                        </a:lnTo>
                        <a:lnTo>
                          <a:pt x="0" y="249"/>
                        </a:lnTo>
                        <a:lnTo>
                          <a:pt x="0" y="236"/>
                        </a:lnTo>
                        <a:lnTo>
                          <a:pt x="13" y="226"/>
                        </a:lnTo>
                        <a:lnTo>
                          <a:pt x="22" y="200"/>
                        </a:lnTo>
                        <a:lnTo>
                          <a:pt x="32" y="190"/>
                        </a:lnTo>
                        <a:lnTo>
                          <a:pt x="42" y="177"/>
                        </a:lnTo>
                        <a:lnTo>
                          <a:pt x="42" y="154"/>
                        </a:lnTo>
                        <a:lnTo>
                          <a:pt x="55" y="141"/>
                        </a:lnTo>
                        <a:lnTo>
                          <a:pt x="55" y="118"/>
                        </a:lnTo>
                        <a:lnTo>
                          <a:pt x="65" y="105"/>
                        </a:lnTo>
                        <a:lnTo>
                          <a:pt x="65" y="95"/>
                        </a:lnTo>
                        <a:lnTo>
                          <a:pt x="65" y="69"/>
                        </a:lnTo>
                        <a:lnTo>
                          <a:pt x="65" y="59"/>
                        </a:lnTo>
                        <a:lnTo>
                          <a:pt x="65" y="46"/>
                        </a:lnTo>
                        <a:lnTo>
                          <a:pt x="65" y="23"/>
                        </a:lnTo>
                        <a:lnTo>
                          <a:pt x="65" y="10"/>
                        </a:lnTo>
                        <a:close/>
                      </a:path>
                    </a:pathLst>
                  </a:custGeom>
                  <a:solidFill>
                    <a:srgbClr val="7F7F9F"/>
                  </a:solidFill>
                  <a:ln w="9525">
                    <a:noFill/>
                    <a:round/>
                    <a:headEnd/>
                    <a:tailEnd/>
                  </a:ln>
                </p:spPr>
                <p:txBody>
                  <a:bodyPr/>
                  <a:lstStyle/>
                  <a:p>
                    <a:endParaRPr lang="en-US"/>
                  </a:p>
                </p:txBody>
              </p:sp>
              <p:sp>
                <p:nvSpPr>
                  <p:cNvPr id="53132" name="Freeform 415"/>
                  <p:cNvSpPr>
                    <a:spLocks/>
                  </p:cNvSpPr>
                  <p:nvPr/>
                </p:nvSpPr>
                <p:spPr bwMode="auto">
                  <a:xfrm>
                    <a:off x="3135" y="2361"/>
                    <a:ext cx="186" cy="304"/>
                  </a:xfrm>
                  <a:custGeom>
                    <a:avLst/>
                    <a:gdLst>
                      <a:gd name="T0" fmla="*/ 68 w 186"/>
                      <a:gd name="T1" fmla="*/ 10 h 304"/>
                      <a:gd name="T2" fmla="*/ 75 w 186"/>
                      <a:gd name="T3" fmla="*/ 10 h 304"/>
                      <a:gd name="T4" fmla="*/ 88 w 186"/>
                      <a:gd name="T5" fmla="*/ 10 h 304"/>
                      <a:gd name="T6" fmla="*/ 98 w 186"/>
                      <a:gd name="T7" fmla="*/ 10 h 304"/>
                      <a:gd name="T8" fmla="*/ 111 w 186"/>
                      <a:gd name="T9" fmla="*/ 0 h 304"/>
                      <a:gd name="T10" fmla="*/ 120 w 186"/>
                      <a:gd name="T11" fmla="*/ 0 h 304"/>
                      <a:gd name="T12" fmla="*/ 130 w 186"/>
                      <a:gd name="T13" fmla="*/ 0 h 304"/>
                      <a:gd name="T14" fmla="*/ 140 w 186"/>
                      <a:gd name="T15" fmla="*/ 10 h 304"/>
                      <a:gd name="T16" fmla="*/ 140 w 186"/>
                      <a:gd name="T17" fmla="*/ 23 h 304"/>
                      <a:gd name="T18" fmla="*/ 140 w 186"/>
                      <a:gd name="T19" fmla="*/ 33 h 304"/>
                      <a:gd name="T20" fmla="*/ 140 w 186"/>
                      <a:gd name="T21" fmla="*/ 46 h 304"/>
                      <a:gd name="T22" fmla="*/ 140 w 186"/>
                      <a:gd name="T23" fmla="*/ 72 h 304"/>
                      <a:gd name="T24" fmla="*/ 140 w 186"/>
                      <a:gd name="T25" fmla="*/ 85 h 304"/>
                      <a:gd name="T26" fmla="*/ 140 w 186"/>
                      <a:gd name="T27" fmla="*/ 95 h 304"/>
                      <a:gd name="T28" fmla="*/ 140 w 186"/>
                      <a:gd name="T29" fmla="*/ 108 h 304"/>
                      <a:gd name="T30" fmla="*/ 140 w 186"/>
                      <a:gd name="T31" fmla="*/ 131 h 304"/>
                      <a:gd name="T32" fmla="*/ 140 w 186"/>
                      <a:gd name="T33" fmla="*/ 144 h 304"/>
                      <a:gd name="T34" fmla="*/ 140 w 186"/>
                      <a:gd name="T35" fmla="*/ 157 h 304"/>
                      <a:gd name="T36" fmla="*/ 140 w 186"/>
                      <a:gd name="T37" fmla="*/ 167 h 304"/>
                      <a:gd name="T38" fmla="*/ 153 w 186"/>
                      <a:gd name="T39" fmla="*/ 180 h 304"/>
                      <a:gd name="T40" fmla="*/ 153 w 186"/>
                      <a:gd name="T41" fmla="*/ 193 h 304"/>
                      <a:gd name="T42" fmla="*/ 153 w 186"/>
                      <a:gd name="T43" fmla="*/ 206 h 304"/>
                      <a:gd name="T44" fmla="*/ 153 w 186"/>
                      <a:gd name="T45" fmla="*/ 216 h 304"/>
                      <a:gd name="T46" fmla="*/ 163 w 186"/>
                      <a:gd name="T47" fmla="*/ 229 h 304"/>
                      <a:gd name="T48" fmla="*/ 173 w 186"/>
                      <a:gd name="T49" fmla="*/ 255 h 304"/>
                      <a:gd name="T50" fmla="*/ 173 w 186"/>
                      <a:gd name="T51" fmla="*/ 265 h 304"/>
                      <a:gd name="T52" fmla="*/ 186 w 186"/>
                      <a:gd name="T53" fmla="*/ 278 h 304"/>
                      <a:gd name="T54" fmla="*/ 186 w 186"/>
                      <a:gd name="T55" fmla="*/ 304 h 304"/>
                      <a:gd name="T56" fmla="*/ 153 w 186"/>
                      <a:gd name="T57" fmla="*/ 304 h 304"/>
                      <a:gd name="T58" fmla="*/ 130 w 186"/>
                      <a:gd name="T59" fmla="*/ 304 h 304"/>
                      <a:gd name="T60" fmla="*/ 98 w 186"/>
                      <a:gd name="T61" fmla="*/ 304 h 304"/>
                      <a:gd name="T62" fmla="*/ 68 w 186"/>
                      <a:gd name="T63" fmla="*/ 304 h 304"/>
                      <a:gd name="T64" fmla="*/ 42 w 186"/>
                      <a:gd name="T65" fmla="*/ 304 h 304"/>
                      <a:gd name="T66" fmla="*/ 22 w 186"/>
                      <a:gd name="T67" fmla="*/ 304 h 304"/>
                      <a:gd name="T68" fmla="*/ 13 w 186"/>
                      <a:gd name="T69" fmla="*/ 291 h 304"/>
                      <a:gd name="T70" fmla="*/ 0 w 186"/>
                      <a:gd name="T71" fmla="*/ 291 h 304"/>
                      <a:gd name="T72" fmla="*/ 0 w 186"/>
                      <a:gd name="T73" fmla="*/ 255 h 304"/>
                      <a:gd name="T74" fmla="*/ 0 w 186"/>
                      <a:gd name="T75" fmla="*/ 242 h 304"/>
                      <a:gd name="T76" fmla="*/ 13 w 186"/>
                      <a:gd name="T77" fmla="*/ 229 h 304"/>
                      <a:gd name="T78" fmla="*/ 22 w 186"/>
                      <a:gd name="T79" fmla="*/ 206 h 304"/>
                      <a:gd name="T80" fmla="*/ 32 w 186"/>
                      <a:gd name="T81" fmla="*/ 193 h 304"/>
                      <a:gd name="T82" fmla="*/ 42 w 186"/>
                      <a:gd name="T83" fmla="*/ 180 h 304"/>
                      <a:gd name="T84" fmla="*/ 42 w 186"/>
                      <a:gd name="T85" fmla="*/ 157 h 304"/>
                      <a:gd name="T86" fmla="*/ 55 w 186"/>
                      <a:gd name="T87" fmla="*/ 144 h 304"/>
                      <a:gd name="T88" fmla="*/ 68 w 186"/>
                      <a:gd name="T89" fmla="*/ 121 h 304"/>
                      <a:gd name="T90" fmla="*/ 68 w 186"/>
                      <a:gd name="T91" fmla="*/ 108 h 304"/>
                      <a:gd name="T92" fmla="*/ 68 w 186"/>
                      <a:gd name="T93" fmla="*/ 95 h 304"/>
                      <a:gd name="T94" fmla="*/ 68 w 186"/>
                      <a:gd name="T95" fmla="*/ 72 h 304"/>
                      <a:gd name="T96" fmla="*/ 75 w 186"/>
                      <a:gd name="T97" fmla="*/ 59 h 304"/>
                      <a:gd name="T98" fmla="*/ 75 w 186"/>
                      <a:gd name="T99" fmla="*/ 46 h 304"/>
                      <a:gd name="T100" fmla="*/ 68 w 186"/>
                      <a:gd name="T101" fmla="*/ 33 h 304"/>
                      <a:gd name="T102" fmla="*/ 68 w 186"/>
                      <a:gd name="T103" fmla="*/ 10 h 3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6"/>
                      <a:gd name="T157" fmla="*/ 0 h 304"/>
                      <a:gd name="T158" fmla="*/ 186 w 186"/>
                      <a:gd name="T159" fmla="*/ 304 h 3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6" h="304">
                        <a:moveTo>
                          <a:pt x="68" y="10"/>
                        </a:moveTo>
                        <a:lnTo>
                          <a:pt x="75" y="10"/>
                        </a:lnTo>
                        <a:lnTo>
                          <a:pt x="88" y="10"/>
                        </a:lnTo>
                        <a:lnTo>
                          <a:pt x="98" y="10"/>
                        </a:lnTo>
                        <a:lnTo>
                          <a:pt x="111" y="0"/>
                        </a:lnTo>
                        <a:lnTo>
                          <a:pt x="120" y="0"/>
                        </a:lnTo>
                        <a:lnTo>
                          <a:pt x="130" y="0"/>
                        </a:lnTo>
                        <a:lnTo>
                          <a:pt x="140" y="10"/>
                        </a:lnTo>
                        <a:lnTo>
                          <a:pt x="140" y="23"/>
                        </a:lnTo>
                        <a:lnTo>
                          <a:pt x="140" y="33"/>
                        </a:lnTo>
                        <a:lnTo>
                          <a:pt x="140" y="46"/>
                        </a:lnTo>
                        <a:lnTo>
                          <a:pt x="140" y="72"/>
                        </a:lnTo>
                        <a:lnTo>
                          <a:pt x="140" y="85"/>
                        </a:lnTo>
                        <a:lnTo>
                          <a:pt x="140" y="95"/>
                        </a:lnTo>
                        <a:lnTo>
                          <a:pt x="140" y="108"/>
                        </a:lnTo>
                        <a:lnTo>
                          <a:pt x="140" y="131"/>
                        </a:lnTo>
                        <a:lnTo>
                          <a:pt x="140" y="144"/>
                        </a:lnTo>
                        <a:lnTo>
                          <a:pt x="140" y="157"/>
                        </a:lnTo>
                        <a:lnTo>
                          <a:pt x="140" y="167"/>
                        </a:lnTo>
                        <a:lnTo>
                          <a:pt x="153" y="180"/>
                        </a:lnTo>
                        <a:lnTo>
                          <a:pt x="153" y="193"/>
                        </a:lnTo>
                        <a:lnTo>
                          <a:pt x="153" y="206"/>
                        </a:lnTo>
                        <a:lnTo>
                          <a:pt x="153" y="216"/>
                        </a:lnTo>
                        <a:lnTo>
                          <a:pt x="163" y="229"/>
                        </a:lnTo>
                        <a:lnTo>
                          <a:pt x="173" y="255"/>
                        </a:lnTo>
                        <a:lnTo>
                          <a:pt x="173" y="265"/>
                        </a:lnTo>
                        <a:lnTo>
                          <a:pt x="186" y="278"/>
                        </a:lnTo>
                        <a:lnTo>
                          <a:pt x="186" y="304"/>
                        </a:lnTo>
                        <a:lnTo>
                          <a:pt x="153" y="304"/>
                        </a:lnTo>
                        <a:lnTo>
                          <a:pt x="130" y="304"/>
                        </a:lnTo>
                        <a:lnTo>
                          <a:pt x="98" y="304"/>
                        </a:lnTo>
                        <a:lnTo>
                          <a:pt x="68" y="304"/>
                        </a:lnTo>
                        <a:lnTo>
                          <a:pt x="42" y="304"/>
                        </a:lnTo>
                        <a:lnTo>
                          <a:pt x="22" y="304"/>
                        </a:lnTo>
                        <a:lnTo>
                          <a:pt x="13" y="291"/>
                        </a:lnTo>
                        <a:lnTo>
                          <a:pt x="0" y="291"/>
                        </a:lnTo>
                        <a:lnTo>
                          <a:pt x="0" y="255"/>
                        </a:lnTo>
                        <a:lnTo>
                          <a:pt x="0" y="242"/>
                        </a:lnTo>
                        <a:lnTo>
                          <a:pt x="13" y="229"/>
                        </a:lnTo>
                        <a:lnTo>
                          <a:pt x="22" y="206"/>
                        </a:lnTo>
                        <a:lnTo>
                          <a:pt x="32" y="193"/>
                        </a:lnTo>
                        <a:lnTo>
                          <a:pt x="42" y="180"/>
                        </a:lnTo>
                        <a:lnTo>
                          <a:pt x="42" y="157"/>
                        </a:lnTo>
                        <a:lnTo>
                          <a:pt x="55" y="144"/>
                        </a:lnTo>
                        <a:lnTo>
                          <a:pt x="68" y="121"/>
                        </a:lnTo>
                        <a:lnTo>
                          <a:pt x="68" y="108"/>
                        </a:lnTo>
                        <a:lnTo>
                          <a:pt x="68" y="95"/>
                        </a:lnTo>
                        <a:lnTo>
                          <a:pt x="68" y="72"/>
                        </a:lnTo>
                        <a:lnTo>
                          <a:pt x="75" y="59"/>
                        </a:lnTo>
                        <a:lnTo>
                          <a:pt x="75" y="46"/>
                        </a:lnTo>
                        <a:lnTo>
                          <a:pt x="68" y="33"/>
                        </a:lnTo>
                        <a:lnTo>
                          <a:pt x="68" y="10"/>
                        </a:lnTo>
                      </a:path>
                    </a:pathLst>
                  </a:custGeom>
                  <a:noFill/>
                  <a:ln w="11113">
                    <a:solidFill>
                      <a:srgbClr val="000000"/>
                    </a:solidFill>
                    <a:prstDash val="solid"/>
                    <a:round/>
                    <a:headEnd/>
                    <a:tailEnd/>
                  </a:ln>
                </p:spPr>
                <p:txBody>
                  <a:bodyPr/>
                  <a:lstStyle/>
                  <a:p>
                    <a:endParaRPr lang="en-US"/>
                  </a:p>
                </p:txBody>
              </p:sp>
            </p:grpSp>
            <p:grpSp>
              <p:nvGrpSpPr>
                <p:cNvPr id="53124" name="Group 416"/>
                <p:cNvGrpSpPr>
                  <a:grpSpLocks/>
                </p:cNvGrpSpPr>
                <p:nvPr/>
              </p:nvGrpSpPr>
              <p:grpSpPr bwMode="auto">
                <a:xfrm>
                  <a:off x="2919" y="2322"/>
                  <a:ext cx="271" cy="353"/>
                  <a:chOff x="2919" y="2322"/>
                  <a:chExt cx="271" cy="353"/>
                </a:xfrm>
              </p:grpSpPr>
              <p:sp>
                <p:nvSpPr>
                  <p:cNvPr id="53125" name="Freeform 417"/>
                  <p:cNvSpPr>
                    <a:spLocks/>
                  </p:cNvSpPr>
                  <p:nvPr/>
                </p:nvSpPr>
                <p:spPr bwMode="auto">
                  <a:xfrm>
                    <a:off x="2919" y="2322"/>
                    <a:ext cx="265" cy="347"/>
                  </a:xfrm>
                  <a:custGeom>
                    <a:avLst/>
                    <a:gdLst>
                      <a:gd name="T0" fmla="*/ 72 w 265"/>
                      <a:gd name="T1" fmla="*/ 13 h 347"/>
                      <a:gd name="T2" fmla="*/ 72 w 265"/>
                      <a:gd name="T3" fmla="*/ 13 h 347"/>
                      <a:gd name="T4" fmla="*/ 85 w 265"/>
                      <a:gd name="T5" fmla="*/ 13 h 347"/>
                      <a:gd name="T6" fmla="*/ 95 w 265"/>
                      <a:gd name="T7" fmla="*/ 0 h 347"/>
                      <a:gd name="T8" fmla="*/ 118 w 265"/>
                      <a:gd name="T9" fmla="*/ 0 h 347"/>
                      <a:gd name="T10" fmla="*/ 127 w 265"/>
                      <a:gd name="T11" fmla="*/ 0 h 347"/>
                      <a:gd name="T12" fmla="*/ 147 w 265"/>
                      <a:gd name="T13" fmla="*/ 0 h 347"/>
                      <a:gd name="T14" fmla="*/ 157 w 265"/>
                      <a:gd name="T15" fmla="*/ 0 h 347"/>
                      <a:gd name="T16" fmla="*/ 170 w 265"/>
                      <a:gd name="T17" fmla="*/ 0 h 347"/>
                      <a:gd name="T18" fmla="*/ 180 w 265"/>
                      <a:gd name="T19" fmla="*/ 0 h 347"/>
                      <a:gd name="T20" fmla="*/ 189 w 265"/>
                      <a:gd name="T21" fmla="*/ 13 h 347"/>
                      <a:gd name="T22" fmla="*/ 189 w 265"/>
                      <a:gd name="T23" fmla="*/ 36 h 347"/>
                      <a:gd name="T24" fmla="*/ 189 w 265"/>
                      <a:gd name="T25" fmla="*/ 49 h 347"/>
                      <a:gd name="T26" fmla="*/ 189 w 265"/>
                      <a:gd name="T27" fmla="*/ 72 h 347"/>
                      <a:gd name="T28" fmla="*/ 189 w 265"/>
                      <a:gd name="T29" fmla="*/ 85 h 347"/>
                      <a:gd name="T30" fmla="*/ 189 w 265"/>
                      <a:gd name="T31" fmla="*/ 108 h 347"/>
                      <a:gd name="T32" fmla="*/ 189 w 265"/>
                      <a:gd name="T33" fmla="*/ 121 h 347"/>
                      <a:gd name="T34" fmla="*/ 203 w 265"/>
                      <a:gd name="T35" fmla="*/ 131 h 347"/>
                      <a:gd name="T36" fmla="*/ 203 w 265"/>
                      <a:gd name="T37" fmla="*/ 144 h 347"/>
                      <a:gd name="T38" fmla="*/ 203 w 265"/>
                      <a:gd name="T39" fmla="*/ 157 h 347"/>
                      <a:gd name="T40" fmla="*/ 212 w 265"/>
                      <a:gd name="T41" fmla="*/ 180 h 347"/>
                      <a:gd name="T42" fmla="*/ 222 w 265"/>
                      <a:gd name="T43" fmla="*/ 193 h 347"/>
                      <a:gd name="T44" fmla="*/ 222 w 265"/>
                      <a:gd name="T45" fmla="*/ 216 h 347"/>
                      <a:gd name="T46" fmla="*/ 235 w 265"/>
                      <a:gd name="T47" fmla="*/ 239 h 347"/>
                      <a:gd name="T48" fmla="*/ 242 w 265"/>
                      <a:gd name="T49" fmla="*/ 265 h 347"/>
                      <a:gd name="T50" fmla="*/ 255 w 265"/>
                      <a:gd name="T51" fmla="*/ 275 h 347"/>
                      <a:gd name="T52" fmla="*/ 265 w 265"/>
                      <a:gd name="T53" fmla="*/ 288 h 347"/>
                      <a:gd name="T54" fmla="*/ 265 w 265"/>
                      <a:gd name="T55" fmla="*/ 337 h 347"/>
                      <a:gd name="T56" fmla="*/ 255 w 265"/>
                      <a:gd name="T57" fmla="*/ 337 h 347"/>
                      <a:gd name="T58" fmla="*/ 235 w 265"/>
                      <a:gd name="T59" fmla="*/ 337 h 347"/>
                      <a:gd name="T60" fmla="*/ 212 w 265"/>
                      <a:gd name="T61" fmla="*/ 347 h 347"/>
                      <a:gd name="T62" fmla="*/ 180 w 265"/>
                      <a:gd name="T63" fmla="*/ 347 h 347"/>
                      <a:gd name="T64" fmla="*/ 147 w 265"/>
                      <a:gd name="T65" fmla="*/ 347 h 347"/>
                      <a:gd name="T66" fmla="*/ 108 w 265"/>
                      <a:gd name="T67" fmla="*/ 347 h 347"/>
                      <a:gd name="T68" fmla="*/ 72 w 265"/>
                      <a:gd name="T69" fmla="*/ 347 h 347"/>
                      <a:gd name="T70" fmla="*/ 42 w 265"/>
                      <a:gd name="T71" fmla="*/ 347 h 347"/>
                      <a:gd name="T72" fmla="*/ 23 w 265"/>
                      <a:gd name="T73" fmla="*/ 337 h 347"/>
                      <a:gd name="T74" fmla="*/ 10 w 265"/>
                      <a:gd name="T75" fmla="*/ 337 h 347"/>
                      <a:gd name="T76" fmla="*/ 0 w 265"/>
                      <a:gd name="T77" fmla="*/ 337 h 347"/>
                      <a:gd name="T78" fmla="*/ 0 w 265"/>
                      <a:gd name="T79" fmla="*/ 288 h 347"/>
                      <a:gd name="T80" fmla="*/ 0 w 265"/>
                      <a:gd name="T81" fmla="*/ 275 h 347"/>
                      <a:gd name="T82" fmla="*/ 10 w 265"/>
                      <a:gd name="T83" fmla="*/ 265 h 347"/>
                      <a:gd name="T84" fmla="*/ 23 w 265"/>
                      <a:gd name="T85" fmla="*/ 252 h 347"/>
                      <a:gd name="T86" fmla="*/ 29 w 265"/>
                      <a:gd name="T87" fmla="*/ 239 h 347"/>
                      <a:gd name="T88" fmla="*/ 42 w 265"/>
                      <a:gd name="T89" fmla="*/ 216 h 347"/>
                      <a:gd name="T90" fmla="*/ 42 w 265"/>
                      <a:gd name="T91" fmla="*/ 203 h 347"/>
                      <a:gd name="T92" fmla="*/ 52 w 265"/>
                      <a:gd name="T93" fmla="*/ 180 h 347"/>
                      <a:gd name="T94" fmla="*/ 62 w 265"/>
                      <a:gd name="T95" fmla="*/ 167 h 347"/>
                      <a:gd name="T96" fmla="*/ 72 w 265"/>
                      <a:gd name="T97" fmla="*/ 144 h 347"/>
                      <a:gd name="T98" fmla="*/ 72 w 265"/>
                      <a:gd name="T99" fmla="*/ 121 h 347"/>
                      <a:gd name="T100" fmla="*/ 72 w 265"/>
                      <a:gd name="T101" fmla="*/ 108 h 347"/>
                      <a:gd name="T102" fmla="*/ 85 w 265"/>
                      <a:gd name="T103" fmla="*/ 85 h 347"/>
                      <a:gd name="T104" fmla="*/ 85 w 265"/>
                      <a:gd name="T105" fmla="*/ 62 h 347"/>
                      <a:gd name="T106" fmla="*/ 85 w 265"/>
                      <a:gd name="T107" fmla="*/ 49 h 347"/>
                      <a:gd name="T108" fmla="*/ 85 w 265"/>
                      <a:gd name="T109" fmla="*/ 26 h 347"/>
                      <a:gd name="T110" fmla="*/ 72 w 265"/>
                      <a:gd name="T111" fmla="*/ 13 h 34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65"/>
                      <a:gd name="T169" fmla="*/ 0 h 347"/>
                      <a:gd name="T170" fmla="*/ 265 w 265"/>
                      <a:gd name="T171" fmla="*/ 347 h 34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65" h="347">
                        <a:moveTo>
                          <a:pt x="72" y="13"/>
                        </a:moveTo>
                        <a:lnTo>
                          <a:pt x="72" y="13"/>
                        </a:lnTo>
                        <a:lnTo>
                          <a:pt x="85" y="13"/>
                        </a:lnTo>
                        <a:lnTo>
                          <a:pt x="95" y="0"/>
                        </a:lnTo>
                        <a:lnTo>
                          <a:pt x="118" y="0"/>
                        </a:lnTo>
                        <a:lnTo>
                          <a:pt x="127" y="0"/>
                        </a:lnTo>
                        <a:lnTo>
                          <a:pt x="147" y="0"/>
                        </a:lnTo>
                        <a:lnTo>
                          <a:pt x="157" y="0"/>
                        </a:lnTo>
                        <a:lnTo>
                          <a:pt x="170" y="0"/>
                        </a:lnTo>
                        <a:lnTo>
                          <a:pt x="180" y="0"/>
                        </a:lnTo>
                        <a:lnTo>
                          <a:pt x="189" y="13"/>
                        </a:lnTo>
                        <a:lnTo>
                          <a:pt x="189" y="36"/>
                        </a:lnTo>
                        <a:lnTo>
                          <a:pt x="189" y="49"/>
                        </a:lnTo>
                        <a:lnTo>
                          <a:pt x="189" y="72"/>
                        </a:lnTo>
                        <a:lnTo>
                          <a:pt x="189" y="85"/>
                        </a:lnTo>
                        <a:lnTo>
                          <a:pt x="189" y="108"/>
                        </a:lnTo>
                        <a:lnTo>
                          <a:pt x="189" y="121"/>
                        </a:lnTo>
                        <a:lnTo>
                          <a:pt x="203" y="131"/>
                        </a:lnTo>
                        <a:lnTo>
                          <a:pt x="203" y="144"/>
                        </a:lnTo>
                        <a:lnTo>
                          <a:pt x="203" y="157"/>
                        </a:lnTo>
                        <a:lnTo>
                          <a:pt x="212" y="180"/>
                        </a:lnTo>
                        <a:lnTo>
                          <a:pt x="222" y="193"/>
                        </a:lnTo>
                        <a:lnTo>
                          <a:pt x="222" y="216"/>
                        </a:lnTo>
                        <a:lnTo>
                          <a:pt x="235" y="239"/>
                        </a:lnTo>
                        <a:lnTo>
                          <a:pt x="242" y="265"/>
                        </a:lnTo>
                        <a:lnTo>
                          <a:pt x="255" y="275"/>
                        </a:lnTo>
                        <a:lnTo>
                          <a:pt x="265" y="288"/>
                        </a:lnTo>
                        <a:lnTo>
                          <a:pt x="265" y="337"/>
                        </a:lnTo>
                        <a:lnTo>
                          <a:pt x="255" y="337"/>
                        </a:lnTo>
                        <a:lnTo>
                          <a:pt x="235" y="337"/>
                        </a:lnTo>
                        <a:lnTo>
                          <a:pt x="212" y="347"/>
                        </a:lnTo>
                        <a:lnTo>
                          <a:pt x="180" y="347"/>
                        </a:lnTo>
                        <a:lnTo>
                          <a:pt x="147" y="347"/>
                        </a:lnTo>
                        <a:lnTo>
                          <a:pt x="108" y="347"/>
                        </a:lnTo>
                        <a:lnTo>
                          <a:pt x="72" y="347"/>
                        </a:lnTo>
                        <a:lnTo>
                          <a:pt x="42" y="347"/>
                        </a:lnTo>
                        <a:lnTo>
                          <a:pt x="23" y="337"/>
                        </a:lnTo>
                        <a:lnTo>
                          <a:pt x="10" y="337"/>
                        </a:lnTo>
                        <a:lnTo>
                          <a:pt x="0" y="337"/>
                        </a:lnTo>
                        <a:lnTo>
                          <a:pt x="0" y="288"/>
                        </a:lnTo>
                        <a:lnTo>
                          <a:pt x="0" y="275"/>
                        </a:lnTo>
                        <a:lnTo>
                          <a:pt x="10" y="265"/>
                        </a:lnTo>
                        <a:lnTo>
                          <a:pt x="23" y="252"/>
                        </a:lnTo>
                        <a:lnTo>
                          <a:pt x="29" y="239"/>
                        </a:lnTo>
                        <a:lnTo>
                          <a:pt x="42" y="216"/>
                        </a:lnTo>
                        <a:lnTo>
                          <a:pt x="42" y="203"/>
                        </a:lnTo>
                        <a:lnTo>
                          <a:pt x="52" y="180"/>
                        </a:lnTo>
                        <a:lnTo>
                          <a:pt x="62" y="167"/>
                        </a:lnTo>
                        <a:lnTo>
                          <a:pt x="72" y="144"/>
                        </a:lnTo>
                        <a:lnTo>
                          <a:pt x="72" y="121"/>
                        </a:lnTo>
                        <a:lnTo>
                          <a:pt x="72" y="108"/>
                        </a:lnTo>
                        <a:lnTo>
                          <a:pt x="85" y="85"/>
                        </a:lnTo>
                        <a:lnTo>
                          <a:pt x="85" y="62"/>
                        </a:lnTo>
                        <a:lnTo>
                          <a:pt x="85" y="49"/>
                        </a:lnTo>
                        <a:lnTo>
                          <a:pt x="85" y="26"/>
                        </a:lnTo>
                        <a:lnTo>
                          <a:pt x="72" y="13"/>
                        </a:lnTo>
                        <a:close/>
                      </a:path>
                    </a:pathLst>
                  </a:custGeom>
                  <a:solidFill>
                    <a:srgbClr val="BFBFDF"/>
                  </a:solidFill>
                  <a:ln w="9525">
                    <a:noFill/>
                    <a:round/>
                    <a:headEnd/>
                    <a:tailEnd/>
                  </a:ln>
                </p:spPr>
                <p:txBody>
                  <a:bodyPr/>
                  <a:lstStyle/>
                  <a:p>
                    <a:endParaRPr lang="en-US"/>
                  </a:p>
                </p:txBody>
              </p:sp>
              <p:sp>
                <p:nvSpPr>
                  <p:cNvPr id="53126" name="Freeform 418"/>
                  <p:cNvSpPr>
                    <a:spLocks/>
                  </p:cNvSpPr>
                  <p:nvPr/>
                </p:nvSpPr>
                <p:spPr bwMode="auto">
                  <a:xfrm>
                    <a:off x="2919" y="2322"/>
                    <a:ext cx="271" cy="353"/>
                  </a:xfrm>
                  <a:custGeom>
                    <a:avLst/>
                    <a:gdLst>
                      <a:gd name="T0" fmla="*/ 75 w 271"/>
                      <a:gd name="T1" fmla="*/ 13 h 353"/>
                      <a:gd name="T2" fmla="*/ 88 w 271"/>
                      <a:gd name="T3" fmla="*/ 13 h 353"/>
                      <a:gd name="T4" fmla="*/ 98 w 271"/>
                      <a:gd name="T5" fmla="*/ 0 h 353"/>
                      <a:gd name="T6" fmla="*/ 121 w 271"/>
                      <a:gd name="T7" fmla="*/ 0 h 353"/>
                      <a:gd name="T8" fmla="*/ 131 w 271"/>
                      <a:gd name="T9" fmla="*/ 0 h 353"/>
                      <a:gd name="T10" fmla="*/ 150 w 271"/>
                      <a:gd name="T11" fmla="*/ 0 h 353"/>
                      <a:gd name="T12" fmla="*/ 163 w 271"/>
                      <a:gd name="T13" fmla="*/ 0 h 353"/>
                      <a:gd name="T14" fmla="*/ 173 w 271"/>
                      <a:gd name="T15" fmla="*/ 0 h 353"/>
                      <a:gd name="T16" fmla="*/ 183 w 271"/>
                      <a:gd name="T17" fmla="*/ 13 h 353"/>
                      <a:gd name="T18" fmla="*/ 196 w 271"/>
                      <a:gd name="T19" fmla="*/ 13 h 353"/>
                      <a:gd name="T20" fmla="*/ 196 w 271"/>
                      <a:gd name="T21" fmla="*/ 39 h 353"/>
                      <a:gd name="T22" fmla="*/ 196 w 271"/>
                      <a:gd name="T23" fmla="*/ 62 h 353"/>
                      <a:gd name="T24" fmla="*/ 196 w 271"/>
                      <a:gd name="T25" fmla="*/ 72 h 353"/>
                      <a:gd name="T26" fmla="*/ 196 w 271"/>
                      <a:gd name="T27" fmla="*/ 85 h 353"/>
                      <a:gd name="T28" fmla="*/ 196 w 271"/>
                      <a:gd name="T29" fmla="*/ 111 h 353"/>
                      <a:gd name="T30" fmla="*/ 196 w 271"/>
                      <a:gd name="T31" fmla="*/ 124 h 353"/>
                      <a:gd name="T32" fmla="*/ 206 w 271"/>
                      <a:gd name="T33" fmla="*/ 134 h 353"/>
                      <a:gd name="T34" fmla="*/ 206 w 271"/>
                      <a:gd name="T35" fmla="*/ 147 h 353"/>
                      <a:gd name="T36" fmla="*/ 206 w 271"/>
                      <a:gd name="T37" fmla="*/ 160 h 353"/>
                      <a:gd name="T38" fmla="*/ 206 w 271"/>
                      <a:gd name="T39" fmla="*/ 170 h 353"/>
                      <a:gd name="T40" fmla="*/ 216 w 271"/>
                      <a:gd name="T41" fmla="*/ 183 h 353"/>
                      <a:gd name="T42" fmla="*/ 229 w 271"/>
                      <a:gd name="T43" fmla="*/ 196 h 353"/>
                      <a:gd name="T44" fmla="*/ 229 w 271"/>
                      <a:gd name="T45" fmla="*/ 219 h 353"/>
                      <a:gd name="T46" fmla="*/ 238 w 271"/>
                      <a:gd name="T47" fmla="*/ 245 h 353"/>
                      <a:gd name="T48" fmla="*/ 248 w 271"/>
                      <a:gd name="T49" fmla="*/ 268 h 353"/>
                      <a:gd name="T50" fmla="*/ 258 w 271"/>
                      <a:gd name="T51" fmla="*/ 281 h 353"/>
                      <a:gd name="T52" fmla="*/ 271 w 271"/>
                      <a:gd name="T53" fmla="*/ 294 h 353"/>
                      <a:gd name="T54" fmla="*/ 271 w 271"/>
                      <a:gd name="T55" fmla="*/ 343 h 353"/>
                      <a:gd name="T56" fmla="*/ 258 w 271"/>
                      <a:gd name="T57" fmla="*/ 343 h 353"/>
                      <a:gd name="T58" fmla="*/ 238 w 271"/>
                      <a:gd name="T59" fmla="*/ 353 h 353"/>
                      <a:gd name="T60" fmla="*/ 216 w 271"/>
                      <a:gd name="T61" fmla="*/ 353 h 353"/>
                      <a:gd name="T62" fmla="*/ 183 w 271"/>
                      <a:gd name="T63" fmla="*/ 353 h 353"/>
                      <a:gd name="T64" fmla="*/ 150 w 271"/>
                      <a:gd name="T65" fmla="*/ 353 h 353"/>
                      <a:gd name="T66" fmla="*/ 108 w 271"/>
                      <a:gd name="T67" fmla="*/ 353 h 353"/>
                      <a:gd name="T68" fmla="*/ 75 w 271"/>
                      <a:gd name="T69" fmla="*/ 353 h 353"/>
                      <a:gd name="T70" fmla="*/ 55 w 271"/>
                      <a:gd name="T71" fmla="*/ 353 h 353"/>
                      <a:gd name="T72" fmla="*/ 33 w 271"/>
                      <a:gd name="T73" fmla="*/ 343 h 353"/>
                      <a:gd name="T74" fmla="*/ 10 w 271"/>
                      <a:gd name="T75" fmla="*/ 343 h 353"/>
                      <a:gd name="T76" fmla="*/ 0 w 271"/>
                      <a:gd name="T77" fmla="*/ 343 h 353"/>
                      <a:gd name="T78" fmla="*/ 0 w 271"/>
                      <a:gd name="T79" fmla="*/ 294 h 353"/>
                      <a:gd name="T80" fmla="*/ 10 w 271"/>
                      <a:gd name="T81" fmla="*/ 281 h 353"/>
                      <a:gd name="T82" fmla="*/ 10 w 271"/>
                      <a:gd name="T83" fmla="*/ 268 h 353"/>
                      <a:gd name="T84" fmla="*/ 23 w 271"/>
                      <a:gd name="T85" fmla="*/ 258 h 353"/>
                      <a:gd name="T86" fmla="*/ 33 w 271"/>
                      <a:gd name="T87" fmla="*/ 245 h 353"/>
                      <a:gd name="T88" fmla="*/ 42 w 271"/>
                      <a:gd name="T89" fmla="*/ 219 h 353"/>
                      <a:gd name="T90" fmla="*/ 55 w 271"/>
                      <a:gd name="T91" fmla="*/ 206 h 353"/>
                      <a:gd name="T92" fmla="*/ 55 w 271"/>
                      <a:gd name="T93" fmla="*/ 183 h 353"/>
                      <a:gd name="T94" fmla="*/ 65 w 271"/>
                      <a:gd name="T95" fmla="*/ 170 h 353"/>
                      <a:gd name="T96" fmla="*/ 75 w 271"/>
                      <a:gd name="T97" fmla="*/ 147 h 353"/>
                      <a:gd name="T98" fmla="*/ 75 w 271"/>
                      <a:gd name="T99" fmla="*/ 124 h 353"/>
                      <a:gd name="T100" fmla="*/ 75 w 271"/>
                      <a:gd name="T101" fmla="*/ 111 h 353"/>
                      <a:gd name="T102" fmla="*/ 88 w 271"/>
                      <a:gd name="T103" fmla="*/ 85 h 353"/>
                      <a:gd name="T104" fmla="*/ 88 w 271"/>
                      <a:gd name="T105" fmla="*/ 62 h 353"/>
                      <a:gd name="T106" fmla="*/ 88 w 271"/>
                      <a:gd name="T107" fmla="*/ 49 h 353"/>
                      <a:gd name="T108" fmla="*/ 88 w 271"/>
                      <a:gd name="T109" fmla="*/ 39 h 353"/>
                      <a:gd name="T110" fmla="*/ 75 w 271"/>
                      <a:gd name="T111" fmla="*/ 13 h 3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1"/>
                      <a:gd name="T169" fmla="*/ 0 h 353"/>
                      <a:gd name="T170" fmla="*/ 271 w 271"/>
                      <a:gd name="T171" fmla="*/ 353 h 35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1" h="353">
                        <a:moveTo>
                          <a:pt x="75" y="13"/>
                        </a:moveTo>
                        <a:lnTo>
                          <a:pt x="88" y="13"/>
                        </a:lnTo>
                        <a:lnTo>
                          <a:pt x="98" y="0"/>
                        </a:lnTo>
                        <a:lnTo>
                          <a:pt x="121" y="0"/>
                        </a:lnTo>
                        <a:lnTo>
                          <a:pt x="131" y="0"/>
                        </a:lnTo>
                        <a:lnTo>
                          <a:pt x="150" y="0"/>
                        </a:lnTo>
                        <a:lnTo>
                          <a:pt x="163" y="0"/>
                        </a:lnTo>
                        <a:lnTo>
                          <a:pt x="173" y="0"/>
                        </a:lnTo>
                        <a:lnTo>
                          <a:pt x="183" y="13"/>
                        </a:lnTo>
                        <a:lnTo>
                          <a:pt x="196" y="13"/>
                        </a:lnTo>
                        <a:lnTo>
                          <a:pt x="196" y="39"/>
                        </a:lnTo>
                        <a:lnTo>
                          <a:pt x="196" y="62"/>
                        </a:lnTo>
                        <a:lnTo>
                          <a:pt x="196" y="72"/>
                        </a:lnTo>
                        <a:lnTo>
                          <a:pt x="196" y="85"/>
                        </a:lnTo>
                        <a:lnTo>
                          <a:pt x="196" y="111"/>
                        </a:lnTo>
                        <a:lnTo>
                          <a:pt x="196" y="124"/>
                        </a:lnTo>
                        <a:lnTo>
                          <a:pt x="206" y="134"/>
                        </a:lnTo>
                        <a:lnTo>
                          <a:pt x="206" y="147"/>
                        </a:lnTo>
                        <a:lnTo>
                          <a:pt x="206" y="160"/>
                        </a:lnTo>
                        <a:lnTo>
                          <a:pt x="206" y="170"/>
                        </a:lnTo>
                        <a:lnTo>
                          <a:pt x="216" y="183"/>
                        </a:lnTo>
                        <a:lnTo>
                          <a:pt x="229" y="196"/>
                        </a:lnTo>
                        <a:lnTo>
                          <a:pt x="229" y="219"/>
                        </a:lnTo>
                        <a:lnTo>
                          <a:pt x="238" y="245"/>
                        </a:lnTo>
                        <a:lnTo>
                          <a:pt x="248" y="268"/>
                        </a:lnTo>
                        <a:lnTo>
                          <a:pt x="258" y="281"/>
                        </a:lnTo>
                        <a:lnTo>
                          <a:pt x="271" y="294"/>
                        </a:lnTo>
                        <a:lnTo>
                          <a:pt x="271" y="343"/>
                        </a:lnTo>
                        <a:lnTo>
                          <a:pt x="258" y="343"/>
                        </a:lnTo>
                        <a:lnTo>
                          <a:pt x="238" y="353"/>
                        </a:lnTo>
                        <a:lnTo>
                          <a:pt x="216" y="353"/>
                        </a:lnTo>
                        <a:lnTo>
                          <a:pt x="183" y="353"/>
                        </a:lnTo>
                        <a:lnTo>
                          <a:pt x="150" y="353"/>
                        </a:lnTo>
                        <a:lnTo>
                          <a:pt x="108" y="353"/>
                        </a:lnTo>
                        <a:lnTo>
                          <a:pt x="75" y="353"/>
                        </a:lnTo>
                        <a:lnTo>
                          <a:pt x="55" y="353"/>
                        </a:lnTo>
                        <a:lnTo>
                          <a:pt x="33" y="343"/>
                        </a:lnTo>
                        <a:lnTo>
                          <a:pt x="10" y="343"/>
                        </a:lnTo>
                        <a:lnTo>
                          <a:pt x="0" y="343"/>
                        </a:lnTo>
                        <a:lnTo>
                          <a:pt x="0" y="294"/>
                        </a:lnTo>
                        <a:lnTo>
                          <a:pt x="10" y="281"/>
                        </a:lnTo>
                        <a:lnTo>
                          <a:pt x="10" y="268"/>
                        </a:lnTo>
                        <a:lnTo>
                          <a:pt x="23" y="258"/>
                        </a:lnTo>
                        <a:lnTo>
                          <a:pt x="33" y="245"/>
                        </a:lnTo>
                        <a:lnTo>
                          <a:pt x="42" y="219"/>
                        </a:lnTo>
                        <a:lnTo>
                          <a:pt x="55" y="206"/>
                        </a:lnTo>
                        <a:lnTo>
                          <a:pt x="55" y="183"/>
                        </a:lnTo>
                        <a:lnTo>
                          <a:pt x="65" y="170"/>
                        </a:lnTo>
                        <a:lnTo>
                          <a:pt x="75" y="147"/>
                        </a:lnTo>
                        <a:lnTo>
                          <a:pt x="75" y="124"/>
                        </a:lnTo>
                        <a:lnTo>
                          <a:pt x="75" y="111"/>
                        </a:lnTo>
                        <a:lnTo>
                          <a:pt x="88" y="85"/>
                        </a:lnTo>
                        <a:lnTo>
                          <a:pt x="88" y="62"/>
                        </a:lnTo>
                        <a:lnTo>
                          <a:pt x="88" y="49"/>
                        </a:lnTo>
                        <a:lnTo>
                          <a:pt x="88" y="39"/>
                        </a:lnTo>
                        <a:lnTo>
                          <a:pt x="75" y="13"/>
                        </a:lnTo>
                      </a:path>
                    </a:pathLst>
                  </a:custGeom>
                  <a:noFill/>
                  <a:ln w="11113">
                    <a:solidFill>
                      <a:srgbClr val="000000"/>
                    </a:solidFill>
                    <a:prstDash val="solid"/>
                    <a:round/>
                    <a:headEnd/>
                    <a:tailEnd/>
                  </a:ln>
                </p:spPr>
                <p:txBody>
                  <a:bodyPr/>
                  <a:lstStyle/>
                  <a:p>
                    <a:endParaRPr lang="en-US"/>
                  </a:p>
                </p:txBody>
              </p:sp>
              <p:sp>
                <p:nvSpPr>
                  <p:cNvPr id="53127" name="Freeform 419"/>
                  <p:cNvSpPr>
                    <a:spLocks/>
                  </p:cNvSpPr>
                  <p:nvPr/>
                </p:nvSpPr>
                <p:spPr bwMode="auto">
                  <a:xfrm>
                    <a:off x="2919" y="2322"/>
                    <a:ext cx="209" cy="347"/>
                  </a:xfrm>
                  <a:custGeom>
                    <a:avLst/>
                    <a:gdLst>
                      <a:gd name="T0" fmla="*/ 72 w 209"/>
                      <a:gd name="T1" fmla="*/ 13 h 347"/>
                      <a:gd name="T2" fmla="*/ 72 w 209"/>
                      <a:gd name="T3" fmla="*/ 13 h 347"/>
                      <a:gd name="T4" fmla="*/ 85 w 209"/>
                      <a:gd name="T5" fmla="*/ 13 h 347"/>
                      <a:gd name="T6" fmla="*/ 95 w 209"/>
                      <a:gd name="T7" fmla="*/ 0 h 347"/>
                      <a:gd name="T8" fmla="*/ 114 w 209"/>
                      <a:gd name="T9" fmla="*/ 0 h 347"/>
                      <a:gd name="T10" fmla="*/ 127 w 209"/>
                      <a:gd name="T11" fmla="*/ 0 h 347"/>
                      <a:gd name="T12" fmla="*/ 147 w 209"/>
                      <a:gd name="T13" fmla="*/ 0 h 347"/>
                      <a:gd name="T14" fmla="*/ 157 w 209"/>
                      <a:gd name="T15" fmla="*/ 0 h 347"/>
                      <a:gd name="T16" fmla="*/ 170 w 209"/>
                      <a:gd name="T17" fmla="*/ 0 h 347"/>
                      <a:gd name="T18" fmla="*/ 170 w 209"/>
                      <a:gd name="T19" fmla="*/ 13 h 347"/>
                      <a:gd name="T20" fmla="*/ 170 w 209"/>
                      <a:gd name="T21" fmla="*/ 36 h 347"/>
                      <a:gd name="T22" fmla="*/ 157 w 209"/>
                      <a:gd name="T23" fmla="*/ 49 h 347"/>
                      <a:gd name="T24" fmla="*/ 157 w 209"/>
                      <a:gd name="T25" fmla="*/ 72 h 347"/>
                      <a:gd name="T26" fmla="*/ 157 w 209"/>
                      <a:gd name="T27" fmla="*/ 98 h 347"/>
                      <a:gd name="T28" fmla="*/ 157 w 209"/>
                      <a:gd name="T29" fmla="*/ 108 h 347"/>
                      <a:gd name="T30" fmla="*/ 157 w 209"/>
                      <a:gd name="T31" fmla="*/ 131 h 347"/>
                      <a:gd name="T32" fmla="*/ 157 w 209"/>
                      <a:gd name="T33" fmla="*/ 144 h 347"/>
                      <a:gd name="T34" fmla="*/ 170 w 209"/>
                      <a:gd name="T35" fmla="*/ 157 h 347"/>
                      <a:gd name="T36" fmla="*/ 170 w 209"/>
                      <a:gd name="T37" fmla="*/ 167 h 347"/>
                      <a:gd name="T38" fmla="*/ 170 w 209"/>
                      <a:gd name="T39" fmla="*/ 180 h 347"/>
                      <a:gd name="T40" fmla="*/ 170 w 209"/>
                      <a:gd name="T41" fmla="*/ 193 h 347"/>
                      <a:gd name="T42" fmla="*/ 170 w 209"/>
                      <a:gd name="T43" fmla="*/ 203 h 347"/>
                      <a:gd name="T44" fmla="*/ 170 w 209"/>
                      <a:gd name="T45" fmla="*/ 216 h 347"/>
                      <a:gd name="T46" fmla="*/ 180 w 209"/>
                      <a:gd name="T47" fmla="*/ 239 h 347"/>
                      <a:gd name="T48" fmla="*/ 180 w 209"/>
                      <a:gd name="T49" fmla="*/ 252 h 347"/>
                      <a:gd name="T50" fmla="*/ 189 w 209"/>
                      <a:gd name="T51" fmla="*/ 265 h 347"/>
                      <a:gd name="T52" fmla="*/ 199 w 209"/>
                      <a:gd name="T53" fmla="*/ 288 h 347"/>
                      <a:gd name="T54" fmla="*/ 199 w 209"/>
                      <a:gd name="T55" fmla="*/ 301 h 347"/>
                      <a:gd name="T56" fmla="*/ 209 w 209"/>
                      <a:gd name="T57" fmla="*/ 311 h 347"/>
                      <a:gd name="T58" fmla="*/ 209 w 209"/>
                      <a:gd name="T59" fmla="*/ 347 h 347"/>
                      <a:gd name="T60" fmla="*/ 180 w 209"/>
                      <a:gd name="T61" fmla="*/ 347 h 347"/>
                      <a:gd name="T62" fmla="*/ 147 w 209"/>
                      <a:gd name="T63" fmla="*/ 347 h 347"/>
                      <a:gd name="T64" fmla="*/ 104 w 209"/>
                      <a:gd name="T65" fmla="*/ 347 h 347"/>
                      <a:gd name="T66" fmla="*/ 72 w 209"/>
                      <a:gd name="T67" fmla="*/ 347 h 347"/>
                      <a:gd name="T68" fmla="*/ 42 w 209"/>
                      <a:gd name="T69" fmla="*/ 347 h 347"/>
                      <a:gd name="T70" fmla="*/ 23 w 209"/>
                      <a:gd name="T71" fmla="*/ 337 h 347"/>
                      <a:gd name="T72" fmla="*/ 10 w 209"/>
                      <a:gd name="T73" fmla="*/ 337 h 347"/>
                      <a:gd name="T74" fmla="*/ 0 w 209"/>
                      <a:gd name="T75" fmla="*/ 337 h 347"/>
                      <a:gd name="T76" fmla="*/ 0 w 209"/>
                      <a:gd name="T77" fmla="*/ 288 h 347"/>
                      <a:gd name="T78" fmla="*/ 0 w 209"/>
                      <a:gd name="T79" fmla="*/ 275 h 347"/>
                      <a:gd name="T80" fmla="*/ 10 w 209"/>
                      <a:gd name="T81" fmla="*/ 265 h 347"/>
                      <a:gd name="T82" fmla="*/ 23 w 209"/>
                      <a:gd name="T83" fmla="*/ 252 h 347"/>
                      <a:gd name="T84" fmla="*/ 29 w 209"/>
                      <a:gd name="T85" fmla="*/ 239 h 347"/>
                      <a:gd name="T86" fmla="*/ 42 w 209"/>
                      <a:gd name="T87" fmla="*/ 216 h 347"/>
                      <a:gd name="T88" fmla="*/ 42 w 209"/>
                      <a:gd name="T89" fmla="*/ 203 h 347"/>
                      <a:gd name="T90" fmla="*/ 52 w 209"/>
                      <a:gd name="T91" fmla="*/ 180 h 347"/>
                      <a:gd name="T92" fmla="*/ 62 w 209"/>
                      <a:gd name="T93" fmla="*/ 167 h 347"/>
                      <a:gd name="T94" fmla="*/ 72 w 209"/>
                      <a:gd name="T95" fmla="*/ 144 h 347"/>
                      <a:gd name="T96" fmla="*/ 72 w 209"/>
                      <a:gd name="T97" fmla="*/ 121 h 347"/>
                      <a:gd name="T98" fmla="*/ 72 w 209"/>
                      <a:gd name="T99" fmla="*/ 108 h 347"/>
                      <a:gd name="T100" fmla="*/ 85 w 209"/>
                      <a:gd name="T101" fmla="*/ 85 h 347"/>
                      <a:gd name="T102" fmla="*/ 85 w 209"/>
                      <a:gd name="T103" fmla="*/ 62 h 347"/>
                      <a:gd name="T104" fmla="*/ 85 w 209"/>
                      <a:gd name="T105" fmla="*/ 49 h 347"/>
                      <a:gd name="T106" fmla="*/ 85 w 209"/>
                      <a:gd name="T107" fmla="*/ 26 h 347"/>
                      <a:gd name="T108" fmla="*/ 72 w 209"/>
                      <a:gd name="T109" fmla="*/ 13 h 3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9"/>
                      <a:gd name="T166" fmla="*/ 0 h 347"/>
                      <a:gd name="T167" fmla="*/ 209 w 209"/>
                      <a:gd name="T168" fmla="*/ 347 h 3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9" h="347">
                        <a:moveTo>
                          <a:pt x="72" y="13"/>
                        </a:moveTo>
                        <a:lnTo>
                          <a:pt x="72" y="13"/>
                        </a:lnTo>
                        <a:lnTo>
                          <a:pt x="85" y="13"/>
                        </a:lnTo>
                        <a:lnTo>
                          <a:pt x="95" y="0"/>
                        </a:lnTo>
                        <a:lnTo>
                          <a:pt x="114" y="0"/>
                        </a:lnTo>
                        <a:lnTo>
                          <a:pt x="127" y="0"/>
                        </a:lnTo>
                        <a:lnTo>
                          <a:pt x="147" y="0"/>
                        </a:lnTo>
                        <a:lnTo>
                          <a:pt x="157" y="0"/>
                        </a:lnTo>
                        <a:lnTo>
                          <a:pt x="170" y="0"/>
                        </a:lnTo>
                        <a:lnTo>
                          <a:pt x="170" y="13"/>
                        </a:lnTo>
                        <a:lnTo>
                          <a:pt x="170" y="36"/>
                        </a:lnTo>
                        <a:lnTo>
                          <a:pt x="157" y="49"/>
                        </a:lnTo>
                        <a:lnTo>
                          <a:pt x="157" y="72"/>
                        </a:lnTo>
                        <a:lnTo>
                          <a:pt x="157" y="98"/>
                        </a:lnTo>
                        <a:lnTo>
                          <a:pt x="157" y="108"/>
                        </a:lnTo>
                        <a:lnTo>
                          <a:pt x="157" y="131"/>
                        </a:lnTo>
                        <a:lnTo>
                          <a:pt x="157" y="144"/>
                        </a:lnTo>
                        <a:lnTo>
                          <a:pt x="170" y="157"/>
                        </a:lnTo>
                        <a:lnTo>
                          <a:pt x="170" y="167"/>
                        </a:lnTo>
                        <a:lnTo>
                          <a:pt x="170" y="180"/>
                        </a:lnTo>
                        <a:lnTo>
                          <a:pt x="170" y="193"/>
                        </a:lnTo>
                        <a:lnTo>
                          <a:pt x="170" y="203"/>
                        </a:lnTo>
                        <a:lnTo>
                          <a:pt x="170" y="216"/>
                        </a:lnTo>
                        <a:lnTo>
                          <a:pt x="180" y="239"/>
                        </a:lnTo>
                        <a:lnTo>
                          <a:pt x="180" y="252"/>
                        </a:lnTo>
                        <a:lnTo>
                          <a:pt x="189" y="265"/>
                        </a:lnTo>
                        <a:lnTo>
                          <a:pt x="199" y="288"/>
                        </a:lnTo>
                        <a:lnTo>
                          <a:pt x="199" y="301"/>
                        </a:lnTo>
                        <a:lnTo>
                          <a:pt x="209" y="311"/>
                        </a:lnTo>
                        <a:lnTo>
                          <a:pt x="209" y="347"/>
                        </a:lnTo>
                        <a:lnTo>
                          <a:pt x="180" y="347"/>
                        </a:lnTo>
                        <a:lnTo>
                          <a:pt x="147" y="347"/>
                        </a:lnTo>
                        <a:lnTo>
                          <a:pt x="104" y="347"/>
                        </a:lnTo>
                        <a:lnTo>
                          <a:pt x="72" y="347"/>
                        </a:lnTo>
                        <a:lnTo>
                          <a:pt x="42" y="347"/>
                        </a:lnTo>
                        <a:lnTo>
                          <a:pt x="23" y="337"/>
                        </a:lnTo>
                        <a:lnTo>
                          <a:pt x="10" y="337"/>
                        </a:lnTo>
                        <a:lnTo>
                          <a:pt x="0" y="337"/>
                        </a:lnTo>
                        <a:lnTo>
                          <a:pt x="0" y="288"/>
                        </a:lnTo>
                        <a:lnTo>
                          <a:pt x="0" y="275"/>
                        </a:lnTo>
                        <a:lnTo>
                          <a:pt x="10" y="265"/>
                        </a:lnTo>
                        <a:lnTo>
                          <a:pt x="23" y="252"/>
                        </a:lnTo>
                        <a:lnTo>
                          <a:pt x="29" y="239"/>
                        </a:lnTo>
                        <a:lnTo>
                          <a:pt x="42" y="216"/>
                        </a:lnTo>
                        <a:lnTo>
                          <a:pt x="42" y="203"/>
                        </a:lnTo>
                        <a:lnTo>
                          <a:pt x="52" y="180"/>
                        </a:lnTo>
                        <a:lnTo>
                          <a:pt x="62" y="167"/>
                        </a:lnTo>
                        <a:lnTo>
                          <a:pt x="72" y="144"/>
                        </a:lnTo>
                        <a:lnTo>
                          <a:pt x="72" y="121"/>
                        </a:lnTo>
                        <a:lnTo>
                          <a:pt x="72" y="108"/>
                        </a:lnTo>
                        <a:lnTo>
                          <a:pt x="85" y="85"/>
                        </a:lnTo>
                        <a:lnTo>
                          <a:pt x="85" y="62"/>
                        </a:lnTo>
                        <a:lnTo>
                          <a:pt x="85" y="49"/>
                        </a:lnTo>
                        <a:lnTo>
                          <a:pt x="85" y="26"/>
                        </a:lnTo>
                        <a:lnTo>
                          <a:pt x="72" y="13"/>
                        </a:lnTo>
                        <a:close/>
                      </a:path>
                    </a:pathLst>
                  </a:custGeom>
                  <a:solidFill>
                    <a:srgbClr val="7F7F9F"/>
                  </a:solidFill>
                  <a:ln w="9525">
                    <a:noFill/>
                    <a:round/>
                    <a:headEnd/>
                    <a:tailEnd/>
                  </a:ln>
                </p:spPr>
                <p:txBody>
                  <a:bodyPr/>
                  <a:lstStyle/>
                  <a:p>
                    <a:endParaRPr lang="en-US"/>
                  </a:p>
                </p:txBody>
              </p:sp>
              <p:sp>
                <p:nvSpPr>
                  <p:cNvPr id="53128" name="Freeform 420"/>
                  <p:cNvSpPr>
                    <a:spLocks/>
                  </p:cNvSpPr>
                  <p:nvPr/>
                </p:nvSpPr>
                <p:spPr bwMode="auto">
                  <a:xfrm>
                    <a:off x="2919" y="2322"/>
                    <a:ext cx="216" cy="353"/>
                  </a:xfrm>
                  <a:custGeom>
                    <a:avLst/>
                    <a:gdLst>
                      <a:gd name="T0" fmla="*/ 75 w 216"/>
                      <a:gd name="T1" fmla="*/ 13 h 353"/>
                      <a:gd name="T2" fmla="*/ 88 w 216"/>
                      <a:gd name="T3" fmla="*/ 13 h 353"/>
                      <a:gd name="T4" fmla="*/ 98 w 216"/>
                      <a:gd name="T5" fmla="*/ 0 h 353"/>
                      <a:gd name="T6" fmla="*/ 121 w 216"/>
                      <a:gd name="T7" fmla="*/ 0 h 353"/>
                      <a:gd name="T8" fmla="*/ 131 w 216"/>
                      <a:gd name="T9" fmla="*/ 0 h 353"/>
                      <a:gd name="T10" fmla="*/ 150 w 216"/>
                      <a:gd name="T11" fmla="*/ 0 h 353"/>
                      <a:gd name="T12" fmla="*/ 163 w 216"/>
                      <a:gd name="T13" fmla="*/ 0 h 353"/>
                      <a:gd name="T14" fmla="*/ 173 w 216"/>
                      <a:gd name="T15" fmla="*/ 0 h 353"/>
                      <a:gd name="T16" fmla="*/ 173 w 216"/>
                      <a:gd name="T17" fmla="*/ 26 h 353"/>
                      <a:gd name="T18" fmla="*/ 173 w 216"/>
                      <a:gd name="T19" fmla="*/ 39 h 353"/>
                      <a:gd name="T20" fmla="*/ 173 w 216"/>
                      <a:gd name="T21" fmla="*/ 62 h 353"/>
                      <a:gd name="T22" fmla="*/ 173 w 216"/>
                      <a:gd name="T23" fmla="*/ 72 h 353"/>
                      <a:gd name="T24" fmla="*/ 173 w 216"/>
                      <a:gd name="T25" fmla="*/ 98 h 353"/>
                      <a:gd name="T26" fmla="*/ 173 w 216"/>
                      <a:gd name="T27" fmla="*/ 111 h 353"/>
                      <a:gd name="T28" fmla="*/ 173 w 216"/>
                      <a:gd name="T29" fmla="*/ 134 h 353"/>
                      <a:gd name="T30" fmla="*/ 173 w 216"/>
                      <a:gd name="T31" fmla="*/ 147 h 353"/>
                      <a:gd name="T32" fmla="*/ 173 w 216"/>
                      <a:gd name="T33" fmla="*/ 160 h 353"/>
                      <a:gd name="T34" fmla="*/ 173 w 216"/>
                      <a:gd name="T35" fmla="*/ 170 h 353"/>
                      <a:gd name="T36" fmla="*/ 173 w 216"/>
                      <a:gd name="T37" fmla="*/ 183 h 353"/>
                      <a:gd name="T38" fmla="*/ 173 w 216"/>
                      <a:gd name="T39" fmla="*/ 206 h 353"/>
                      <a:gd name="T40" fmla="*/ 173 w 216"/>
                      <a:gd name="T41" fmla="*/ 219 h 353"/>
                      <a:gd name="T42" fmla="*/ 183 w 216"/>
                      <a:gd name="T43" fmla="*/ 232 h 353"/>
                      <a:gd name="T44" fmla="*/ 183 w 216"/>
                      <a:gd name="T45" fmla="*/ 245 h 353"/>
                      <a:gd name="T46" fmla="*/ 183 w 216"/>
                      <a:gd name="T47" fmla="*/ 258 h 353"/>
                      <a:gd name="T48" fmla="*/ 196 w 216"/>
                      <a:gd name="T49" fmla="*/ 268 h 353"/>
                      <a:gd name="T50" fmla="*/ 206 w 216"/>
                      <a:gd name="T51" fmla="*/ 294 h 353"/>
                      <a:gd name="T52" fmla="*/ 206 w 216"/>
                      <a:gd name="T53" fmla="*/ 304 h 353"/>
                      <a:gd name="T54" fmla="*/ 216 w 216"/>
                      <a:gd name="T55" fmla="*/ 317 h 353"/>
                      <a:gd name="T56" fmla="*/ 216 w 216"/>
                      <a:gd name="T57" fmla="*/ 353 h 353"/>
                      <a:gd name="T58" fmla="*/ 183 w 216"/>
                      <a:gd name="T59" fmla="*/ 353 h 353"/>
                      <a:gd name="T60" fmla="*/ 150 w 216"/>
                      <a:gd name="T61" fmla="*/ 353 h 353"/>
                      <a:gd name="T62" fmla="*/ 108 w 216"/>
                      <a:gd name="T63" fmla="*/ 353 h 353"/>
                      <a:gd name="T64" fmla="*/ 75 w 216"/>
                      <a:gd name="T65" fmla="*/ 353 h 353"/>
                      <a:gd name="T66" fmla="*/ 55 w 216"/>
                      <a:gd name="T67" fmla="*/ 353 h 353"/>
                      <a:gd name="T68" fmla="*/ 33 w 216"/>
                      <a:gd name="T69" fmla="*/ 343 h 353"/>
                      <a:gd name="T70" fmla="*/ 10 w 216"/>
                      <a:gd name="T71" fmla="*/ 343 h 353"/>
                      <a:gd name="T72" fmla="*/ 0 w 216"/>
                      <a:gd name="T73" fmla="*/ 343 h 353"/>
                      <a:gd name="T74" fmla="*/ 0 w 216"/>
                      <a:gd name="T75" fmla="*/ 294 h 353"/>
                      <a:gd name="T76" fmla="*/ 10 w 216"/>
                      <a:gd name="T77" fmla="*/ 281 h 353"/>
                      <a:gd name="T78" fmla="*/ 10 w 216"/>
                      <a:gd name="T79" fmla="*/ 268 h 353"/>
                      <a:gd name="T80" fmla="*/ 23 w 216"/>
                      <a:gd name="T81" fmla="*/ 258 h 353"/>
                      <a:gd name="T82" fmla="*/ 33 w 216"/>
                      <a:gd name="T83" fmla="*/ 245 h 353"/>
                      <a:gd name="T84" fmla="*/ 42 w 216"/>
                      <a:gd name="T85" fmla="*/ 219 h 353"/>
                      <a:gd name="T86" fmla="*/ 55 w 216"/>
                      <a:gd name="T87" fmla="*/ 206 h 353"/>
                      <a:gd name="T88" fmla="*/ 55 w 216"/>
                      <a:gd name="T89" fmla="*/ 183 h 353"/>
                      <a:gd name="T90" fmla="*/ 65 w 216"/>
                      <a:gd name="T91" fmla="*/ 170 h 353"/>
                      <a:gd name="T92" fmla="*/ 75 w 216"/>
                      <a:gd name="T93" fmla="*/ 147 h 353"/>
                      <a:gd name="T94" fmla="*/ 75 w 216"/>
                      <a:gd name="T95" fmla="*/ 124 h 353"/>
                      <a:gd name="T96" fmla="*/ 75 w 216"/>
                      <a:gd name="T97" fmla="*/ 111 h 353"/>
                      <a:gd name="T98" fmla="*/ 88 w 216"/>
                      <a:gd name="T99" fmla="*/ 85 h 353"/>
                      <a:gd name="T100" fmla="*/ 88 w 216"/>
                      <a:gd name="T101" fmla="*/ 62 h 353"/>
                      <a:gd name="T102" fmla="*/ 88 w 216"/>
                      <a:gd name="T103" fmla="*/ 49 h 353"/>
                      <a:gd name="T104" fmla="*/ 88 w 216"/>
                      <a:gd name="T105" fmla="*/ 39 h 353"/>
                      <a:gd name="T106" fmla="*/ 75 w 216"/>
                      <a:gd name="T107" fmla="*/ 13 h 3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6"/>
                      <a:gd name="T163" fmla="*/ 0 h 353"/>
                      <a:gd name="T164" fmla="*/ 216 w 216"/>
                      <a:gd name="T165" fmla="*/ 353 h 35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6" h="353">
                        <a:moveTo>
                          <a:pt x="75" y="13"/>
                        </a:moveTo>
                        <a:lnTo>
                          <a:pt x="88" y="13"/>
                        </a:lnTo>
                        <a:lnTo>
                          <a:pt x="98" y="0"/>
                        </a:lnTo>
                        <a:lnTo>
                          <a:pt x="121" y="0"/>
                        </a:lnTo>
                        <a:lnTo>
                          <a:pt x="131" y="0"/>
                        </a:lnTo>
                        <a:lnTo>
                          <a:pt x="150" y="0"/>
                        </a:lnTo>
                        <a:lnTo>
                          <a:pt x="163" y="0"/>
                        </a:lnTo>
                        <a:lnTo>
                          <a:pt x="173" y="0"/>
                        </a:lnTo>
                        <a:lnTo>
                          <a:pt x="173" y="26"/>
                        </a:lnTo>
                        <a:lnTo>
                          <a:pt x="173" y="39"/>
                        </a:lnTo>
                        <a:lnTo>
                          <a:pt x="173" y="62"/>
                        </a:lnTo>
                        <a:lnTo>
                          <a:pt x="173" y="72"/>
                        </a:lnTo>
                        <a:lnTo>
                          <a:pt x="173" y="98"/>
                        </a:lnTo>
                        <a:lnTo>
                          <a:pt x="173" y="111"/>
                        </a:lnTo>
                        <a:lnTo>
                          <a:pt x="173" y="134"/>
                        </a:lnTo>
                        <a:lnTo>
                          <a:pt x="173" y="147"/>
                        </a:lnTo>
                        <a:lnTo>
                          <a:pt x="173" y="160"/>
                        </a:lnTo>
                        <a:lnTo>
                          <a:pt x="173" y="170"/>
                        </a:lnTo>
                        <a:lnTo>
                          <a:pt x="173" y="183"/>
                        </a:lnTo>
                        <a:lnTo>
                          <a:pt x="173" y="206"/>
                        </a:lnTo>
                        <a:lnTo>
                          <a:pt x="173" y="219"/>
                        </a:lnTo>
                        <a:lnTo>
                          <a:pt x="183" y="232"/>
                        </a:lnTo>
                        <a:lnTo>
                          <a:pt x="183" y="245"/>
                        </a:lnTo>
                        <a:lnTo>
                          <a:pt x="183" y="258"/>
                        </a:lnTo>
                        <a:lnTo>
                          <a:pt x="196" y="268"/>
                        </a:lnTo>
                        <a:lnTo>
                          <a:pt x="206" y="294"/>
                        </a:lnTo>
                        <a:lnTo>
                          <a:pt x="206" y="304"/>
                        </a:lnTo>
                        <a:lnTo>
                          <a:pt x="216" y="317"/>
                        </a:lnTo>
                        <a:lnTo>
                          <a:pt x="216" y="353"/>
                        </a:lnTo>
                        <a:lnTo>
                          <a:pt x="183" y="353"/>
                        </a:lnTo>
                        <a:lnTo>
                          <a:pt x="150" y="353"/>
                        </a:lnTo>
                        <a:lnTo>
                          <a:pt x="108" y="353"/>
                        </a:lnTo>
                        <a:lnTo>
                          <a:pt x="75" y="353"/>
                        </a:lnTo>
                        <a:lnTo>
                          <a:pt x="55" y="353"/>
                        </a:lnTo>
                        <a:lnTo>
                          <a:pt x="33" y="343"/>
                        </a:lnTo>
                        <a:lnTo>
                          <a:pt x="10" y="343"/>
                        </a:lnTo>
                        <a:lnTo>
                          <a:pt x="0" y="343"/>
                        </a:lnTo>
                        <a:lnTo>
                          <a:pt x="0" y="294"/>
                        </a:lnTo>
                        <a:lnTo>
                          <a:pt x="10" y="281"/>
                        </a:lnTo>
                        <a:lnTo>
                          <a:pt x="10" y="268"/>
                        </a:lnTo>
                        <a:lnTo>
                          <a:pt x="23" y="258"/>
                        </a:lnTo>
                        <a:lnTo>
                          <a:pt x="33" y="245"/>
                        </a:lnTo>
                        <a:lnTo>
                          <a:pt x="42" y="219"/>
                        </a:lnTo>
                        <a:lnTo>
                          <a:pt x="55" y="206"/>
                        </a:lnTo>
                        <a:lnTo>
                          <a:pt x="55" y="183"/>
                        </a:lnTo>
                        <a:lnTo>
                          <a:pt x="65" y="170"/>
                        </a:lnTo>
                        <a:lnTo>
                          <a:pt x="75" y="147"/>
                        </a:lnTo>
                        <a:lnTo>
                          <a:pt x="75" y="124"/>
                        </a:lnTo>
                        <a:lnTo>
                          <a:pt x="75" y="111"/>
                        </a:lnTo>
                        <a:lnTo>
                          <a:pt x="88" y="85"/>
                        </a:lnTo>
                        <a:lnTo>
                          <a:pt x="88" y="62"/>
                        </a:lnTo>
                        <a:lnTo>
                          <a:pt x="88" y="49"/>
                        </a:lnTo>
                        <a:lnTo>
                          <a:pt x="88" y="39"/>
                        </a:lnTo>
                        <a:lnTo>
                          <a:pt x="75" y="13"/>
                        </a:lnTo>
                      </a:path>
                    </a:pathLst>
                  </a:custGeom>
                  <a:noFill/>
                  <a:ln w="11113">
                    <a:solidFill>
                      <a:srgbClr val="000000"/>
                    </a:solidFill>
                    <a:prstDash val="solid"/>
                    <a:round/>
                    <a:headEnd/>
                    <a:tailEnd/>
                  </a:ln>
                </p:spPr>
                <p:txBody>
                  <a:bodyPr/>
                  <a:lstStyle/>
                  <a:p>
                    <a:endParaRPr lang="en-US"/>
                  </a:p>
                </p:txBody>
              </p:sp>
            </p:grpSp>
          </p:grpSp>
          <p:grpSp>
            <p:nvGrpSpPr>
              <p:cNvPr id="52876" name="Group 421"/>
              <p:cNvGrpSpPr>
                <a:grpSpLocks/>
              </p:cNvGrpSpPr>
              <p:nvPr/>
            </p:nvGrpSpPr>
            <p:grpSpPr bwMode="auto">
              <a:xfrm>
                <a:off x="3125" y="2044"/>
                <a:ext cx="65" cy="625"/>
                <a:chOff x="3125" y="2044"/>
                <a:chExt cx="65" cy="625"/>
              </a:xfrm>
            </p:grpSpPr>
            <p:sp>
              <p:nvSpPr>
                <p:cNvPr id="53113" name="Oval 422"/>
                <p:cNvSpPr>
                  <a:spLocks noChangeArrowheads="1"/>
                </p:cNvSpPr>
                <p:nvPr/>
              </p:nvSpPr>
              <p:spPr bwMode="auto">
                <a:xfrm>
                  <a:off x="3128" y="2047"/>
                  <a:ext cx="56" cy="26"/>
                </a:xfrm>
                <a:prstGeom prst="ellipse">
                  <a:avLst/>
                </a:prstGeom>
                <a:solidFill>
                  <a:srgbClr val="FFFFFF"/>
                </a:solidFill>
                <a:ln w="11113">
                  <a:solidFill>
                    <a:srgbClr val="000000"/>
                  </a:solidFill>
                  <a:round/>
                  <a:headEnd/>
                  <a:tailEnd/>
                </a:ln>
              </p:spPr>
              <p:txBody>
                <a:bodyPr/>
                <a:lstStyle/>
                <a:p>
                  <a:endParaRPr lang="en-US"/>
                </a:p>
              </p:txBody>
            </p:sp>
            <p:sp>
              <p:nvSpPr>
                <p:cNvPr id="53114" name="Rectangle 423"/>
                <p:cNvSpPr>
                  <a:spLocks noChangeArrowheads="1"/>
                </p:cNvSpPr>
                <p:nvPr/>
              </p:nvSpPr>
              <p:spPr bwMode="auto">
                <a:xfrm>
                  <a:off x="3128" y="2060"/>
                  <a:ext cx="56" cy="609"/>
                </a:xfrm>
                <a:prstGeom prst="rect">
                  <a:avLst/>
                </a:prstGeom>
                <a:solidFill>
                  <a:srgbClr val="FFFFFF"/>
                </a:solidFill>
                <a:ln w="11113">
                  <a:solidFill>
                    <a:srgbClr val="000000"/>
                  </a:solidFill>
                  <a:miter lim="800000"/>
                  <a:headEnd/>
                  <a:tailEnd/>
                </a:ln>
              </p:spPr>
              <p:txBody>
                <a:bodyPr/>
                <a:lstStyle/>
                <a:p>
                  <a:endParaRPr lang="en-US"/>
                </a:p>
              </p:txBody>
            </p:sp>
            <p:grpSp>
              <p:nvGrpSpPr>
                <p:cNvPr id="53115" name="Group 424"/>
                <p:cNvGrpSpPr>
                  <a:grpSpLocks/>
                </p:cNvGrpSpPr>
                <p:nvPr/>
              </p:nvGrpSpPr>
              <p:grpSpPr bwMode="auto">
                <a:xfrm>
                  <a:off x="3125" y="2044"/>
                  <a:ext cx="65" cy="625"/>
                  <a:chOff x="3125" y="2044"/>
                  <a:chExt cx="65" cy="625"/>
                </a:xfrm>
              </p:grpSpPr>
              <p:grpSp>
                <p:nvGrpSpPr>
                  <p:cNvPr id="53116" name="Group 425"/>
                  <p:cNvGrpSpPr>
                    <a:grpSpLocks/>
                  </p:cNvGrpSpPr>
                  <p:nvPr/>
                </p:nvGrpSpPr>
                <p:grpSpPr bwMode="auto">
                  <a:xfrm>
                    <a:off x="3125" y="2044"/>
                    <a:ext cx="65" cy="625"/>
                    <a:chOff x="3125" y="2044"/>
                    <a:chExt cx="65" cy="625"/>
                  </a:xfrm>
                </p:grpSpPr>
                <p:sp>
                  <p:nvSpPr>
                    <p:cNvPr id="53120" name="Oval 426"/>
                    <p:cNvSpPr>
                      <a:spLocks noChangeArrowheads="1"/>
                    </p:cNvSpPr>
                    <p:nvPr/>
                  </p:nvSpPr>
                  <p:spPr bwMode="auto">
                    <a:xfrm>
                      <a:off x="3125" y="2044"/>
                      <a:ext cx="65" cy="33"/>
                    </a:xfrm>
                    <a:prstGeom prst="ellipse">
                      <a:avLst/>
                    </a:prstGeom>
                    <a:solidFill>
                      <a:srgbClr val="BFBFDF"/>
                    </a:solidFill>
                    <a:ln w="9525">
                      <a:noFill/>
                      <a:round/>
                      <a:headEnd/>
                      <a:tailEnd/>
                    </a:ln>
                  </p:spPr>
                  <p:txBody>
                    <a:bodyPr/>
                    <a:lstStyle/>
                    <a:p>
                      <a:endParaRPr lang="en-US"/>
                    </a:p>
                  </p:txBody>
                </p:sp>
                <p:sp>
                  <p:nvSpPr>
                    <p:cNvPr id="53121" name="Rectangle 427"/>
                    <p:cNvSpPr>
                      <a:spLocks noChangeArrowheads="1"/>
                    </p:cNvSpPr>
                    <p:nvPr/>
                  </p:nvSpPr>
                  <p:spPr bwMode="auto">
                    <a:xfrm>
                      <a:off x="3125" y="2054"/>
                      <a:ext cx="59" cy="615"/>
                    </a:xfrm>
                    <a:prstGeom prst="rect">
                      <a:avLst/>
                    </a:prstGeom>
                    <a:solidFill>
                      <a:srgbClr val="BFBFDF"/>
                    </a:solidFill>
                    <a:ln w="9525">
                      <a:noFill/>
                      <a:miter lim="800000"/>
                      <a:headEnd/>
                      <a:tailEnd/>
                    </a:ln>
                  </p:spPr>
                  <p:txBody>
                    <a:bodyPr/>
                    <a:lstStyle/>
                    <a:p>
                      <a:endParaRPr lang="en-US"/>
                    </a:p>
                  </p:txBody>
                </p:sp>
              </p:grpSp>
              <p:grpSp>
                <p:nvGrpSpPr>
                  <p:cNvPr id="53117" name="Group 428"/>
                  <p:cNvGrpSpPr>
                    <a:grpSpLocks/>
                  </p:cNvGrpSpPr>
                  <p:nvPr/>
                </p:nvGrpSpPr>
                <p:grpSpPr bwMode="auto">
                  <a:xfrm>
                    <a:off x="3135" y="2044"/>
                    <a:ext cx="42" cy="625"/>
                    <a:chOff x="3135" y="2044"/>
                    <a:chExt cx="42" cy="625"/>
                  </a:xfrm>
                </p:grpSpPr>
                <p:sp>
                  <p:nvSpPr>
                    <p:cNvPr id="53118" name="Oval 429"/>
                    <p:cNvSpPr>
                      <a:spLocks noChangeArrowheads="1"/>
                    </p:cNvSpPr>
                    <p:nvPr/>
                  </p:nvSpPr>
                  <p:spPr bwMode="auto">
                    <a:xfrm>
                      <a:off x="3135" y="2044"/>
                      <a:ext cx="42" cy="33"/>
                    </a:xfrm>
                    <a:prstGeom prst="ellipse">
                      <a:avLst/>
                    </a:prstGeom>
                    <a:solidFill>
                      <a:srgbClr val="7F7F9F"/>
                    </a:solidFill>
                    <a:ln w="9525">
                      <a:noFill/>
                      <a:round/>
                      <a:headEnd/>
                      <a:tailEnd/>
                    </a:ln>
                  </p:spPr>
                  <p:txBody>
                    <a:bodyPr/>
                    <a:lstStyle/>
                    <a:p>
                      <a:endParaRPr lang="en-US"/>
                    </a:p>
                  </p:txBody>
                </p:sp>
                <p:sp>
                  <p:nvSpPr>
                    <p:cNvPr id="53119" name="Rectangle 430"/>
                    <p:cNvSpPr>
                      <a:spLocks noChangeArrowheads="1"/>
                    </p:cNvSpPr>
                    <p:nvPr/>
                  </p:nvSpPr>
                  <p:spPr bwMode="auto">
                    <a:xfrm>
                      <a:off x="3135" y="2054"/>
                      <a:ext cx="39" cy="615"/>
                    </a:xfrm>
                    <a:prstGeom prst="rect">
                      <a:avLst/>
                    </a:prstGeom>
                    <a:solidFill>
                      <a:srgbClr val="7F7F9F"/>
                    </a:solidFill>
                    <a:ln w="9525">
                      <a:noFill/>
                      <a:miter lim="800000"/>
                      <a:headEnd/>
                      <a:tailEnd/>
                    </a:ln>
                  </p:spPr>
                  <p:txBody>
                    <a:bodyPr/>
                    <a:lstStyle/>
                    <a:p>
                      <a:endParaRPr lang="en-US"/>
                    </a:p>
                  </p:txBody>
                </p:sp>
              </p:grpSp>
            </p:grpSp>
          </p:grpSp>
          <p:grpSp>
            <p:nvGrpSpPr>
              <p:cNvPr id="52877" name="Group 431"/>
              <p:cNvGrpSpPr>
                <a:grpSpLocks/>
              </p:cNvGrpSpPr>
              <p:nvPr/>
            </p:nvGrpSpPr>
            <p:grpSpPr bwMode="auto">
              <a:xfrm>
                <a:off x="2527" y="2384"/>
                <a:ext cx="761" cy="321"/>
                <a:chOff x="2527" y="2384"/>
                <a:chExt cx="761" cy="321"/>
              </a:xfrm>
            </p:grpSpPr>
            <p:sp>
              <p:nvSpPr>
                <p:cNvPr id="52878" name="Freeform 432"/>
                <p:cNvSpPr>
                  <a:spLocks/>
                </p:cNvSpPr>
                <p:nvPr/>
              </p:nvSpPr>
              <p:spPr bwMode="auto">
                <a:xfrm>
                  <a:off x="2527" y="2639"/>
                  <a:ext cx="26" cy="30"/>
                </a:xfrm>
                <a:custGeom>
                  <a:avLst/>
                  <a:gdLst>
                    <a:gd name="T0" fmla="*/ 26 w 26"/>
                    <a:gd name="T1" fmla="*/ 0 h 30"/>
                    <a:gd name="T2" fmla="*/ 26 w 26"/>
                    <a:gd name="T3" fmla="*/ 0 h 30"/>
                    <a:gd name="T4" fmla="*/ 0 w 26"/>
                    <a:gd name="T5" fmla="*/ 0 h 30"/>
                    <a:gd name="T6" fmla="*/ 0 w 26"/>
                    <a:gd name="T7" fmla="*/ 20 h 30"/>
                    <a:gd name="T8" fmla="*/ 0 w 26"/>
                    <a:gd name="T9" fmla="*/ 30 h 30"/>
                    <a:gd name="T10" fmla="*/ 10 w 26"/>
                    <a:gd name="T11" fmla="*/ 30 h 30"/>
                    <a:gd name="T12" fmla="*/ 10 w 26"/>
                    <a:gd name="T13" fmla="*/ 20 h 30"/>
                    <a:gd name="T14" fmla="*/ 26 w 26"/>
                    <a:gd name="T15" fmla="*/ 20 h 30"/>
                    <a:gd name="T16" fmla="*/ 26 w 26"/>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30"/>
                    <a:gd name="T29" fmla="*/ 26 w 26"/>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30">
                      <a:moveTo>
                        <a:pt x="26" y="0"/>
                      </a:moveTo>
                      <a:lnTo>
                        <a:pt x="26" y="0"/>
                      </a:lnTo>
                      <a:lnTo>
                        <a:pt x="0" y="0"/>
                      </a:lnTo>
                      <a:lnTo>
                        <a:pt x="0" y="20"/>
                      </a:lnTo>
                      <a:lnTo>
                        <a:pt x="0" y="30"/>
                      </a:lnTo>
                      <a:lnTo>
                        <a:pt x="10" y="30"/>
                      </a:lnTo>
                      <a:lnTo>
                        <a:pt x="10" y="20"/>
                      </a:lnTo>
                      <a:lnTo>
                        <a:pt x="26" y="20"/>
                      </a:lnTo>
                      <a:lnTo>
                        <a:pt x="26" y="0"/>
                      </a:lnTo>
                      <a:close/>
                    </a:path>
                  </a:pathLst>
                </a:custGeom>
                <a:solidFill>
                  <a:srgbClr val="005F5F"/>
                </a:solidFill>
                <a:ln w="9525">
                  <a:noFill/>
                  <a:round/>
                  <a:headEnd/>
                  <a:tailEnd/>
                </a:ln>
              </p:spPr>
              <p:txBody>
                <a:bodyPr/>
                <a:lstStyle/>
                <a:p>
                  <a:endParaRPr lang="en-US"/>
                </a:p>
              </p:txBody>
            </p:sp>
            <p:sp>
              <p:nvSpPr>
                <p:cNvPr id="52879" name="Freeform 433"/>
                <p:cNvSpPr>
                  <a:spLocks/>
                </p:cNvSpPr>
                <p:nvPr/>
              </p:nvSpPr>
              <p:spPr bwMode="auto">
                <a:xfrm>
                  <a:off x="2527" y="2639"/>
                  <a:ext cx="32" cy="36"/>
                </a:xfrm>
                <a:custGeom>
                  <a:avLst/>
                  <a:gdLst>
                    <a:gd name="T0" fmla="*/ 0 w 32"/>
                    <a:gd name="T1" fmla="*/ 13 h 36"/>
                    <a:gd name="T2" fmla="*/ 0 w 32"/>
                    <a:gd name="T3" fmla="*/ 26 h 36"/>
                    <a:gd name="T4" fmla="*/ 0 w 32"/>
                    <a:gd name="T5" fmla="*/ 36 h 36"/>
                    <a:gd name="T6" fmla="*/ 10 w 32"/>
                    <a:gd name="T7" fmla="*/ 36 h 36"/>
                    <a:gd name="T8" fmla="*/ 10 w 32"/>
                    <a:gd name="T9" fmla="*/ 26 h 36"/>
                    <a:gd name="T10" fmla="*/ 32 w 32"/>
                    <a:gd name="T11" fmla="*/ 26 h 36"/>
                    <a:gd name="T12" fmla="*/ 32 w 32"/>
                    <a:gd name="T13" fmla="*/ 0 h 36"/>
                    <a:gd name="T14" fmla="*/ 0 60000 65536"/>
                    <a:gd name="T15" fmla="*/ 0 60000 65536"/>
                    <a:gd name="T16" fmla="*/ 0 60000 65536"/>
                    <a:gd name="T17" fmla="*/ 0 60000 65536"/>
                    <a:gd name="T18" fmla="*/ 0 60000 65536"/>
                    <a:gd name="T19" fmla="*/ 0 60000 65536"/>
                    <a:gd name="T20" fmla="*/ 0 60000 65536"/>
                    <a:gd name="T21" fmla="*/ 0 w 32"/>
                    <a:gd name="T22" fmla="*/ 0 h 36"/>
                    <a:gd name="T23" fmla="*/ 32 w 3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
                      <a:moveTo>
                        <a:pt x="0" y="13"/>
                      </a:moveTo>
                      <a:lnTo>
                        <a:pt x="0" y="26"/>
                      </a:lnTo>
                      <a:lnTo>
                        <a:pt x="0" y="36"/>
                      </a:lnTo>
                      <a:lnTo>
                        <a:pt x="10" y="36"/>
                      </a:lnTo>
                      <a:lnTo>
                        <a:pt x="10" y="26"/>
                      </a:lnTo>
                      <a:lnTo>
                        <a:pt x="32" y="26"/>
                      </a:lnTo>
                      <a:lnTo>
                        <a:pt x="32" y="0"/>
                      </a:lnTo>
                    </a:path>
                  </a:pathLst>
                </a:custGeom>
                <a:noFill/>
                <a:ln w="11113">
                  <a:solidFill>
                    <a:srgbClr val="000000"/>
                  </a:solidFill>
                  <a:prstDash val="solid"/>
                  <a:round/>
                  <a:headEnd/>
                  <a:tailEnd/>
                </a:ln>
              </p:spPr>
              <p:txBody>
                <a:bodyPr/>
                <a:lstStyle/>
                <a:p>
                  <a:endParaRPr lang="en-US"/>
                </a:p>
              </p:txBody>
            </p:sp>
            <p:grpSp>
              <p:nvGrpSpPr>
                <p:cNvPr id="52880" name="Group 434"/>
                <p:cNvGrpSpPr>
                  <a:grpSpLocks/>
                </p:cNvGrpSpPr>
                <p:nvPr/>
              </p:nvGrpSpPr>
              <p:grpSpPr bwMode="auto">
                <a:xfrm>
                  <a:off x="2559" y="2384"/>
                  <a:ext cx="706" cy="317"/>
                  <a:chOff x="2559" y="2384"/>
                  <a:chExt cx="706" cy="317"/>
                </a:xfrm>
              </p:grpSpPr>
              <p:grpSp>
                <p:nvGrpSpPr>
                  <p:cNvPr id="53035" name="Group 435"/>
                  <p:cNvGrpSpPr>
                    <a:grpSpLocks/>
                  </p:cNvGrpSpPr>
                  <p:nvPr/>
                </p:nvGrpSpPr>
                <p:grpSpPr bwMode="auto">
                  <a:xfrm>
                    <a:off x="2876" y="2446"/>
                    <a:ext cx="389" cy="242"/>
                    <a:chOff x="2876" y="2446"/>
                    <a:chExt cx="389" cy="242"/>
                  </a:xfrm>
                </p:grpSpPr>
                <p:sp>
                  <p:nvSpPr>
                    <p:cNvPr id="53065" name="Freeform 436"/>
                    <p:cNvSpPr>
                      <a:spLocks/>
                    </p:cNvSpPr>
                    <p:nvPr/>
                  </p:nvSpPr>
                  <p:spPr bwMode="auto">
                    <a:xfrm>
                      <a:off x="3190" y="2626"/>
                      <a:ext cx="69" cy="30"/>
                    </a:xfrm>
                    <a:custGeom>
                      <a:avLst/>
                      <a:gdLst>
                        <a:gd name="T0" fmla="*/ 0 w 69"/>
                        <a:gd name="T1" fmla="*/ 0 h 30"/>
                        <a:gd name="T2" fmla="*/ 0 w 69"/>
                        <a:gd name="T3" fmla="*/ 0 h 30"/>
                        <a:gd name="T4" fmla="*/ 20 w 69"/>
                        <a:gd name="T5" fmla="*/ 0 h 30"/>
                        <a:gd name="T6" fmla="*/ 39 w 69"/>
                        <a:gd name="T7" fmla="*/ 0 h 30"/>
                        <a:gd name="T8" fmla="*/ 39 w 69"/>
                        <a:gd name="T9" fmla="*/ 13 h 30"/>
                        <a:gd name="T10" fmla="*/ 39 w 69"/>
                        <a:gd name="T11" fmla="*/ 0 h 30"/>
                        <a:gd name="T12" fmla="*/ 59 w 69"/>
                        <a:gd name="T13" fmla="*/ 0 h 30"/>
                        <a:gd name="T14" fmla="*/ 59 w 69"/>
                        <a:gd name="T15" fmla="*/ 13 h 30"/>
                        <a:gd name="T16" fmla="*/ 69 w 69"/>
                        <a:gd name="T17" fmla="*/ 13 h 30"/>
                        <a:gd name="T18" fmla="*/ 69 w 69"/>
                        <a:gd name="T19" fmla="*/ 30 h 30"/>
                        <a:gd name="T20" fmla="*/ 0 w 69"/>
                        <a:gd name="T21" fmla="*/ 30 h 30"/>
                        <a:gd name="T22" fmla="*/ 0 w 69"/>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30"/>
                        <a:gd name="T38" fmla="*/ 69 w 69"/>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30">
                          <a:moveTo>
                            <a:pt x="0" y="0"/>
                          </a:moveTo>
                          <a:lnTo>
                            <a:pt x="0" y="0"/>
                          </a:lnTo>
                          <a:lnTo>
                            <a:pt x="20" y="0"/>
                          </a:lnTo>
                          <a:lnTo>
                            <a:pt x="39" y="0"/>
                          </a:lnTo>
                          <a:lnTo>
                            <a:pt x="39" y="13"/>
                          </a:lnTo>
                          <a:lnTo>
                            <a:pt x="39" y="0"/>
                          </a:lnTo>
                          <a:lnTo>
                            <a:pt x="59" y="0"/>
                          </a:lnTo>
                          <a:lnTo>
                            <a:pt x="59" y="13"/>
                          </a:lnTo>
                          <a:lnTo>
                            <a:pt x="69" y="13"/>
                          </a:lnTo>
                          <a:lnTo>
                            <a:pt x="69" y="30"/>
                          </a:lnTo>
                          <a:lnTo>
                            <a:pt x="0" y="30"/>
                          </a:lnTo>
                          <a:lnTo>
                            <a:pt x="0" y="0"/>
                          </a:lnTo>
                          <a:close/>
                        </a:path>
                      </a:pathLst>
                    </a:custGeom>
                    <a:solidFill>
                      <a:srgbClr val="008080"/>
                    </a:solidFill>
                    <a:ln w="9525">
                      <a:noFill/>
                      <a:round/>
                      <a:headEnd/>
                      <a:tailEnd/>
                    </a:ln>
                  </p:spPr>
                  <p:txBody>
                    <a:bodyPr/>
                    <a:lstStyle/>
                    <a:p>
                      <a:endParaRPr lang="en-US"/>
                    </a:p>
                  </p:txBody>
                </p:sp>
                <p:sp>
                  <p:nvSpPr>
                    <p:cNvPr id="53066" name="Freeform 437"/>
                    <p:cNvSpPr>
                      <a:spLocks/>
                    </p:cNvSpPr>
                    <p:nvPr/>
                  </p:nvSpPr>
                  <p:spPr bwMode="auto">
                    <a:xfrm>
                      <a:off x="3190" y="2626"/>
                      <a:ext cx="75" cy="49"/>
                    </a:xfrm>
                    <a:custGeom>
                      <a:avLst/>
                      <a:gdLst>
                        <a:gd name="T0" fmla="*/ 20 w 75"/>
                        <a:gd name="T1" fmla="*/ 13 h 49"/>
                        <a:gd name="T2" fmla="*/ 20 w 75"/>
                        <a:gd name="T3" fmla="*/ 0 h 49"/>
                        <a:gd name="T4" fmla="*/ 43 w 75"/>
                        <a:gd name="T5" fmla="*/ 0 h 49"/>
                        <a:gd name="T6" fmla="*/ 43 w 75"/>
                        <a:gd name="T7" fmla="*/ 13 h 49"/>
                        <a:gd name="T8" fmla="*/ 56 w 75"/>
                        <a:gd name="T9" fmla="*/ 13 h 49"/>
                        <a:gd name="T10" fmla="*/ 56 w 75"/>
                        <a:gd name="T11" fmla="*/ 0 h 49"/>
                        <a:gd name="T12" fmla="*/ 65 w 75"/>
                        <a:gd name="T13" fmla="*/ 0 h 49"/>
                        <a:gd name="T14" fmla="*/ 65 w 75"/>
                        <a:gd name="T15" fmla="*/ 13 h 49"/>
                        <a:gd name="T16" fmla="*/ 75 w 75"/>
                        <a:gd name="T17" fmla="*/ 13 h 49"/>
                        <a:gd name="T18" fmla="*/ 75 w 75"/>
                        <a:gd name="T19" fmla="*/ 49 h 49"/>
                        <a:gd name="T20" fmla="*/ 0 w 75"/>
                        <a:gd name="T21" fmla="*/ 49 h 49"/>
                        <a:gd name="T22" fmla="*/ 0 w 75"/>
                        <a:gd name="T23" fmla="*/ 13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5"/>
                        <a:gd name="T37" fmla="*/ 0 h 49"/>
                        <a:gd name="T38" fmla="*/ 75 w 7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5" h="49">
                          <a:moveTo>
                            <a:pt x="20" y="13"/>
                          </a:moveTo>
                          <a:lnTo>
                            <a:pt x="20" y="0"/>
                          </a:lnTo>
                          <a:lnTo>
                            <a:pt x="43" y="0"/>
                          </a:lnTo>
                          <a:lnTo>
                            <a:pt x="43" y="13"/>
                          </a:lnTo>
                          <a:lnTo>
                            <a:pt x="56" y="13"/>
                          </a:lnTo>
                          <a:lnTo>
                            <a:pt x="56" y="0"/>
                          </a:lnTo>
                          <a:lnTo>
                            <a:pt x="65" y="0"/>
                          </a:lnTo>
                          <a:lnTo>
                            <a:pt x="65" y="13"/>
                          </a:lnTo>
                          <a:lnTo>
                            <a:pt x="75" y="13"/>
                          </a:lnTo>
                          <a:lnTo>
                            <a:pt x="75" y="49"/>
                          </a:lnTo>
                          <a:lnTo>
                            <a:pt x="0" y="49"/>
                          </a:lnTo>
                          <a:lnTo>
                            <a:pt x="0" y="13"/>
                          </a:lnTo>
                        </a:path>
                      </a:pathLst>
                    </a:custGeom>
                    <a:noFill/>
                    <a:ln w="11113">
                      <a:solidFill>
                        <a:srgbClr val="000000"/>
                      </a:solidFill>
                      <a:prstDash val="solid"/>
                      <a:round/>
                      <a:headEnd/>
                      <a:tailEnd/>
                    </a:ln>
                  </p:spPr>
                  <p:txBody>
                    <a:bodyPr/>
                    <a:lstStyle/>
                    <a:p>
                      <a:endParaRPr lang="en-US"/>
                    </a:p>
                  </p:txBody>
                </p:sp>
                <p:grpSp>
                  <p:nvGrpSpPr>
                    <p:cNvPr id="53067" name="Group 438"/>
                    <p:cNvGrpSpPr>
                      <a:grpSpLocks/>
                    </p:cNvGrpSpPr>
                    <p:nvPr/>
                  </p:nvGrpSpPr>
                  <p:grpSpPr bwMode="auto">
                    <a:xfrm>
                      <a:off x="2876" y="2446"/>
                      <a:ext cx="327" cy="242"/>
                      <a:chOff x="2876" y="2446"/>
                      <a:chExt cx="327" cy="242"/>
                    </a:xfrm>
                  </p:grpSpPr>
                  <p:grpSp>
                    <p:nvGrpSpPr>
                      <p:cNvPr id="53068" name="Group 439"/>
                      <p:cNvGrpSpPr>
                        <a:grpSpLocks/>
                      </p:cNvGrpSpPr>
                      <p:nvPr/>
                    </p:nvGrpSpPr>
                    <p:grpSpPr bwMode="auto">
                      <a:xfrm>
                        <a:off x="3148" y="2528"/>
                        <a:ext cx="55" cy="160"/>
                        <a:chOff x="3148" y="2528"/>
                        <a:chExt cx="55" cy="160"/>
                      </a:xfrm>
                    </p:grpSpPr>
                    <p:sp>
                      <p:nvSpPr>
                        <p:cNvPr id="53109" name="Freeform 440"/>
                        <p:cNvSpPr>
                          <a:spLocks/>
                        </p:cNvSpPr>
                        <p:nvPr/>
                      </p:nvSpPr>
                      <p:spPr bwMode="auto">
                        <a:xfrm>
                          <a:off x="3148" y="2528"/>
                          <a:ext cx="45" cy="154"/>
                        </a:xfrm>
                        <a:custGeom>
                          <a:avLst/>
                          <a:gdLst>
                            <a:gd name="T0" fmla="*/ 0 w 45"/>
                            <a:gd name="T1" fmla="*/ 0 h 154"/>
                            <a:gd name="T2" fmla="*/ 0 w 45"/>
                            <a:gd name="T3" fmla="*/ 0 h 154"/>
                            <a:gd name="T4" fmla="*/ 19 w 45"/>
                            <a:gd name="T5" fmla="*/ 13 h 154"/>
                            <a:gd name="T6" fmla="*/ 19 w 45"/>
                            <a:gd name="T7" fmla="*/ 36 h 154"/>
                            <a:gd name="T8" fmla="*/ 39 w 45"/>
                            <a:gd name="T9" fmla="*/ 49 h 154"/>
                            <a:gd name="T10" fmla="*/ 39 w 45"/>
                            <a:gd name="T11" fmla="*/ 36 h 154"/>
                            <a:gd name="T12" fmla="*/ 45 w 45"/>
                            <a:gd name="T13" fmla="*/ 36 h 154"/>
                            <a:gd name="T14" fmla="*/ 45 w 45"/>
                            <a:gd name="T15" fmla="*/ 141 h 154"/>
                            <a:gd name="T16" fmla="*/ 0 w 45"/>
                            <a:gd name="T17" fmla="*/ 154 h 154"/>
                            <a:gd name="T18" fmla="*/ 0 w 45"/>
                            <a:gd name="T19" fmla="*/ 0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154"/>
                            <a:gd name="T32" fmla="*/ 45 w 45"/>
                            <a:gd name="T33" fmla="*/ 154 h 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154">
                              <a:moveTo>
                                <a:pt x="0" y="0"/>
                              </a:moveTo>
                              <a:lnTo>
                                <a:pt x="0" y="0"/>
                              </a:lnTo>
                              <a:lnTo>
                                <a:pt x="19" y="13"/>
                              </a:lnTo>
                              <a:lnTo>
                                <a:pt x="19" y="36"/>
                              </a:lnTo>
                              <a:lnTo>
                                <a:pt x="39" y="49"/>
                              </a:lnTo>
                              <a:lnTo>
                                <a:pt x="39" y="36"/>
                              </a:lnTo>
                              <a:lnTo>
                                <a:pt x="45" y="36"/>
                              </a:lnTo>
                              <a:lnTo>
                                <a:pt x="45" y="141"/>
                              </a:lnTo>
                              <a:lnTo>
                                <a:pt x="0" y="154"/>
                              </a:lnTo>
                              <a:lnTo>
                                <a:pt x="0" y="0"/>
                              </a:lnTo>
                              <a:close/>
                            </a:path>
                          </a:pathLst>
                        </a:custGeom>
                        <a:solidFill>
                          <a:srgbClr val="00FFFF"/>
                        </a:solidFill>
                        <a:ln w="9525">
                          <a:noFill/>
                          <a:round/>
                          <a:headEnd/>
                          <a:tailEnd/>
                        </a:ln>
                      </p:spPr>
                      <p:txBody>
                        <a:bodyPr/>
                        <a:lstStyle/>
                        <a:p>
                          <a:endParaRPr lang="en-US"/>
                        </a:p>
                      </p:txBody>
                    </p:sp>
                    <p:sp>
                      <p:nvSpPr>
                        <p:cNvPr id="53110" name="Freeform 441"/>
                        <p:cNvSpPr>
                          <a:spLocks/>
                        </p:cNvSpPr>
                        <p:nvPr/>
                      </p:nvSpPr>
                      <p:spPr bwMode="auto">
                        <a:xfrm>
                          <a:off x="3148" y="2541"/>
                          <a:ext cx="55" cy="147"/>
                        </a:xfrm>
                        <a:custGeom>
                          <a:avLst/>
                          <a:gdLst>
                            <a:gd name="T0" fmla="*/ 19 w 55"/>
                            <a:gd name="T1" fmla="*/ 0 h 147"/>
                            <a:gd name="T2" fmla="*/ 19 w 55"/>
                            <a:gd name="T3" fmla="*/ 26 h 147"/>
                            <a:gd name="T4" fmla="*/ 42 w 55"/>
                            <a:gd name="T5" fmla="*/ 39 h 147"/>
                            <a:gd name="T6" fmla="*/ 42 w 55"/>
                            <a:gd name="T7" fmla="*/ 26 h 147"/>
                            <a:gd name="T8" fmla="*/ 55 w 55"/>
                            <a:gd name="T9" fmla="*/ 26 h 147"/>
                            <a:gd name="T10" fmla="*/ 55 w 55"/>
                            <a:gd name="T11" fmla="*/ 134 h 147"/>
                            <a:gd name="T12" fmla="*/ 0 w 55"/>
                            <a:gd name="T13" fmla="*/ 147 h 147"/>
                            <a:gd name="T14" fmla="*/ 0 w 55"/>
                            <a:gd name="T15" fmla="*/ 0 h 147"/>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47"/>
                            <a:gd name="T26" fmla="*/ 55 w 55"/>
                            <a:gd name="T27" fmla="*/ 147 h 1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47">
                              <a:moveTo>
                                <a:pt x="19" y="0"/>
                              </a:moveTo>
                              <a:lnTo>
                                <a:pt x="19" y="26"/>
                              </a:lnTo>
                              <a:lnTo>
                                <a:pt x="42" y="39"/>
                              </a:lnTo>
                              <a:lnTo>
                                <a:pt x="42" y="26"/>
                              </a:lnTo>
                              <a:lnTo>
                                <a:pt x="55" y="26"/>
                              </a:lnTo>
                              <a:lnTo>
                                <a:pt x="55" y="134"/>
                              </a:lnTo>
                              <a:lnTo>
                                <a:pt x="0" y="147"/>
                              </a:lnTo>
                              <a:lnTo>
                                <a:pt x="0" y="0"/>
                              </a:lnTo>
                            </a:path>
                          </a:pathLst>
                        </a:custGeom>
                        <a:noFill/>
                        <a:ln w="11113">
                          <a:solidFill>
                            <a:srgbClr val="000000"/>
                          </a:solidFill>
                          <a:prstDash val="solid"/>
                          <a:round/>
                          <a:headEnd/>
                          <a:tailEnd/>
                        </a:ln>
                      </p:spPr>
                      <p:txBody>
                        <a:bodyPr/>
                        <a:lstStyle/>
                        <a:p>
                          <a:endParaRPr lang="en-US"/>
                        </a:p>
                      </p:txBody>
                    </p:sp>
                    <p:sp>
                      <p:nvSpPr>
                        <p:cNvPr id="53111" name="Freeform 442"/>
                        <p:cNvSpPr>
                          <a:spLocks/>
                        </p:cNvSpPr>
                        <p:nvPr/>
                      </p:nvSpPr>
                      <p:spPr bwMode="auto">
                        <a:xfrm>
                          <a:off x="3148" y="2590"/>
                          <a:ext cx="13" cy="79"/>
                        </a:xfrm>
                        <a:custGeom>
                          <a:avLst/>
                          <a:gdLst>
                            <a:gd name="T0" fmla="*/ 0 w 13"/>
                            <a:gd name="T1" fmla="*/ 0 h 79"/>
                            <a:gd name="T2" fmla="*/ 0 w 13"/>
                            <a:gd name="T3" fmla="*/ 0 h 79"/>
                            <a:gd name="T4" fmla="*/ 13 w 13"/>
                            <a:gd name="T5" fmla="*/ 13 h 79"/>
                            <a:gd name="T6" fmla="*/ 13 w 13"/>
                            <a:gd name="T7" fmla="*/ 79 h 79"/>
                            <a:gd name="T8" fmla="*/ 6 w 13"/>
                            <a:gd name="T9" fmla="*/ 79 h 79"/>
                            <a:gd name="T10" fmla="*/ 6 w 13"/>
                            <a:gd name="T11" fmla="*/ 13 h 79"/>
                            <a:gd name="T12" fmla="*/ 0 w 13"/>
                            <a:gd name="T13" fmla="*/ 0 h 79"/>
                            <a:gd name="T14" fmla="*/ 0 60000 65536"/>
                            <a:gd name="T15" fmla="*/ 0 60000 65536"/>
                            <a:gd name="T16" fmla="*/ 0 60000 65536"/>
                            <a:gd name="T17" fmla="*/ 0 60000 65536"/>
                            <a:gd name="T18" fmla="*/ 0 60000 65536"/>
                            <a:gd name="T19" fmla="*/ 0 60000 65536"/>
                            <a:gd name="T20" fmla="*/ 0 60000 65536"/>
                            <a:gd name="T21" fmla="*/ 0 w 13"/>
                            <a:gd name="T22" fmla="*/ 0 h 79"/>
                            <a:gd name="T23" fmla="*/ 13 w 13"/>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79">
                              <a:moveTo>
                                <a:pt x="0" y="0"/>
                              </a:moveTo>
                              <a:lnTo>
                                <a:pt x="0" y="0"/>
                              </a:lnTo>
                              <a:lnTo>
                                <a:pt x="13" y="13"/>
                              </a:lnTo>
                              <a:lnTo>
                                <a:pt x="13" y="79"/>
                              </a:lnTo>
                              <a:lnTo>
                                <a:pt x="6" y="79"/>
                              </a:lnTo>
                              <a:lnTo>
                                <a:pt x="6" y="13"/>
                              </a:lnTo>
                              <a:lnTo>
                                <a:pt x="0" y="0"/>
                              </a:lnTo>
                              <a:close/>
                            </a:path>
                          </a:pathLst>
                        </a:custGeom>
                        <a:solidFill>
                          <a:srgbClr val="005F5F"/>
                        </a:solidFill>
                        <a:ln w="9525">
                          <a:noFill/>
                          <a:round/>
                          <a:headEnd/>
                          <a:tailEnd/>
                        </a:ln>
                      </p:spPr>
                      <p:txBody>
                        <a:bodyPr/>
                        <a:lstStyle/>
                        <a:p>
                          <a:endParaRPr lang="en-US"/>
                        </a:p>
                      </p:txBody>
                    </p:sp>
                    <p:sp>
                      <p:nvSpPr>
                        <p:cNvPr id="53112" name="Freeform 443"/>
                        <p:cNvSpPr>
                          <a:spLocks/>
                        </p:cNvSpPr>
                        <p:nvPr/>
                      </p:nvSpPr>
                      <p:spPr bwMode="auto">
                        <a:xfrm>
                          <a:off x="3148" y="2590"/>
                          <a:ext cx="19" cy="85"/>
                        </a:xfrm>
                        <a:custGeom>
                          <a:avLst/>
                          <a:gdLst>
                            <a:gd name="T0" fmla="*/ 19 w 19"/>
                            <a:gd name="T1" fmla="*/ 13 h 85"/>
                            <a:gd name="T2" fmla="*/ 19 w 19"/>
                            <a:gd name="T3" fmla="*/ 85 h 85"/>
                            <a:gd name="T4" fmla="*/ 19 w 19"/>
                            <a:gd name="T5" fmla="*/ 13 h 85"/>
                            <a:gd name="T6" fmla="*/ 0 w 19"/>
                            <a:gd name="T7" fmla="*/ 0 h 85"/>
                            <a:gd name="T8" fmla="*/ 0 60000 65536"/>
                            <a:gd name="T9" fmla="*/ 0 60000 65536"/>
                            <a:gd name="T10" fmla="*/ 0 60000 65536"/>
                            <a:gd name="T11" fmla="*/ 0 60000 65536"/>
                            <a:gd name="T12" fmla="*/ 0 w 19"/>
                            <a:gd name="T13" fmla="*/ 0 h 85"/>
                            <a:gd name="T14" fmla="*/ 19 w 19"/>
                            <a:gd name="T15" fmla="*/ 85 h 85"/>
                          </a:gdLst>
                          <a:ahLst/>
                          <a:cxnLst>
                            <a:cxn ang="T8">
                              <a:pos x="T0" y="T1"/>
                            </a:cxn>
                            <a:cxn ang="T9">
                              <a:pos x="T2" y="T3"/>
                            </a:cxn>
                            <a:cxn ang="T10">
                              <a:pos x="T4" y="T5"/>
                            </a:cxn>
                            <a:cxn ang="T11">
                              <a:pos x="T6" y="T7"/>
                            </a:cxn>
                          </a:cxnLst>
                          <a:rect l="T12" t="T13" r="T14" b="T15"/>
                          <a:pathLst>
                            <a:path w="19" h="85">
                              <a:moveTo>
                                <a:pt x="19" y="13"/>
                              </a:moveTo>
                              <a:lnTo>
                                <a:pt x="19" y="85"/>
                              </a:lnTo>
                              <a:lnTo>
                                <a:pt x="19" y="13"/>
                              </a:lnTo>
                              <a:lnTo>
                                <a:pt x="0" y="0"/>
                              </a:lnTo>
                            </a:path>
                          </a:pathLst>
                        </a:custGeom>
                        <a:noFill/>
                        <a:ln w="11113">
                          <a:solidFill>
                            <a:srgbClr val="000000"/>
                          </a:solidFill>
                          <a:prstDash val="solid"/>
                          <a:round/>
                          <a:headEnd/>
                          <a:tailEnd/>
                        </a:ln>
                      </p:spPr>
                      <p:txBody>
                        <a:bodyPr/>
                        <a:lstStyle/>
                        <a:p>
                          <a:endParaRPr lang="en-US"/>
                        </a:p>
                      </p:txBody>
                    </p:sp>
                  </p:grpSp>
                  <p:grpSp>
                    <p:nvGrpSpPr>
                      <p:cNvPr id="53069" name="Group 444"/>
                      <p:cNvGrpSpPr>
                        <a:grpSpLocks/>
                      </p:cNvGrpSpPr>
                      <p:nvPr/>
                    </p:nvGrpSpPr>
                    <p:grpSpPr bwMode="auto">
                      <a:xfrm>
                        <a:off x="2876" y="2446"/>
                        <a:ext cx="291" cy="242"/>
                        <a:chOff x="2876" y="2446"/>
                        <a:chExt cx="291" cy="242"/>
                      </a:xfrm>
                    </p:grpSpPr>
                    <p:sp>
                      <p:nvSpPr>
                        <p:cNvPr id="53105" name="Freeform 445"/>
                        <p:cNvSpPr>
                          <a:spLocks/>
                        </p:cNvSpPr>
                        <p:nvPr/>
                      </p:nvSpPr>
                      <p:spPr bwMode="auto">
                        <a:xfrm>
                          <a:off x="2876" y="2446"/>
                          <a:ext cx="223" cy="236"/>
                        </a:xfrm>
                        <a:custGeom>
                          <a:avLst/>
                          <a:gdLst>
                            <a:gd name="T0" fmla="*/ 0 w 223"/>
                            <a:gd name="T1" fmla="*/ 46 h 236"/>
                            <a:gd name="T2" fmla="*/ 0 w 223"/>
                            <a:gd name="T3" fmla="*/ 46 h 236"/>
                            <a:gd name="T4" fmla="*/ 223 w 223"/>
                            <a:gd name="T5" fmla="*/ 0 h 236"/>
                            <a:gd name="T6" fmla="*/ 223 w 223"/>
                            <a:gd name="T7" fmla="*/ 236 h 236"/>
                            <a:gd name="T8" fmla="*/ 0 w 223"/>
                            <a:gd name="T9" fmla="*/ 236 h 236"/>
                            <a:gd name="T10" fmla="*/ 0 w 223"/>
                            <a:gd name="T11" fmla="*/ 46 h 236"/>
                            <a:gd name="T12" fmla="*/ 0 60000 65536"/>
                            <a:gd name="T13" fmla="*/ 0 60000 65536"/>
                            <a:gd name="T14" fmla="*/ 0 60000 65536"/>
                            <a:gd name="T15" fmla="*/ 0 60000 65536"/>
                            <a:gd name="T16" fmla="*/ 0 60000 65536"/>
                            <a:gd name="T17" fmla="*/ 0 60000 65536"/>
                            <a:gd name="T18" fmla="*/ 0 w 223"/>
                            <a:gd name="T19" fmla="*/ 0 h 236"/>
                            <a:gd name="T20" fmla="*/ 223 w 223"/>
                            <a:gd name="T21" fmla="*/ 236 h 236"/>
                          </a:gdLst>
                          <a:ahLst/>
                          <a:cxnLst>
                            <a:cxn ang="T12">
                              <a:pos x="T0" y="T1"/>
                            </a:cxn>
                            <a:cxn ang="T13">
                              <a:pos x="T2" y="T3"/>
                            </a:cxn>
                            <a:cxn ang="T14">
                              <a:pos x="T4" y="T5"/>
                            </a:cxn>
                            <a:cxn ang="T15">
                              <a:pos x="T6" y="T7"/>
                            </a:cxn>
                            <a:cxn ang="T16">
                              <a:pos x="T8" y="T9"/>
                            </a:cxn>
                            <a:cxn ang="T17">
                              <a:pos x="T10" y="T11"/>
                            </a:cxn>
                          </a:cxnLst>
                          <a:rect l="T18" t="T19" r="T20" b="T21"/>
                          <a:pathLst>
                            <a:path w="223" h="236">
                              <a:moveTo>
                                <a:pt x="0" y="46"/>
                              </a:moveTo>
                              <a:lnTo>
                                <a:pt x="0" y="46"/>
                              </a:lnTo>
                              <a:lnTo>
                                <a:pt x="223" y="0"/>
                              </a:lnTo>
                              <a:lnTo>
                                <a:pt x="223" y="236"/>
                              </a:lnTo>
                              <a:lnTo>
                                <a:pt x="0" y="236"/>
                              </a:lnTo>
                              <a:lnTo>
                                <a:pt x="0" y="46"/>
                              </a:lnTo>
                              <a:close/>
                            </a:path>
                          </a:pathLst>
                        </a:custGeom>
                        <a:solidFill>
                          <a:srgbClr val="008080"/>
                        </a:solidFill>
                        <a:ln w="9525">
                          <a:noFill/>
                          <a:round/>
                          <a:headEnd/>
                          <a:tailEnd/>
                        </a:ln>
                      </p:spPr>
                      <p:txBody>
                        <a:bodyPr/>
                        <a:lstStyle/>
                        <a:p>
                          <a:endParaRPr lang="en-US"/>
                        </a:p>
                      </p:txBody>
                    </p:sp>
                    <p:sp>
                      <p:nvSpPr>
                        <p:cNvPr id="53106" name="Freeform 446"/>
                        <p:cNvSpPr>
                          <a:spLocks/>
                        </p:cNvSpPr>
                        <p:nvPr/>
                      </p:nvSpPr>
                      <p:spPr bwMode="auto">
                        <a:xfrm>
                          <a:off x="2876" y="2446"/>
                          <a:ext cx="226" cy="242"/>
                        </a:xfrm>
                        <a:custGeom>
                          <a:avLst/>
                          <a:gdLst>
                            <a:gd name="T0" fmla="*/ 226 w 226"/>
                            <a:gd name="T1" fmla="*/ 0 h 242"/>
                            <a:gd name="T2" fmla="*/ 226 w 226"/>
                            <a:gd name="T3" fmla="*/ 242 h 242"/>
                            <a:gd name="T4" fmla="*/ 0 w 226"/>
                            <a:gd name="T5" fmla="*/ 242 h 242"/>
                            <a:gd name="T6" fmla="*/ 0 w 226"/>
                            <a:gd name="T7" fmla="*/ 59 h 242"/>
                            <a:gd name="T8" fmla="*/ 0 60000 65536"/>
                            <a:gd name="T9" fmla="*/ 0 60000 65536"/>
                            <a:gd name="T10" fmla="*/ 0 60000 65536"/>
                            <a:gd name="T11" fmla="*/ 0 60000 65536"/>
                            <a:gd name="T12" fmla="*/ 0 w 226"/>
                            <a:gd name="T13" fmla="*/ 0 h 242"/>
                            <a:gd name="T14" fmla="*/ 226 w 226"/>
                            <a:gd name="T15" fmla="*/ 242 h 242"/>
                          </a:gdLst>
                          <a:ahLst/>
                          <a:cxnLst>
                            <a:cxn ang="T8">
                              <a:pos x="T0" y="T1"/>
                            </a:cxn>
                            <a:cxn ang="T9">
                              <a:pos x="T2" y="T3"/>
                            </a:cxn>
                            <a:cxn ang="T10">
                              <a:pos x="T4" y="T5"/>
                            </a:cxn>
                            <a:cxn ang="T11">
                              <a:pos x="T6" y="T7"/>
                            </a:cxn>
                          </a:cxnLst>
                          <a:rect l="T12" t="T13" r="T14" b="T15"/>
                          <a:pathLst>
                            <a:path w="226" h="242">
                              <a:moveTo>
                                <a:pt x="226" y="0"/>
                              </a:moveTo>
                              <a:lnTo>
                                <a:pt x="226" y="242"/>
                              </a:lnTo>
                              <a:lnTo>
                                <a:pt x="0" y="242"/>
                              </a:lnTo>
                              <a:lnTo>
                                <a:pt x="0" y="59"/>
                              </a:lnTo>
                            </a:path>
                          </a:pathLst>
                        </a:custGeom>
                        <a:noFill/>
                        <a:ln w="11113">
                          <a:solidFill>
                            <a:srgbClr val="000000"/>
                          </a:solidFill>
                          <a:prstDash val="solid"/>
                          <a:round/>
                          <a:headEnd/>
                          <a:tailEnd/>
                        </a:ln>
                      </p:spPr>
                      <p:txBody>
                        <a:bodyPr/>
                        <a:lstStyle/>
                        <a:p>
                          <a:endParaRPr lang="en-US"/>
                        </a:p>
                      </p:txBody>
                    </p:sp>
                    <p:sp>
                      <p:nvSpPr>
                        <p:cNvPr id="53107" name="Freeform 447"/>
                        <p:cNvSpPr>
                          <a:spLocks/>
                        </p:cNvSpPr>
                        <p:nvPr/>
                      </p:nvSpPr>
                      <p:spPr bwMode="auto">
                        <a:xfrm>
                          <a:off x="3092" y="2446"/>
                          <a:ext cx="59" cy="236"/>
                        </a:xfrm>
                        <a:custGeom>
                          <a:avLst/>
                          <a:gdLst>
                            <a:gd name="T0" fmla="*/ 39 w 59"/>
                            <a:gd name="T1" fmla="*/ 0 h 236"/>
                            <a:gd name="T2" fmla="*/ 39 w 59"/>
                            <a:gd name="T3" fmla="*/ 0 h 236"/>
                            <a:gd name="T4" fmla="*/ 39 w 59"/>
                            <a:gd name="T5" fmla="*/ 10 h 236"/>
                            <a:gd name="T6" fmla="*/ 0 w 59"/>
                            <a:gd name="T7" fmla="*/ 0 h 236"/>
                            <a:gd name="T8" fmla="*/ 0 w 59"/>
                            <a:gd name="T9" fmla="*/ 236 h 236"/>
                            <a:gd name="T10" fmla="*/ 49 w 59"/>
                            <a:gd name="T11" fmla="*/ 236 h 236"/>
                            <a:gd name="T12" fmla="*/ 49 w 59"/>
                            <a:gd name="T13" fmla="*/ 46 h 236"/>
                            <a:gd name="T14" fmla="*/ 59 w 59"/>
                            <a:gd name="T15" fmla="*/ 59 h 236"/>
                            <a:gd name="T16" fmla="*/ 59 w 59"/>
                            <a:gd name="T17" fmla="*/ 10 h 236"/>
                            <a:gd name="T18" fmla="*/ 39 w 59"/>
                            <a:gd name="T19" fmla="*/ 0 h 2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236"/>
                            <a:gd name="T32" fmla="*/ 59 w 59"/>
                            <a:gd name="T33" fmla="*/ 236 h 2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236">
                              <a:moveTo>
                                <a:pt x="39" y="0"/>
                              </a:moveTo>
                              <a:lnTo>
                                <a:pt x="39" y="0"/>
                              </a:lnTo>
                              <a:lnTo>
                                <a:pt x="39" y="10"/>
                              </a:lnTo>
                              <a:lnTo>
                                <a:pt x="0" y="0"/>
                              </a:lnTo>
                              <a:lnTo>
                                <a:pt x="0" y="236"/>
                              </a:lnTo>
                              <a:lnTo>
                                <a:pt x="49" y="236"/>
                              </a:lnTo>
                              <a:lnTo>
                                <a:pt x="49" y="46"/>
                              </a:lnTo>
                              <a:lnTo>
                                <a:pt x="59" y="59"/>
                              </a:lnTo>
                              <a:lnTo>
                                <a:pt x="59" y="10"/>
                              </a:lnTo>
                              <a:lnTo>
                                <a:pt x="39" y="0"/>
                              </a:lnTo>
                              <a:close/>
                            </a:path>
                          </a:pathLst>
                        </a:custGeom>
                        <a:solidFill>
                          <a:srgbClr val="7FFFDF"/>
                        </a:solidFill>
                        <a:ln w="9525">
                          <a:noFill/>
                          <a:round/>
                          <a:headEnd/>
                          <a:tailEnd/>
                        </a:ln>
                      </p:spPr>
                      <p:txBody>
                        <a:bodyPr/>
                        <a:lstStyle/>
                        <a:p>
                          <a:endParaRPr lang="en-US"/>
                        </a:p>
                      </p:txBody>
                    </p:sp>
                    <p:sp>
                      <p:nvSpPr>
                        <p:cNvPr id="53108" name="Freeform 448"/>
                        <p:cNvSpPr>
                          <a:spLocks/>
                        </p:cNvSpPr>
                        <p:nvPr/>
                      </p:nvSpPr>
                      <p:spPr bwMode="auto">
                        <a:xfrm>
                          <a:off x="3102" y="2446"/>
                          <a:ext cx="65" cy="242"/>
                        </a:xfrm>
                        <a:custGeom>
                          <a:avLst/>
                          <a:gdLst>
                            <a:gd name="T0" fmla="*/ 46 w 65"/>
                            <a:gd name="T1" fmla="*/ 10 h 242"/>
                            <a:gd name="T2" fmla="*/ 0 w 65"/>
                            <a:gd name="T3" fmla="*/ 0 h 242"/>
                            <a:gd name="T4" fmla="*/ 0 w 65"/>
                            <a:gd name="T5" fmla="*/ 242 h 242"/>
                            <a:gd name="T6" fmla="*/ 46 w 65"/>
                            <a:gd name="T7" fmla="*/ 242 h 242"/>
                            <a:gd name="T8" fmla="*/ 46 w 65"/>
                            <a:gd name="T9" fmla="*/ 59 h 242"/>
                            <a:gd name="T10" fmla="*/ 65 w 65"/>
                            <a:gd name="T11" fmla="*/ 59 h 242"/>
                            <a:gd name="T12" fmla="*/ 65 w 65"/>
                            <a:gd name="T13" fmla="*/ 10 h 242"/>
                            <a:gd name="T14" fmla="*/ 46 w 65"/>
                            <a:gd name="T15" fmla="*/ 10 h 242"/>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242"/>
                            <a:gd name="T26" fmla="*/ 65 w 65"/>
                            <a:gd name="T27" fmla="*/ 242 h 2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242">
                              <a:moveTo>
                                <a:pt x="46" y="10"/>
                              </a:moveTo>
                              <a:lnTo>
                                <a:pt x="0" y="0"/>
                              </a:lnTo>
                              <a:lnTo>
                                <a:pt x="0" y="242"/>
                              </a:lnTo>
                              <a:lnTo>
                                <a:pt x="46" y="242"/>
                              </a:lnTo>
                              <a:lnTo>
                                <a:pt x="46" y="59"/>
                              </a:lnTo>
                              <a:lnTo>
                                <a:pt x="65" y="59"/>
                              </a:lnTo>
                              <a:lnTo>
                                <a:pt x="65" y="10"/>
                              </a:lnTo>
                              <a:lnTo>
                                <a:pt x="46" y="10"/>
                              </a:lnTo>
                            </a:path>
                          </a:pathLst>
                        </a:custGeom>
                        <a:noFill/>
                        <a:ln w="11113">
                          <a:solidFill>
                            <a:srgbClr val="000000"/>
                          </a:solidFill>
                          <a:prstDash val="solid"/>
                          <a:round/>
                          <a:headEnd/>
                          <a:tailEnd/>
                        </a:ln>
                      </p:spPr>
                      <p:txBody>
                        <a:bodyPr/>
                        <a:lstStyle/>
                        <a:p>
                          <a:endParaRPr lang="en-US"/>
                        </a:p>
                      </p:txBody>
                    </p:sp>
                  </p:grpSp>
                  <p:grpSp>
                    <p:nvGrpSpPr>
                      <p:cNvPr id="53070" name="Group 449"/>
                      <p:cNvGrpSpPr>
                        <a:grpSpLocks/>
                      </p:cNvGrpSpPr>
                      <p:nvPr/>
                    </p:nvGrpSpPr>
                    <p:grpSpPr bwMode="auto">
                      <a:xfrm>
                        <a:off x="2974" y="2469"/>
                        <a:ext cx="53" cy="170"/>
                        <a:chOff x="2974" y="2469"/>
                        <a:chExt cx="53" cy="170"/>
                      </a:xfrm>
                    </p:grpSpPr>
                    <p:sp>
                      <p:nvSpPr>
                        <p:cNvPr id="53099" name="Freeform 450"/>
                        <p:cNvSpPr>
                          <a:spLocks/>
                        </p:cNvSpPr>
                        <p:nvPr/>
                      </p:nvSpPr>
                      <p:spPr bwMode="auto">
                        <a:xfrm>
                          <a:off x="2974" y="2469"/>
                          <a:ext cx="23" cy="128"/>
                        </a:xfrm>
                        <a:custGeom>
                          <a:avLst/>
                          <a:gdLst>
                            <a:gd name="T0" fmla="*/ 23 w 23"/>
                            <a:gd name="T1" fmla="*/ 0 h 128"/>
                            <a:gd name="T2" fmla="*/ 23 w 23"/>
                            <a:gd name="T3" fmla="*/ 0 h 128"/>
                            <a:gd name="T4" fmla="*/ 23 w 23"/>
                            <a:gd name="T5" fmla="*/ 128 h 128"/>
                            <a:gd name="T6" fmla="*/ 0 w 23"/>
                            <a:gd name="T7" fmla="*/ 128 h 128"/>
                            <a:gd name="T8" fmla="*/ 0 w 23"/>
                            <a:gd name="T9" fmla="*/ 0 h 128"/>
                            <a:gd name="T10" fmla="*/ 23 w 23"/>
                            <a:gd name="T11" fmla="*/ 0 h 128"/>
                            <a:gd name="T12" fmla="*/ 0 60000 65536"/>
                            <a:gd name="T13" fmla="*/ 0 60000 65536"/>
                            <a:gd name="T14" fmla="*/ 0 60000 65536"/>
                            <a:gd name="T15" fmla="*/ 0 60000 65536"/>
                            <a:gd name="T16" fmla="*/ 0 60000 65536"/>
                            <a:gd name="T17" fmla="*/ 0 60000 65536"/>
                            <a:gd name="T18" fmla="*/ 0 w 23"/>
                            <a:gd name="T19" fmla="*/ 0 h 128"/>
                            <a:gd name="T20" fmla="*/ 23 w 23"/>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23" h="128">
                              <a:moveTo>
                                <a:pt x="23" y="0"/>
                              </a:moveTo>
                              <a:lnTo>
                                <a:pt x="23" y="0"/>
                              </a:lnTo>
                              <a:lnTo>
                                <a:pt x="23" y="128"/>
                              </a:lnTo>
                              <a:lnTo>
                                <a:pt x="0" y="128"/>
                              </a:lnTo>
                              <a:lnTo>
                                <a:pt x="0" y="0"/>
                              </a:lnTo>
                              <a:lnTo>
                                <a:pt x="23" y="0"/>
                              </a:lnTo>
                              <a:close/>
                            </a:path>
                          </a:pathLst>
                        </a:custGeom>
                        <a:solidFill>
                          <a:srgbClr val="00DFBF"/>
                        </a:solidFill>
                        <a:ln w="9525">
                          <a:noFill/>
                          <a:round/>
                          <a:headEnd/>
                          <a:tailEnd/>
                        </a:ln>
                      </p:spPr>
                      <p:txBody>
                        <a:bodyPr/>
                        <a:lstStyle/>
                        <a:p>
                          <a:endParaRPr lang="en-US"/>
                        </a:p>
                      </p:txBody>
                    </p:sp>
                    <p:sp>
                      <p:nvSpPr>
                        <p:cNvPr id="53100" name="Freeform 451"/>
                        <p:cNvSpPr>
                          <a:spLocks/>
                        </p:cNvSpPr>
                        <p:nvPr/>
                      </p:nvSpPr>
                      <p:spPr bwMode="auto">
                        <a:xfrm>
                          <a:off x="2974" y="2469"/>
                          <a:ext cx="33" cy="147"/>
                        </a:xfrm>
                        <a:custGeom>
                          <a:avLst/>
                          <a:gdLst>
                            <a:gd name="T0" fmla="*/ 33 w 33"/>
                            <a:gd name="T1" fmla="*/ 134 h 147"/>
                            <a:gd name="T2" fmla="*/ 0 w 33"/>
                            <a:gd name="T3" fmla="*/ 147 h 147"/>
                            <a:gd name="T4" fmla="*/ 0 w 33"/>
                            <a:gd name="T5" fmla="*/ 0 h 147"/>
                            <a:gd name="T6" fmla="*/ 33 w 33"/>
                            <a:gd name="T7" fmla="*/ 0 h 147"/>
                            <a:gd name="T8" fmla="*/ 0 60000 65536"/>
                            <a:gd name="T9" fmla="*/ 0 60000 65536"/>
                            <a:gd name="T10" fmla="*/ 0 60000 65536"/>
                            <a:gd name="T11" fmla="*/ 0 60000 65536"/>
                            <a:gd name="T12" fmla="*/ 0 w 33"/>
                            <a:gd name="T13" fmla="*/ 0 h 147"/>
                            <a:gd name="T14" fmla="*/ 33 w 33"/>
                            <a:gd name="T15" fmla="*/ 147 h 147"/>
                          </a:gdLst>
                          <a:ahLst/>
                          <a:cxnLst>
                            <a:cxn ang="T8">
                              <a:pos x="T0" y="T1"/>
                            </a:cxn>
                            <a:cxn ang="T9">
                              <a:pos x="T2" y="T3"/>
                            </a:cxn>
                            <a:cxn ang="T10">
                              <a:pos x="T4" y="T5"/>
                            </a:cxn>
                            <a:cxn ang="T11">
                              <a:pos x="T6" y="T7"/>
                            </a:cxn>
                          </a:cxnLst>
                          <a:rect l="T12" t="T13" r="T14" b="T15"/>
                          <a:pathLst>
                            <a:path w="33" h="147">
                              <a:moveTo>
                                <a:pt x="33" y="134"/>
                              </a:moveTo>
                              <a:lnTo>
                                <a:pt x="0" y="147"/>
                              </a:lnTo>
                              <a:lnTo>
                                <a:pt x="0" y="0"/>
                              </a:lnTo>
                              <a:lnTo>
                                <a:pt x="33" y="0"/>
                              </a:lnTo>
                            </a:path>
                          </a:pathLst>
                        </a:custGeom>
                        <a:noFill/>
                        <a:ln w="11113">
                          <a:solidFill>
                            <a:srgbClr val="000000"/>
                          </a:solidFill>
                          <a:prstDash val="solid"/>
                          <a:round/>
                          <a:headEnd/>
                          <a:tailEnd/>
                        </a:ln>
                      </p:spPr>
                      <p:txBody>
                        <a:bodyPr/>
                        <a:lstStyle/>
                        <a:p>
                          <a:endParaRPr lang="en-US"/>
                        </a:p>
                      </p:txBody>
                    </p:sp>
                    <p:sp>
                      <p:nvSpPr>
                        <p:cNvPr id="53101" name="Freeform 452"/>
                        <p:cNvSpPr>
                          <a:spLocks/>
                        </p:cNvSpPr>
                        <p:nvPr/>
                      </p:nvSpPr>
                      <p:spPr bwMode="auto">
                        <a:xfrm>
                          <a:off x="2974" y="2603"/>
                          <a:ext cx="36" cy="30"/>
                        </a:xfrm>
                        <a:custGeom>
                          <a:avLst/>
                          <a:gdLst>
                            <a:gd name="T0" fmla="*/ 0 w 36"/>
                            <a:gd name="T1" fmla="*/ 0 h 30"/>
                            <a:gd name="T2" fmla="*/ 0 w 36"/>
                            <a:gd name="T3" fmla="*/ 0 h 30"/>
                            <a:gd name="T4" fmla="*/ 27 w 36"/>
                            <a:gd name="T5" fmla="*/ 0 h 30"/>
                            <a:gd name="T6" fmla="*/ 36 w 36"/>
                            <a:gd name="T7" fmla="*/ 30 h 30"/>
                            <a:gd name="T8" fmla="*/ 7 w 36"/>
                            <a:gd name="T9" fmla="*/ 30 h 30"/>
                            <a:gd name="T10" fmla="*/ 0 w 36"/>
                            <a:gd name="T11" fmla="*/ 0 h 30"/>
                            <a:gd name="T12" fmla="*/ 0 60000 65536"/>
                            <a:gd name="T13" fmla="*/ 0 60000 65536"/>
                            <a:gd name="T14" fmla="*/ 0 60000 65536"/>
                            <a:gd name="T15" fmla="*/ 0 60000 65536"/>
                            <a:gd name="T16" fmla="*/ 0 60000 65536"/>
                            <a:gd name="T17" fmla="*/ 0 60000 65536"/>
                            <a:gd name="T18" fmla="*/ 0 w 36"/>
                            <a:gd name="T19" fmla="*/ 0 h 30"/>
                            <a:gd name="T20" fmla="*/ 36 w 36"/>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6" h="30">
                              <a:moveTo>
                                <a:pt x="0" y="0"/>
                              </a:moveTo>
                              <a:lnTo>
                                <a:pt x="0" y="0"/>
                              </a:lnTo>
                              <a:lnTo>
                                <a:pt x="27" y="0"/>
                              </a:lnTo>
                              <a:lnTo>
                                <a:pt x="36" y="30"/>
                              </a:lnTo>
                              <a:lnTo>
                                <a:pt x="7" y="30"/>
                              </a:lnTo>
                              <a:lnTo>
                                <a:pt x="0" y="0"/>
                              </a:lnTo>
                              <a:close/>
                            </a:path>
                          </a:pathLst>
                        </a:custGeom>
                        <a:solidFill>
                          <a:srgbClr val="008080"/>
                        </a:solidFill>
                        <a:ln w="9525">
                          <a:noFill/>
                          <a:round/>
                          <a:headEnd/>
                          <a:tailEnd/>
                        </a:ln>
                      </p:spPr>
                      <p:txBody>
                        <a:bodyPr/>
                        <a:lstStyle/>
                        <a:p>
                          <a:endParaRPr lang="en-US"/>
                        </a:p>
                      </p:txBody>
                    </p:sp>
                    <p:sp>
                      <p:nvSpPr>
                        <p:cNvPr id="53102" name="Freeform 453"/>
                        <p:cNvSpPr>
                          <a:spLocks/>
                        </p:cNvSpPr>
                        <p:nvPr/>
                      </p:nvSpPr>
                      <p:spPr bwMode="auto">
                        <a:xfrm>
                          <a:off x="2974" y="2603"/>
                          <a:ext cx="43" cy="36"/>
                        </a:xfrm>
                        <a:custGeom>
                          <a:avLst/>
                          <a:gdLst>
                            <a:gd name="T0" fmla="*/ 33 w 43"/>
                            <a:gd name="T1" fmla="*/ 0 h 36"/>
                            <a:gd name="T2" fmla="*/ 43 w 43"/>
                            <a:gd name="T3" fmla="*/ 36 h 36"/>
                            <a:gd name="T4" fmla="*/ 10 w 43"/>
                            <a:gd name="T5" fmla="*/ 36 h 36"/>
                            <a:gd name="T6" fmla="*/ 0 w 43"/>
                            <a:gd name="T7" fmla="*/ 13 h 36"/>
                            <a:gd name="T8" fmla="*/ 0 60000 65536"/>
                            <a:gd name="T9" fmla="*/ 0 60000 65536"/>
                            <a:gd name="T10" fmla="*/ 0 60000 65536"/>
                            <a:gd name="T11" fmla="*/ 0 60000 65536"/>
                            <a:gd name="T12" fmla="*/ 0 w 43"/>
                            <a:gd name="T13" fmla="*/ 0 h 36"/>
                            <a:gd name="T14" fmla="*/ 43 w 43"/>
                            <a:gd name="T15" fmla="*/ 36 h 36"/>
                          </a:gdLst>
                          <a:ahLst/>
                          <a:cxnLst>
                            <a:cxn ang="T8">
                              <a:pos x="T0" y="T1"/>
                            </a:cxn>
                            <a:cxn ang="T9">
                              <a:pos x="T2" y="T3"/>
                            </a:cxn>
                            <a:cxn ang="T10">
                              <a:pos x="T4" y="T5"/>
                            </a:cxn>
                            <a:cxn ang="T11">
                              <a:pos x="T6" y="T7"/>
                            </a:cxn>
                          </a:cxnLst>
                          <a:rect l="T12" t="T13" r="T14" b="T15"/>
                          <a:pathLst>
                            <a:path w="43" h="36">
                              <a:moveTo>
                                <a:pt x="33" y="0"/>
                              </a:moveTo>
                              <a:lnTo>
                                <a:pt x="43" y="36"/>
                              </a:lnTo>
                              <a:lnTo>
                                <a:pt x="10" y="36"/>
                              </a:lnTo>
                              <a:lnTo>
                                <a:pt x="0" y="13"/>
                              </a:lnTo>
                            </a:path>
                          </a:pathLst>
                        </a:custGeom>
                        <a:noFill/>
                        <a:ln w="11113">
                          <a:solidFill>
                            <a:srgbClr val="000000"/>
                          </a:solidFill>
                          <a:prstDash val="solid"/>
                          <a:round/>
                          <a:headEnd/>
                          <a:tailEnd/>
                        </a:ln>
                      </p:spPr>
                      <p:txBody>
                        <a:bodyPr/>
                        <a:lstStyle/>
                        <a:p>
                          <a:endParaRPr lang="en-US"/>
                        </a:p>
                      </p:txBody>
                    </p:sp>
                    <p:sp>
                      <p:nvSpPr>
                        <p:cNvPr id="53103" name="Freeform 454"/>
                        <p:cNvSpPr>
                          <a:spLocks/>
                        </p:cNvSpPr>
                        <p:nvPr/>
                      </p:nvSpPr>
                      <p:spPr bwMode="auto">
                        <a:xfrm>
                          <a:off x="3007" y="2469"/>
                          <a:ext cx="3" cy="164"/>
                        </a:xfrm>
                        <a:custGeom>
                          <a:avLst/>
                          <a:gdLst>
                            <a:gd name="T0" fmla="*/ 0 w 3"/>
                            <a:gd name="T1" fmla="*/ 0 h 164"/>
                            <a:gd name="T2" fmla="*/ 0 w 3"/>
                            <a:gd name="T3" fmla="*/ 0 h 164"/>
                            <a:gd name="T4" fmla="*/ 3 w 3"/>
                            <a:gd name="T5" fmla="*/ 0 h 164"/>
                            <a:gd name="T6" fmla="*/ 3 w 3"/>
                            <a:gd name="T7" fmla="*/ 164 h 164"/>
                            <a:gd name="T8" fmla="*/ 0 w 3"/>
                            <a:gd name="T9" fmla="*/ 128 h 164"/>
                            <a:gd name="T10" fmla="*/ 0 w 3"/>
                            <a:gd name="T11" fmla="*/ 0 h 164"/>
                            <a:gd name="T12" fmla="*/ 0 60000 65536"/>
                            <a:gd name="T13" fmla="*/ 0 60000 65536"/>
                            <a:gd name="T14" fmla="*/ 0 60000 65536"/>
                            <a:gd name="T15" fmla="*/ 0 60000 65536"/>
                            <a:gd name="T16" fmla="*/ 0 60000 65536"/>
                            <a:gd name="T17" fmla="*/ 0 60000 65536"/>
                            <a:gd name="T18" fmla="*/ 0 w 3"/>
                            <a:gd name="T19" fmla="*/ 0 h 164"/>
                            <a:gd name="T20" fmla="*/ 3 w 3"/>
                            <a:gd name="T21" fmla="*/ 164 h 164"/>
                          </a:gdLst>
                          <a:ahLst/>
                          <a:cxnLst>
                            <a:cxn ang="T12">
                              <a:pos x="T0" y="T1"/>
                            </a:cxn>
                            <a:cxn ang="T13">
                              <a:pos x="T2" y="T3"/>
                            </a:cxn>
                            <a:cxn ang="T14">
                              <a:pos x="T4" y="T5"/>
                            </a:cxn>
                            <a:cxn ang="T15">
                              <a:pos x="T6" y="T7"/>
                            </a:cxn>
                            <a:cxn ang="T16">
                              <a:pos x="T8" y="T9"/>
                            </a:cxn>
                            <a:cxn ang="T17">
                              <a:pos x="T10" y="T11"/>
                            </a:cxn>
                          </a:cxnLst>
                          <a:rect l="T18" t="T19" r="T20" b="T21"/>
                          <a:pathLst>
                            <a:path w="3" h="164">
                              <a:moveTo>
                                <a:pt x="0" y="0"/>
                              </a:moveTo>
                              <a:lnTo>
                                <a:pt x="0" y="0"/>
                              </a:lnTo>
                              <a:lnTo>
                                <a:pt x="3" y="0"/>
                              </a:lnTo>
                              <a:lnTo>
                                <a:pt x="3" y="164"/>
                              </a:lnTo>
                              <a:lnTo>
                                <a:pt x="0" y="128"/>
                              </a:lnTo>
                              <a:lnTo>
                                <a:pt x="0" y="0"/>
                              </a:lnTo>
                              <a:close/>
                            </a:path>
                          </a:pathLst>
                        </a:custGeom>
                        <a:solidFill>
                          <a:srgbClr val="7FFFDF"/>
                        </a:solidFill>
                        <a:ln w="9525">
                          <a:noFill/>
                          <a:round/>
                          <a:headEnd/>
                          <a:tailEnd/>
                        </a:ln>
                      </p:spPr>
                      <p:txBody>
                        <a:bodyPr/>
                        <a:lstStyle/>
                        <a:p>
                          <a:endParaRPr lang="en-US"/>
                        </a:p>
                      </p:txBody>
                    </p:sp>
                    <p:sp>
                      <p:nvSpPr>
                        <p:cNvPr id="53104" name="Freeform 455"/>
                        <p:cNvSpPr>
                          <a:spLocks/>
                        </p:cNvSpPr>
                        <p:nvPr/>
                      </p:nvSpPr>
                      <p:spPr bwMode="auto">
                        <a:xfrm>
                          <a:off x="3007" y="2469"/>
                          <a:ext cx="20" cy="170"/>
                        </a:xfrm>
                        <a:custGeom>
                          <a:avLst/>
                          <a:gdLst>
                            <a:gd name="T0" fmla="*/ 20 w 20"/>
                            <a:gd name="T1" fmla="*/ 0 h 170"/>
                            <a:gd name="T2" fmla="*/ 20 w 20"/>
                            <a:gd name="T3" fmla="*/ 170 h 170"/>
                            <a:gd name="T4" fmla="*/ 0 w 20"/>
                            <a:gd name="T5" fmla="*/ 147 h 170"/>
                            <a:gd name="T6" fmla="*/ 0 w 20"/>
                            <a:gd name="T7" fmla="*/ 0 h 170"/>
                            <a:gd name="T8" fmla="*/ 0 60000 65536"/>
                            <a:gd name="T9" fmla="*/ 0 60000 65536"/>
                            <a:gd name="T10" fmla="*/ 0 60000 65536"/>
                            <a:gd name="T11" fmla="*/ 0 60000 65536"/>
                            <a:gd name="T12" fmla="*/ 0 w 20"/>
                            <a:gd name="T13" fmla="*/ 0 h 170"/>
                            <a:gd name="T14" fmla="*/ 20 w 20"/>
                            <a:gd name="T15" fmla="*/ 170 h 170"/>
                          </a:gdLst>
                          <a:ahLst/>
                          <a:cxnLst>
                            <a:cxn ang="T8">
                              <a:pos x="T0" y="T1"/>
                            </a:cxn>
                            <a:cxn ang="T9">
                              <a:pos x="T2" y="T3"/>
                            </a:cxn>
                            <a:cxn ang="T10">
                              <a:pos x="T4" y="T5"/>
                            </a:cxn>
                            <a:cxn ang="T11">
                              <a:pos x="T6" y="T7"/>
                            </a:cxn>
                          </a:cxnLst>
                          <a:rect l="T12" t="T13" r="T14" b="T15"/>
                          <a:pathLst>
                            <a:path w="20" h="170">
                              <a:moveTo>
                                <a:pt x="20" y="0"/>
                              </a:moveTo>
                              <a:lnTo>
                                <a:pt x="20" y="170"/>
                              </a:lnTo>
                              <a:lnTo>
                                <a:pt x="0" y="147"/>
                              </a:lnTo>
                              <a:lnTo>
                                <a:pt x="0" y="0"/>
                              </a:lnTo>
                            </a:path>
                          </a:pathLst>
                        </a:custGeom>
                        <a:noFill/>
                        <a:ln w="11113">
                          <a:solidFill>
                            <a:srgbClr val="000000"/>
                          </a:solidFill>
                          <a:prstDash val="solid"/>
                          <a:round/>
                          <a:headEnd/>
                          <a:tailEnd/>
                        </a:ln>
                      </p:spPr>
                      <p:txBody>
                        <a:bodyPr/>
                        <a:lstStyle/>
                        <a:p>
                          <a:endParaRPr lang="en-US"/>
                        </a:p>
                      </p:txBody>
                    </p:sp>
                  </p:grpSp>
                  <p:grpSp>
                    <p:nvGrpSpPr>
                      <p:cNvPr id="53071" name="Group 456"/>
                      <p:cNvGrpSpPr>
                        <a:grpSpLocks/>
                      </p:cNvGrpSpPr>
                      <p:nvPr/>
                    </p:nvGrpSpPr>
                    <p:grpSpPr bwMode="auto">
                      <a:xfrm>
                        <a:off x="2886" y="2482"/>
                        <a:ext cx="62" cy="157"/>
                        <a:chOff x="2886" y="2482"/>
                        <a:chExt cx="62" cy="157"/>
                      </a:xfrm>
                    </p:grpSpPr>
                    <p:sp>
                      <p:nvSpPr>
                        <p:cNvPr id="53093" name="Freeform 457"/>
                        <p:cNvSpPr>
                          <a:spLocks/>
                        </p:cNvSpPr>
                        <p:nvPr/>
                      </p:nvSpPr>
                      <p:spPr bwMode="auto">
                        <a:xfrm>
                          <a:off x="2929" y="2482"/>
                          <a:ext cx="3" cy="151"/>
                        </a:xfrm>
                        <a:custGeom>
                          <a:avLst/>
                          <a:gdLst>
                            <a:gd name="T0" fmla="*/ 0 w 3"/>
                            <a:gd name="T1" fmla="*/ 0 h 151"/>
                            <a:gd name="T2" fmla="*/ 0 w 3"/>
                            <a:gd name="T3" fmla="*/ 0 h 151"/>
                            <a:gd name="T4" fmla="*/ 0 w 3"/>
                            <a:gd name="T5" fmla="*/ 128 h 151"/>
                            <a:gd name="T6" fmla="*/ 3 w 3"/>
                            <a:gd name="T7" fmla="*/ 151 h 151"/>
                            <a:gd name="T8" fmla="*/ 3 w 3"/>
                            <a:gd name="T9" fmla="*/ 0 h 151"/>
                            <a:gd name="T10" fmla="*/ 0 w 3"/>
                            <a:gd name="T11" fmla="*/ 0 h 151"/>
                            <a:gd name="T12" fmla="*/ 0 60000 65536"/>
                            <a:gd name="T13" fmla="*/ 0 60000 65536"/>
                            <a:gd name="T14" fmla="*/ 0 60000 65536"/>
                            <a:gd name="T15" fmla="*/ 0 60000 65536"/>
                            <a:gd name="T16" fmla="*/ 0 60000 65536"/>
                            <a:gd name="T17" fmla="*/ 0 60000 65536"/>
                            <a:gd name="T18" fmla="*/ 0 w 3"/>
                            <a:gd name="T19" fmla="*/ 0 h 151"/>
                            <a:gd name="T20" fmla="*/ 3 w 3"/>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3" h="151">
                              <a:moveTo>
                                <a:pt x="0" y="0"/>
                              </a:moveTo>
                              <a:lnTo>
                                <a:pt x="0" y="0"/>
                              </a:lnTo>
                              <a:lnTo>
                                <a:pt x="0" y="128"/>
                              </a:lnTo>
                              <a:lnTo>
                                <a:pt x="3" y="151"/>
                              </a:lnTo>
                              <a:lnTo>
                                <a:pt x="3" y="0"/>
                              </a:lnTo>
                              <a:lnTo>
                                <a:pt x="0" y="0"/>
                              </a:lnTo>
                              <a:close/>
                            </a:path>
                          </a:pathLst>
                        </a:custGeom>
                        <a:solidFill>
                          <a:srgbClr val="7FFFDF"/>
                        </a:solidFill>
                        <a:ln w="9525">
                          <a:noFill/>
                          <a:round/>
                          <a:headEnd/>
                          <a:tailEnd/>
                        </a:ln>
                      </p:spPr>
                      <p:txBody>
                        <a:bodyPr/>
                        <a:lstStyle/>
                        <a:p>
                          <a:endParaRPr lang="en-US"/>
                        </a:p>
                      </p:txBody>
                    </p:sp>
                    <p:sp>
                      <p:nvSpPr>
                        <p:cNvPr id="53094" name="Freeform 458"/>
                        <p:cNvSpPr>
                          <a:spLocks/>
                        </p:cNvSpPr>
                        <p:nvPr/>
                      </p:nvSpPr>
                      <p:spPr bwMode="auto">
                        <a:xfrm>
                          <a:off x="2929" y="2482"/>
                          <a:ext cx="19" cy="157"/>
                        </a:xfrm>
                        <a:custGeom>
                          <a:avLst/>
                          <a:gdLst>
                            <a:gd name="T0" fmla="*/ 0 w 19"/>
                            <a:gd name="T1" fmla="*/ 134 h 157"/>
                            <a:gd name="T2" fmla="*/ 19 w 19"/>
                            <a:gd name="T3" fmla="*/ 157 h 157"/>
                            <a:gd name="T4" fmla="*/ 19 w 19"/>
                            <a:gd name="T5" fmla="*/ 0 h 157"/>
                            <a:gd name="T6" fmla="*/ 0 w 19"/>
                            <a:gd name="T7" fmla="*/ 0 h 157"/>
                            <a:gd name="T8" fmla="*/ 0 60000 65536"/>
                            <a:gd name="T9" fmla="*/ 0 60000 65536"/>
                            <a:gd name="T10" fmla="*/ 0 60000 65536"/>
                            <a:gd name="T11" fmla="*/ 0 60000 65536"/>
                            <a:gd name="T12" fmla="*/ 0 w 19"/>
                            <a:gd name="T13" fmla="*/ 0 h 157"/>
                            <a:gd name="T14" fmla="*/ 19 w 19"/>
                            <a:gd name="T15" fmla="*/ 157 h 157"/>
                          </a:gdLst>
                          <a:ahLst/>
                          <a:cxnLst>
                            <a:cxn ang="T8">
                              <a:pos x="T0" y="T1"/>
                            </a:cxn>
                            <a:cxn ang="T9">
                              <a:pos x="T2" y="T3"/>
                            </a:cxn>
                            <a:cxn ang="T10">
                              <a:pos x="T4" y="T5"/>
                            </a:cxn>
                            <a:cxn ang="T11">
                              <a:pos x="T6" y="T7"/>
                            </a:cxn>
                          </a:cxnLst>
                          <a:rect l="T12" t="T13" r="T14" b="T15"/>
                          <a:pathLst>
                            <a:path w="19" h="157">
                              <a:moveTo>
                                <a:pt x="0" y="134"/>
                              </a:moveTo>
                              <a:lnTo>
                                <a:pt x="19" y="157"/>
                              </a:lnTo>
                              <a:lnTo>
                                <a:pt x="19" y="0"/>
                              </a:lnTo>
                              <a:lnTo>
                                <a:pt x="0" y="0"/>
                              </a:lnTo>
                            </a:path>
                          </a:pathLst>
                        </a:custGeom>
                        <a:noFill/>
                        <a:ln w="11113">
                          <a:solidFill>
                            <a:srgbClr val="000000"/>
                          </a:solidFill>
                          <a:prstDash val="solid"/>
                          <a:round/>
                          <a:headEnd/>
                          <a:tailEnd/>
                        </a:ln>
                      </p:spPr>
                      <p:txBody>
                        <a:bodyPr/>
                        <a:lstStyle/>
                        <a:p>
                          <a:endParaRPr lang="en-US"/>
                        </a:p>
                      </p:txBody>
                    </p:sp>
                    <p:sp>
                      <p:nvSpPr>
                        <p:cNvPr id="53095" name="Freeform 459"/>
                        <p:cNvSpPr>
                          <a:spLocks/>
                        </p:cNvSpPr>
                        <p:nvPr/>
                      </p:nvSpPr>
                      <p:spPr bwMode="auto">
                        <a:xfrm>
                          <a:off x="2896" y="2482"/>
                          <a:ext cx="26" cy="125"/>
                        </a:xfrm>
                        <a:custGeom>
                          <a:avLst/>
                          <a:gdLst>
                            <a:gd name="T0" fmla="*/ 0 w 26"/>
                            <a:gd name="T1" fmla="*/ 10 h 125"/>
                            <a:gd name="T2" fmla="*/ 0 w 26"/>
                            <a:gd name="T3" fmla="*/ 10 h 125"/>
                            <a:gd name="T4" fmla="*/ 26 w 26"/>
                            <a:gd name="T5" fmla="*/ 0 h 125"/>
                            <a:gd name="T6" fmla="*/ 26 w 26"/>
                            <a:gd name="T7" fmla="*/ 125 h 125"/>
                            <a:gd name="T8" fmla="*/ 0 w 26"/>
                            <a:gd name="T9" fmla="*/ 125 h 125"/>
                            <a:gd name="T10" fmla="*/ 0 w 26"/>
                            <a:gd name="T11" fmla="*/ 10 h 125"/>
                            <a:gd name="T12" fmla="*/ 0 60000 65536"/>
                            <a:gd name="T13" fmla="*/ 0 60000 65536"/>
                            <a:gd name="T14" fmla="*/ 0 60000 65536"/>
                            <a:gd name="T15" fmla="*/ 0 60000 65536"/>
                            <a:gd name="T16" fmla="*/ 0 60000 65536"/>
                            <a:gd name="T17" fmla="*/ 0 60000 65536"/>
                            <a:gd name="T18" fmla="*/ 0 w 26"/>
                            <a:gd name="T19" fmla="*/ 0 h 125"/>
                            <a:gd name="T20" fmla="*/ 26 w 26"/>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26" h="125">
                              <a:moveTo>
                                <a:pt x="0" y="10"/>
                              </a:moveTo>
                              <a:lnTo>
                                <a:pt x="0" y="10"/>
                              </a:lnTo>
                              <a:lnTo>
                                <a:pt x="26" y="0"/>
                              </a:lnTo>
                              <a:lnTo>
                                <a:pt x="26" y="125"/>
                              </a:lnTo>
                              <a:lnTo>
                                <a:pt x="0" y="125"/>
                              </a:lnTo>
                              <a:lnTo>
                                <a:pt x="0" y="10"/>
                              </a:lnTo>
                              <a:close/>
                            </a:path>
                          </a:pathLst>
                        </a:custGeom>
                        <a:solidFill>
                          <a:srgbClr val="00DFBF"/>
                        </a:solidFill>
                        <a:ln w="9525">
                          <a:noFill/>
                          <a:round/>
                          <a:headEnd/>
                          <a:tailEnd/>
                        </a:ln>
                      </p:spPr>
                      <p:txBody>
                        <a:bodyPr/>
                        <a:lstStyle/>
                        <a:p>
                          <a:endParaRPr lang="en-US"/>
                        </a:p>
                      </p:txBody>
                    </p:sp>
                    <p:sp>
                      <p:nvSpPr>
                        <p:cNvPr id="53096" name="Freeform 460"/>
                        <p:cNvSpPr>
                          <a:spLocks/>
                        </p:cNvSpPr>
                        <p:nvPr/>
                      </p:nvSpPr>
                      <p:spPr bwMode="auto">
                        <a:xfrm>
                          <a:off x="2896" y="2482"/>
                          <a:ext cx="33" cy="134"/>
                        </a:xfrm>
                        <a:custGeom>
                          <a:avLst/>
                          <a:gdLst>
                            <a:gd name="T0" fmla="*/ 33 w 33"/>
                            <a:gd name="T1" fmla="*/ 0 h 134"/>
                            <a:gd name="T2" fmla="*/ 33 w 33"/>
                            <a:gd name="T3" fmla="*/ 134 h 134"/>
                            <a:gd name="T4" fmla="*/ 0 w 33"/>
                            <a:gd name="T5" fmla="*/ 134 h 134"/>
                            <a:gd name="T6" fmla="*/ 0 w 33"/>
                            <a:gd name="T7" fmla="*/ 10 h 134"/>
                            <a:gd name="T8" fmla="*/ 0 60000 65536"/>
                            <a:gd name="T9" fmla="*/ 0 60000 65536"/>
                            <a:gd name="T10" fmla="*/ 0 60000 65536"/>
                            <a:gd name="T11" fmla="*/ 0 60000 65536"/>
                            <a:gd name="T12" fmla="*/ 0 w 33"/>
                            <a:gd name="T13" fmla="*/ 0 h 134"/>
                            <a:gd name="T14" fmla="*/ 33 w 33"/>
                            <a:gd name="T15" fmla="*/ 134 h 134"/>
                          </a:gdLst>
                          <a:ahLst/>
                          <a:cxnLst>
                            <a:cxn ang="T8">
                              <a:pos x="T0" y="T1"/>
                            </a:cxn>
                            <a:cxn ang="T9">
                              <a:pos x="T2" y="T3"/>
                            </a:cxn>
                            <a:cxn ang="T10">
                              <a:pos x="T4" y="T5"/>
                            </a:cxn>
                            <a:cxn ang="T11">
                              <a:pos x="T6" y="T7"/>
                            </a:cxn>
                          </a:cxnLst>
                          <a:rect l="T12" t="T13" r="T14" b="T15"/>
                          <a:pathLst>
                            <a:path w="33" h="134">
                              <a:moveTo>
                                <a:pt x="33" y="0"/>
                              </a:moveTo>
                              <a:lnTo>
                                <a:pt x="33" y="134"/>
                              </a:lnTo>
                              <a:lnTo>
                                <a:pt x="0" y="134"/>
                              </a:lnTo>
                              <a:lnTo>
                                <a:pt x="0" y="10"/>
                              </a:lnTo>
                            </a:path>
                          </a:pathLst>
                        </a:custGeom>
                        <a:noFill/>
                        <a:ln w="11113">
                          <a:solidFill>
                            <a:srgbClr val="000000"/>
                          </a:solidFill>
                          <a:prstDash val="solid"/>
                          <a:round/>
                          <a:headEnd/>
                          <a:tailEnd/>
                        </a:ln>
                      </p:spPr>
                      <p:txBody>
                        <a:bodyPr/>
                        <a:lstStyle/>
                        <a:p>
                          <a:endParaRPr lang="en-US"/>
                        </a:p>
                      </p:txBody>
                    </p:sp>
                    <p:sp>
                      <p:nvSpPr>
                        <p:cNvPr id="53097" name="Freeform 461"/>
                        <p:cNvSpPr>
                          <a:spLocks/>
                        </p:cNvSpPr>
                        <p:nvPr/>
                      </p:nvSpPr>
                      <p:spPr bwMode="auto">
                        <a:xfrm>
                          <a:off x="2886" y="2616"/>
                          <a:ext cx="46" cy="17"/>
                        </a:xfrm>
                        <a:custGeom>
                          <a:avLst/>
                          <a:gdLst>
                            <a:gd name="T0" fmla="*/ 0 w 46"/>
                            <a:gd name="T1" fmla="*/ 0 h 17"/>
                            <a:gd name="T2" fmla="*/ 0 w 46"/>
                            <a:gd name="T3" fmla="*/ 0 h 17"/>
                            <a:gd name="T4" fmla="*/ 39 w 46"/>
                            <a:gd name="T5" fmla="*/ 0 h 17"/>
                            <a:gd name="T6" fmla="*/ 46 w 46"/>
                            <a:gd name="T7" fmla="*/ 17 h 17"/>
                            <a:gd name="T8" fmla="*/ 20 w 46"/>
                            <a:gd name="T9" fmla="*/ 17 h 17"/>
                            <a:gd name="T10" fmla="*/ 0 w 46"/>
                            <a:gd name="T11" fmla="*/ 0 h 17"/>
                            <a:gd name="T12" fmla="*/ 0 60000 65536"/>
                            <a:gd name="T13" fmla="*/ 0 60000 65536"/>
                            <a:gd name="T14" fmla="*/ 0 60000 65536"/>
                            <a:gd name="T15" fmla="*/ 0 60000 65536"/>
                            <a:gd name="T16" fmla="*/ 0 60000 65536"/>
                            <a:gd name="T17" fmla="*/ 0 60000 65536"/>
                            <a:gd name="T18" fmla="*/ 0 w 46"/>
                            <a:gd name="T19" fmla="*/ 0 h 17"/>
                            <a:gd name="T20" fmla="*/ 46 w 4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6" h="17">
                              <a:moveTo>
                                <a:pt x="0" y="0"/>
                              </a:moveTo>
                              <a:lnTo>
                                <a:pt x="0" y="0"/>
                              </a:lnTo>
                              <a:lnTo>
                                <a:pt x="39" y="0"/>
                              </a:lnTo>
                              <a:lnTo>
                                <a:pt x="46" y="17"/>
                              </a:lnTo>
                              <a:lnTo>
                                <a:pt x="20" y="17"/>
                              </a:lnTo>
                              <a:lnTo>
                                <a:pt x="0" y="0"/>
                              </a:lnTo>
                              <a:close/>
                            </a:path>
                          </a:pathLst>
                        </a:custGeom>
                        <a:solidFill>
                          <a:srgbClr val="008080"/>
                        </a:solidFill>
                        <a:ln w="9525">
                          <a:noFill/>
                          <a:round/>
                          <a:headEnd/>
                          <a:tailEnd/>
                        </a:ln>
                      </p:spPr>
                      <p:txBody>
                        <a:bodyPr/>
                        <a:lstStyle/>
                        <a:p>
                          <a:endParaRPr lang="en-US"/>
                        </a:p>
                      </p:txBody>
                    </p:sp>
                    <p:sp>
                      <p:nvSpPr>
                        <p:cNvPr id="53098" name="Freeform 462"/>
                        <p:cNvSpPr>
                          <a:spLocks/>
                        </p:cNvSpPr>
                        <p:nvPr/>
                      </p:nvSpPr>
                      <p:spPr bwMode="auto">
                        <a:xfrm>
                          <a:off x="2896" y="2616"/>
                          <a:ext cx="52" cy="23"/>
                        </a:xfrm>
                        <a:custGeom>
                          <a:avLst/>
                          <a:gdLst>
                            <a:gd name="T0" fmla="*/ 33 w 52"/>
                            <a:gd name="T1" fmla="*/ 0 h 23"/>
                            <a:gd name="T2" fmla="*/ 52 w 52"/>
                            <a:gd name="T3" fmla="*/ 23 h 23"/>
                            <a:gd name="T4" fmla="*/ 10 w 52"/>
                            <a:gd name="T5" fmla="*/ 23 h 23"/>
                            <a:gd name="T6" fmla="*/ 0 w 52"/>
                            <a:gd name="T7" fmla="*/ 0 h 23"/>
                            <a:gd name="T8" fmla="*/ 0 60000 65536"/>
                            <a:gd name="T9" fmla="*/ 0 60000 65536"/>
                            <a:gd name="T10" fmla="*/ 0 60000 65536"/>
                            <a:gd name="T11" fmla="*/ 0 60000 65536"/>
                            <a:gd name="T12" fmla="*/ 0 w 52"/>
                            <a:gd name="T13" fmla="*/ 0 h 23"/>
                            <a:gd name="T14" fmla="*/ 52 w 52"/>
                            <a:gd name="T15" fmla="*/ 23 h 23"/>
                          </a:gdLst>
                          <a:ahLst/>
                          <a:cxnLst>
                            <a:cxn ang="T8">
                              <a:pos x="T0" y="T1"/>
                            </a:cxn>
                            <a:cxn ang="T9">
                              <a:pos x="T2" y="T3"/>
                            </a:cxn>
                            <a:cxn ang="T10">
                              <a:pos x="T4" y="T5"/>
                            </a:cxn>
                            <a:cxn ang="T11">
                              <a:pos x="T6" y="T7"/>
                            </a:cxn>
                          </a:cxnLst>
                          <a:rect l="T12" t="T13" r="T14" b="T15"/>
                          <a:pathLst>
                            <a:path w="52" h="23">
                              <a:moveTo>
                                <a:pt x="33" y="0"/>
                              </a:moveTo>
                              <a:lnTo>
                                <a:pt x="52" y="23"/>
                              </a:lnTo>
                              <a:lnTo>
                                <a:pt x="10" y="23"/>
                              </a:lnTo>
                              <a:lnTo>
                                <a:pt x="0" y="0"/>
                              </a:lnTo>
                            </a:path>
                          </a:pathLst>
                        </a:custGeom>
                        <a:noFill/>
                        <a:ln w="11113">
                          <a:solidFill>
                            <a:srgbClr val="000000"/>
                          </a:solidFill>
                          <a:prstDash val="solid"/>
                          <a:round/>
                          <a:headEnd/>
                          <a:tailEnd/>
                        </a:ln>
                      </p:spPr>
                      <p:txBody>
                        <a:bodyPr/>
                        <a:lstStyle/>
                        <a:p>
                          <a:endParaRPr lang="en-US"/>
                        </a:p>
                      </p:txBody>
                    </p:sp>
                  </p:grpSp>
                  <p:grpSp>
                    <p:nvGrpSpPr>
                      <p:cNvPr id="53072" name="Group 463"/>
                      <p:cNvGrpSpPr>
                        <a:grpSpLocks/>
                      </p:cNvGrpSpPr>
                      <p:nvPr/>
                    </p:nvGrpSpPr>
                    <p:grpSpPr bwMode="auto">
                      <a:xfrm>
                        <a:off x="3037" y="2446"/>
                        <a:ext cx="55" cy="144"/>
                        <a:chOff x="3037" y="2446"/>
                        <a:chExt cx="55" cy="144"/>
                      </a:xfrm>
                    </p:grpSpPr>
                    <p:sp>
                      <p:nvSpPr>
                        <p:cNvPr id="53087" name="Freeform 464"/>
                        <p:cNvSpPr>
                          <a:spLocks/>
                        </p:cNvSpPr>
                        <p:nvPr/>
                      </p:nvSpPr>
                      <p:spPr bwMode="auto">
                        <a:xfrm>
                          <a:off x="3050" y="2541"/>
                          <a:ext cx="36" cy="43"/>
                        </a:xfrm>
                        <a:custGeom>
                          <a:avLst/>
                          <a:gdLst>
                            <a:gd name="T0" fmla="*/ 0 w 36"/>
                            <a:gd name="T1" fmla="*/ 0 h 43"/>
                            <a:gd name="T2" fmla="*/ 0 w 36"/>
                            <a:gd name="T3" fmla="*/ 0 h 43"/>
                            <a:gd name="T4" fmla="*/ 26 w 36"/>
                            <a:gd name="T5" fmla="*/ 0 h 43"/>
                            <a:gd name="T6" fmla="*/ 36 w 36"/>
                            <a:gd name="T7" fmla="*/ 43 h 43"/>
                            <a:gd name="T8" fmla="*/ 9 w 36"/>
                            <a:gd name="T9" fmla="*/ 43 h 43"/>
                            <a:gd name="T10" fmla="*/ 0 w 36"/>
                            <a:gd name="T11" fmla="*/ 0 h 43"/>
                            <a:gd name="T12" fmla="*/ 0 60000 65536"/>
                            <a:gd name="T13" fmla="*/ 0 60000 65536"/>
                            <a:gd name="T14" fmla="*/ 0 60000 65536"/>
                            <a:gd name="T15" fmla="*/ 0 60000 65536"/>
                            <a:gd name="T16" fmla="*/ 0 60000 65536"/>
                            <a:gd name="T17" fmla="*/ 0 60000 65536"/>
                            <a:gd name="T18" fmla="*/ 0 w 36"/>
                            <a:gd name="T19" fmla="*/ 0 h 43"/>
                            <a:gd name="T20" fmla="*/ 36 w 36"/>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36" h="43">
                              <a:moveTo>
                                <a:pt x="0" y="0"/>
                              </a:moveTo>
                              <a:lnTo>
                                <a:pt x="0" y="0"/>
                              </a:lnTo>
                              <a:lnTo>
                                <a:pt x="26" y="0"/>
                              </a:lnTo>
                              <a:lnTo>
                                <a:pt x="36" y="43"/>
                              </a:lnTo>
                              <a:lnTo>
                                <a:pt x="9" y="43"/>
                              </a:lnTo>
                              <a:lnTo>
                                <a:pt x="0" y="0"/>
                              </a:lnTo>
                              <a:close/>
                            </a:path>
                          </a:pathLst>
                        </a:custGeom>
                        <a:solidFill>
                          <a:srgbClr val="008080"/>
                        </a:solidFill>
                        <a:ln w="9525">
                          <a:noFill/>
                          <a:round/>
                          <a:headEnd/>
                          <a:tailEnd/>
                        </a:ln>
                      </p:spPr>
                      <p:txBody>
                        <a:bodyPr/>
                        <a:lstStyle/>
                        <a:p>
                          <a:endParaRPr lang="en-US"/>
                        </a:p>
                      </p:txBody>
                    </p:sp>
                    <p:sp>
                      <p:nvSpPr>
                        <p:cNvPr id="53088" name="Freeform 465"/>
                        <p:cNvSpPr>
                          <a:spLocks/>
                        </p:cNvSpPr>
                        <p:nvPr/>
                      </p:nvSpPr>
                      <p:spPr bwMode="auto">
                        <a:xfrm>
                          <a:off x="3050" y="2541"/>
                          <a:ext cx="42" cy="49"/>
                        </a:xfrm>
                        <a:custGeom>
                          <a:avLst/>
                          <a:gdLst>
                            <a:gd name="T0" fmla="*/ 32 w 42"/>
                            <a:gd name="T1" fmla="*/ 0 h 49"/>
                            <a:gd name="T2" fmla="*/ 42 w 42"/>
                            <a:gd name="T3" fmla="*/ 49 h 49"/>
                            <a:gd name="T4" fmla="*/ 9 w 42"/>
                            <a:gd name="T5" fmla="*/ 49 h 49"/>
                            <a:gd name="T6" fmla="*/ 0 w 42"/>
                            <a:gd name="T7" fmla="*/ 0 h 49"/>
                            <a:gd name="T8" fmla="*/ 0 60000 65536"/>
                            <a:gd name="T9" fmla="*/ 0 60000 65536"/>
                            <a:gd name="T10" fmla="*/ 0 60000 65536"/>
                            <a:gd name="T11" fmla="*/ 0 60000 65536"/>
                            <a:gd name="T12" fmla="*/ 0 w 42"/>
                            <a:gd name="T13" fmla="*/ 0 h 49"/>
                            <a:gd name="T14" fmla="*/ 42 w 42"/>
                            <a:gd name="T15" fmla="*/ 49 h 49"/>
                          </a:gdLst>
                          <a:ahLst/>
                          <a:cxnLst>
                            <a:cxn ang="T8">
                              <a:pos x="T0" y="T1"/>
                            </a:cxn>
                            <a:cxn ang="T9">
                              <a:pos x="T2" y="T3"/>
                            </a:cxn>
                            <a:cxn ang="T10">
                              <a:pos x="T4" y="T5"/>
                            </a:cxn>
                            <a:cxn ang="T11">
                              <a:pos x="T6" y="T7"/>
                            </a:cxn>
                          </a:cxnLst>
                          <a:rect l="T12" t="T13" r="T14" b="T15"/>
                          <a:pathLst>
                            <a:path w="42" h="49">
                              <a:moveTo>
                                <a:pt x="32" y="0"/>
                              </a:moveTo>
                              <a:lnTo>
                                <a:pt x="42" y="49"/>
                              </a:lnTo>
                              <a:lnTo>
                                <a:pt x="9" y="49"/>
                              </a:lnTo>
                              <a:lnTo>
                                <a:pt x="0" y="0"/>
                              </a:lnTo>
                            </a:path>
                          </a:pathLst>
                        </a:custGeom>
                        <a:noFill/>
                        <a:ln w="11113">
                          <a:solidFill>
                            <a:srgbClr val="000000"/>
                          </a:solidFill>
                          <a:prstDash val="solid"/>
                          <a:round/>
                          <a:headEnd/>
                          <a:tailEnd/>
                        </a:ln>
                      </p:spPr>
                      <p:txBody>
                        <a:bodyPr/>
                        <a:lstStyle/>
                        <a:p>
                          <a:endParaRPr lang="en-US"/>
                        </a:p>
                      </p:txBody>
                    </p:sp>
                    <p:sp>
                      <p:nvSpPr>
                        <p:cNvPr id="53089" name="Freeform 466"/>
                        <p:cNvSpPr>
                          <a:spLocks/>
                        </p:cNvSpPr>
                        <p:nvPr/>
                      </p:nvSpPr>
                      <p:spPr bwMode="auto">
                        <a:xfrm>
                          <a:off x="3037" y="2446"/>
                          <a:ext cx="39" cy="89"/>
                        </a:xfrm>
                        <a:custGeom>
                          <a:avLst/>
                          <a:gdLst>
                            <a:gd name="T0" fmla="*/ 0 w 39"/>
                            <a:gd name="T1" fmla="*/ 89 h 89"/>
                            <a:gd name="T2" fmla="*/ 0 w 39"/>
                            <a:gd name="T3" fmla="*/ 89 h 89"/>
                            <a:gd name="T4" fmla="*/ 39 w 39"/>
                            <a:gd name="T5" fmla="*/ 89 h 89"/>
                            <a:gd name="T6" fmla="*/ 39 w 39"/>
                            <a:gd name="T7" fmla="*/ 0 h 89"/>
                            <a:gd name="T8" fmla="*/ 0 w 39"/>
                            <a:gd name="T9" fmla="*/ 10 h 89"/>
                            <a:gd name="T10" fmla="*/ 0 w 39"/>
                            <a:gd name="T11" fmla="*/ 89 h 89"/>
                            <a:gd name="T12" fmla="*/ 0 60000 65536"/>
                            <a:gd name="T13" fmla="*/ 0 60000 65536"/>
                            <a:gd name="T14" fmla="*/ 0 60000 65536"/>
                            <a:gd name="T15" fmla="*/ 0 60000 65536"/>
                            <a:gd name="T16" fmla="*/ 0 60000 65536"/>
                            <a:gd name="T17" fmla="*/ 0 60000 65536"/>
                            <a:gd name="T18" fmla="*/ 0 w 39"/>
                            <a:gd name="T19" fmla="*/ 0 h 89"/>
                            <a:gd name="T20" fmla="*/ 39 w 39"/>
                            <a:gd name="T21" fmla="*/ 89 h 89"/>
                          </a:gdLst>
                          <a:ahLst/>
                          <a:cxnLst>
                            <a:cxn ang="T12">
                              <a:pos x="T0" y="T1"/>
                            </a:cxn>
                            <a:cxn ang="T13">
                              <a:pos x="T2" y="T3"/>
                            </a:cxn>
                            <a:cxn ang="T14">
                              <a:pos x="T4" y="T5"/>
                            </a:cxn>
                            <a:cxn ang="T15">
                              <a:pos x="T6" y="T7"/>
                            </a:cxn>
                            <a:cxn ang="T16">
                              <a:pos x="T8" y="T9"/>
                            </a:cxn>
                            <a:cxn ang="T17">
                              <a:pos x="T10" y="T11"/>
                            </a:cxn>
                          </a:cxnLst>
                          <a:rect l="T18" t="T19" r="T20" b="T21"/>
                          <a:pathLst>
                            <a:path w="39" h="89">
                              <a:moveTo>
                                <a:pt x="0" y="89"/>
                              </a:moveTo>
                              <a:lnTo>
                                <a:pt x="0" y="89"/>
                              </a:lnTo>
                              <a:lnTo>
                                <a:pt x="39" y="89"/>
                              </a:lnTo>
                              <a:lnTo>
                                <a:pt x="39" y="0"/>
                              </a:lnTo>
                              <a:lnTo>
                                <a:pt x="0" y="10"/>
                              </a:lnTo>
                              <a:lnTo>
                                <a:pt x="0" y="89"/>
                              </a:lnTo>
                              <a:close/>
                            </a:path>
                          </a:pathLst>
                        </a:custGeom>
                        <a:solidFill>
                          <a:srgbClr val="00DFBF"/>
                        </a:solidFill>
                        <a:ln w="9525">
                          <a:noFill/>
                          <a:round/>
                          <a:headEnd/>
                          <a:tailEnd/>
                        </a:ln>
                      </p:spPr>
                      <p:txBody>
                        <a:bodyPr/>
                        <a:lstStyle/>
                        <a:p>
                          <a:endParaRPr lang="en-US"/>
                        </a:p>
                      </p:txBody>
                    </p:sp>
                    <p:sp>
                      <p:nvSpPr>
                        <p:cNvPr id="53090" name="Rectangle 467"/>
                        <p:cNvSpPr>
                          <a:spLocks noChangeArrowheads="1"/>
                        </p:cNvSpPr>
                        <p:nvPr/>
                      </p:nvSpPr>
                      <p:spPr bwMode="auto">
                        <a:xfrm>
                          <a:off x="3053" y="2459"/>
                          <a:ext cx="26" cy="82"/>
                        </a:xfrm>
                        <a:prstGeom prst="rect">
                          <a:avLst/>
                        </a:prstGeom>
                        <a:noFill/>
                        <a:ln w="11113">
                          <a:solidFill>
                            <a:srgbClr val="000000"/>
                          </a:solidFill>
                          <a:miter lim="800000"/>
                          <a:headEnd/>
                          <a:tailEnd/>
                        </a:ln>
                      </p:spPr>
                      <p:txBody>
                        <a:bodyPr/>
                        <a:lstStyle/>
                        <a:p>
                          <a:endParaRPr lang="en-US"/>
                        </a:p>
                      </p:txBody>
                    </p:sp>
                    <p:sp>
                      <p:nvSpPr>
                        <p:cNvPr id="53091" name="Freeform 468"/>
                        <p:cNvSpPr>
                          <a:spLocks/>
                        </p:cNvSpPr>
                        <p:nvPr/>
                      </p:nvSpPr>
                      <p:spPr bwMode="auto">
                        <a:xfrm>
                          <a:off x="3082" y="2446"/>
                          <a:ext cx="4" cy="138"/>
                        </a:xfrm>
                        <a:custGeom>
                          <a:avLst/>
                          <a:gdLst>
                            <a:gd name="T0" fmla="*/ 0 w 4"/>
                            <a:gd name="T1" fmla="*/ 0 h 138"/>
                            <a:gd name="T2" fmla="*/ 0 w 4"/>
                            <a:gd name="T3" fmla="*/ 0 h 138"/>
                            <a:gd name="T4" fmla="*/ 0 w 4"/>
                            <a:gd name="T5" fmla="*/ 92 h 138"/>
                            <a:gd name="T6" fmla="*/ 4 w 4"/>
                            <a:gd name="T7" fmla="*/ 138 h 138"/>
                            <a:gd name="T8" fmla="*/ 4 w 4"/>
                            <a:gd name="T9" fmla="*/ 10 h 138"/>
                            <a:gd name="T10" fmla="*/ 0 w 4"/>
                            <a:gd name="T11" fmla="*/ 0 h 138"/>
                            <a:gd name="T12" fmla="*/ 0 60000 65536"/>
                            <a:gd name="T13" fmla="*/ 0 60000 65536"/>
                            <a:gd name="T14" fmla="*/ 0 60000 65536"/>
                            <a:gd name="T15" fmla="*/ 0 60000 65536"/>
                            <a:gd name="T16" fmla="*/ 0 60000 65536"/>
                            <a:gd name="T17" fmla="*/ 0 60000 65536"/>
                            <a:gd name="T18" fmla="*/ 0 w 4"/>
                            <a:gd name="T19" fmla="*/ 0 h 138"/>
                            <a:gd name="T20" fmla="*/ 4 w 4"/>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4" h="138">
                              <a:moveTo>
                                <a:pt x="0" y="0"/>
                              </a:moveTo>
                              <a:lnTo>
                                <a:pt x="0" y="0"/>
                              </a:lnTo>
                              <a:lnTo>
                                <a:pt x="0" y="92"/>
                              </a:lnTo>
                              <a:lnTo>
                                <a:pt x="4" y="138"/>
                              </a:lnTo>
                              <a:lnTo>
                                <a:pt x="4" y="10"/>
                              </a:lnTo>
                              <a:lnTo>
                                <a:pt x="0" y="0"/>
                              </a:lnTo>
                              <a:close/>
                            </a:path>
                          </a:pathLst>
                        </a:custGeom>
                        <a:solidFill>
                          <a:srgbClr val="7FFFDF"/>
                        </a:solidFill>
                        <a:ln w="9525">
                          <a:noFill/>
                          <a:round/>
                          <a:headEnd/>
                          <a:tailEnd/>
                        </a:ln>
                      </p:spPr>
                      <p:txBody>
                        <a:bodyPr/>
                        <a:lstStyle/>
                        <a:p>
                          <a:endParaRPr lang="en-US"/>
                        </a:p>
                      </p:txBody>
                    </p:sp>
                    <p:sp>
                      <p:nvSpPr>
                        <p:cNvPr id="53092" name="Freeform 469"/>
                        <p:cNvSpPr>
                          <a:spLocks/>
                        </p:cNvSpPr>
                        <p:nvPr/>
                      </p:nvSpPr>
                      <p:spPr bwMode="auto">
                        <a:xfrm>
                          <a:off x="3082" y="2456"/>
                          <a:ext cx="10" cy="134"/>
                        </a:xfrm>
                        <a:custGeom>
                          <a:avLst/>
                          <a:gdLst>
                            <a:gd name="T0" fmla="*/ 0 w 10"/>
                            <a:gd name="T1" fmla="*/ 85 h 134"/>
                            <a:gd name="T2" fmla="*/ 10 w 10"/>
                            <a:gd name="T3" fmla="*/ 134 h 134"/>
                            <a:gd name="T4" fmla="*/ 10 w 10"/>
                            <a:gd name="T5" fmla="*/ 0 h 134"/>
                            <a:gd name="T6" fmla="*/ 0 w 10"/>
                            <a:gd name="T7" fmla="*/ 0 h 134"/>
                            <a:gd name="T8" fmla="*/ 0 60000 65536"/>
                            <a:gd name="T9" fmla="*/ 0 60000 65536"/>
                            <a:gd name="T10" fmla="*/ 0 60000 65536"/>
                            <a:gd name="T11" fmla="*/ 0 60000 65536"/>
                            <a:gd name="T12" fmla="*/ 0 w 10"/>
                            <a:gd name="T13" fmla="*/ 0 h 134"/>
                            <a:gd name="T14" fmla="*/ 10 w 10"/>
                            <a:gd name="T15" fmla="*/ 134 h 134"/>
                          </a:gdLst>
                          <a:ahLst/>
                          <a:cxnLst>
                            <a:cxn ang="T8">
                              <a:pos x="T0" y="T1"/>
                            </a:cxn>
                            <a:cxn ang="T9">
                              <a:pos x="T2" y="T3"/>
                            </a:cxn>
                            <a:cxn ang="T10">
                              <a:pos x="T4" y="T5"/>
                            </a:cxn>
                            <a:cxn ang="T11">
                              <a:pos x="T6" y="T7"/>
                            </a:cxn>
                          </a:cxnLst>
                          <a:rect l="T12" t="T13" r="T14" b="T15"/>
                          <a:pathLst>
                            <a:path w="10" h="134">
                              <a:moveTo>
                                <a:pt x="0" y="85"/>
                              </a:moveTo>
                              <a:lnTo>
                                <a:pt x="10" y="134"/>
                              </a:lnTo>
                              <a:lnTo>
                                <a:pt x="10" y="0"/>
                              </a:lnTo>
                              <a:lnTo>
                                <a:pt x="0" y="0"/>
                              </a:lnTo>
                            </a:path>
                          </a:pathLst>
                        </a:custGeom>
                        <a:noFill/>
                        <a:ln w="11113">
                          <a:solidFill>
                            <a:srgbClr val="000000"/>
                          </a:solidFill>
                          <a:prstDash val="solid"/>
                          <a:round/>
                          <a:headEnd/>
                          <a:tailEnd/>
                        </a:ln>
                      </p:spPr>
                      <p:txBody>
                        <a:bodyPr/>
                        <a:lstStyle/>
                        <a:p>
                          <a:endParaRPr lang="en-US"/>
                        </a:p>
                      </p:txBody>
                    </p:sp>
                  </p:grpSp>
                  <p:grpSp>
                    <p:nvGrpSpPr>
                      <p:cNvPr id="53073" name="Group 470"/>
                      <p:cNvGrpSpPr>
                        <a:grpSpLocks/>
                      </p:cNvGrpSpPr>
                      <p:nvPr/>
                    </p:nvGrpSpPr>
                    <p:grpSpPr bwMode="auto">
                      <a:xfrm>
                        <a:off x="2961" y="2469"/>
                        <a:ext cx="46" cy="134"/>
                        <a:chOff x="2961" y="2469"/>
                        <a:chExt cx="46" cy="134"/>
                      </a:xfrm>
                    </p:grpSpPr>
                    <p:sp>
                      <p:nvSpPr>
                        <p:cNvPr id="53081" name="Freeform 471"/>
                        <p:cNvSpPr>
                          <a:spLocks/>
                        </p:cNvSpPr>
                        <p:nvPr/>
                      </p:nvSpPr>
                      <p:spPr bwMode="auto">
                        <a:xfrm>
                          <a:off x="2961" y="2469"/>
                          <a:ext cx="17" cy="79"/>
                        </a:xfrm>
                        <a:custGeom>
                          <a:avLst/>
                          <a:gdLst>
                            <a:gd name="T0" fmla="*/ 0 w 17"/>
                            <a:gd name="T1" fmla="*/ 10 h 79"/>
                            <a:gd name="T2" fmla="*/ 0 w 17"/>
                            <a:gd name="T3" fmla="*/ 10 h 79"/>
                            <a:gd name="T4" fmla="*/ 17 w 17"/>
                            <a:gd name="T5" fmla="*/ 0 h 79"/>
                            <a:gd name="T6" fmla="*/ 17 w 17"/>
                            <a:gd name="T7" fmla="*/ 79 h 79"/>
                            <a:gd name="T8" fmla="*/ 0 w 17"/>
                            <a:gd name="T9" fmla="*/ 79 h 79"/>
                            <a:gd name="T10" fmla="*/ 0 w 17"/>
                            <a:gd name="T11" fmla="*/ 10 h 79"/>
                            <a:gd name="T12" fmla="*/ 0 60000 65536"/>
                            <a:gd name="T13" fmla="*/ 0 60000 65536"/>
                            <a:gd name="T14" fmla="*/ 0 60000 65536"/>
                            <a:gd name="T15" fmla="*/ 0 60000 65536"/>
                            <a:gd name="T16" fmla="*/ 0 60000 65536"/>
                            <a:gd name="T17" fmla="*/ 0 60000 65536"/>
                            <a:gd name="T18" fmla="*/ 0 w 17"/>
                            <a:gd name="T19" fmla="*/ 0 h 79"/>
                            <a:gd name="T20" fmla="*/ 17 w 17"/>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17" h="79">
                              <a:moveTo>
                                <a:pt x="0" y="10"/>
                              </a:moveTo>
                              <a:lnTo>
                                <a:pt x="0" y="10"/>
                              </a:lnTo>
                              <a:lnTo>
                                <a:pt x="17" y="0"/>
                              </a:lnTo>
                              <a:lnTo>
                                <a:pt x="17" y="79"/>
                              </a:lnTo>
                              <a:lnTo>
                                <a:pt x="0" y="79"/>
                              </a:lnTo>
                              <a:lnTo>
                                <a:pt x="0" y="10"/>
                              </a:lnTo>
                              <a:close/>
                            </a:path>
                          </a:pathLst>
                        </a:custGeom>
                        <a:solidFill>
                          <a:srgbClr val="00DFBF"/>
                        </a:solidFill>
                        <a:ln w="9525">
                          <a:noFill/>
                          <a:round/>
                          <a:headEnd/>
                          <a:tailEnd/>
                        </a:ln>
                      </p:spPr>
                      <p:txBody>
                        <a:bodyPr/>
                        <a:lstStyle/>
                        <a:p>
                          <a:endParaRPr lang="en-US"/>
                        </a:p>
                      </p:txBody>
                    </p:sp>
                    <p:sp>
                      <p:nvSpPr>
                        <p:cNvPr id="53082" name="Rectangle 472"/>
                        <p:cNvSpPr>
                          <a:spLocks noChangeArrowheads="1"/>
                        </p:cNvSpPr>
                        <p:nvPr/>
                      </p:nvSpPr>
                      <p:spPr bwMode="auto">
                        <a:xfrm>
                          <a:off x="2968" y="2486"/>
                          <a:ext cx="13" cy="68"/>
                        </a:xfrm>
                        <a:prstGeom prst="rect">
                          <a:avLst/>
                        </a:prstGeom>
                        <a:noFill/>
                        <a:ln w="11113">
                          <a:solidFill>
                            <a:srgbClr val="000000"/>
                          </a:solidFill>
                          <a:miter lim="800000"/>
                          <a:headEnd/>
                          <a:tailEnd/>
                        </a:ln>
                      </p:spPr>
                      <p:txBody>
                        <a:bodyPr/>
                        <a:lstStyle/>
                        <a:p>
                          <a:endParaRPr lang="en-US"/>
                        </a:p>
                      </p:txBody>
                    </p:sp>
                    <p:sp>
                      <p:nvSpPr>
                        <p:cNvPr id="53083" name="Freeform 473"/>
                        <p:cNvSpPr>
                          <a:spLocks/>
                        </p:cNvSpPr>
                        <p:nvPr/>
                      </p:nvSpPr>
                      <p:spPr bwMode="auto">
                        <a:xfrm>
                          <a:off x="2961" y="2554"/>
                          <a:ext cx="36" cy="30"/>
                        </a:xfrm>
                        <a:custGeom>
                          <a:avLst/>
                          <a:gdLst>
                            <a:gd name="T0" fmla="*/ 0 w 36"/>
                            <a:gd name="T1" fmla="*/ 0 h 30"/>
                            <a:gd name="T2" fmla="*/ 0 w 36"/>
                            <a:gd name="T3" fmla="*/ 0 h 30"/>
                            <a:gd name="T4" fmla="*/ 20 w 36"/>
                            <a:gd name="T5" fmla="*/ 0 h 30"/>
                            <a:gd name="T6" fmla="*/ 36 w 36"/>
                            <a:gd name="T7" fmla="*/ 30 h 30"/>
                            <a:gd name="T8" fmla="*/ 20 w 36"/>
                            <a:gd name="T9" fmla="*/ 30 h 30"/>
                            <a:gd name="T10" fmla="*/ 0 w 36"/>
                            <a:gd name="T11" fmla="*/ 0 h 30"/>
                            <a:gd name="T12" fmla="*/ 0 60000 65536"/>
                            <a:gd name="T13" fmla="*/ 0 60000 65536"/>
                            <a:gd name="T14" fmla="*/ 0 60000 65536"/>
                            <a:gd name="T15" fmla="*/ 0 60000 65536"/>
                            <a:gd name="T16" fmla="*/ 0 60000 65536"/>
                            <a:gd name="T17" fmla="*/ 0 60000 65536"/>
                            <a:gd name="T18" fmla="*/ 0 w 36"/>
                            <a:gd name="T19" fmla="*/ 0 h 30"/>
                            <a:gd name="T20" fmla="*/ 36 w 36"/>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6" h="30">
                              <a:moveTo>
                                <a:pt x="0" y="0"/>
                              </a:moveTo>
                              <a:lnTo>
                                <a:pt x="0" y="0"/>
                              </a:lnTo>
                              <a:lnTo>
                                <a:pt x="20" y="0"/>
                              </a:lnTo>
                              <a:lnTo>
                                <a:pt x="36" y="30"/>
                              </a:lnTo>
                              <a:lnTo>
                                <a:pt x="20" y="30"/>
                              </a:lnTo>
                              <a:lnTo>
                                <a:pt x="0" y="0"/>
                              </a:lnTo>
                              <a:close/>
                            </a:path>
                          </a:pathLst>
                        </a:custGeom>
                        <a:solidFill>
                          <a:srgbClr val="008080"/>
                        </a:solidFill>
                        <a:ln w="9525">
                          <a:noFill/>
                          <a:round/>
                          <a:headEnd/>
                          <a:tailEnd/>
                        </a:ln>
                      </p:spPr>
                      <p:txBody>
                        <a:bodyPr/>
                        <a:lstStyle/>
                        <a:p>
                          <a:endParaRPr lang="en-US"/>
                        </a:p>
                      </p:txBody>
                    </p:sp>
                    <p:sp>
                      <p:nvSpPr>
                        <p:cNvPr id="53084" name="Freeform 474"/>
                        <p:cNvSpPr>
                          <a:spLocks/>
                        </p:cNvSpPr>
                        <p:nvPr/>
                      </p:nvSpPr>
                      <p:spPr bwMode="auto">
                        <a:xfrm>
                          <a:off x="2961" y="2554"/>
                          <a:ext cx="46" cy="49"/>
                        </a:xfrm>
                        <a:custGeom>
                          <a:avLst/>
                          <a:gdLst>
                            <a:gd name="T0" fmla="*/ 23 w 46"/>
                            <a:gd name="T1" fmla="*/ 0 h 49"/>
                            <a:gd name="T2" fmla="*/ 46 w 46"/>
                            <a:gd name="T3" fmla="*/ 49 h 49"/>
                            <a:gd name="T4" fmla="*/ 23 w 46"/>
                            <a:gd name="T5" fmla="*/ 49 h 49"/>
                            <a:gd name="T6" fmla="*/ 0 w 46"/>
                            <a:gd name="T7" fmla="*/ 0 h 49"/>
                            <a:gd name="T8" fmla="*/ 0 60000 65536"/>
                            <a:gd name="T9" fmla="*/ 0 60000 65536"/>
                            <a:gd name="T10" fmla="*/ 0 60000 65536"/>
                            <a:gd name="T11" fmla="*/ 0 60000 65536"/>
                            <a:gd name="T12" fmla="*/ 0 w 46"/>
                            <a:gd name="T13" fmla="*/ 0 h 49"/>
                            <a:gd name="T14" fmla="*/ 46 w 46"/>
                            <a:gd name="T15" fmla="*/ 49 h 49"/>
                          </a:gdLst>
                          <a:ahLst/>
                          <a:cxnLst>
                            <a:cxn ang="T8">
                              <a:pos x="T0" y="T1"/>
                            </a:cxn>
                            <a:cxn ang="T9">
                              <a:pos x="T2" y="T3"/>
                            </a:cxn>
                            <a:cxn ang="T10">
                              <a:pos x="T4" y="T5"/>
                            </a:cxn>
                            <a:cxn ang="T11">
                              <a:pos x="T6" y="T7"/>
                            </a:cxn>
                          </a:cxnLst>
                          <a:rect l="T12" t="T13" r="T14" b="T15"/>
                          <a:pathLst>
                            <a:path w="46" h="49">
                              <a:moveTo>
                                <a:pt x="23" y="0"/>
                              </a:moveTo>
                              <a:lnTo>
                                <a:pt x="46" y="49"/>
                              </a:lnTo>
                              <a:lnTo>
                                <a:pt x="23" y="49"/>
                              </a:lnTo>
                              <a:lnTo>
                                <a:pt x="0" y="0"/>
                              </a:lnTo>
                            </a:path>
                          </a:pathLst>
                        </a:custGeom>
                        <a:noFill/>
                        <a:ln w="11113">
                          <a:solidFill>
                            <a:srgbClr val="000000"/>
                          </a:solidFill>
                          <a:prstDash val="solid"/>
                          <a:round/>
                          <a:headEnd/>
                          <a:tailEnd/>
                        </a:ln>
                      </p:spPr>
                      <p:txBody>
                        <a:bodyPr/>
                        <a:lstStyle/>
                        <a:p>
                          <a:endParaRPr lang="en-US"/>
                        </a:p>
                      </p:txBody>
                    </p:sp>
                    <p:sp>
                      <p:nvSpPr>
                        <p:cNvPr id="53085" name="Freeform 475"/>
                        <p:cNvSpPr>
                          <a:spLocks/>
                        </p:cNvSpPr>
                        <p:nvPr/>
                      </p:nvSpPr>
                      <p:spPr bwMode="auto">
                        <a:xfrm>
                          <a:off x="2984" y="2469"/>
                          <a:ext cx="13" cy="115"/>
                        </a:xfrm>
                        <a:custGeom>
                          <a:avLst/>
                          <a:gdLst>
                            <a:gd name="T0" fmla="*/ 13 w 13"/>
                            <a:gd name="T1" fmla="*/ 115 h 115"/>
                            <a:gd name="T2" fmla="*/ 13 w 13"/>
                            <a:gd name="T3" fmla="*/ 115 h 115"/>
                            <a:gd name="T4" fmla="*/ 13 w 13"/>
                            <a:gd name="T5" fmla="*/ 13 h 115"/>
                            <a:gd name="T6" fmla="*/ 0 w 13"/>
                            <a:gd name="T7" fmla="*/ 0 h 115"/>
                            <a:gd name="T8" fmla="*/ 0 w 13"/>
                            <a:gd name="T9" fmla="*/ 82 h 115"/>
                            <a:gd name="T10" fmla="*/ 13 w 13"/>
                            <a:gd name="T11" fmla="*/ 115 h 115"/>
                            <a:gd name="T12" fmla="*/ 0 60000 65536"/>
                            <a:gd name="T13" fmla="*/ 0 60000 65536"/>
                            <a:gd name="T14" fmla="*/ 0 60000 65536"/>
                            <a:gd name="T15" fmla="*/ 0 60000 65536"/>
                            <a:gd name="T16" fmla="*/ 0 60000 65536"/>
                            <a:gd name="T17" fmla="*/ 0 60000 65536"/>
                            <a:gd name="T18" fmla="*/ 0 w 13"/>
                            <a:gd name="T19" fmla="*/ 0 h 115"/>
                            <a:gd name="T20" fmla="*/ 13 w 13"/>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13" h="115">
                              <a:moveTo>
                                <a:pt x="13" y="115"/>
                              </a:moveTo>
                              <a:lnTo>
                                <a:pt x="13" y="115"/>
                              </a:lnTo>
                              <a:lnTo>
                                <a:pt x="13" y="13"/>
                              </a:lnTo>
                              <a:lnTo>
                                <a:pt x="0" y="0"/>
                              </a:lnTo>
                              <a:lnTo>
                                <a:pt x="0" y="82"/>
                              </a:lnTo>
                              <a:lnTo>
                                <a:pt x="13" y="115"/>
                              </a:lnTo>
                              <a:close/>
                            </a:path>
                          </a:pathLst>
                        </a:custGeom>
                        <a:solidFill>
                          <a:srgbClr val="7FFFDF"/>
                        </a:solidFill>
                        <a:ln w="9525">
                          <a:noFill/>
                          <a:round/>
                          <a:headEnd/>
                          <a:tailEnd/>
                        </a:ln>
                      </p:spPr>
                      <p:txBody>
                        <a:bodyPr/>
                        <a:lstStyle/>
                        <a:p>
                          <a:endParaRPr lang="en-US"/>
                        </a:p>
                      </p:txBody>
                    </p:sp>
                    <p:sp>
                      <p:nvSpPr>
                        <p:cNvPr id="53086" name="Freeform 476"/>
                        <p:cNvSpPr>
                          <a:spLocks/>
                        </p:cNvSpPr>
                        <p:nvPr/>
                      </p:nvSpPr>
                      <p:spPr bwMode="auto">
                        <a:xfrm>
                          <a:off x="2984" y="2482"/>
                          <a:ext cx="23" cy="121"/>
                        </a:xfrm>
                        <a:custGeom>
                          <a:avLst/>
                          <a:gdLst>
                            <a:gd name="T0" fmla="*/ 23 w 23"/>
                            <a:gd name="T1" fmla="*/ 0 h 121"/>
                            <a:gd name="T2" fmla="*/ 0 w 23"/>
                            <a:gd name="T3" fmla="*/ 0 h 121"/>
                            <a:gd name="T4" fmla="*/ 0 w 23"/>
                            <a:gd name="T5" fmla="*/ 72 h 121"/>
                            <a:gd name="T6" fmla="*/ 23 w 23"/>
                            <a:gd name="T7" fmla="*/ 121 h 121"/>
                            <a:gd name="T8" fmla="*/ 0 60000 65536"/>
                            <a:gd name="T9" fmla="*/ 0 60000 65536"/>
                            <a:gd name="T10" fmla="*/ 0 60000 65536"/>
                            <a:gd name="T11" fmla="*/ 0 60000 65536"/>
                            <a:gd name="T12" fmla="*/ 0 w 23"/>
                            <a:gd name="T13" fmla="*/ 0 h 121"/>
                            <a:gd name="T14" fmla="*/ 23 w 23"/>
                            <a:gd name="T15" fmla="*/ 121 h 121"/>
                          </a:gdLst>
                          <a:ahLst/>
                          <a:cxnLst>
                            <a:cxn ang="T8">
                              <a:pos x="T0" y="T1"/>
                            </a:cxn>
                            <a:cxn ang="T9">
                              <a:pos x="T2" y="T3"/>
                            </a:cxn>
                            <a:cxn ang="T10">
                              <a:pos x="T4" y="T5"/>
                            </a:cxn>
                            <a:cxn ang="T11">
                              <a:pos x="T6" y="T7"/>
                            </a:cxn>
                          </a:cxnLst>
                          <a:rect l="T12" t="T13" r="T14" b="T15"/>
                          <a:pathLst>
                            <a:path w="23" h="121">
                              <a:moveTo>
                                <a:pt x="23" y="0"/>
                              </a:moveTo>
                              <a:lnTo>
                                <a:pt x="0" y="0"/>
                              </a:lnTo>
                              <a:lnTo>
                                <a:pt x="0" y="72"/>
                              </a:lnTo>
                              <a:lnTo>
                                <a:pt x="23" y="121"/>
                              </a:lnTo>
                            </a:path>
                          </a:pathLst>
                        </a:custGeom>
                        <a:noFill/>
                        <a:ln w="11113">
                          <a:solidFill>
                            <a:srgbClr val="000000"/>
                          </a:solidFill>
                          <a:prstDash val="solid"/>
                          <a:round/>
                          <a:headEnd/>
                          <a:tailEnd/>
                        </a:ln>
                      </p:spPr>
                      <p:txBody>
                        <a:bodyPr/>
                        <a:lstStyle/>
                        <a:p>
                          <a:endParaRPr lang="en-US"/>
                        </a:p>
                      </p:txBody>
                    </p:sp>
                  </p:grpSp>
                  <p:grpSp>
                    <p:nvGrpSpPr>
                      <p:cNvPr id="53074" name="Group 477"/>
                      <p:cNvGrpSpPr>
                        <a:grpSpLocks/>
                      </p:cNvGrpSpPr>
                      <p:nvPr/>
                    </p:nvGrpSpPr>
                    <p:grpSpPr bwMode="auto">
                      <a:xfrm>
                        <a:off x="2886" y="2505"/>
                        <a:ext cx="43" cy="98"/>
                        <a:chOff x="2886" y="2505"/>
                        <a:chExt cx="43" cy="98"/>
                      </a:xfrm>
                    </p:grpSpPr>
                    <p:sp>
                      <p:nvSpPr>
                        <p:cNvPr id="53075" name="Freeform 478"/>
                        <p:cNvSpPr>
                          <a:spLocks/>
                        </p:cNvSpPr>
                        <p:nvPr/>
                      </p:nvSpPr>
                      <p:spPr bwMode="auto">
                        <a:xfrm>
                          <a:off x="2886" y="2554"/>
                          <a:ext cx="26" cy="43"/>
                        </a:xfrm>
                        <a:custGeom>
                          <a:avLst/>
                          <a:gdLst>
                            <a:gd name="T0" fmla="*/ 7 w 26"/>
                            <a:gd name="T1" fmla="*/ 43 h 43"/>
                            <a:gd name="T2" fmla="*/ 7 w 26"/>
                            <a:gd name="T3" fmla="*/ 43 h 43"/>
                            <a:gd name="T4" fmla="*/ 26 w 26"/>
                            <a:gd name="T5" fmla="*/ 43 h 43"/>
                            <a:gd name="T6" fmla="*/ 17 w 26"/>
                            <a:gd name="T7" fmla="*/ 0 h 43"/>
                            <a:gd name="T8" fmla="*/ 0 w 26"/>
                            <a:gd name="T9" fmla="*/ 0 h 43"/>
                            <a:gd name="T10" fmla="*/ 7 w 26"/>
                            <a:gd name="T11" fmla="*/ 43 h 43"/>
                            <a:gd name="T12" fmla="*/ 0 60000 65536"/>
                            <a:gd name="T13" fmla="*/ 0 60000 65536"/>
                            <a:gd name="T14" fmla="*/ 0 60000 65536"/>
                            <a:gd name="T15" fmla="*/ 0 60000 65536"/>
                            <a:gd name="T16" fmla="*/ 0 60000 65536"/>
                            <a:gd name="T17" fmla="*/ 0 60000 65536"/>
                            <a:gd name="T18" fmla="*/ 0 w 26"/>
                            <a:gd name="T19" fmla="*/ 0 h 43"/>
                            <a:gd name="T20" fmla="*/ 26 w 26"/>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26" h="43">
                              <a:moveTo>
                                <a:pt x="7" y="43"/>
                              </a:moveTo>
                              <a:lnTo>
                                <a:pt x="7" y="43"/>
                              </a:lnTo>
                              <a:lnTo>
                                <a:pt x="26" y="43"/>
                              </a:lnTo>
                              <a:lnTo>
                                <a:pt x="17" y="0"/>
                              </a:lnTo>
                              <a:lnTo>
                                <a:pt x="0" y="0"/>
                              </a:lnTo>
                              <a:lnTo>
                                <a:pt x="7" y="43"/>
                              </a:lnTo>
                              <a:close/>
                            </a:path>
                          </a:pathLst>
                        </a:custGeom>
                        <a:solidFill>
                          <a:srgbClr val="008080"/>
                        </a:solidFill>
                        <a:ln w="9525">
                          <a:noFill/>
                          <a:round/>
                          <a:headEnd/>
                          <a:tailEnd/>
                        </a:ln>
                      </p:spPr>
                      <p:txBody>
                        <a:bodyPr/>
                        <a:lstStyle/>
                        <a:p>
                          <a:endParaRPr lang="en-US"/>
                        </a:p>
                      </p:txBody>
                    </p:sp>
                    <p:sp>
                      <p:nvSpPr>
                        <p:cNvPr id="53076" name="Freeform 479"/>
                        <p:cNvSpPr>
                          <a:spLocks/>
                        </p:cNvSpPr>
                        <p:nvPr/>
                      </p:nvSpPr>
                      <p:spPr bwMode="auto">
                        <a:xfrm>
                          <a:off x="2886" y="2554"/>
                          <a:ext cx="43" cy="49"/>
                        </a:xfrm>
                        <a:custGeom>
                          <a:avLst/>
                          <a:gdLst>
                            <a:gd name="T0" fmla="*/ 43 w 43"/>
                            <a:gd name="T1" fmla="*/ 49 h 49"/>
                            <a:gd name="T2" fmla="*/ 20 w 43"/>
                            <a:gd name="T3" fmla="*/ 0 h 49"/>
                            <a:gd name="T4" fmla="*/ 0 w 43"/>
                            <a:gd name="T5" fmla="*/ 0 h 49"/>
                            <a:gd name="T6" fmla="*/ 20 w 43"/>
                            <a:gd name="T7" fmla="*/ 49 h 49"/>
                            <a:gd name="T8" fmla="*/ 0 60000 65536"/>
                            <a:gd name="T9" fmla="*/ 0 60000 65536"/>
                            <a:gd name="T10" fmla="*/ 0 60000 65536"/>
                            <a:gd name="T11" fmla="*/ 0 60000 65536"/>
                            <a:gd name="T12" fmla="*/ 0 w 43"/>
                            <a:gd name="T13" fmla="*/ 0 h 49"/>
                            <a:gd name="T14" fmla="*/ 43 w 43"/>
                            <a:gd name="T15" fmla="*/ 49 h 49"/>
                          </a:gdLst>
                          <a:ahLst/>
                          <a:cxnLst>
                            <a:cxn ang="T8">
                              <a:pos x="T0" y="T1"/>
                            </a:cxn>
                            <a:cxn ang="T9">
                              <a:pos x="T2" y="T3"/>
                            </a:cxn>
                            <a:cxn ang="T10">
                              <a:pos x="T4" y="T5"/>
                            </a:cxn>
                            <a:cxn ang="T11">
                              <a:pos x="T6" y="T7"/>
                            </a:cxn>
                          </a:cxnLst>
                          <a:rect l="T12" t="T13" r="T14" b="T15"/>
                          <a:pathLst>
                            <a:path w="43" h="49">
                              <a:moveTo>
                                <a:pt x="43" y="49"/>
                              </a:moveTo>
                              <a:lnTo>
                                <a:pt x="20" y="0"/>
                              </a:lnTo>
                              <a:lnTo>
                                <a:pt x="0" y="0"/>
                              </a:lnTo>
                              <a:lnTo>
                                <a:pt x="20" y="49"/>
                              </a:lnTo>
                            </a:path>
                          </a:pathLst>
                        </a:custGeom>
                        <a:noFill/>
                        <a:ln w="11113">
                          <a:solidFill>
                            <a:srgbClr val="000000"/>
                          </a:solidFill>
                          <a:prstDash val="solid"/>
                          <a:round/>
                          <a:headEnd/>
                          <a:tailEnd/>
                        </a:ln>
                      </p:spPr>
                      <p:txBody>
                        <a:bodyPr/>
                        <a:lstStyle/>
                        <a:p>
                          <a:endParaRPr lang="en-US"/>
                        </a:p>
                      </p:txBody>
                    </p:sp>
                    <p:sp>
                      <p:nvSpPr>
                        <p:cNvPr id="53077" name="Freeform 480"/>
                        <p:cNvSpPr>
                          <a:spLocks/>
                        </p:cNvSpPr>
                        <p:nvPr/>
                      </p:nvSpPr>
                      <p:spPr bwMode="auto">
                        <a:xfrm>
                          <a:off x="2886" y="2505"/>
                          <a:ext cx="13" cy="43"/>
                        </a:xfrm>
                        <a:custGeom>
                          <a:avLst/>
                          <a:gdLst>
                            <a:gd name="T0" fmla="*/ 0 w 13"/>
                            <a:gd name="T1" fmla="*/ 43 h 43"/>
                            <a:gd name="T2" fmla="*/ 0 w 13"/>
                            <a:gd name="T3" fmla="*/ 43 h 43"/>
                            <a:gd name="T4" fmla="*/ 13 w 13"/>
                            <a:gd name="T5" fmla="*/ 43 h 43"/>
                            <a:gd name="T6" fmla="*/ 13 w 13"/>
                            <a:gd name="T7" fmla="*/ 0 h 43"/>
                            <a:gd name="T8" fmla="*/ 0 w 13"/>
                            <a:gd name="T9" fmla="*/ 0 h 43"/>
                            <a:gd name="T10" fmla="*/ 0 w 13"/>
                            <a:gd name="T11" fmla="*/ 43 h 43"/>
                            <a:gd name="T12" fmla="*/ 0 60000 65536"/>
                            <a:gd name="T13" fmla="*/ 0 60000 65536"/>
                            <a:gd name="T14" fmla="*/ 0 60000 65536"/>
                            <a:gd name="T15" fmla="*/ 0 60000 65536"/>
                            <a:gd name="T16" fmla="*/ 0 60000 65536"/>
                            <a:gd name="T17" fmla="*/ 0 60000 65536"/>
                            <a:gd name="T18" fmla="*/ 0 w 13"/>
                            <a:gd name="T19" fmla="*/ 0 h 43"/>
                            <a:gd name="T20" fmla="*/ 13 w 1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13" h="43">
                              <a:moveTo>
                                <a:pt x="0" y="43"/>
                              </a:moveTo>
                              <a:lnTo>
                                <a:pt x="0" y="43"/>
                              </a:lnTo>
                              <a:lnTo>
                                <a:pt x="13" y="43"/>
                              </a:lnTo>
                              <a:lnTo>
                                <a:pt x="13" y="0"/>
                              </a:lnTo>
                              <a:lnTo>
                                <a:pt x="0" y="0"/>
                              </a:lnTo>
                              <a:lnTo>
                                <a:pt x="0" y="43"/>
                              </a:lnTo>
                              <a:close/>
                            </a:path>
                          </a:pathLst>
                        </a:custGeom>
                        <a:solidFill>
                          <a:srgbClr val="00DFBF"/>
                        </a:solidFill>
                        <a:ln w="9525">
                          <a:noFill/>
                          <a:round/>
                          <a:headEnd/>
                          <a:tailEnd/>
                        </a:ln>
                      </p:spPr>
                      <p:txBody>
                        <a:bodyPr/>
                        <a:lstStyle/>
                        <a:p>
                          <a:endParaRPr lang="en-US"/>
                        </a:p>
                      </p:txBody>
                    </p:sp>
                    <p:sp>
                      <p:nvSpPr>
                        <p:cNvPr id="53078" name="Rectangle 481"/>
                        <p:cNvSpPr>
                          <a:spLocks noChangeArrowheads="1"/>
                        </p:cNvSpPr>
                        <p:nvPr/>
                      </p:nvSpPr>
                      <p:spPr bwMode="auto">
                        <a:xfrm>
                          <a:off x="2889" y="2508"/>
                          <a:ext cx="17" cy="46"/>
                        </a:xfrm>
                        <a:prstGeom prst="rect">
                          <a:avLst/>
                        </a:prstGeom>
                        <a:noFill/>
                        <a:ln w="11113">
                          <a:solidFill>
                            <a:srgbClr val="000000"/>
                          </a:solidFill>
                          <a:miter lim="800000"/>
                          <a:headEnd/>
                          <a:tailEnd/>
                        </a:ln>
                      </p:spPr>
                      <p:txBody>
                        <a:bodyPr/>
                        <a:lstStyle/>
                        <a:p>
                          <a:endParaRPr lang="en-US"/>
                        </a:p>
                      </p:txBody>
                    </p:sp>
                    <p:sp>
                      <p:nvSpPr>
                        <p:cNvPr id="53079" name="Freeform 482"/>
                        <p:cNvSpPr>
                          <a:spLocks/>
                        </p:cNvSpPr>
                        <p:nvPr/>
                      </p:nvSpPr>
                      <p:spPr bwMode="auto">
                        <a:xfrm>
                          <a:off x="2906" y="2505"/>
                          <a:ext cx="6" cy="92"/>
                        </a:xfrm>
                        <a:custGeom>
                          <a:avLst/>
                          <a:gdLst>
                            <a:gd name="T0" fmla="*/ 0 w 6"/>
                            <a:gd name="T1" fmla="*/ 0 h 92"/>
                            <a:gd name="T2" fmla="*/ 0 w 6"/>
                            <a:gd name="T3" fmla="*/ 0 h 92"/>
                            <a:gd name="T4" fmla="*/ 0 w 6"/>
                            <a:gd name="T5" fmla="*/ 46 h 92"/>
                            <a:gd name="T6" fmla="*/ 6 w 6"/>
                            <a:gd name="T7" fmla="*/ 92 h 92"/>
                            <a:gd name="T8" fmla="*/ 6 w 6"/>
                            <a:gd name="T9" fmla="*/ 13 h 92"/>
                            <a:gd name="T10" fmla="*/ 0 w 6"/>
                            <a:gd name="T11" fmla="*/ 0 h 92"/>
                            <a:gd name="T12" fmla="*/ 0 60000 65536"/>
                            <a:gd name="T13" fmla="*/ 0 60000 65536"/>
                            <a:gd name="T14" fmla="*/ 0 60000 65536"/>
                            <a:gd name="T15" fmla="*/ 0 60000 65536"/>
                            <a:gd name="T16" fmla="*/ 0 60000 65536"/>
                            <a:gd name="T17" fmla="*/ 0 60000 65536"/>
                            <a:gd name="T18" fmla="*/ 0 w 6"/>
                            <a:gd name="T19" fmla="*/ 0 h 92"/>
                            <a:gd name="T20" fmla="*/ 6 w 6"/>
                            <a:gd name="T21" fmla="*/ 92 h 92"/>
                          </a:gdLst>
                          <a:ahLst/>
                          <a:cxnLst>
                            <a:cxn ang="T12">
                              <a:pos x="T0" y="T1"/>
                            </a:cxn>
                            <a:cxn ang="T13">
                              <a:pos x="T2" y="T3"/>
                            </a:cxn>
                            <a:cxn ang="T14">
                              <a:pos x="T4" y="T5"/>
                            </a:cxn>
                            <a:cxn ang="T15">
                              <a:pos x="T6" y="T7"/>
                            </a:cxn>
                            <a:cxn ang="T16">
                              <a:pos x="T8" y="T9"/>
                            </a:cxn>
                            <a:cxn ang="T17">
                              <a:pos x="T10" y="T11"/>
                            </a:cxn>
                          </a:cxnLst>
                          <a:rect l="T18" t="T19" r="T20" b="T21"/>
                          <a:pathLst>
                            <a:path w="6" h="92">
                              <a:moveTo>
                                <a:pt x="0" y="0"/>
                              </a:moveTo>
                              <a:lnTo>
                                <a:pt x="0" y="0"/>
                              </a:lnTo>
                              <a:lnTo>
                                <a:pt x="0" y="46"/>
                              </a:lnTo>
                              <a:lnTo>
                                <a:pt x="6" y="92"/>
                              </a:lnTo>
                              <a:lnTo>
                                <a:pt x="6" y="13"/>
                              </a:lnTo>
                              <a:lnTo>
                                <a:pt x="0" y="0"/>
                              </a:lnTo>
                              <a:close/>
                            </a:path>
                          </a:pathLst>
                        </a:custGeom>
                        <a:solidFill>
                          <a:srgbClr val="00FFFF"/>
                        </a:solidFill>
                        <a:ln w="9525">
                          <a:noFill/>
                          <a:round/>
                          <a:headEnd/>
                          <a:tailEnd/>
                        </a:ln>
                      </p:spPr>
                      <p:txBody>
                        <a:bodyPr/>
                        <a:lstStyle/>
                        <a:p>
                          <a:endParaRPr lang="en-US"/>
                        </a:p>
                      </p:txBody>
                    </p:sp>
                    <p:sp>
                      <p:nvSpPr>
                        <p:cNvPr id="53080" name="Freeform 483"/>
                        <p:cNvSpPr>
                          <a:spLocks/>
                        </p:cNvSpPr>
                        <p:nvPr/>
                      </p:nvSpPr>
                      <p:spPr bwMode="auto">
                        <a:xfrm>
                          <a:off x="2906" y="2505"/>
                          <a:ext cx="23" cy="98"/>
                        </a:xfrm>
                        <a:custGeom>
                          <a:avLst/>
                          <a:gdLst>
                            <a:gd name="T0" fmla="*/ 0 w 23"/>
                            <a:gd name="T1" fmla="*/ 49 h 98"/>
                            <a:gd name="T2" fmla="*/ 23 w 23"/>
                            <a:gd name="T3" fmla="*/ 98 h 98"/>
                            <a:gd name="T4" fmla="*/ 23 w 23"/>
                            <a:gd name="T5" fmla="*/ 13 h 98"/>
                            <a:gd name="T6" fmla="*/ 0 w 23"/>
                            <a:gd name="T7" fmla="*/ 0 h 98"/>
                            <a:gd name="T8" fmla="*/ 0 60000 65536"/>
                            <a:gd name="T9" fmla="*/ 0 60000 65536"/>
                            <a:gd name="T10" fmla="*/ 0 60000 65536"/>
                            <a:gd name="T11" fmla="*/ 0 60000 65536"/>
                            <a:gd name="T12" fmla="*/ 0 w 23"/>
                            <a:gd name="T13" fmla="*/ 0 h 98"/>
                            <a:gd name="T14" fmla="*/ 23 w 23"/>
                            <a:gd name="T15" fmla="*/ 98 h 98"/>
                          </a:gdLst>
                          <a:ahLst/>
                          <a:cxnLst>
                            <a:cxn ang="T8">
                              <a:pos x="T0" y="T1"/>
                            </a:cxn>
                            <a:cxn ang="T9">
                              <a:pos x="T2" y="T3"/>
                            </a:cxn>
                            <a:cxn ang="T10">
                              <a:pos x="T4" y="T5"/>
                            </a:cxn>
                            <a:cxn ang="T11">
                              <a:pos x="T6" y="T7"/>
                            </a:cxn>
                          </a:cxnLst>
                          <a:rect l="T12" t="T13" r="T14" b="T15"/>
                          <a:pathLst>
                            <a:path w="23" h="98">
                              <a:moveTo>
                                <a:pt x="0" y="49"/>
                              </a:moveTo>
                              <a:lnTo>
                                <a:pt x="23" y="98"/>
                              </a:lnTo>
                              <a:lnTo>
                                <a:pt x="23" y="13"/>
                              </a:lnTo>
                              <a:lnTo>
                                <a:pt x="0" y="0"/>
                              </a:lnTo>
                            </a:path>
                          </a:pathLst>
                        </a:custGeom>
                        <a:noFill/>
                        <a:ln w="11113">
                          <a:solidFill>
                            <a:srgbClr val="000000"/>
                          </a:solidFill>
                          <a:prstDash val="solid"/>
                          <a:round/>
                          <a:headEnd/>
                          <a:tailEnd/>
                        </a:ln>
                      </p:spPr>
                      <p:txBody>
                        <a:bodyPr/>
                        <a:lstStyle/>
                        <a:p>
                          <a:endParaRPr lang="en-US"/>
                        </a:p>
                      </p:txBody>
                    </p:sp>
                  </p:grpSp>
                </p:grpSp>
              </p:grpSp>
              <p:grpSp>
                <p:nvGrpSpPr>
                  <p:cNvPr id="53036" name="Group 484"/>
                  <p:cNvGrpSpPr>
                    <a:grpSpLocks/>
                  </p:cNvGrpSpPr>
                  <p:nvPr/>
                </p:nvGrpSpPr>
                <p:grpSpPr bwMode="auto">
                  <a:xfrm>
                    <a:off x="2569" y="2384"/>
                    <a:ext cx="307" cy="317"/>
                    <a:chOff x="2569" y="2384"/>
                    <a:chExt cx="307" cy="317"/>
                  </a:xfrm>
                </p:grpSpPr>
                <p:grpSp>
                  <p:nvGrpSpPr>
                    <p:cNvPr id="53054" name="Group 485"/>
                    <p:cNvGrpSpPr>
                      <a:grpSpLocks/>
                    </p:cNvGrpSpPr>
                    <p:nvPr/>
                  </p:nvGrpSpPr>
                  <p:grpSpPr bwMode="auto">
                    <a:xfrm>
                      <a:off x="2569" y="2384"/>
                      <a:ext cx="307" cy="317"/>
                      <a:chOff x="2569" y="2384"/>
                      <a:chExt cx="307" cy="317"/>
                    </a:xfrm>
                  </p:grpSpPr>
                  <p:sp>
                    <p:nvSpPr>
                      <p:cNvPr id="53057" name="Freeform 486"/>
                      <p:cNvSpPr>
                        <a:spLocks/>
                      </p:cNvSpPr>
                      <p:nvPr/>
                    </p:nvSpPr>
                    <p:spPr bwMode="auto">
                      <a:xfrm>
                        <a:off x="2821" y="2469"/>
                        <a:ext cx="49" cy="213"/>
                      </a:xfrm>
                      <a:custGeom>
                        <a:avLst/>
                        <a:gdLst>
                          <a:gd name="T0" fmla="*/ 10 w 49"/>
                          <a:gd name="T1" fmla="*/ 0 h 213"/>
                          <a:gd name="T2" fmla="*/ 10 w 49"/>
                          <a:gd name="T3" fmla="*/ 0 h 213"/>
                          <a:gd name="T4" fmla="*/ 10 w 49"/>
                          <a:gd name="T5" fmla="*/ 23 h 213"/>
                          <a:gd name="T6" fmla="*/ 0 w 49"/>
                          <a:gd name="T7" fmla="*/ 23 h 213"/>
                          <a:gd name="T8" fmla="*/ 0 w 49"/>
                          <a:gd name="T9" fmla="*/ 213 h 213"/>
                          <a:gd name="T10" fmla="*/ 49 w 49"/>
                          <a:gd name="T11" fmla="*/ 213 h 213"/>
                          <a:gd name="T12" fmla="*/ 49 w 49"/>
                          <a:gd name="T13" fmla="*/ 23 h 213"/>
                          <a:gd name="T14" fmla="*/ 10 w 49"/>
                          <a:gd name="T15" fmla="*/ 0 h 213"/>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213"/>
                          <a:gd name="T26" fmla="*/ 49 w 49"/>
                          <a:gd name="T27" fmla="*/ 213 h 2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213">
                            <a:moveTo>
                              <a:pt x="10" y="0"/>
                            </a:moveTo>
                            <a:lnTo>
                              <a:pt x="10" y="0"/>
                            </a:lnTo>
                            <a:lnTo>
                              <a:pt x="10" y="23"/>
                            </a:lnTo>
                            <a:lnTo>
                              <a:pt x="0" y="23"/>
                            </a:lnTo>
                            <a:lnTo>
                              <a:pt x="0" y="213"/>
                            </a:lnTo>
                            <a:lnTo>
                              <a:pt x="49" y="213"/>
                            </a:lnTo>
                            <a:lnTo>
                              <a:pt x="49" y="23"/>
                            </a:lnTo>
                            <a:lnTo>
                              <a:pt x="10" y="0"/>
                            </a:lnTo>
                            <a:close/>
                          </a:path>
                        </a:pathLst>
                      </a:custGeom>
                      <a:solidFill>
                        <a:srgbClr val="00FFFF"/>
                      </a:solidFill>
                      <a:ln w="9525">
                        <a:noFill/>
                        <a:round/>
                        <a:headEnd/>
                        <a:tailEnd/>
                      </a:ln>
                    </p:spPr>
                    <p:txBody>
                      <a:bodyPr/>
                      <a:lstStyle/>
                      <a:p>
                        <a:endParaRPr lang="en-US"/>
                      </a:p>
                    </p:txBody>
                  </p:sp>
                  <p:sp>
                    <p:nvSpPr>
                      <p:cNvPr id="53058" name="Freeform 487"/>
                      <p:cNvSpPr>
                        <a:spLocks/>
                      </p:cNvSpPr>
                      <p:nvPr/>
                    </p:nvSpPr>
                    <p:spPr bwMode="auto">
                      <a:xfrm>
                        <a:off x="2821" y="2469"/>
                        <a:ext cx="55" cy="219"/>
                      </a:xfrm>
                      <a:custGeom>
                        <a:avLst/>
                        <a:gdLst>
                          <a:gd name="T0" fmla="*/ 10 w 55"/>
                          <a:gd name="T1" fmla="*/ 23 h 219"/>
                          <a:gd name="T2" fmla="*/ 0 w 55"/>
                          <a:gd name="T3" fmla="*/ 23 h 219"/>
                          <a:gd name="T4" fmla="*/ 0 w 55"/>
                          <a:gd name="T5" fmla="*/ 219 h 219"/>
                          <a:gd name="T6" fmla="*/ 55 w 55"/>
                          <a:gd name="T7" fmla="*/ 219 h 219"/>
                          <a:gd name="T8" fmla="*/ 55 w 55"/>
                          <a:gd name="T9" fmla="*/ 23 h 219"/>
                          <a:gd name="T10" fmla="*/ 10 w 55"/>
                          <a:gd name="T11" fmla="*/ 0 h 219"/>
                          <a:gd name="T12" fmla="*/ 0 60000 65536"/>
                          <a:gd name="T13" fmla="*/ 0 60000 65536"/>
                          <a:gd name="T14" fmla="*/ 0 60000 65536"/>
                          <a:gd name="T15" fmla="*/ 0 60000 65536"/>
                          <a:gd name="T16" fmla="*/ 0 60000 65536"/>
                          <a:gd name="T17" fmla="*/ 0 60000 65536"/>
                          <a:gd name="T18" fmla="*/ 0 w 55"/>
                          <a:gd name="T19" fmla="*/ 0 h 219"/>
                          <a:gd name="T20" fmla="*/ 55 w 55"/>
                          <a:gd name="T21" fmla="*/ 219 h 219"/>
                        </a:gdLst>
                        <a:ahLst/>
                        <a:cxnLst>
                          <a:cxn ang="T12">
                            <a:pos x="T0" y="T1"/>
                          </a:cxn>
                          <a:cxn ang="T13">
                            <a:pos x="T2" y="T3"/>
                          </a:cxn>
                          <a:cxn ang="T14">
                            <a:pos x="T4" y="T5"/>
                          </a:cxn>
                          <a:cxn ang="T15">
                            <a:pos x="T6" y="T7"/>
                          </a:cxn>
                          <a:cxn ang="T16">
                            <a:pos x="T8" y="T9"/>
                          </a:cxn>
                          <a:cxn ang="T17">
                            <a:pos x="T10" y="T11"/>
                          </a:cxn>
                        </a:cxnLst>
                        <a:rect l="T18" t="T19" r="T20" b="T21"/>
                        <a:pathLst>
                          <a:path w="55" h="219">
                            <a:moveTo>
                              <a:pt x="10" y="23"/>
                            </a:moveTo>
                            <a:lnTo>
                              <a:pt x="0" y="23"/>
                            </a:lnTo>
                            <a:lnTo>
                              <a:pt x="0" y="219"/>
                            </a:lnTo>
                            <a:lnTo>
                              <a:pt x="55" y="219"/>
                            </a:lnTo>
                            <a:lnTo>
                              <a:pt x="55" y="23"/>
                            </a:lnTo>
                            <a:lnTo>
                              <a:pt x="10" y="0"/>
                            </a:lnTo>
                          </a:path>
                        </a:pathLst>
                      </a:custGeom>
                      <a:noFill/>
                      <a:ln w="11113">
                        <a:solidFill>
                          <a:srgbClr val="000000"/>
                        </a:solidFill>
                        <a:prstDash val="solid"/>
                        <a:round/>
                        <a:headEnd/>
                        <a:tailEnd/>
                      </a:ln>
                    </p:spPr>
                    <p:txBody>
                      <a:bodyPr/>
                      <a:lstStyle/>
                      <a:p>
                        <a:endParaRPr lang="en-US"/>
                      </a:p>
                    </p:txBody>
                  </p:sp>
                  <p:sp>
                    <p:nvSpPr>
                      <p:cNvPr id="53059" name="Freeform 488"/>
                      <p:cNvSpPr>
                        <a:spLocks/>
                      </p:cNvSpPr>
                      <p:nvPr/>
                    </p:nvSpPr>
                    <p:spPr bwMode="auto">
                      <a:xfrm>
                        <a:off x="2808" y="2469"/>
                        <a:ext cx="16" cy="30"/>
                      </a:xfrm>
                      <a:custGeom>
                        <a:avLst/>
                        <a:gdLst>
                          <a:gd name="T0" fmla="*/ 16 w 16"/>
                          <a:gd name="T1" fmla="*/ 0 h 30"/>
                          <a:gd name="T2" fmla="*/ 16 w 16"/>
                          <a:gd name="T3" fmla="*/ 0 h 30"/>
                          <a:gd name="T4" fmla="*/ 0 w 16"/>
                          <a:gd name="T5" fmla="*/ 10 h 30"/>
                          <a:gd name="T6" fmla="*/ 0 w 16"/>
                          <a:gd name="T7" fmla="*/ 30 h 30"/>
                          <a:gd name="T8" fmla="*/ 16 w 16"/>
                          <a:gd name="T9" fmla="*/ 30 h 30"/>
                          <a:gd name="T10" fmla="*/ 16 w 16"/>
                          <a:gd name="T11" fmla="*/ 0 h 30"/>
                          <a:gd name="T12" fmla="*/ 0 60000 65536"/>
                          <a:gd name="T13" fmla="*/ 0 60000 65536"/>
                          <a:gd name="T14" fmla="*/ 0 60000 65536"/>
                          <a:gd name="T15" fmla="*/ 0 60000 65536"/>
                          <a:gd name="T16" fmla="*/ 0 60000 65536"/>
                          <a:gd name="T17" fmla="*/ 0 60000 65536"/>
                          <a:gd name="T18" fmla="*/ 0 w 16"/>
                          <a:gd name="T19" fmla="*/ 0 h 30"/>
                          <a:gd name="T20" fmla="*/ 16 w 16"/>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6" h="30">
                            <a:moveTo>
                              <a:pt x="16" y="0"/>
                            </a:moveTo>
                            <a:lnTo>
                              <a:pt x="16" y="0"/>
                            </a:lnTo>
                            <a:lnTo>
                              <a:pt x="0" y="10"/>
                            </a:lnTo>
                            <a:lnTo>
                              <a:pt x="0" y="30"/>
                            </a:lnTo>
                            <a:lnTo>
                              <a:pt x="16" y="30"/>
                            </a:lnTo>
                            <a:lnTo>
                              <a:pt x="16" y="0"/>
                            </a:lnTo>
                            <a:close/>
                          </a:path>
                        </a:pathLst>
                      </a:custGeom>
                      <a:solidFill>
                        <a:srgbClr val="008080"/>
                      </a:solidFill>
                      <a:ln w="9525">
                        <a:noFill/>
                        <a:round/>
                        <a:headEnd/>
                        <a:tailEnd/>
                      </a:ln>
                    </p:spPr>
                    <p:txBody>
                      <a:bodyPr/>
                      <a:lstStyle/>
                      <a:p>
                        <a:endParaRPr lang="en-US"/>
                      </a:p>
                    </p:txBody>
                  </p:sp>
                  <p:sp>
                    <p:nvSpPr>
                      <p:cNvPr id="53060" name="Freeform 489"/>
                      <p:cNvSpPr>
                        <a:spLocks/>
                      </p:cNvSpPr>
                      <p:nvPr/>
                    </p:nvSpPr>
                    <p:spPr bwMode="auto">
                      <a:xfrm>
                        <a:off x="2808" y="2469"/>
                        <a:ext cx="23" cy="36"/>
                      </a:xfrm>
                      <a:custGeom>
                        <a:avLst/>
                        <a:gdLst>
                          <a:gd name="T0" fmla="*/ 0 w 23"/>
                          <a:gd name="T1" fmla="*/ 13 h 36"/>
                          <a:gd name="T2" fmla="*/ 0 w 23"/>
                          <a:gd name="T3" fmla="*/ 36 h 36"/>
                          <a:gd name="T4" fmla="*/ 23 w 23"/>
                          <a:gd name="T5" fmla="*/ 36 h 36"/>
                          <a:gd name="T6" fmla="*/ 23 w 23"/>
                          <a:gd name="T7" fmla="*/ 0 h 36"/>
                          <a:gd name="T8" fmla="*/ 0 60000 65536"/>
                          <a:gd name="T9" fmla="*/ 0 60000 65536"/>
                          <a:gd name="T10" fmla="*/ 0 60000 65536"/>
                          <a:gd name="T11" fmla="*/ 0 60000 65536"/>
                          <a:gd name="T12" fmla="*/ 0 w 23"/>
                          <a:gd name="T13" fmla="*/ 0 h 36"/>
                          <a:gd name="T14" fmla="*/ 23 w 23"/>
                          <a:gd name="T15" fmla="*/ 36 h 36"/>
                        </a:gdLst>
                        <a:ahLst/>
                        <a:cxnLst>
                          <a:cxn ang="T8">
                            <a:pos x="T0" y="T1"/>
                          </a:cxn>
                          <a:cxn ang="T9">
                            <a:pos x="T2" y="T3"/>
                          </a:cxn>
                          <a:cxn ang="T10">
                            <a:pos x="T4" y="T5"/>
                          </a:cxn>
                          <a:cxn ang="T11">
                            <a:pos x="T6" y="T7"/>
                          </a:cxn>
                        </a:cxnLst>
                        <a:rect l="T12" t="T13" r="T14" b="T15"/>
                        <a:pathLst>
                          <a:path w="23" h="36">
                            <a:moveTo>
                              <a:pt x="0" y="13"/>
                            </a:moveTo>
                            <a:lnTo>
                              <a:pt x="0" y="36"/>
                            </a:lnTo>
                            <a:lnTo>
                              <a:pt x="23" y="36"/>
                            </a:lnTo>
                            <a:lnTo>
                              <a:pt x="23" y="0"/>
                            </a:lnTo>
                          </a:path>
                        </a:pathLst>
                      </a:custGeom>
                      <a:noFill/>
                      <a:ln w="11113">
                        <a:solidFill>
                          <a:srgbClr val="000000"/>
                        </a:solidFill>
                        <a:prstDash val="solid"/>
                        <a:round/>
                        <a:headEnd/>
                        <a:tailEnd/>
                      </a:ln>
                    </p:spPr>
                    <p:txBody>
                      <a:bodyPr/>
                      <a:lstStyle/>
                      <a:p>
                        <a:endParaRPr lang="en-US"/>
                      </a:p>
                    </p:txBody>
                  </p:sp>
                  <p:sp>
                    <p:nvSpPr>
                      <p:cNvPr id="53061" name="Freeform 490"/>
                      <p:cNvSpPr>
                        <a:spLocks/>
                      </p:cNvSpPr>
                      <p:nvPr/>
                    </p:nvSpPr>
                    <p:spPr bwMode="auto">
                      <a:xfrm>
                        <a:off x="2569" y="2384"/>
                        <a:ext cx="160" cy="298"/>
                      </a:xfrm>
                      <a:custGeom>
                        <a:avLst/>
                        <a:gdLst>
                          <a:gd name="T0" fmla="*/ 0 w 160"/>
                          <a:gd name="T1" fmla="*/ 59 h 298"/>
                          <a:gd name="T2" fmla="*/ 0 w 160"/>
                          <a:gd name="T3" fmla="*/ 59 h 298"/>
                          <a:gd name="T4" fmla="*/ 160 w 160"/>
                          <a:gd name="T5" fmla="*/ 0 h 298"/>
                          <a:gd name="T6" fmla="*/ 160 w 160"/>
                          <a:gd name="T7" fmla="*/ 298 h 298"/>
                          <a:gd name="T8" fmla="*/ 0 w 160"/>
                          <a:gd name="T9" fmla="*/ 298 h 298"/>
                          <a:gd name="T10" fmla="*/ 0 w 160"/>
                          <a:gd name="T11" fmla="*/ 59 h 298"/>
                          <a:gd name="T12" fmla="*/ 0 60000 65536"/>
                          <a:gd name="T13" fmla="*/ 0 60000 65536"/>
                          <a:gd name="T14" fmla="*/ 0 60000 65536"/>
                          <a:gd name="T15" fmla="*/ 0 60000 65536"/>
                          <a:gd name="T16" fmla="*/ 0 60000 65536"/>
                          <a:gd name="T17" fmla="*/ 0 60000 65536"/>
                          <a:gd name="T18" fmla="*/ 0 w 160"/>
                          <a:gd name="T19" fmla="*/ 0 h 298"/>
                          <a:gd name="T20" fmla="*/ 160 w 160"/>
                          <a:gd name="T21" fmla="*/ 298 h 298"/>
                        </a:gdLst>
                        <a:ahLst/>
                        <a:cxnLst>
                          <a:cxn ang="T12">
                            <a:pos x="T0" y="T1"/>
                          </a:cxn>
                          <a:cxn ang="T13">
                            <a:pos x="T2" y="T3"/>
                          </a:cxn>
                          <a:cxn ang="T14">
                            <a:pos x="T4" y="T5"/>
                          </a:cxn>
                          <a:cxn ang="T15">
                            <a:pos x="T6" y="T7"/>
                          </a:cxn>
                          <a:cxn ang="T16">
                            <a:pos x="T8" y="T9"/>
                          </a:cxn>
                          <a:cxn ang="T17">
                            <a:pos x="T10" y="T11"/>
                          </a:cxn>
                        </a:cxnLst>
                        <a:rect l="T18" t="T19" r="T20" b="T21"/>
                        <a:pathLst>
                          <a:path w="160" h="298">
                            <a:moveTo>
                              <a:pt x="0" y="59"/>
                            </a:moveTo>
                            <a:lnTo>
                              <a:pt x="0" y="59"/>
                            </a:lnTo>
                            <a:lnTo>
                              <a:pt x="160" y="0"/>
                            </a:lnTo>
                            <a:lnTo>
                              <a:pt x="160" y="298"/>
                            </a:lnTo>
                            <a:lnTo>
                              <a:pt x="0" y="298"/>
                            </a:lnTo>
                            <a:lnTo>
                              <a:pt x="0" y="59"/>
                            </a:lnTo>
                            <a:close/>
                          </a:path>
                        </a:pathLst>
                      </a:custGeom>
                      <a:solidFill>
                        <a:srgbClr val="008080"/>
                      </a:solidFill>
                      <a:ln w="9525">
                        <a:noFill/>
                        <a:round/>
                        <a:headEnd/>
                        <a:tailEnd/>
                      </a:ln>
                    </p:spPr>
                    <p:txBody>
                      <a:bodyPr/>
                      <a:lstStyle/>
                      <a:p>
                        <a:endParaRPr lang="en-US"/>
                      </a:p>
                    </p:txBody>
                  </p:sp>
                  <p:sp>
                    <p:nvSpPr>
                      <p:cNvPr id="53062" name="Freeform 491"/>
                      <p:cNvSpPr>
                        <a:spLocks/>
                      </p:cNvSpPr>
                      <p:nvPr/>
                    </p:nvSpPr>
                    <p:spPr bwMode="auto">
                      <a:xfrm>
                        <a:off x="2569" y="2394"/>
                        <a:ext cx="164" cy="307"/>
                      </a:xfrm>
                      <a:custGeom>
                        <a:avLst/>
                        <a:gdLst>
                          <a:gd name="T0" fmla="*/ 164 w 164"/>
                          <a:gd name="T1" fmla="*/ 0 h 307"/>
                          <a:gd name="T2" fmla="*/ 164 w 164"/>
                          <a:gd name="T3" fmla="*/ 307 h 307"/>
                          <a:gd name="T4" fmla="*/ 0 w 164"/>
                          <a:gd name="T5" fmla="*/ 294 h 307"/>
                          <a:gd name="T6" fmla="*/ 0 w 164"/>
                          <a:gd name="T7" fmla="*/ 49 h 307"/>
                          <a:gd name="T8" fmla="*/ 0 60000 65536"/>
                          <a:gd name="T9" fmla="*/ 0 60000 65536"/>
                          <a:gd name="T10" fmla="*/ 0 60000 65536"/>
                          <a:gd name="T11" fmla="*/ 0 60000 65536"/>
                          <a:gd name="T12" fmla="*/ 0 w 164"/>
                          <a:gd name="T13" fmla="*/ 0 h 307"/>
                          <a:gd name="T14" fmla="*/ 164 w 164"/>
                          <a:gd name="T15" fmla="*/ 307 h 307"/>
                        </a:gdLst>
                        <a:ahLst/>
                        <a:cxnLst>
                          <a:cxn ang="T8">
                            <a:pos x="T0" y="T1"/>
                          </a:cxn>
                          <a:cxn ang="T9">
                            <a:pos x="T2" y="T3"/>
                          </a:cxn>
                          <a:cxn ang="T10">
                            <a:pos x="T4" y="T5"/>
                          </a:cxn>
                          <a:cxn ang="T11">
                            <a:pos x="T6" y="T7"/>
                          </a:cxn>
                        </a:cxnLst>
                        <a:rect l="T12" t="T13" r="T14" b="T15"/>
                        <a:pathLst>
                          <a:path w="164" h="307">
                            <a:moveTo>
                              <a:pt x="164" y="0"/>
                            </a:moveTo>
                            <a:lnTo>
                              <a:pt x="164" y="307"/>
                            </a:lnTo>
                            <a:lnTo>
                              <a:pt x="0" y="294"/>
                            </a:lnTo>
                            <a:lnTo>
                              <a:pt x="0" y="49"/>
                            </a:lnTo>
                          </a:path>
                        </a:pathLst>
                      </a:custGeom>
                      <a:noFill/>
                      <a:ln w="11113">
                        <a:solidFill>
                          <a:srgbClr val="000000"/>
                        </a:solidFill>
                        <a:prstDash val="solid"/>
                        <a:round/>
                        <a:headEnd/>
                        <a:tailEnd/>
                      </a:ln>
                    </p:spPr>
                    <p:txBody>
                      <a:bodyPr/>
                      <a:lstStyle/>
                      <a:p>
                        <a:endParaRPr lang="en-US"/>
                      </a:p>
                    </p:txBody>
                  </p:sp>
                  <p:sp>
                    <p:nvSpPr>
                      <p:cNvPr id="53063" name="Freeform 492"/>
                      <p:cNvSpPr>
                        <a:spLocks/>
                      </p:cNvSpPr>
                      <p:nvPr/>
                    </p:nvSpPr>
                    <p:spPr bwMode="auto">
                      <a:xfrm>
                        <a:off x="2733" y="2394"/>
                        <a:ext cx="81" cy="288"/>
                      </a:xfrm>
                      <a:custGeom>
                        <a:avLst/>
                        <a:gdLst>
                          <a:gd name="T0" fmla="*/ 0 w 81"/>
                          <a:gd name="T1" fmla="*/ 0 h 288"/>
                          <a:gd name="T2" fmla="*/ 0 w 81"/>
                          <a:gd name="T3" fmla="*/ 0 h 288"/>
                          <a:gd name="T4" fmla="*/ 9 w 81"/>
                          <a:gd name="T5" fmla="*/ 0 h 288"/>
                          <a:gd name="T6" fmla="*/ 32 w 81"/>
                          <a:gd name="T7" fmla="*/ 0 h 288"/>
                          <a:gd name="T8" fmla="*/ 52 w 81"/>
                          <a:gd name="T9" fmla="*/ 0 h 288"/>
                          <a:gd name="T10" fmla="*/ 52 w 81"/>
                          <a:gd name="T11" fmla="*/ 13 h 288"/>
                          <a:gd name="T12" fmla="*/ 81 w 81"/>
                          <a:gd name="T13" fmla="*/ 26 h 288"/>
                          <a:gd name="T14" fmla="*/ 81 w 81"/>
                          <a:gd name="T15" fmla="*/ 275 h 288"/>
                          <a:gd name="T16" fmla="*/ 0 w 81"/>
                          <a:gd name="T17" fmla="*/ 288 h 288"/>
                          <a:gd name="T18" fmla="*/ 0 w 81"/>
                          <a:gd name="T19" fmla="*/ 0 h 2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
                          <a:gd name="T31" fmla="*/ 0 h 288"/>
                          <a:gd name="T32" fmla="*/ 81 w 81"/>
                          <a:gd name="T33" fmla="*/ 288 h 2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 h="288">
                            <a:moveTo>
                              <a:pt x="0" y="0"/>
                            </a:moveTo>
                            <a:lnTo>
                              <a:pt x="0" y="0"/>
                            </a:lnTo>
                            <a:lnTo>
                              <a:pt x="9" y="0"/>
                            </a:lnTo>
                            <a:lnTo>
                              <a:pt x="32" y="0"/>
                            </a:lnTo>
                            <a:lnTo>
                              <a:pt x="52" y="0"/>
                            </a:lnTo>
                            <a:lnTo>
                              <a:pt x="52" y="13"/>
                            </a:lnTo>
                            <a:lnTo>
                              <a:pt x="81" y="26"/>
                            </a:lnTo>
                            <a:lnTo>
                              <a:pt x="81" y="275"/>
                            </a:lnTo>
                            <a:lnTo>
                              <a:pt x="0" y="288"/>
                            </a:lnTo>
                            <a:lnTo>
                              <a:pt x="0" y="0"/>
                            </a:lnTo>
                            <a:close/>
                          </a:path>
                        </a:pathLst>
                      </a:custGeom>
                      <a:solidFill>
                        <a:srgbClr val="00FFFF"/>
                      </a:solidFill>
                      <a:ln w="9525">
                        <a:noFill/>
                        <a:round/>
                        <a:headEnd/>
                        <a:tailEnd/>
                      </a:ln>
                    </p:spPr>
                    <p:txBody>
                      <a:bodyPr/>
                      <a:lstStyle/>
                      <a:p>
                        <a:endParaRPr lang="en-US"/>
                      </a:p>
                    </p:txBody>
                  </p:sp>
                  <p:sp>
                    <p:nvSpPr>
                      <p:cNvPr id="53064" name="Freeform 493"/>
                      <p:cNvSpPr>
                        <a:spLocks/>
                      </p:cNvSpPr>
                      <p:nvPr/>
                    </p:nvSpPr>
                    <p:spPr bwMode="auto">
                      <a:xfrm>
                        <a:off x="2733" y="2394"/>
                        <a:ext cx="88" cy="307"/>
                      </a:xfrm>
                      <a:custGeom>
                        <a:avLst/>
                        <a:gdLst>
                          <a:gd name="T0" fmla="*/ 23 w 88"/>
                          <a:gd name="T1" fmla="*/ 0 h 307"/>
                          <a:gd name="T2" fmla="*/ 32 w 88"/>
                          <a:gd name="T3" fmla="*/ 0 h 307"/>
                          <a:gd name="T4" fmla="*/ 55 w 88"/>
                          <a:gd name="T5" fmla="*/ 0 h 307"/>
                          <a:gd name="T6" fmla="*/ 55 w 88"/>
                          <a:gd name="T7" fmla="*/ 13 h 307"/>
                          <a:gd name="T8" fmla="*/ 88 w 88"/>
                          <a:gd name="T9" fmla="*/ 26 h 307"/>
                          <a:gd name="T10" fmla="*/ 88 w 88"/>
                          <a:gd name="T11" fmla="*/ 294 h 307"/>
                          <a:gd name="T12" fmla="*/ 0 w 88"/>
                          <a:gd name="T13" fmla="*/ 307 h 307"/>
                          <a:gd name="T14" fmla="*/ 0 w 88"/>
                          <a:gd name="T15" fmla="*/ 0 h 307"/>
                          <a:gd name="T16" fmla="*/ 0 60000 65536"/>
                          <a:gd name="T17" fmla="*/ 0 60000 65536"/>
                          <a:gd name="T18" fmla="*/ 0 60000 65536"/>
                          <a:gd name="T19" fmla="*/ 0 60000 65536"/>
                          <a:gd name="T20" fmla="*/ 0 60000 65536"/>
                          <a:gd name="T21" fmla="*/ 0 60000 65536"/>
                          <a:gd name="T22" fmla="*/ 0 60000 65536"/>
                          <a:gd name="T23" fmla="*/ 0 60000 65536"/>
                          <a:gd name="T24" fmla="*/ 0 w 88"/>
                          <a:gd name="T25" fmla="*/ 0 h 307"/>
                          <a:gd name="T26" fmla="*/ 88 w 88"/>
                          <a:gd name="T27" fmla="*/ 307 h 3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8" h="307">
                            <a:moveTo>
                              <a:pt x="23" y="0"/>
                            </a:moveTo>
                            <a:lnTo>
                              <a:pt x="32" y="0"/>
                            </a:lnTo>
                            <a:lnTo>
                              <a:pt x="55" y="0"/>
                            </a:lnTo>
                            <a:lnTo>
                              <a:pt x="55" y="13"/>
                            </a:lnTo>
                            <a:lnTo>
                              <a:pt x="88" y="26"/>
                            </a:lnTo>
                            <a:lnTo>
                              <a:pt x="88" y="294"/>
                            </a:lnTo>
                            <a:lnTo>
                              <a:pt x="0" y="307"/>
                            </a:lnTo>
                            <a:lnTo>
                              <a:pt x="0" y="0"/>
                            </a:lnTo>
                          </a:path>
                        </a:pathLst>
                      </a:custGeom>
                      <a:noFill/>
                      <a:ln w="11113">
                        <a:solidFill>
                          <a:srgbClr val="000000"/>
                        </a:solidFill>
                        <a:prstDash val="solid"/>
                        <a:round/>
                        <a:headEnd/>
                        <a:tailEnd/>
                      </a:ln>
                    </p:spPr>
                    <p:txBody>
                      <a:bodyPr/>
                      <a:lstStyle/>
                      <a:p>
                        <a:endParaRPr lang="en-US"/>
                      </a:p>
                    </p:txBody>
                  </p:sp>
                </p:grpSp>
                <p:sp>
                  <p:nvSpPr>
                    <p:cNvPr id="53055" name="Freeform 494"/>
                    <p:cNvSpPr>
                      <a:spLocks/>
                    </p:cNvSpPr>
                    <p:nvPr/>
                  </p:nvSpPr>
                  <p:spPr bwMode="auto">
                    <a:xfrm>
                      <a:off x="2840" y="2482"/>
                      <a:ext cx="30" cy="30"/>
                    </a:xfrm>
                    <a:custGeom>
                      <a:avLst/>
                      <a:gdLst>
                        <a:gd name="T0" fmla="*/ 0 w 30"/>
                        <a:gd name="T1" fmla="*/ 0 h 30"/>
                        <a:gd name="T2" fmla="*/ 0 w 30"/>
                        <a:gd name="T3" fmla="*/ 0 h 30"/>
                        <a:gd name="T4" fmla="*/ 0 w 30"/>
                        <a:gd name="T5" fmla="*/ 10 h 30"/>
                        <a:gd name="T6" fmla="*/ 30 w 30"/>
                        <a:gd name="T7" fmla="*/ 30 h 30"/>
                        <a:gd name="T8" fmla="*/ 30 w 30"/>
                        <a:gd name="T9" fmla="*/ 20 h 30"/>
                        <a:gd name="T10" fmla="*/ 0 w 30"/>
                        <a:gd name="T11" fmla="*/ 0 h 30"/>
                        <a:gd name="T12" fmla="*/ 0 60000 65536"/>
                        <a:gd name="T13" fmla="*/ 0 60000 65536"/>
                        <a:gd name="T14" fmla="*/ 0 60000 65536"/>
                        <a:gd name="T15" fmla="*/ 0 60000 65536"/>
                        <a:gd name="T16" fmla="*/ 0 60000 65536"/>
                        <a:gd name="T17" fmla="*/ 0 60000 65536"/>
                        <a:gd name="T18" fmla="*/ 0 w 30"/>
                        <a:gd name="T19" fmla="*/ 0 h 30"/>
                        <a:gd name="T20" fmla="*/ 30 w 30"/>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0" h="30">
                          <a:moveTo>
                            <a:pt x="0" y="0"/>
                          </a:moveTo>
                          <a:lnTo>
                            <a:pt x="0" y="0"/>
                          </a:lnTo>
                          <a:lnTo>
                            <a:pt x="0" y="10"/>
                          </a:lnTo>
                          <a:lnTo>
                            <a:pt x="30" y="30"/>
                          </a:lnTo>
                          <a:lnTo>
                            <a:pt x="30" y="20"/>
                          </a:lnTo>
                          <a:lnTo>
                            <a:pt x="0" y="0"/>
                          </a:lnTo>
                          <a:close/>
                        </a:path>
                      </a:pathLst>
                    </a:custGeom>
                    <a:solidFill>
                      <a:srgbClr val="FFFF00"/>
                    </a:solidFill>
                    <a:ln w="9525">
                      <a:noFill/>
                      <a:round/>
                      <a:headEnd/>
                      <a:tailEnd/>
                    </a:ln>
                  </p:spPr>
                  <p:txBody>
                    <a:bodyPr/>
                    <a:lstStyle/>
                    <a:p>
                      <a:endParaRPr lang="en-US"/>
                    </a:p>
                  </p:txBody>
                </p:sp>
                <p:sp>
                  <p:nvSpPr>
                    <p:cNvPr id="53056" name="Freeform 495"/>
                    <p:cNvSpPr>
                      <a:spLocks/>
                    </p:cNvSpPr>
                    <p:nvPr/>
                  </p:nvSpPr>
                  <p:spPr bwMode="auto">
                    <a:xfrm>
                      <a:off x="2840" y="2482"/>
                      <a:ext cx="36" cy="36"/>
                    </a:xfrm>
                    <a:custGeom>
                      <a:avLst/>
                      <a:gdLst>
                        <a:gd name="T0" fmla="*/ 0 w 36"/>
                        <a:gd name="T1" fmla="*/ 23 h 36"/>
                        <a:gd name="T2" fmla="*/ 36 w 36"/>
                        <a:gd name="T3" fmla="*/ 36 h 36"/>
                        <a:gd name="T4" fmla="*/ 36 w 36"/>
                        <a:gd name="T5" fmla="*/ 23 h 36"/>
                        <a:gd name="T6" fmla="*/ 0 w 36"/>
                        <a:gd name="T7" fmla="*/ 0 h 36"/>
                        <a:gd name="T8" fmla="*/ 0 60000 65536"/>
                        <a:gd name="T9" fmla="*/ 0 60000 65536"/>
                        <a:gd name="T10" fmla="*/ 0 60000 65536"/>
                        <a:gd name="T11" fmla="*/ 0 60000 65536"/>
                        <a:gd name="T12" fmla="*/ 0 w 36"/>
                        <a:gd name="T13" fmla="*/ 0 h 36"/>
                        <a:gd name="T14" fmla="*/ 36 w 36"/>
                        <a:gd name="T15" fmla="*/ 36 h 36"/>
                      </a:gdLst>
                      <a:ahLst/>
                      <a:cxnLst>
                        <a:cxn ang="T8">
                          <a:pos x="T0" y="T1"/>
                        </a:cxn>
                        <a:cxn ang="T9">
                          <a:pos x="T2" y="T3"/>
                        </a:cxn>
                        <a:cxn ang="T10">
                          <a:pos x="T4" y="T5"/>
                        </a:cxn>
                        <a:cxn ang="T11">
                          <a:pos x="T6" y="T7"/>
                        </a:cxn>
                      </a:cxnLst>
                      <a:rect l="T12" t="T13" r="T14" b="T15"/>
                      <a:pathLst>
                        <a:path w="36" h="36">
                          <a:moveTo>
                            <a:pt x="0" y="23"/>
                          </a:moveTo>
                          <a:lnTo>
                            <a:pt x="36" y="36"/>
                          </a:lnTo>
                          <a:lnTo>
                            <a:pt x="36" y="23"/>
                          </a:lnTo>
                          <a:lnTo>
                            <a:pt x="0" y="0"/>
                          </a:lnTo>
                        </a:path>
                      </a:pathLst>
                    </a:custGeom>
                    <a:noFill/>
                    <a:ln w="11113">
                      <a:solidFill>
                        <a:srgbClr val="000000"/>
                      </a:solidFill>
                      <a:prstDash val="solid"/>
                      <a:round/>
                      <a:headEnd/>
                      <a:tailEnd/>
                    </a:ln>
                  </p:spPr>
                  <p:txBody>
                    <a:bodyPr/>
                    <a:lstStyle/>
                    <a:p>
                      <a:endParaRPr lang="en-US"/>
                    </a:p>
                  </p:txBody>
                </p:sp>
              </p:grpSp>
              <p:grpSp>
                <p:nvGrpSpPr>
                  <p:cNvPr id="53037" name="Group 496"/>
                  <p:cNvGrpSpPr>
                    <a:grpSpLocks/>
                  </p:cNvGrpSpPr>
                  <p:nvPr/>
                </p:nvGrpSpPr>
                <p:grpSpPr bwMode="auto">
                  <a:xfrm>
                    <a:off x="2559" y="2492"/>
                    <a:ext cx="33" cy="196"/>
                    <a:chOff x="2559" y="2492"/>
                    <a:chExt cx="33" cy="196"/>
                  </a:xfrm>
                </p:grpSpPr>
                <p:grpSp>
                  <p:nvGrpSpPr>
                    <p:cNvPr id="53038" name="Group 497"/>
                    <p:cNvGrpSpPr>
                      <a:grpSpLocks/>
                    </p:cNvGrpSpPr>
                    <p:nvPr/>
                  </p:nvGrpSpPr>
                  <p:grpSpPr bwMode="auto">
                    <a:xfrm>
                      <a:off x="2559" y="2492"/>
                      <a:ext cx="33" cy="196"/>
                      <a:chOff x="2559" y="2492"/>
                      <a:chExt cx="33" cy="196"/>
                    </a:xfrm>
                  </p:grpSpPr>
                  <p:sp>
                    <p:nvSpPr>
                      <p:cNvPr id="53050" name="Freeform 498"/>
                      <p:cNvSpPr>
                        <a:spLocks/>
                      </p:cNvSpPr>
                      <p:nvPr/>
                    </p:nvSpPr>
                    <p:spPr bwMode="auto">
                      <a:xfrm>
                        <a:off x="2559" y="2492"/>
                        <a:ext cx="17" cy="190"/>
                      </a:xfrm>
                      <a:custGeom>
                        <a:avLst/>
                        <a:gdLst>
                          <a:gd name="T0" fmla="*/ 0 w 17"/>
                          <a:gd name="T1" fmla="*/ 0 h 190"/>
                          <a:gd name="T2" fmla="*/ 0 w 17"/>
                          <a:gd name="T3" fmla="*/ 0 h 190"/>
                          <a:gd name="T4" fmla="*/ 17 w 17"/>
                          <a:gd name="T5" fmla="*/ 0 h 190"/>
                          <a:gd name="T6" fmla="*/ 17 w 17"/>
                          <a:gd name="T7" fmla="*/ 190 h 190"/>
                          <a:gd name="T8" fmla="*/ 0 w 17"/>
                          <a:gd name="T9" fmla="*/ 190 h 190"/>
                          <a:gd name="T10" fmla="*/ 0 w 17"/>
                          <a:gd name="T11" fmla="*/ 0 h 190"/>
                          <a:gd name="T12" fmla="*/ 0 60000 65536"/>
                          <a:gd name="T13" fmla="*/ 0 60000 65536"/>
                          <a:gd name="T14" fmla="*/ 0 60000 65536"/>
                          <a:gd name="T15" fmla="*/ 0 60000 65536"/>
                          <a:gd name="T16" fmla="*/ 0 60000 65536"/>
                          <a:gd name="T17" fmla="*/ 0 60000 65536"/>
                          <a:gd name="T18" fmla="*/ 0 w 17"/>
                          <a:gd name="T19" fmla="*/ 0 h 190"/>
                          <a:gd name="T20" fmla="*/ 17 w 17"/>
                          <a:gd name="T21" fmla="*/ 190 h 190"/>
                        </a:gdLst>
                        <a:ahLst/>
                        <a:cxnLst>
                          <a:cxn ang="T12">
                            <a:pos x="T0" y="T1"/>
                          </a:cxn>
                          <a:cxn ang="T13">
                            <a:pos x="T2" y="T3"/>
                          </a:cxn>
                          <a:cxn ang="T14">
                            <a:pos x="T4" y="T5"/>
                          </a:cxn>
                          <a:cxn ang="T15">
                            <a:pos x="T6" y="T7"/>
                          </a:cxn>
                          <a:cxn ang="T16">
                            <a:pos x="T8" y="T9"/>
                          </a:cxn>
                          <a:cxn ang="T17">
                            <a:pos x="T10" y="T11"/>
                          </a:cxn>
                        </a:cxnLst>
                        <a:rect l="T18" t="T19" r="T20" b="T21"/>
                        <a:pathLst>
                          <a:path w="17" h="190">
                            <a:moveTo>
                              <a:pt x="0" y="0"/>
                            </a:moveTo>
                            <a:lnTo>
                              <a:pt x="0" y="0"/>
                            </a:lnTo>
                            <a:lnTo>
                              <a:pt x="17" y="0"/>
                            </a:lnTo>
                            <a:lnTo>
                              <a:pt x="17" y="190"/>
                            </a:lnTo>
                            <a:lnTo>
                              <a:pt x="0" y="190"/>
                            </a:lnTo>
                            <a:lnTo>
                              <a:pt x="0" y="0"/>
                            </a:lnTo>
                            <a:close/>
                          </a:path>
                        </a:pathLst>
                      </a:custGeom>
                      <a:solidFill>
                        <a:srgbClr val="008080"/>
                      </a:solidFill>
                      <a:ln w="9525">
                        <a:noFill/>
                        <a:round/>
                        <a:headEnd/>
                        <a:tailEnd/>
                      </a:ln>
                    </p:spPr>
                    <p:txBody>
                      <a:bodyPr/>
                      <a:lstStyle/>
                      <a:p>
                        <a:endParaRPr lang="en-US"/>
                      </a:p>
                    </p:txBody>
                  </p:sp>
                  <p:sp>
                    <p:nvSpPr>
                      <p:cNvPr id="53051" name="Rectangle 499"/>
                      <p:cNvSpPr>
                        <a:spLocks noChangeArrowheads="1"/>
                      </p:cNvSpPr>
                      <p:nvPr/>
                    </p:nvSpPr>
                    <p:spPr bwMode="auto">
                      <a:xfrm>
                        <a:off x="2563" y="2499"/>
                        <a:ext cx="16" cy="189"/>
                      </a:xfrm>
                      <a:prstGeom prst="rect">
                        <a:avLst/>
                      </a:prstGeom>
                      <a:noFill/>
                      <a:ln w="11113">
                        <a:solidFill>
                          <a:srgbClr val="000000"/>
                        </a:solidFill>
                        <a:miter lim="800000"/>
                        <a:headEnd/>
                        <a:tailEnd/>
                      </a:ln>
                    </p:spPr>
                    <p:txBody>
                      <a:bodyPr/>
                      <a:lstStyle/>
                      <a:p>
                        <a:endParaRPr lang="en-US"/>
                      </a:p>
                    </p:txBody>
                  </p:sp>
                  <p:sp>
                    <p:nvSpPr>
                      <p:cNvPr id="53052" name="Freeform 500"/>
                      <p:cNvSpPr>
                        <a:spLocks/>
                      </p:cNvSpPr>
                      <p:nvPr/>
                    </p:nvSpPr>
                    <p:spPr bwMode="auto">
                      <a:xfrm>
                        <a:off x="2579" y="2492"/>
                        <a:ext cx="7" cy="190"/>
                      </a:xfrm>
                      <a:custGeom>
                        <a:avLst/>
                        <a:gdLst>
                          <a:gd name="T0" fmla="*/ 0 w 7"/>
                          <a:gd name="T1" fmla="*/ 0 h 190"/>
                          <a:gd name="T2" fmla="*/ 0 w 7"/>
                          <a:gd name="T3" fmla="*/ 0 h 190"/>
                          <a:gd name="T4" fmla="*/ 7 w 7"/>
                          <a:gd name="T5" fmla="*/ 0 h 190"/>
                          <a:gd name="T6" fmla="*/ 7 w 7"/>
                          <a:gd name="T7" fmla="*/ 190 h 190"/>
                          <a:gd name="T8" fmla="*/ 0 w 7"/>
                          <a:gd name="T9" fmla="*/ 190 h 190"/>
                          <a:gd name="T10" fmla="*/ 0 w 7"/>
                          <a:gd name="T11" fmla="*/ 0 h 190"/>
                          <a:gd name="T12" fmla="*/ 0 60000 65536"/>
                          <a:gd name="T13" fmla="*/ 0 60000 65536"/>
                          <a:gd name="T14" fmla="*/ 0 60000 65536"/>
                          <a:gd name="T15" fmla="*/ 0 60000 65536"/>
                          <a:gd name="T16" fmla="*/ 0 60000 65536"/>
                          <a:gd name="T17" fmla="*/ 0 60000 65536"/>
                          <a:gd name="T18" fmla="*/ 0 w 7"/>
                          <a:gd name="T19" fmla="*/ 0 h 190"/>
                          <a:gd name="T20" fmla="*/ 7 w 7"/>
                          <a:gd name="T21" fmla="*/ 190 h 190"/>
                        </a:gdLst>
                        <a:ahLst/>
                        <a:cxnLst>
                          <a:cxn ang="T12">
                            <a:pos x="T0" y="T1"/>
                          </a:cxn>
                          <a:cxn ang="T13">
                            <a:pos x="T2" y="T3"/>
                          </a:cxn>
                          <a:cxn ang="T14">
                            <a:pos x="T4" y="T5"/>
                          </a:cxn>
                          <a:cxn ang="T15">
                            <a:pos x="T6" y="T7"/>
                          </a:cxn>
                          <a:cxn ang="T16">
                            <a:pos x="T8" y="T9"/>
                          </a:cxn>
                          <a:cxn ang="T17">
                            <a:pos x="T10" y="T11"/>
                          </a:cxn>
                        </a:cxnLst>
                        <a:rect l="T18" t="T19" r="T20" b="T21"/>
                        <a:pathLst>
                          <a:path w="7" h="190">
                            <a:moveTo>
                              <a:pt x="0" y="0"/>
                            </a:moveTo>
                            <a:lnTo>
                              <a:pt x="0" y="0"/>
                            </a:lnTo>
                            <a:lnTo>
                              <a:pt x="7" y="0"/>
                            </a:lnTo>
                            <a:lnTo>
                              <a:pt x="7" y="190"/>
                            </a:lnTo>
                            <a:lnTo>
                              <a:pt x="0" y="190"/>
                            </a:lnTo>
                            <a:lnTo>
                              <a:pt x="0" y="0"/>
                            </a:lnTo>
                            <a:close/>
                          </a:path>
                        </a:pathLst>
                      </a:custGeom>
                      <a:solidFill>
                        <a:srgbClr val="00DFBF"/>
                      </a:solidFill>
                      <a:ln w="9525">
                        <a:noFill/>
                        <a:round/>
                        <a:headEnd/>
                        <a:tailEnd/>
                      </a:ln>
                    </p:spPr>
                    <p:txBody>
                      <a:bodyPr/>
                      <a:lstStyle/>
                      <a:p>
                        <a:endParaRPr lang="en-US"/>
                      </a:p>
                    </p:txBody>
                  </p:sp>
                  <p:sp>
                    <p:nvSpPr>
                      <p:cNvPr id="53053" name="Rectangle 501"/>
                      <p:cNvSpPr>
                        <a:spLocks noChangeArrowheads="1"/>
                      </p:cNvSpPr>
                      <p:nvPr/>
                    </p:nvSpPr>
                    <p:spPr bwMode="auto">
                      <a:xfrm>
                        <a:off x="2586" y="2499"/>
                        <a:ext cx="6" cy="189"/>
                      </a:xfrm>
                      <a:prstGeom prst="rect">
                        <a:avLst/>
                      </a:prstGeom>
                      <a:noFill/>
                      <a:ln w="11113">
                        <a:solidFill>
                          <a:srgbClr val="000000"/>
                        </a:solidFill>
                        <a:miter lim="800000"/>
                        <a:headEnd/>
                        <a:tailEnd/>
                      </a:ln>
                    </p:spPr>
                    <p:txBody>
                      <a:bodyPr/>
                      <a:lstStyle/>
                      <a:p>
                        <a:endParaRPr lang="en-US"/>
                      </a:p>
                    </p:txBody>
                  </p:sp>
                </p:grpSp>
                <p:grpSp>
                  <p:nvGrpSpPr>
                    <p:cNvPr id="53039" name="Group 502"/>
                    <p:cNvGrpSpPr>
                      <a:grpSpLocks/>
                    </p:cNvGrpSpPr>
                    <p:nvPr/>
                  </p:nvGrpSpPr>
                  <p:grpSpPr bwMode="auto">
                    <a:xfrm>
                      <a:off x="2579" y="2492"/>
                      <a:ext cx="13" cy="88"/>
                      <a:chOff x="2579" y="2492"/>
                      <a:chExt cx="13" cy="88"/>
                    </a:xfrm>
                  </p:grpSpPr>
                  <p:grpSp>
                    <p:nvGrpSpPr>
                      <p:cNvPr id="53040" name="Group 503"/>
                      <p:cNvGrpSpPr>
                        <a:grpSpLocks/>
                      </p:cNvGrpSpPr>
                      <p:nvPr/>
                    </p:nvGrpSpPr>
                    <p:grpSpPr bwMode="auto">
                      <a:xfrm>
                        <a:off x="2579" y="2492"/>
                        <a:ext cx="13" cy="49"/>
                        <a:chOff x="2579" y="2492"/>
                        <a:chExt cx="13" cy="49"/>
                      </a:xfrm>
                    </p:grpSpPr>
                    <p:sp>
                      <p:nvSpPr>
                        <p:cNvPr id="53046" name="Freeform 504"/>
                        <p:cNvSpPr>
                          <a:spLocks/>
                        </p:cNvSpPr>
                        <p:nvPr/>
                      </p:nvSpPr>
                      <p:spPr bwMode="auto">
                        <a:xfrm>
                          <a:off x="2579" y="2492"/>
                          <a:ext cx="7" cy="20"/>
                        </a:xfrm>
                        <a:custGeom>
                          <a:avLst/>
                          <a:gdLst>
                            <a:gd name="T0" fmla="*/ 0 w 7"/>
                            <a:gd name="T1" fmla="*/ 0 h 20"/>
                            <a:gd name="T2" fmla="*/ 0 w 7"/>
                            <a:gd name="T3" fmla="*/ 0 h 20"/>
                            <a:gd name="T4" fmla="*/ 7 w 7"/>
                            <a:gd name="T5" fmla="*/ 0 h 20"/>
                            <a:gd name="T6" fmla="*/ 7 w 7"/>
                            <a:gd name="T7" fmla="*/ 20 h 20"/>
                            <a:gd name="T8" fmla="*/ 0 w 7"/>
                            <a:gd name="T9" fmla="*/ 20 h 20"/>
                            <a:gd name="T10" fmla="*/ 0 w 7"/>
                            <a:gd name="T11" fmla="*/ 0 h 20"/>
                            <a:gd name="T12" fmla="*/ 0 60000 65536"/>
                            <a:gd name="T13" fmla="*/ 0 60000 65536"/>
                            <a:gd name="T14" fmla="*/ 0 60000 65536"/>
                            <a:gd name="T15" fmla="*/ 0 60000 65536"/>
                            <a:gd name="T16" fmla="*/ 0 60000 65536"/>
                            <a:gd name="T17" fmla="*/ 0 60000 65536"/>
                            <a:gd name="T18" fmla="*/ 0 w 7"/>
                            <a:gd name="T19" fmla="*/ 0 h 20"/>
                            <a:gd name="T20" fmla="*/ 7 w 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7" h="20">
                              <a:moveTo>
                                <a:pt x="0" y="0"/>
                              </a:moveTo>
                              <a:lnTo>
                                <a:pt x="0" y="0"/>
                              </a:lnTo>
                              <a:lnTo>
                                <a:pt x="7" y="0"/>
                              </a:lnTo>
                              <a:lnTo>
                                <a:pt x="7" y="20"/>
                              </a:lnTo>
                              <a:lnTo>
                                <a:pt x="0" y="20"/>
                              </a:lnTo>
                              <a:lnTo>
                                <a:pt x="0" y="0"/>
                              </a:lnTo>
                              <a:close/>
                            </a:path>
                          </a:pathLst>
                        </a:custGeom>
                        <a:solidFill>
                          <a:srgbClr val="000000"/>
                        </a:solidFill>
                        <a:ln w="9525">
                          <a:noFill/>
                          <a:round/>
                          <a:headEnd/>
                          <a:tailEnd/>
                        </a:ln>
                      </p:spPr>
                      <p:txBody>
                        <a:bodyPr/>
                        <a:lstStyle/>
                        <a:p>
                          <a:endParaRPr lang="en-US"/>
                        </a:p>
                      </p:txBody>
                    </p:sp>
                    <p:sp>
                      <p:nvSpPr>
                        <p:cNvPr id="53047" name="Rectangle 505"/>
                        <p:cNvSpPr>
                          <a:spLocks noChangeArrowheads="1"/>
                        </p:cNvSpPr>
                        <p:nvPr/>
                      </p:nvSpPr>
                      <p:spPr bwMode="auto">
                        <a:xfrm>
                          <a:off x="2586" y="2499"/>
                          <a:ext cx="6" cy="19"/>
                        </a:xfrm>
                        <a:prstGeom prst="rect">
                          <a:avLst/>
                        </a:prstGeom>
                        <a:noFill/>
                        <a:ln w="11113">
                          <a:solidFill>
                            <a:srgbClr val="000000"/>
                          </a:solidFill>
                          <a:miter lim="800000"/>
                          <a:headEnd/>
                          <a:tailEnd/>
                        </a:ln>
                      </p:spPr>
                      <p:txBody>
                        <a:bodyPr/>
                        <a:lstStyle/>
                        <a:p>
                          <a:endParaRPr lang="en-US"/>
                        </a:p>
                      </p:txBody>
                    </p:sp>
                    <p:sp>
                      <p:nvSpPr>
                        <p:cNvPr id="53048" name="Freeform 506"/>
                        <p:cNvSpPr>
                          <a:spLocks/>
                        </p:cNvSpPr>
                        <p:nvPr/>
                      </p:nvSpPr>
                      <p:spPr bwMode="auto">
                        <a:xfrm>
                          <a:off x="2579" y="2518"/>
                          <a:ext cx="7" cy="3"/>
                        </a:xfrm>
                        <a:custGeom>
                          <a:avLst/>
                          <a:gdLst>
                            <a:gd name="T0" fmla="*/ 0 w 7"/>
                            <a:gd name="T1" fmla="*/ 0 h 3"/>
                            <a:gd name="T2" fmla="*/ 0 w 7"/>
                            <a:gd name="T3" fmla="*/ 0 h 3"/>
                            <a:gd name="T4" fmla="*/ 7 w 7"/>
                            <a:gd name="T5" fmla="*/ 0 h 3"/>
                            <a:gd name="T6" fmla="*/ 7 w 7"/>
                            <a:gd name="T7" fmla="*/ 3 h 3"/>
                            <a:gd name="T8" fmla="*/ 0 w 7"/>
                            <a:gd name="T9" fmla="*/ 3 h 3"/>
                            <a:gd name="T10" fmla="*/ 0 w 7"/>
                            <a:gd name="T11" fmla="*/ 0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0"/>
                              </a:moveTo>
                              <a:lnTo>
                                <a:pt x="0" y="0"/>
                              </a:lnTo>
                              <a:lnTo>
                                <a:pt x="7" y="0"/>
                              </a:lnTo>
                              <a:lnTo>
                                <a:pt x="7" y="3"/>
                              </a:lnTo>
                              <a:lnTo>
                                <a:pt x="0" y="3"/>
                              </a:lnTo>
                              <a:lnTo>
                                <a:pt x="0" y="0"/>
                              </a:lnTo>
                              <a:close/>
                            </a:path>
                          </a:pathLst>
                        </a:custGeom>
                        <a:solidFill>
                          <a:srgbClr val="000000"/>
                        </a:solidFill>
                        <a:ln w="9525">
                          <a:noFill/>
                          <a:round/>
                          <a:headEnd/>
                          <a:tailEnd/>
                        </a:ln>
                      </p:spPr>
                      <p:txBody>
                        <a:bodyPr/>
                        <a:lstStyle/>
                        <a:p>
                          <a:endParaRPr lang="en-US"/>
                        </a:p>
                      </p:txBody>
                    </p:sp>
                    <p:sp>
                      <p:nvSpPr>
                        <p:cNvPr id="53049" name="Rectangle 507"/>
                        <p:cNvSpPr>
                          <a:spLocks noChangeArrowheads="1"/>
                        </p:cNvSpPr>
                        <p:nvPr/>
                      </p:nvSpPr>
                      <p:spPr bwMode="auto">
                        <a:xfrm>
                          <a:off x="2586" y="2521"/>
                          <a:ext cx="6" cy="20"/>
                        </a:xfrm>
                        <a:prstGeom prst="rect">
                          <a:avLst/>
                        </a:prstGeom>
                        <a:noFill/>
                        <a:ln w="11113">
                          <a:solidFill>
                            <a:srgbClr val="000000"/>
                          </a:solidFill>
                          <a:miter lim="800000"/>
                          <a:headEnd/>
                          <a:tailEnd/>
                        </a:ln>
                      </p:spPr>
                      <p:txBody>
                        <a:bodyPr/>
                        <a:lstStyle/>
                        <a:p>
                          <a:endParaRPr lang="en-US"/>
                        </a:p>
                      </p:txBody>
                    </p:sp>
                  </p:grpSp>
                  <p:grpSp>
                    <p:nvGrpSpPr>
                      <p:cNvPr id="53041" name="Group 508"/>
                      <p:cNvGrpSpPr>
                        <a:grpSpLocks/>
                      </p:cNvGrpSpPr>
                      <p:nvPr/>
                    </p:nvGrpSpPr>
                    <p:grpSpPr bwMode="auto">
                      <a:xfrm>
                        <a:off x="2579" y="2541"/>
                        <a:ext cx="13" cy="39"/>
                        <a:chOff x="2579" y="2541"/>
                        <a:chExt cx="13" cy="39"/>
                      </a:xfrm>
                    </p:grpSpPr>
                    <p:sp>
                      <p:nvSpPr>
                        <p:cNvPr id="53042" name="Freeform 509"/>
                        <p:cNvSpPr>
                          <a:spLocks/>
                        </p:cNvSpPr>
                        <p:nvPr/>
                      </p:nvSpPr>
                      <p:spPr bwMode="auto">
                        <a:xfrm>
                          <a:off x="2579" y="2541"/>
                          <a:ext cx="7" cy="20"/>
                        </a:xfrm>
                        <a:custGeom>
                          <a:avLst/>
                          <a:gdLst>
                            <a:gd name="T0" fmla="*/ 0 w 7"/>
                            <a:gd name="T1" fmla="*/ 0 h 20"/>
                            <a:gd name="T2" fmla="*/ 0 w 7"/>
                            <a:gd name="T3" fmla="*/ 0 h 20"/>
                            <a:gd name="T4" fmla="*/ 7 w 7"/>
                            <a:gd name="T5" fmla="*/ 0 h 20"/>
                            <a:gd name="T6" fmla="*/ 7 w 7"/>
                            <a:gd name="T7" fmla="*/ 20 h 20"/>
                            <a:gd name="T8" fmla="*/ 0 w 7"/>
                            <a:gd name="T9" fmla="*/ 20 h 20"/>
                            <a:gd name="T10" fmla="*/ 0 w 7"/>
                            <a:gd name="T11" fmla="*/ 0 h 20"/>
                            <a:gd name="T12" fmla="*/ 0 60000 65536"/>
                            <a:gd name="T13" fmla="*/ 0 60000 65536"/>
                            <a:gd name="T14" fmla="*/ 0 60000 65536"/>
                            <a:gd name="T15" fmla="*/ 0 60000 65536"/>
                            <a:gd name="T16" fmla="*/ 0 60000 65536"/>
                            <a:gd name="T17" fmla="*/ 0 60000 65536"/>
                            <a:gd name="T18" fmla="*/ 0 w 7"/>
                            <a:gd name="T19" fmla="*/ 0 h 20"/>
                            <a:gd name="T20" fmla="*/ 7 w 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7" h="20">
                              <a:moveTo>
                                <a:pt x="0" y="0"/>
                              </a:moveTo>
                              <a:lnTo>
                                <a:pt x="0" y="0"/>
                              </a:lnTo>
                              <a:lnTo>
                                <a:pt x="7" y="0"/>
                              </a:lnTo>
                              <a:lnTo>
                                <a:pt x="7" y="20"/>
                              </a:lnTo>
                              <a:lnTo>
                                <a:pt x="0" y="20"/>
                              </a:lnTo>
                              <a:lnTo>
                                <a:pt x="0" y="0"/>
                              </a:lnTo>
                              <a:close/>
                            </a:path>
                          </a:pathLst>
                        </a:custGeom>
                        <a:solidFill>
                          <a:srgbClr val="000000"/>
                        </a:solidFill>
                        <a:ln w="9525">
                          <a:noFill/>
                          <a:round/>
                          <a:headEnd/>
                          <a:tailEnd/>
                        </a:ln>
                      </p:spPr>
                      <p:txBody>
                        <a:bodyPr/>
                        <a:lstStyle/>
                        <a:p>
                          <a:endParaRPr lang="en-US"/>
                        </a:p>
                      </p:txBody>
                    </p:sp>
                    <p:sp>
                      <p:nvSpPr>
                        <p:cNvPr id="53043" name="Rectangle 510"/>
                        <p:cNvSpPr>
                          <a:spLocks noChangeArrowheads="1"/>
                        </p:cNvSpPr>
                        <p:nvPr/>
                      </p:nvSpPr>
                      <p:spPr bwMode="auto">
                        <a:xfrm>
                          <a:off x="2586" y="2548"/>
                          <a:ext cx="6" cy="19"/>
                        </a:xfrm>
                        <a:prstGeom prst="rect">
                          <a:avLst/>
                        </a:prstGeom>
                        <a:noFill/>
                        <a:ln w="11113">
                          <a:solidFill>
                            <a:srgbClr val="000000"/>
                          </a:solidFill>
                          <a:miter lim="800000"/>
                          <a:headEnd/>
                          <a:tailEnd/>
                        </a:ln>
                      </p:spPr>
                      <p:txBody>
                        <a:bodyPr/>
                        <a:lstStyle/>
                        <a:p>
                          <a:endParaRPr lang="en-US"/>
                        </a:p>
                      </p:txBody>
                    </p:sp>
                    <p:sp>
                      <p:nvSpPr>
                        <p:cNvPr id="53044" name="Freeform 511"/>
                        <p:cNvSpPr>
                          <a:spLocks/>
                        </p:cNvSpPr>
                        <p:nvPr/>
                      </p:nvSpPr>
                      <p:spPr bwMode="auto">
                        <a:xfrm>
                          <a:off x="2579" y="2567"/>
                          <a:ext cx="7" cy="7"/>
                        </a:xfrm>
                        <a:custGeom>
                          <a:avLst/>
                          <a:gdLst>
                            <a:gd name="T0" fmla="*/ 0 w 7"/>
                            <a:gd name="T1" fmla="*/ 0 h 7"/>
                            <a:gd name="T2" fmla="*/ 0 w 7"/>
                            <a:gd name="T3" fmla="*/ 0 h 7"/>
                            <a:gd name="T4" fmla="*/ 7 w 7"/>
                            <a:gd name="T5" fmla="*/ 0 h 7"/>
                            <a:gd name="T6" fmla="*/ 7 w 7"/>
                            <a:gd name="T7" fmla="*/ 7 h 7"/>
                            <a:gd name="T8" fmla="*/ 0 w 7"/>
                            <a:gd name="T9" fmla="*/ 7 h 7"/>
                            <a:gd name="T10" fmla="*/ 0 w 7"/>
                            <a:gd name="T11" fmla="*/ 0 h 7"/>
                            <a:gd name="T12" fmla="*/ 0 60000 65536"/>
                            <a:gd name="T13" fmla="*/ 0 60000 65536"/>
                            <a:gd name="T14" fmla="*/ 0 60000 65536"/>
                            <a:gd name="T15" fmla="*/ 0 60000 65536"/>
                            <a:gd name="T16" fmla="*/ 0 60000 65536"/>
                            <a:gd name="T17" fmla="*/ 0 60000 65536"/>
                            <a:gd name="T18" fmla="*/ 0 w 7"/>
                            <a:gd name="T19" fmla="*/ 0 h 7"/>
                            <a:gd name="T20" fmla="*/ 7 w 7"/>
                            <a:gd name="T21" fmla="*/ 7 h 7"/>
                          </a:gdLst>
                          <a:ahLst/>
                          <a:cxnLst>
                            <a:cxn ang="T12">
                              <a:pos x="T0" y="T1"/>
                            </a:cxn>
                            <a:cxn ang="T13">
                              <a:pos x="T2" y="T3"/>
                            </a:cxn>
                            <a:cxn ang="T14">
                              <a:pos x="T4" y="T5"/>
                            </a:cxn>
                            <a:cxn ang="T15">
                              <a:pos x="T6" y="T7"/>
                            </a:cxn>
                            <a:cxn ang="T16">
                              <a:pos x="T8" y="T9"/>
                            </a:cxn>
                            <a:cxn ang="T17">
                              <a:pos x="T10" y="T11"/>
                            </a:cxn>
                          </a:cxnLst>
                          <a:rect l="T18" t="T19" r="T20" b="T21"/>
                          <a:pathLst>
                            <a:path w="7" h="7">
                              <a:moveTo>
                                <a:pt x="0" y="0"/>
                              </a:moveTo>
                              <a:lnTo>
                                <a:pt x="0" y="0"/>
                              </a:lnTo>
                              <a:lnTo>
                                <a:pt x="7" y="0"/>
                              </a:lnTo>
                              <a:lnTo>
                                <a:pt x="7" y="7"/>
                              </a:lnTo>
                              <a:lnTo>
                                <a:pt x="0" y="7"/>
                              </a:lnTo>
                              <a:lnTo>
                                <a:pt x="0" y="0"/>
                              </a:lnTo>
                              <a:close/>
                            </a:path>
                          </a:pathLst>
                        </a:custGeom>
                        <a:solidFill>
                          <a:srgbClr val="000000"/>
                        </a:solidFill>
                        <a:ln w="9525">
                          <a:noFill/>
                          <a:round/>
                          <a:headEnd/>
                          <a:tailEnd/>
                        </a:ln>
                      </p:spPr>
                      <p:txBody>
                        <a:bodyPr/>
                        <a:lstStyle/>
                        <a:p>
                          <a:endParaRPr lang="en-US"/>
                        </a:p>
                      </p:txBody>
                    </p:sp>
                    <p:sp>
                      <p:nvSpPr>
                        <p:cNvPr id="53045" name="Rectangle 512"/>
                        <p:cNvSpPr>
                          <a:spLocks noChangeArrowheads="1"/>
                        </p:cNvSpPr>
                        <p:nvPr/>
                      </p:nvSpPr>
                      <p:spPr bwMode="auto">
                        <a:xfrm>
                          <a:off x="2586" y="2571"/>
                          <a:ext cx="6" cy="9"/>
                        </a:xfrm>
                        <a:prstGeom prst="rect">
                          <a:avLst/>
                        </a:prstGeom>
                        <a:noFill/>
                        <a:ln w="11113">
                          <a:solidFill>
                            <a:srgbClr val="000000"/>
                          </a:solidFill>
                          <a:miter lim="800000"/>
                          <a:headEnd/>
                          <a:tailEnd/>
                        </a:ln>
                      </p:spPr>
                      <p:txBody>
                        <a:bodyPr/>
                        <a:lstStyle/>
                        <a:p>
                          <a:endParaRPr lang="en-US"/>
                        </a:p>
                      </p:txBody>
                    </p:sp>
                  </p:grpSp>
                </p:grpSp>
              </p:grpSp>
            </p:grpSp>
            <p:grpSp>
              <p:nvGrpSpPr>
                <p:cNvPr id="52881" name="Group 513"/>
                <p:cNvGrpSpPr>
                  <a:grpSpLocks/>
                </p:cNvGrpSpPr>
                <p:nvPr/>
              </p:nvGrpSpPr>
              <p:grpSpPr bwMode="auto">
                <a:xfrm>
                  <a:off x="2602" y="2384"/>
                  <a:ext cx="111" cy="46"/>
                  <a:chOff x="2602" y="2384"/>
                  <a:chExt cx="111" cy="46"/>
                </a:xfrm>
              </p:grpSpPr>
              <p:sp>
                <p:nvSpPr>
                  <p:cNvPr id="53027" name="Freeform 514"/>
                  <p:cNvSpPr>
                    <a:spLocks/>
                  </p:cNvSpPr>
                  <p:nvPr/>
                </p:nvSpPr>
                <p:spPr bwMode="auto">
                  <a:xfrm>
                    <a:off x="2602" y="2420"/>
                    <a:ext cx="6" cy="7"/>
                  </a:xfrm>
                  <a:custGeom>
                    <a:avLst/>
                    <a:gdLst>
                      <a:gd name="T0" fmla="*/ 0 w 6"/>
                      <a:gd name="T1" fmla="*/ 0 h 7"/>
                      <a:gd name="T2" fmla="*/ 0 w 6"/>
                      <a:gd name="T3" fmla="*/ 0 h 7"/>
                      <a:gd name="T4" fmla="*/ 0 w 6"/>
                      <a:gd name="T5" fmla="*/ 7 h 7"/>
                      <a:gd name="T6" fmla="*/ 6 w 6"/>
                      <a:gd name="T7" fmla="*/ 7 h 7"/>
                      <a:gd name="T8" fmla="*/ 6 w 6"/>
                      <a:gd name="T9" fmla="*/ 0 h 7"/>
                      <a:gd name="T10" fmla="*/ 0 w 6"/>
                      <a:gd name="T11" fmla="*/ 0 h 7"/>
                      <a:gd name="T12" fmla="*/ 0 60000 65536"/>
                      <a:gd name="T13" fmla="*/ 0 60000 65536"/>
                      <a:gd name="T14" fmla="*/ 0 60000 65536"/>
                      <a:gd name="T15" fmla="*/ 0 60000 65536"/>
                      <a:gd name="T16" fmla="*/ 0 60000 65536"/>
                      <a:gd name="T17" fmla="*/ 0 60000 65536"/>
                      <a:gd name="T18" fmla="*/ 0 w 6"/>
                      <a:gd name="T19" fmla="*/ 0 h 7"/>
                      <a:gd name="T20" fmla="*/ 6 w 6"/>
                      <a:gd name="T21" fmla="*/ 7 h 7"/>
                    </a:gdLst>
                    <a:ahLst/>
                    <a:cxnLst>
                      <a:cxn ang="T12">
                        <a:pos x="T0" y="T1"/>
                      </a:cxn>
                      <a:cxn ang="T13">
                        <a:pos x="T2" y="T3"/>
                      </a:cxn>
                      <a:cxn ang="T14">
                        <a:pos x="T4" y="T5"/>
                      </a:cxn>
                      <a:cxn ang="T15">
                        <a:pos x="T6" y="T7"/>
                      </a:cxn>
                      <a:cxn ang="T16">
                        <a:pos x="T8" y="T9"/>
                      </a:cxn>
                      <a:cxn ang="T17">
                        <a:pos x="T10" y="T11"/>
                      </a:cxn>
                    </a:cxnLst>
                    <a:rect l="T18" t="T19" r="T20" b="T21"/>
                    <a:pathLst>
                      <a:path w="6" h="7">
                        <a:moveTo>
                          <a:pt x="0" y="0"/>
                        </a:moveTo>
                        <a:lnTo>
                          <a:pt x="0" y="0"/>
                        </a:lnTo>
                        <a:lnTo>
                          <a:pt x="0" y="7"/>
                        </a:lnTo>
                        <a:lnTo>
                          <a:pt x="6" y="7"/>
                        </a:lnTo>
                        <a:lnTo>
                          <a:pt x="6" y="0"/>
                        </a:lnTo>
                        <a:lnTo>
                          <a:pt x="0" y="0"/>
                        </a:lnTo>
                        <a:close/>
                      </a:path>
                    </a:pathLst>
                  </a:custGeom>
                  <a:solidFill>
                    <a:srgbClr val="008080"/>
                  </a:solidFill>
                  <a:ln w="9525">
                    <a:noFill/>
                    <a:round/>
                    <a:headEnd/>
                    <a:tailEnd/>
                  </a:ln>
                </p:spPr>
                <p:txBody>
                  <a:bodyPr/>
                  <a:lstStyle/>
                  <a:p>
                    <a:endParaRPr lang="en-US"/>
                  </a:p>
                </p:txBody>
              </p:sp>
              <p:sp>
                <p:nvSpPr>
                  <p:cNvPr id="53028" name="Rectangle 515"/>
                  <p:cNvSpPr>
                    <a:spLocks noChangeArrowheads="1"/>
                  </p:cNvSpPr>
                  <p:nvPr/>
                </p:nvSpPr>
                <p:spPr bwMode="auto">
                  <a:xfrm>
                    <a:off x="2608" y="2427"/>
                    <a:ext cx="4" cy="3"/>
                  </a:xfrm>
                  <a:prstGeom prst="rect">
                    <a:avLst/>
                  </a:prstGeom>
                  <a:noFill/>
                  <a:ln w="11113">
                    <a:solidFill>
                      <a:srgbClr val="000000"/>
                    </a:solidFill>
                    <a:miter lim="800000"/>
                    <a:headEnd/>
                    <a:tailEnd/>
                  </a:ln>
                </p:spPr>
                <p:txBody>
                  <a:bodyPr/>
                  <a:lstStyle/>
                  <a:p>
                    <a:endParaRPr lang="en-US"/>
                  </a:p>
                </p:txBody>
              </p:sp>
              <p:sp>
                <p:nvSpPr>
                  <p:cNvPr id="53029" name="Freeform 516"/>
                  <p:cNvSpPr>
                    <a:spLocks/>
                  </p:cNvSpPr>
                  <p:nvPr/>
                </p:nvSpPr>
                <p:spPr bwMode="auto">
                  <a:xfrm>
                    <a:off x="2667" y="2394"/>
                    <a:ext cx="7" cy="20"/>
                  </a:xfrm>
                  <a:custGeom>
                    <a:avLst/>
                    <a:gdLst>
                      <a:gd name="T0" fmla="*/ 0 w 7"/>
                      <a:gd name="T1" fmla="*/ 0 h 20"/>
                      <a:gd name="T2" fmla="*/ 0 w 7"/>
                      <a:gd name="T3" fmla="*/ 0 h 20"/>
                      <a:gd name="T4" fmla="*/ 0 w 7"/>
                      <a:gd name="T5" fmla="*/ 20 h 20"/>
                      <a:gd name="T6" fmla="*/ 0 w 7"/>
                      <a:gd name="T7" fmla="*/ 13 h 20"/>
                      <a:gd name="T8" fmla="*/ 7 w 7"/>
                      <a:gd name="T9" fmla="*/ 0 h 20"/>
                      <a:gd name="T10" fmla="*/ 0 w 7"/>
                      <a:gd name="T11" fmla="*/ 0 h 20"/>
                      <a:gd name="T12" fmla="*/ 0 60000 65536"/>
                      <a:gd name="T13" fmla="*/ 0 60000 65536"/>
                      <a:gd name="T14" fmla="*/ 0 60000 65536"/>
                      <a:gd name="T15" fmla="*/ 0 60000 65536"/>
                      <a:gd name="T16" fmla="*/ 0 60000 65536"/>
                      <a:gd name="T17" fmla="*/ 0 60000 65536"/>
                      <a:gd name="T18" fmla="*/ 0 w 7"/>
                      <a:gd name="T19" fmla="*/ 0 h 20"/>
                      <a:gd name="T20" fmla="*/ 7 w 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7" h="20">
                        <a:moveTo>
                          <a:pt x="0" y="0"/>
                        </a:moveTo>
                        <a:lnTo>
                          <a:pt x="0" y="0"/>
                        </a:lnTo>
                        <a:lnTo>
                          <a:pt x="0" y="20"/>
                        </a:lnTo>
                        <a:lnTo>
                          <a:pt x="0" y="13"/>
                        </a:lnTo>
                        <a:lnTo>
                          <a:pt x="7" y="0"/>
                        </a:lnTo>
                        <a:lnTo>
                          <a:pt x="0" y="0"/>
                        </a:lnTo>
                        <a:close/>
                      </a:path>
                    </a:pathLst>
                  </a:custGeom>
                  <a:solidFill>
                    <a:srgbClr val="008080"/>
                  </a:solidFill>
                  <a:ln w="9525">
                    <a:noFill/>
                    <a:round/>
                    <a:headEnd/>
                    <a:tailEnd/>
                  </a:ln>
                </p:spPr>
                <p:txBody>
                  <a:bodyPr/>
                  <a:lstStyle/>
                  <a:p>
                    <a:endParaRPr lang="en-US"/>
                  </a:p>
                </p:txBody>
              </p:sp>
              <p:sp>
                <p:nvSpPr>
                  <p:cNvPr id="53030" name="Freeform 517"/>
                  <p:cNvSpPr>
                    <a:spLocks/>
                  </p:cNvSpPr>
                  <p:nvPr/>
                </p:nvSpPr>
                <p:spPr bwMode="auto">
                  <a:xfrm>
                    <a:off x="2667" y="2394"/>
                    <a:ext cx="13" cy="26"/>
                  </a:xfrm>
                  <a:custGeom>
                    <a:avLst/>
                    <a:gdLst>
                      <a:gd name="T0" fmla="*/ 0 w 13"/>
                      <a:gd name="T1" fmla="*/ 26 h 26"/>
                      <a:gd name="T2" fmla="*/ 13 w 13"/>
                      <a:gd name="T3" fmla="*/ 13 h 26"/>
                      <a:gd name="T4" fmla="*/ 13 w 13"/>
                      <a:gd name="T5" fmla="*/ 0 h 26"/>
                      <a:gd name="T6" fmla="*/ 0 w 13"/>
                      <a:gd name="T7" fmla="*/ 0 h 26"/>
                      <a:gd name="T8" fmla="*/ 0 60000 65536"/>
                      <a:gd name="T9" fmla="*/ 0 60000 65536"/>
                      <a:gd name="T10" fmla="*/ 0 60000 65536"/>
                      <a:gd name="T11" fmla="*/ 0 60000 65536"/>
                      <a:gd name="T12" fmla="*/ 0 w 13"/>
                      <a:gd name="T13" fmla="*/ 0 h 26"/>
                      <a:gd name="T14" fmla="*/ 13 w 13"/>
                      <a:gd name="T15" fmla="*/ 26 h 26"/>
                    </a:gdLst>
                    <a:ahLst/>
                    <a:cxnLst>
                      <a:cxn ang="T8">
                        <a:pos x="T0" y="T1"/>
                      </a:cxn>
                      <a:cxn ang="T9">
                        <a:pos x="T2" y="T3"/>
                      </a:cxn>
                      <a:cxn ang="T10">
                        <a:pos x="T4" y="T5"/>
                      </a:cxn>
                      <a:cxn ang="T11">
                        <a:pos x="T6" y="T7"/>
                      </a:cxn>
                    </a:cxnLst>
                    <a:rect l="T12" t="T13" r="T14" b="T15"/>
                    <a:pathLst>
                      <a:path w="13" h="26">
                        <a:moveTo>
                          <a:pt x="0" y="26"/>
                        </a:moveTo>
                        <a:lnTo>
                          <a:pt x="13" y="13"/>
                        </a:lnTo>
                        <a:lnTo>
                          <a:pt x="13" y="0"/>
                        </a:lnTo>
                        <a:lnTo>
                          <a:pt x="0" y="0"/>
                        </a:lnTo>
                      </a:path>
                    </a:pathLst>
                  </a:custGeom>
                  <a:noFill/>
                  <a:ln w="11113">
                    <a:solidFill>
                      <a:srgbClr val="000000"/>
                    </a:solidFill>
                    <a:prstDash val="solid"/>
                    <a:round/>
                    <a:headEnd/>
                    <a:tailEnd/>
                  </a:ln>
                </p:spPr>
                <p:txBody>
                  <a:bodyPr/>
                  <a:lstStyle/>
                  <a:p>
                    <a:endParaRPr lang="en-US"/>
                  </a:p>
                </p:txBody>
              </p:sp>
              <p:sp>
                <p:nvSpPr>
                  <p:cNvPr id="53031" name="Freeform 518"/>
                  <p:cNvSpPr>
                    <a:spLocks/>
                  </p:cNvSpPr>
                  <p:nvPr/>
                </p:nvSpPr>
                <p:spPr bwMode="auto">
                  <a:xfrm>
                    <a:off x="2635" y="2407"/>
                    <a:ext cx="6" cy="7"/>
                  </a:xfrm>
                  <a:custGeom>
                    <a:avLst/>
                    <a:gdLst>
                      <a:gd name="T0" fmla="*/ 0 w 6"/>
                      <a:gd name="T1" fmla="*/ 0 h 7"/>
                      <a:gd name="T2" fmla="*/ 0 w 6"/>
                      <a:gd name="T3" fmla="*/ 0 h 7"/>
                      <a:gd name="T4" fmla="*/ 0 w 6"/>
                      <a:gd name="T5" fmla="*/ 7 h 7"/>
                      <a:gd name="T6" fmla="*/ 6 w 6"/>
                      <a:gd name="T7" fmla="*/ 7 h 7"/>
                      <a:gd name="T8" fmla="*/ 6 w 6"/>
                      <a:gd name="T9" fmla="*/ 0 h 7"/>
                      <a:gd name="T10" fmla="*/ 0 w 6"/>
                      <a:gd name="T11" fmla="*/ 0 h 7"/>
                      <a:gd name="T12" fmla="*/ 0 60000 65536"/>
                      <a:gd name="T13" fmla="*/ 0 60000 65536"/>
                      <a:gd name="T14" fmla="*/ 0 60000 65536"/>
                      <a:gd name="T15" fmla="*/ 0 60000 65536"/>
                      <a:gd name="T16" fmla="*/ 0 60000 65536"/>
                      <a:gd name="T17" fmla="*/ 0 60000 65536"/>
                      <a:gd name="T18" fmla="*/ 0 w 6"/>
                      <a:gd name="T19" fmla="*/ 0 h 7"/>
                      <a:gd name="T20" fmla="*/ 6 w 6"/>
                      <a:gd name="T21" fmla="*/ 7 h 7"/>
                    </a:gdLst>
                    <a:ahLst/>
                    <a:cxnLst>
                      <a:cxn ang="T12">
                        <a:pos x="T0" y="T1"/>
                      </a:cxn>
                      <a:cxn ang="T13">
                        <a:pos x="T2" y="T3"/>
                      </a:cxn>
                      <a:cxn ang="T14">
                        <a:pos x="T4" y="T5"/>
                      </a:cxn>
                      <a:cxn ang="T15">
                        <a:pos x="T6" y="T7"/>
                      </a:cxn>
                      <a:cxn ang="T16">
                        <a:pos x="T8" y="T9"/>
                      </a:cxn>
                      <a:cxn ang="T17">
                        <a:pos x="T10" y="T11"/>
                      </a:cxn>
                    </a:cxnLst>
                    <a:rect l="T18" t="T19" r="T20" b="T21"/>
                    <a:pathLst>
                      <a:path w="6" h="7">
                        <a:moveTo>
                          <a:pt x="0" y="0"/>
                        </a:moveTo>
                        <a:lnTo>
                          <a:pt x="0" y="0"/>
                        </a:lnTo>
                        <a:lnTo>
                          <a:pt x="0" y="7"/>
                        </a:lnTo>
                        <a:lnTo>
                          <a:pt x="6" y="7"/>
                        </a:lnTo>
                        <a:lnTo>
                          <a:pt x="6" y="0"/>
                        </a:lnTo>
                        <a:lnTo>
                          <a:pt x="0" y="0"/>
                        </a:lnTo>
                        <a:close/>
                      </a:path>
                    </a:pathLst>
                  </a:custGeom>
                  <a:solidFill>
                    <a:srgbClr val="008080"/>
                  </a:solidFill>
                  <a:ln w="9525">
                    <a:noFill/>
                    <a:round/>
                    <a:headEnd/>
                    <a:tailEnd/>
                  </a:ln>
                </p:spPr>
                <p:txBody>
                  <a:bodyPr/>
                  <a:lstStyle/>
                  <a:p>
                    <a:endParaRPr lang="en-US"/>
                  </a:p>
                </p:txBody>
              </p:sp>
              <p:sp>
                <p:nvSpPr>
                  <p:cNvPr id="53032" name="Rectangle 519"/>
                  <p:cNvSpPr>
                    <a:spLocks noChangeArrowheads="1"/>
                  </p:cNvSpPr>
                  <p:nvPr/>
                </p:nvSpPr>
                <p:spPr bwMode="auto">
                  <a:xfrm>
                    <a:off x="2638" y="2414"/>
                    <a:ext cx="6" cy="6"/>
                  </a:xfrm>
                  <a:prstGeom prst="rect">
                    <a:avLst/>
                  </a:prstGeom>
                  <a:noFill/>
                  <a:ln w="11113">
                    <a:solidFill>
                      <a:srgbClr val="000000"/>
                    </a:solidFill>
                    <a:miter lim="800000"/>
                    <a:headEnd/>
                    <a:tailEnd/>
                  </a:ln>
                </p:spPr>
                <p:txBody>
                  <a:bodyPr/>
                  <a:lstStyle/>
                  <a:p>
                    <a:endParaRPr lang="en-US"/>
                  </a:p>
                </p:txBody>
              </p:sp>
              <p:sp>
                <p:nvSpPr>
                  <p:cNvPr id="53033" name="Freeform 520"/>
                  <p:cNvSpPr>
                    <a:spLocks/>
                  </p:cNvSpPr>
                  <p:nvPr/>
                </p:nvSpPr>
                <p:spPr bwMode="auto">
                  <a:xfrm>
                    <a:off x="2700" y="2384"/>
                    <a:ext cx="3" cy="3"/>
                  </a:xfrm>
                  <a:custGeom>
                    <a:avLst/>
                    <a:gdLst>
                      <a:gd name="T0" fmla="*/ 0 w 3"/>
                      <a:gd name="T1" fmla="*/ 0 h 3"/>
                      <a:gd name="T2" fmla="*/ 0 w 3"/>
                      <a:gd name="T3" fmla="*/ 0 h 3"/>
                      <a:gd name="T4" fmla="*/ 0 w 3"/>
                      <a:gd name="T5" fmla="*/ 3 h 3"/>
                      <a:gd name="T6" fmla="*/ 3 w 3"/>
                      <a:gd name="T7" fmla="*/ 3 h 3"/>
                      <a:gd name="T8" fmla="*/ 3 w 3"/>
                      <a:gd name="T9" fmla="*/ 0 h 3"/>
                      <a:gd name="T10" fmla="*/ 0 w 3"/>
                      <a:gd name="T11" fmla="*/ 0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0"/>
                        </a:moveTo>
                        <a:lnTo>
                          <a:pt x="0" y="0"/>
                        </a:lnTo>
                        <a:lnTo>
                          <a:pt x="0" y="3"/>
                        </a:lnTo>
                        <a:lnTo>
                          <a:pt x="3" y="3"/>
                        </a:lnTo>
                        <a:lnTo>
                          <a:pt x="3" y="0"/>
                        </a:lnTo>
                        <a:lnTo>
                          <a:pt x="0" y="0"/>
                        </a:lnTo>
                        <a:close/>
                      </a:path>
                    </a:pathLst>
                  </a:custGeom>
                  <a:solidFill>
                    <a:srgbClr val="008080"/>
                  </a:solidFill>
                  <a:ln w="9525">
                    <a:noFill/>
                    <a:round/>
                    <a:headEnd/>
                    <a:tailEnd/>
                  </a:ln>
                </p:spPr>
                <p:txBody>
                  <a:bodyPr/>
                  <a:lstStyle/>
                  <a:p>
                    <a:endParaRPr lang="en-US"/>
                  </a:p>
                </p:txBody>
              </p:sp>
              <p:sp>
                <p:nvSpPr>
                  <p:cNvPr id="53034" name="Freeform 521"/>
                  <p:cNvSpPr>
                    <a:spLocks/>
                  </p:cNvSpPr>
                  <p:nvPr/>
                </p:nvSpPr>
                <p:spPr bwMode="auto">
                  <a:xfrm>
                    <a:off x="2700" y="2384"/>
                    <a:ext cx="13" cy="23"/>
                  </a:xfrm>
                  <a:custGeom>
                    <a:avLst/>
                    <a:gdLst>
                      <a:gd name="T0" fmla="*/ 0 w 13"/>
                      <a:gd name="T1" fmla="*/ 23 h 23"/>
                      <a:gd name="T2" fmla="*/ 13 w 13"/>
                      <a:gd name="T3" fmla="*/ 10 h 23"/>
                      <a:gd name="T4" fmla="*/ 13 w 13"/>
                      <a:gd name="T5" fmla="*/ 0 h 23"/>
                      <a:gd name="T6" fmla="*/ 0 w 13"/>
                      <a:gd name="T7" fmla="*/ 0 h 23"/>
                      <a:gd name="T8" fmla="*/ 0 60000 65536"/>
                      <a:gd name="T9" fmla="*/ 0 60000 65536"/>
                      <a:gd name="T10" fmla="*/ 0 60000 65536"/>
                      <a:gd name="T11" fmla="*/ 0 60000 65536"/>
                      <a:gd name="T12" fmla="*/ 0 w 13"/>
                      <a:gd name="T13" fmla="*/ 0 h 23"/>
                      <a:gd name="T14" fmla="*/ 13 w 13"/>
                      <a:gd name="T15" fmla="*/ 23 h 23"/>
                    </a:gdLst>
                    <a:ahLst/>
                    <a:cxnLst>
                      <a:cxn ang="T8">
                        <a:pos x="T0" y="T1"/>
                      </a:cxn>
                      <a:cxn ang="T9">
                        <a:pos x="T2" y="T3"/>
                      </a:cxn>
                      <a:cxn ang="T10">
                        <a:pos x="T4" y="T5"/>
                      </a:cxn>
                      <a:cxn ang="T11">
                        <a:pos x="T6" y="T7"/>
                      </a:cxn>
                    </a:cxnLst>
                    <a:rect l="T12" t="T13" r="T14" b="T15"/>
                    <a:pathLst>
                      <a:path w="13" h="23">
                        <a:moveTo>
                          <a:pt x="0" y="23"/>
                        </a:moveTo>
                        <a:lnTo>
                          <a:pt x="13" y="10"/>
                        </a:lnTo>
                        <a:lnTo>
                          <a:pt x="13" y="0"/>
                        </a:lnTo>
                        <a:lnTo>
                          <a:pt x="0" y="0"/>
                        </a:lnTo>
                      </a:path>
                    </a:pathLst>
                  </a:custGeom>
                  <a:noFill/>
                  <a:ln w="11113">
                    <a:solidFill>
                      <a:srgbClr val="000000"/>
                    </a:solidFill>
                    <a:prstDash val="solid"/>
                    <a:round/>
                    <a:headEnd/>
                    <a:tailEnd/>
                  </a:ln>
                </p:spPr>
                <p:txBody>
                  <a:bodyPr/>
                  <a:lstStyle/>
                  <a:p>
                    <a:endParaRPr lang="en-US"/>
                  </a:p>
                </p:txBody>
              </p:sp>
            </p:grpSp>
            <p:grpSp>
              <p:nvGrpSpPr>
                <p:cNvPr id="52882" name="Group 522"/>
                <p:cNvGrpSpPr>
                  <a:grpSpLocks/>
                </p:cNvGrpSpPr>
                <p:nvPr/>
              </p:nvGrpSpPr>
              <p:grpSpPr bwMode="auto">
                <a:xfrm>
                  <a:off x="2765" y="2482"/>
                  <a:ext cx="66" cy="219"/>
                  <a:chOff x="2765" y="2482"/>
                  <a:chExt cx="66" cy="219"/>
                </a:xfrm>
              </p:grpSpPr>
              <p:grpSp>
                <p:nvGrpSpPr>
                  <p:cNvPr id="53011" name="Group 523"/>
                  <p:cNvGrpSpPr>
                    <a:grpSpLocks/>
                  </p:cNvGrpSpPr>
                  <p:nvPr/>
                </p:nvGrpSpPr>
                <p:grpSpPr bwMode="auto">
                  <a:xfrm>
                    <a:off x="2765" y="2482"/>
                    <a:ext cx="66" cy="219"/>
                    <a:chOff x="2765" y="2482"/>
                    <a:chExt cx="66" cy="219"/>
                  </a:xfrm>
                </p:grpSpPr>
                <p:sp>
                  <p:nvSpPr>
                    <p:cNvPr id="53023" name="Freeform 524"/>
                    <p:cNvSpPr>
                      <a:spLocks/>
                    </p:cNvSpPr>
                    <p:nvPr/>
                  </p:nvSpPr>
                  <p:spPr bwMode="auto">
                    <a:xfrm>
                      <a:off x="2788" y="2482"/>
                      <a:ext cx="36" cy="200"/>
                    </a:xfrm>
                    <a:custGeom>
                      <a:avLst/>
                      <a:gdLst>
                        <a:gd name="T0" fmla="*/ 0 w 36"/>
                        <a:gd name="T1" fmla="*/ 0 h 200"/>
                        <a:gd name="T2" fmla="*/ 0 w 36"/>
                        <a:gd name="T3" fmla="*/ 0 h 200"/>
                        <a:gd name="T4" fmla="*/ 36 w 36"/>
                        <a:gd name="T5" fmla="*/ 10 h 200"/>
                        <a:gd name="T6" fmla="*/ 36 w 36"/>
                        <a:gd name="T7" fmla="*/ 200 h 200"/>
                        <a:gd name="T8" fmla="*/ 0 w 36"/>
                        <a:gd name="T9" fmla="*/ 200 h 200"/>
                        <a:gd name="T10" fmla="*/ 0 w 36"/>
                        <a:gd name="T11" fmla="*/ 0 h 200"/>
                        <a:gd name="T12" fmla="*/ 0 60000 65536"/>
                        <a:gd name="T13" fmla="*/ 0 60000 65536"/>
                        <a:gd name="T14" fmla="*/ 0 60000 65536"/>
                        <a:gd name="T15" fmla="*/ 0 60000 65536"/>
                        <a:gd name="T16" fmla="*/ 0 60000 65536"/>
                        <a:gd name="T17" fmla="*/ 0 60000 65536"/>
                        <a:gd name="T18" fmla="*/ 0 w 36"/>
                        <a:gd name="T19" fmla="*/ 0 h 200"/>
                        <a:gd name="T20" fmla="*/ 36 w 36"/>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36" h="200">
                          <a:moveTo>
                            <a:pt x="0" y="0"/>
                          </a:moveTo>
                          <a:lnTo>
                            <a:pt x="0" y="0"/>
                          </a:lnTo>
                          <a:lnTo>
                            <a:pt x="36" y="10"/>
                          </a:lnTo>
                          <a:lnTo>
                            <a:pt x="36" y="200"/>
                          </a:lnTo>
                          <a:lnTo>
                            <a:pt x="0" y="200"/>
                          </a:lnTo>
                          <a:lnTo>
                            <a:pt x="0" y="0"/>
                          </a:lnTo>
                          <a:close/>
                        </a:path>
                      </a:pathLst>
                    </a:custGeom>
                    <a:solidFill>
                      <a:srgbClr val="00FFFF"/>
                    </a:solidFill>
                    <a:ln w="9525">
                      <a:noFill/>
                      <a:round/>
                      <a:headEnd/>
                      <a:tailEnd/>
                    </a:ln>
                  </p:spPr>
                  <p:txBody>
                    <a:bodyPr/>
                    <a:lstStyle/>
                    <a:p>
                      <a:endParaRPr lang="en-US"/>
                    </a:p>
                  </p:txBody>
                </p:sp>
                <p:sp>
                  <p:nvSpPr>
                    <p:cNvPr id="53024" name="Freeform 525"/>
                    <p:cNvSpPr>
                      <a:spLocks/>
                    </p:cNvSpPr>
                    <p:nvPr/>
                  </p:nvSpPr>
                  <p:spPr bwMode="auto">
                    <a:xfrm>
                      <a:off x="2788" y="2482"/>
                      <a:ext cx="43" cy="219"/>
                    </a:xfrm>
                    <a:custGeom>
                      <a:avLst/>
                      <a:gdLst>
                        <a:gd name="T0" fmla="*/ 43 w 43"/>
                        <a:gd name="T1" fmla="*/ 10 h 219"/>
                        <a:gd name="T2" fmla="*/ 43 w 43"/>
                        <a:gd name="T3" fmla="*/ 206 h 219"/>
                        <a:gd name="T4" fmla="*/ 0 w 43"/>
                        <a:gd name="T5" fmla="*/ 219 h 219"/>
                        <a:gd name="T6" fmla="*/ 0 w 43"/>
                        <a:gd name="T7" fmla="*/ 0 h 219"/>
                        <a:gd name="T8" fmla="*/ 0 60000 65536"/>
                        <a:gd name="T9" fmla="*/ 0 60000 65536"/>
                        <a:gd name="T10" fmla="*/ 0 60000 65536"/>
                        <a:gd name="T11" fmla="*/ 0 60000 65536"/>
                        <a:gd name="T12" fmla="*/ 0 w 43"/>
                        <a:gd name="T13" fmla="*/ 0 h 219"/>
                        <a:gd name="T14" fmla="*/ 43 w 43"/>
                        <a:gd name="T15" fmla="*/ 219 h 219"/>
                      </a:gdLst>
                      <a:ahLst/>
                      <a:cxnLst>
                        <a:cxn ang="T8">
                          <a:pos x="T0" y="T1"/>
                        </a:cxn>
                        <a:cxn ang="T9">
                          <a:pos x="T2" y="T3"/>
                        </a:cxn>
                        <a:cxn ang="T10">
                          <a:pos x="T4" y="T5"/>
                        </a:cxn>
                        <a:cxn ang="T11">
                          <a:pos x="T6" y="T7"/>
                        </a:cxn>
                      </a:cxnLst>
                      <a:rect l="T12" t="T13" r="T14" b="T15"/>
                      <a:pathLst>
                        <a:path w="43" h="219">
                          <a:moveTo>
                            <a:pt x="43" y="10"/>
                          </a:moveTo>
                          <a:lnTo>
                            <a:pt x="43" y="206"/>
                          </a:lnTo>
                          <a:lnTo>
                            <a:pt x="0" y="219"/>
                          </a:lnTo>
                          <a:lnTo>
                            <a:pt x="0" y="0"/>
                          </a:lnTo>
                        </a:path>
                      </a:pathLst>
                    </a:custGeom>
                    <a:noFill/>
                    <a:ln w="11113">
                      <a:solidFill>
                        <a:srgbClr val="000000"/>
                      </a:solidFill>
                      <a:prstDash val="solid"/>
                      <a:round/>
                      <a:headEnd/>
                      <a:tailEnd/>
                    </a:ln>
                  </p:spPr>
                  <p:txBody>
                    <a:bodyPr/>
                    <a:lstStyle/>
                    <a:p>
                      <a:endParaRPr lang="en-US"/>
                    </a:p>
                  </p:txBody>
                </p:sp>
                <p:sp>
                  <p:nvSpPr>
                    <p:cNvPr id="53025" name="Freeform 526"/>
                    <p:cNvSpPr>
                      <a:spLocks/>
                    </p:cNvSpPr>
                    <p:nvPr/>
                  </p:nvSpPr>
                  <p:spPr bwMode="auto">
                    <a:xfrm>
                      <a:off x="2765" y="2482"/>
                      <a:ext cx="17" cy="200"/>
                    </a:xfrm>
                    <a:custGeom>
                      <a:avLst/>
                      <a:gdLst>
                        <a:gd name="T0" fmla="*/ 17 w 17"/>
                        <a:gd name="T1" fmla="*/ 0 h 200"/>
                        <a:gd name="T2" fmla="*/ 17 w 17"/>
                        <a:gd name="T3" fmla="*/ 0 h 200"/>
                        <a:gd name="T4" fmla="*/ 17 w 17"/>
                        <a:gd name="T5" fmla="*/ 200 h 200"/>
                        <a:gd name="T6" fmla="*/ 0 w 17"/>
                        <a:gd name="T7" fmla="*/ 200 h 200"/>
                        <a:gd name="T8" fmla="*/ 0 w 17"/>
                        <a:gd name="T9" fmla="*/ 0 h 200"/>
                        <a:gd name="T10" fmla="*/ 17 w 17"/>
                        <a:gd name="T11" fmla="*/ 0 h 200"/>
                        <a:gd name="T12" fmla="*/ 0 60000 65536"/>
                        <a:gd name="T13" fmla="*/ 0 60000 65536"/>
                        <a:gd name="T14" fmla="*/ 0 60000 65536"/>
                        <a:gd name="T15" fmla="*/ 0 60000 65536"/>
                        <a:gd name="T16" fmla="*/ 0 60000 65536"/>
                        <a:gd name="T17" fmla="*/ 0 60000 65536"/>
                        <a:gd name="T18" fmla="*/ 0 w 17"/>
                        <a:gd name="T19" fmla="*/ 0 h 200"/>
                        <a:gd name="T20" fmla="*/ 17 w 17"/>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17" h="200">
                          <a:moveTo>
                            <a:pt x="17" y="0"/>
                          </a:moveTo>
                          <a:lnTo>
                            <a:pt x="17" y="0"/>
                          </a:lnTo>
                          <a:lnTo>
                            <a:pt x="17" y="200"/>
                          </a:lnTo>
                          <a:lnTo>
                            <a:pt x="0" y="200"/>
                          </a:lnTo>
                          <a:lnTo>
                            <a:pt x="0" y="0"/>
                          </a:lnTo>
                          <a:lnTo>
                            <a:pt x="17" y="0"/>
                          </a:lnTo>
                          <a:close/>
                        </a:path>
                      </a:pathLst>
                    </a:custGeom>
                    <a:solidFill>
                      <a:srgbClr val="008080"/>
                    </a:solidFill>
                    <a:ln w="9525">
                      <a:noFill/>
                      <a:round/>
                      <a:headEnd/>
                      <a:tailEnd/>
                    </a:ln>
                  </p:spPr>
                  <p:txBody>
                    <a:bodyPr/>
                    <a:lstStyle/>
                    <a:p>
                      <a:endParaRPr lang="en-US"/>
                    </a:p>
                  </p:txBody>
                </p:sp>
                <p:sp>
                  <p:nvSpPr>
                    <p:cNvPr id="53026" name="Freeform 527"/>
                    <p:cNvSpPr>
                      <a:spLocks/>
                    </p:cNvSpPr>
                    <p:nvPr/>
                  </p:nvSpPr>
                  <p:spPr bwMode="auto">
                    <a:xfrm>
                      <a:off x="2765" y="2482"/>
                      <a:ext cx="23" cy="219"/>
                    </a:xfrm>
                    <a:custGeom>
                      <a:avLst/>
                      <a:gdLst>
                        <a:gd name="T0" fmla="*/ 23 w 23"/>
                        <a:gd name="T1" fmla="*/ 219 h 219"/>
                        <a:gd name="T2" fmla="*/ 0 w 23"/>
                        <a:gd name="T3" fmla="*/ 206 h 219"/>
                        <a:gd name="T4" fmla="*/ 0 w 23"/>
                        <a:gd name="T5" fmla="*/ 0 h 219"/>
                        <a:gd name="T6" fmla="*/ 23 w 23"/>
                        <a:gd name="T7" fmla="*/ 0 h 219"/>
                        <a:gd name="T8" fmla="*/ 0 60000 65536"/>
                        <a:gd name="T9" fmla="*/ 0 60000 65536"/>
                        <a:gd name="T10" fmla="*/ 0 60000 65536"/>
                        <a:gd name="T11" fmla="*/ 0 60000 65536"/>
                        <a:gd name="T12" fmla="*/ 0 w 23"/>
                        <a:gd name="T13" fmla="*/ 0 h 219"/>
                        <a:gd name="T14" fmla="*/ 23 w 23"/>
                        <a:gd name="T15" fmla="*/ 219 h 219"/>
                      </a:gdLst>
                      <a:ahLst/>
                      <a:cxnLst>
                        <a:cxn ang="T8">
                          <a:pos x="T0" y="T1"/>
                        </a:cxn>
                        <a:cxn ang="T9">
                          <a:pos x="T2" y="T3"/>
                        </a:cxn>
                        <a:cxn ang="T10">
                          <a:pos x="T4" y="T5"/>
                        </a:cxn>
                        <a:cxn ang="T11">
                          <a:pos x="T6" y="T7"/>
                        </a:cxn>
                      </a:cxnLst>
                      <a:rect l="T12" t="T13" r="T14" b="T15"/>
                      <a:pathLst>
                        <a:path w="23" h="219">
                          <a:moveTo>
                            <a:pt x="23" y="219"/>
                          </a:moveTo>
                          <a:lnTo>
                            <a:pt x="0" y="206"/>
                          </a:lnTo>
                          <a:lnTo>
                            <a:pt x="0" y="0"/>
                          </a:lnTo>
                          <a:lnTo>
                            <a:pt x="23" y="0"/>
                          </a:lnTo>
                        </a:path>
                      </a:pathLst>
                    </a:custGeom>
                    <a:noFill/>
                    <a:ln w="11113">
                      <a:solidFill>
                        <a:srgbClr val="000000"/>
                      </a:solidFill>
                      <a:prstDash val="solid"/>
                      <a:round/>
                      <a:headEnd/>
                      <a:tailEnd/>
                    </a:ln>
                  </p:spPr>
                  <p:txBody>
                    <a:bodyPr/>
                    <a:lstStyle/>
                    <a:p>
                      <a:endParaRPr lang="en-US"/>
                    </a:p>
                  </p:txBody>
                </p:sp>
              </p:grpSp>
              <p:grpSp>
                <p:nvGrpSpPr>
                  <p:cNvPr id="53012" name="Group 528"/>
                  <p:cNvGrpSpPr>
                    <a:grpSpLocks/>
                  </p:cNvGrpSpPr>
                  <p:nvPr/>
                </p:nvGrpSpPr>
                <p:grpSpPr bwMode="auto">
                  <a:xfrm>
                    <a:off x="2798" y="2505"/>
                    <a:ext cx="13" cy="85"/>
                    <a:chOff x="2798" y="2505"/>
                    <a:chExt cx="13" cy="85"/>
                  </a:xfrm>
                </p:grpSpPr>
                <p:grpSp>
                  <p:nvGrpSpPr>
                    <p:cNvPr id="53013" name="Group 529"/>
                    <p:cNvGrpSpPr>
                      <a:grpSpLocks/>
                    </p:cNvGrpSpPr>
                    <p:nvPr/>
                  </p:nvGrpSpPr>
                  <p:grpSpPr bwMode="auto">
                    <a:xfrm>
                      <a:off x="2798" y="2505"/>
                      <a:ext cx="13" cy="46"/>
                      <a:chOff x="2798" y="2505"/>
                      <a:chExt cx="13" cy="46"/>
                    </a:xfrm>
                  </p:grpSpPr>
                  <p:sp>
                    <p:nvSpPr>
                      <p:cNvPr id="53019" name="Freeform 530"/>
                      <p:cNvSpPr>
                        <a:spLocks/>
                      </p:cNvSpPr>
                      <p:nvPr/>
                    </p:nvSpPr>
                    <p:spPr bwMode="auto">
                      <a:xfrm>
                        <a:off x="2798" y="2505"/>
                        <a:ext cx="1" cy="7"/>
                      </a:xfrm>
                      <a:custGeom>
                        <a:avLst/>
                        <a:gdLst>
                          <a:gd name="T0" fmla="*/ 0 w 1"/>
                          <a:gd name="T1" fmla="*/ 0 h 7"/>
                          <a:gd name="T2" fmla="*/ 0 w 1"/>
                          <a:gd name="T3" fmla="*/ 0 h 7"/>
                          <a:gd name="T4" fmla="*/ 0 w 1"/>
                          <a:gd name="T5" fmla="*/ 7 h 7"/>
                          <a:gd name="T6" fmla="*/ 0 w 1"/>
                          <a:gd name="T7" fmla="*/ 0 h 7"/>
                          <a:gd name="T8" fmla="*/ 0 60000 65536"/>
                          <a:gd name="T9" fmla="*/ 0 60000 65536"/>
                          <a:gd name="T10" fmla="*/ 0 60000 65536"/>
                          <a:gd name="T11" fmla="*/ 0 60000 65536"/>
                          <a:gd name="T12" fmla="*/ 0 w 1"/>
                          <a:gd name="T13" fmla="*/ 0 h 7"/>
                          <a:gd name="T14" fmla="*/ 1 w 1"/>
                          <a:gd name="T15" fmla="*/ 7 h 7"/>
                        </a:gdLst>
                        <a:ahLst/>
                        <a:cxnLst>
                          <a:cxn ang="T8">
                            <a:pos x="T0" y="T1"/>
                          </a:cxn>
                          <a:cxn ang="T9">
                            <a:pos x="T2" y="T3"/>
                          </a:cxn>
                          <a:cxn ang="T10">
                            <a:pos x="T4" y="T5"/>
                          </a:cxn>
                          <a:cxn ang="T11">
                            <a:pos x="T6" y="T7"/>
                          </a:cxn>
                        </a:cxnLst>
                        <a:rect l="T12" t="T13" r="T14" b="T15"/>
                        <a:pathLst>
                          <a:path w="1" h="7">
                            <a:moveTo>
                              <a:pt x="0" y="0"/>
                            </a:moveTo>
                            <a:lnTo>
                              <a:pt x="0" y="0"/>
                            </a:lnTo>
                            <a:lnTo>
                              <a:pt x="0" y="7"/>
                            </a:lnTo>
                            <a:lnTo>
                              <a:pt x="0" y="0"/>
                            </a:lnTo>
                            <a:close/>
                          </a:path>
                        </a:pathLst>
                      </a:custGeom>
                      <a:solidFill>
                        <a:srgbClr val="000000"/>
                      </a:solidFill>
                      <a:ln w="9525">
                        <a:noFill/>
                        <a:round/>
                        <a:headEnd/>
                        <a:tailEnd/>
                      </a:ln>
                    </p:spPr>
                    <p:txBody>
                      <a:bodyPr/>
                      <a:lstStyle/>
                      <a:p>
                        <a:endParaRPr lang="en-US"/>
                      </a:p>
                    </p:txBody>
                  </p:sp>
                  <p:sp>
                    <p:nvSpPr>
                      <p:cNvPr id="53020" name="Line 531"/>
                      <p:cNvSpPr>
                        <a:spLocks noChangeShapeType="1"/>
                      </p:cNvSpPr>
                      <p:nvPr/>
                    </p:nvSpPr>
                    <p:spPr bwMode="auto">
                      <a:xfrm>
                        <a:off x="2808" y="2512"/>
                        <a:ext cx="3" cy="16"/>
                      </a:xfrm>
                      <a:prstGeom prst="line">
                        <a:avLst/>
                      </a:prstGeom>
                      <a:noFill/>
                      <a:ln w="11113">
                        <a:solidFill>
                          <a:srgbClr val="000000"/>
                        </a:solidFill>
                        <a:round/>
                        <a:headEnd/>
                        <a:tailEnd/>
                      </a:ln>
                    </p:spPr>
                    <p:txBody>
                      <a:bodyPr/>
                      <a:lstStyle/>
                      <a:p>
                        <a:endParaRPr lang="en-US"/>
                      </a:p>
                    </p:txBody>
                  </p:sp>
                  <p:sp>
                    <p:nvSpPr>
                      <p:cNvPr id="53021" name="Freeform 532"/>
                      <p:cNvSpPr>
                        <a:spLocks/>
                      </p:cNvSpPr>
                      <p:nvPr/>
                    </p:nvSpPr>
                    <p:spPr bwMode="auto">
                      <a:xfrm>
                        <a:off x="2798" y="2528"/>
                        <a:ext cx="1" cy="7"/>
                      </a:xfrm>
                      <a:custGeom>
                        <a:avLst/>
                        <a:gdLst>
                          <a:gd name="T0" fmla="*/ 0 w 1"/>
                          <a:gd name="T1" fmla="*/ 0 h 7"/>
                          <a:gd name="T2" fmla="*/ 0 w 1"/>
                          <a:gd name="T3" fmla="*/ 0 h 7"/>
                          <a:gd name="T4" fmla="*/ 0 w 1"/>
                          <a:gd name="T5" fmla="*/ 7 h 7"/>
                          <a:gd name="T6" fmla="*/ 0 w 1"/>
                          <a:gd name="T7" fmla="*/ 0 h 7"/>
                          <a:gd name="T8" fmla="*/ 0 60000 65536"/>
                          <a:gd name="T9" fmla="*/ 0 60000 65536"/>
                          <a:gd name="T10" fmla="*/ 0 60000 65536"/>
                          <a:gd name="T11" fmla="*/ 0 60000 65536"/>
                          <a:gd name="T12" fmla="*/ 0 w 1"/>
                          <a:gd name="T13" fmla="*/ 0 h 7"/>
                          <a:gd name="T14" fmla="*/ 1 w 1"/>
                          <a:gd name="T15" fmla="*/ 7 h 7"/>
                        </a:gdLst>
                        <a:ahLst/>
                        <a:cxnLst>
                          <a:cxn ang="T8">
                            <a:pos x="T0" y="T1"/>
                          </a:cxn>
                          <a:cxn ang="T9">
                            <a:pos x="T2" y="T3"/>
                          </a:cxn>
                          <a:cxn ang="T10">
                            <a:pos x="T4" y="T5"/>
                          </a:cxn>
                          <a:cxn ang="T11">
                            <a:pos x="T6" y="T7"/>
                          </a:cxn>
                        </a:cxnLst>
                        <a:rect l="T12" t="T13" r="T14" b="T15"/>
                        <a:pathLst>
                          <a:path w="1" h="7">
                            <a:moveTo>
                              <a:pt x="0" y="0"/>
                            </a:moveTo>
                            <a:lnTo>
                              <a:pt x="0" y="0"/>
                            </a:lnTo>
                            <a:lnTo>
                              <a:pt x="0" y="7"/>
                            </a:lnTo>
                            <a:lnTo>
                              <a:pt x="0" y="0"/>
                            </a:lnTo>
                            <a:close/>
                          </a:path>
                        </a:pathLst>
                      </a:custGeom>
                      <a:solidFill>
                        <a:srgbClr val="000000"/>
                      </a:solidFill>
                      <a:ln w="9525">
                        <a:noFill/>
                        <a:round/>
                        <a:headEnd/>
                        <a:tailEnd/>
                      </a:ln>
                    </p:spPr>
                    <p:txBody>
                      <a:bodyPr/>
                      <a:lstStyle/>
                      <a:p>
                        <a:endParaRPr lang="en-US"/>
                      </a:p>
                    </p:txBody>
                  </p:sp>
                  <p:sp>
                    <p:nvSpPr>
                      <p:cNvPr id="53022" name="Line 533"/>
                      <p:cNvSpPr>
                        <a:spLocks noChangeShapeType="1"/>
                      </p:cNvSpPr>
                      <p:nvPr/>
                    </p:nvSpPr>
                    <p:spPr bwMode="auto">
                      <a:xfrm>
                        <a:off x="2808" y="2535"/>
                        <a:ext cx="3" cy="16"/>
                      </a:xfrm>
                      <a:prstGeom prst="line">
                        <a:avLst/>
                      </a:prstGeom>
                      <a:noFill/>
                      <a:ln w="11113">
                        <a:solidFill>
                          <a:srgbClr val="000000"/>
                        </a:solidFill>
                        <a:round/>
                        <a:headEnd/>
                        <a:tailEnd/>
                      </a:ln>
                    </p:spPr>
                    <p:txBody>
                      <a:bodyPr/>
                      <a:lstStyle/>
                      <a:p>
                        <a:endParaRPr lang="en-US"/>
                      </a:p>
                    </p:txBody>
                  </p:sp>
                </p:grpSp>
                <p:grpSp>
                  <p:nvGrpSpPr>
                    <p:cNvPr id="53014" name="Group 534"/>
                    <p:cNvGrpSpPr>
                      <a:grpSpLocks/>
                    </p:cNvGrpSpPr>
                    <p:nvPr/>
                  </p:nvGrpSpPr>
                  <p:grpSpPr bwMode="auto">
                    <a:xfrm>
                      <a:off x="2798" y="2554"/>
                      <a:ext cx="13" cy="36"/>
                      <a:chOff x="2798" y="2554"/>
                      <a:chExt cx="13" cy="36"/>
                    </a:xfrm>
                  </p:grpSpPr>
                  <p:sp>
                    <p:nvSpPr>
                      <p:cNvPr id="53015" name="Freeform 535"/>
                      <p:cNvSpPr>
                        <a:spLocks/>
                      </p:cNvSpPr>
                      <p:nvPr/>
                    </p:nvSpPr>
                    <p:spPr bwMode="auto">
                      <a:xfrm>
                        <a:off x="2798" y="2554"/>
                        <a:ext cx="1" cy="7"/>
                      </a:xfrm>
                      <a:custGeom>
                        <a:avLst/>
                        <a:gdLst>
                          <a:gd name="T0" fmla="*/ 0 w 1"/>
                          <a:gd name="T1" fmla="*/ 0 h 7"/>
                          <a:gd name="T2" fmla="*/ 0 w 1"/>
                          <a:gd name="T3" fmla="*/ 0 h 7"/>
                          <a:gd name="T4" fmla="*/ 0 w 1"/>
                          <a:gd name="T5" fmla="*/ 7 h 7"/>
                          <a:gd name="T6" fmla="*/ 0 w 1"/>
                          <a:gd name="T7" fmla="*/ 0 h 7"/>
                          <a:gd name="T8" fmla="*/ 0 60000 65536"/>
                          <a:gd name="T9" fmla="*/ 0 60000 65536"/>
                          <a:gd name="T10" fmla="*/ 0 60000 65536"/>
                          <a:gd name="T11" fmla="*/ 0 60000 65536"/>
                          <a:gd name="T12" fmla="*/ 0 w 1"/>
                          <a:gd name="T13" fmla="*/ 0 h 7"/>
                          <a:gd name="T14" fmla="*/ 1 w 1"/>
                          <a:gd name="T15" fmla="*/ 7 h 7"/>
                        </a:gdLst>
                        <a:ahLst/>
                        <a:cxnLst>
                          <a:cxn ang="T8">
                            <a:pos x="T0" y="T1"/>
                          </a:cxn>
                          <a:cxn ang="T9">
                            <a:pos x="T2" y="T3"/>
                          </a:cxn>
                          <a:cxn ang="T10">
                            <a:pos x="T4" y="T5"/>
                          </a:cxn>
                          <a:cxn ang="T11">
                            <a:pos x="T6" y="T7"/>
                          </a:cxn>
                        </a:cxnLst>
                        <a:rect l="T12" t="T13" r="T14" b="T15"/>
                        <a:pathLst>
                          <a:path w="1" h="7">
                            <a:moveTo>
                              <a:pt x="0" y="0"/>
                            </a:moveTo>
                            <a:lnTo>
                              <a:pt x="0" y="0"/>
                            </a:lnTo>
                            <a:lnTo>
                              <a:pt x="0" y="7"/>
                            </a:lnTo>
                            <a:lnTo>
                              <a:pt x="0" y="0"/>
                            </a:lnTo>
                            <a:close/>
                          </a:path>
                        </a:pathLst>
                      </a:custGeom>
                      <a:solidFill>
                        <a:srgbClr val="000000"/>
                      </a:solidFill>
                      <a:ln w="9525">
                        <a:noFill/>
                        <a:round/>
                        <a:headEnd/>
                        <a:tailEnd/>
                      </a:ln>
                    </p:spPr>
                    <p:txBody>
                      <a:bodyPr/>
                      <a:lstStyle/>
                      <a:p>
                        <a:endParaRPr lang="en-US"/>
                      </a:p>
                    </p:txBody>
                  </p:sp>
                  <p:sp>
                    <p:nvSpPr>
                      <p:cNvPr id="53016" name="Line 536"/>
                      <p:cNvSpPr>
                        <a:spLocks noChangeShapeType="1"/>
                      </p:cNvSpPr>
                      <p:nvPr/>
                    </p:nvSpPr>
                    <p:spPr bwMode="auto">
                      <a:xfrm>
                        <a:off x="2808" y="2557"/>
                        <a:ext cx="3" cy="7"/>
                      </a:xfrm>
                      <a:prstGeom prst="line">
                        <a:avLst/>
                      </a:prstGeom>
                      <a:noFill/>
                      <a:ln w="11113">
                        <a:solidFill>
                          <a:srgbClr val="000000"/>
                        </a:solidFill>
                        <a:round/>
                        <a:headEnd/>
                        <a:tailEnd/>
                      </a:ln>
                    </p:spPr>
                    <p:txBody>
                      <a:bodyPr/>
                      <a:lstStyle/>
                      <a:p>
                        <a:endParaRPr lang="en-US"/>
                      </a:p>
                    </p:txBody>
                  </p:sp>
                  <p:sp>
                    <p:nvSpPr>
                      <p:cNvPr id="53017" name="Freeform 537"/>
                      <p:cNvSpPr>
                        <a:spLocks/>
                      </p:cNvSpPr>
                      <p:nvPr/>
                    </p:nvSpPr>
                    <p:spPr bwMode="auto">
                      <a:xfrm>
                        <a:off x="2798" y="2580"/>
                        <a:ext cx="1" cy="4"/>
                      </a:xfrm>
                      <a:custGeom>
                        <a:avLst/>
                        <a:gdLst>
                          <a:gd name="T0" fmla="*/ 0 w 1"/>
                          <a:gd name="T1" fmla="*/ 0 h 4"/>
                          <a:gd name="T2" fmla="*/ 0 w 1"/>
                          <a:gd name="T3" fmla="*/ 0 h 4"/>
                          <a:gd name="T4" fmla="*/ 0 w 1"/>
                          <a:gd name="T5" fmla="*/ 4 h 4"/>
                          <a:gd name="T6" fmla="*/ 0 w 1"/>
                          <a:gd name="T7" fmla="*/ 0 h 4"/>
                          <a:gd name="T8" fmla="*/ 0 60000 65536"/>
                          <a:gd name="T9" fmla="*/ 0 60000 65536"/>
                          <a:gd name="T10" fmla="*/ 0 60000 65536"/>
                          <a:gd name="T11" fmla="*/ 0 60000 65536"/>
                          <a:gd name="T12" fmla="*/ 0 w 1"/>
                          <a:gd name="T13" fmla="*/ 0 h 4"/>
                          <a:gd name="T14" fmla="*/ 1 w 1"/>
                          <a:gd name="T15" fmla="*/ 4 h 4"/>
                        </a:gdLst>
                        <a:ahLst/>
                        <a:cxnLst>
                          <a:cxn ang="T8">
                            <a:pos x="T0" y="T1"/>
                          </a:cxn>
                          <a:cxn ang="T9">
                            <a:pos x="T2" y="T3"/>
                          </a:cxn>
                          <a:cxn ang="T10">
                            <a:pos x="T4" y="T5"/>
                          </a:cxn>
                          <a:cxn ang="T11">
                            <a:pos x="T6" y="T7"/>
                          </a:cxn>
                        </a:cxnLst>
                        <a:rect l="T12" t="T13" r="T14" b="T15"/>
                        <a:pathLst>
                          <a:path w="1" h="4">
                            <a:moveTo>
                              <a:pt x="0" y="0"/>
                            </a:moveTo>
                            <a:lnTo>
                              <a:pt x="0" y="0"/>
                            </a:lnTo>
                            <a:lnTo>
                              <a:pt x="0" y="4"/>
                            </a:lnTo>
                            <a:lnTo>
                              <a:pt x="0" y="0"/>
                            </a:lnTo>
                            <a:close/>
                          </a:path>
                        </a:pathLst>
                      </a:custGeom>
                      <a:solidFill>
                        <a:srgbClr val="000000"/>
                      </a:solidFill>
                      <a:ln w="9525">
                        <a:noFill/>
                        <a:round/>
                        <a:headEnd/>
                        <a:tailEnd/>
                      </a:ln>
                    </p:spPr>
                    <p:txBody>
                      <a:bodyPr/>
                      <a:lstStyle/>
                      <a:p>
                        <a:endParaRPr lang="en-US"/>
                      </a:p>
                    </p:txBody>
                  </p:sp>
                  <p:sp>
                    <p:nvSpPr>
                      <p:cNvPr id="53018" name="Line 538"/>
                      <p:cNvSpPr>
                        <a:spLocks noChangeShapeType="1"/>
                      </p:cNvSpPr>
                      <p:nvPr/>
                    </p:nvSpPr>
                    <p:spPr bwMode="auto">
                      <a:xfrm>
                        <a:off x="2808" y="2584"/>
                        <a:ext cx="3" cy="6"/>
                      </a:xfrm>
                      <a:prstGeom prst="line">
                        <a:avLst/>
                      </a:prstGeom>
                      <a:noFill/>
                      <a:ln w="11113">
                        <a:solidFill>
                          <a:srgbClr val="000000"/>
                        </a:solidFill>
                        <a:round/>
                        <a:headEnd/>
                        <a:tailEnd/>
                      </a:ln>
                    </p:spPr>
                    <p:txBody>
                      <a:bodyPr/>
                      <a:lstStyle/>
                      <a:p>
                        <a:endParaRPr lang="en-US"/>
                      </a:p>
                    </p:txBody>
                  </p:sp>
                </p:grpSp>
              </p:grpSp>
            </p:grpSp>
            <p:sp>
              <p:nvSpPr>
                <p:cNvPr id="52883" name="Freeform 539"/>
                <p:cNvSpPr>
                  <a:spLocks/>
                </p:cNvSpPr>
                <p:nvPr/>
              </p:nvSpPr>
              <p:spPr bwMode="auto">
                <a:xfrm>
                  <a:off x="2821" y="2541"/>
                  <a:ext cx="91" cy="141"/>
                </a:xfrm>
                <a:custGeom>
                  <a:avLst/>
                  <a:gdLst>
                    <a:gd name="T0" fmla="*/ 0 w 91"/>
                    <a:gd name="T1" fmla="*/ 141 h 141"/>
                    <a:gd name="T2" fmla="*/ 0 w 91"/>
                    <a:gd name="T3" fmla="*/ 141 h 141"/>
                    <a:gd name="T4" fmla="*/ 91 w 91"/>
                    <a:gd name="T5" fmla="*/ 141 h 141"/>
                    <a:gd name="T6" fmla="*/ 91 w 91"/>
                    <a:gd name="T7" fmla="*/ 0 h 141"/>
                    <a:gd name="T8" fmla="*/ 29 w 91"/>
                    <a:gd name="T9" fmla="*/ 13 h 141"/>
                    <a:gd name="T10" fmla="*/ 29 w 91"/>
                    <a:gd name="T11" fmla="*/ 105 h 141"/>
                    <a:gd name="T12" fmla="*/ 0 w 91"/>
                    <a:gd name="T13" fmla="*/ 118 h 141"/>
                    <a:gd name="T14" fmla="*/ 0 w 91"/>
                    <a:gd name="T15" fmla="*/ 141 h 141"/>
                    <a:gd name="T16" fmla="*/ 0 60000 65536"/>
                    <a:gd name="T17" fmla="*/ 0 60000 65536"/>
                    <a:gd name="T18" fmla="*/ 0 60000 65536"/>
                    <a:gd name="T19" fmla="*/ 0 60000 65536"/>
                    <a:gd name="T20" fmla="*/ 0 60000 65536"/>
                    <a:gd name="T21" fmla="*/ 0 60000 65536"/>
                    <a:gd name="T22" fmla="*/ 0 60000 65536"/>
                    <a:gd name="T23" fmla="*/ 0 60000 65536"/>
                    <a:gd name="T24" fmla="*/ 0 w 91"/>
                    <a:gd name="T25" fmla="*/ 0 h 141"/>
                    <a:gd name="T26" fmla="*/ 91 w 91"/>
                    <a:gd name="T27" fmla="*/ 141 h 1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 h="141">
                      <a:moveTo>
                        <a:pt x="0" y="141"/>
                      </a:moveTo>
                      <a:lnTo>
                        <a:pt x="0" y="141"/>
                      </a:lnTo>
                      <a:lnTo>
                        <a:pt x="91" y="141"/>
                      </a:lnTo>
                      <a:lnTo>
                        <a:pt x="91" y="0"/>
                      </a:lnTo>
                      <a:lnTo>
                        <a:pt x="29" y="13"/>
                      </a:lnTo>
                      <a:lnTo>
                        <a:pt x="29" y="105"/>
                      </a:lnTo>
                      <a:lnTo>
                        <a:pt x="0" y="118"/>
                      </a:lnTo>
                      <a:lnTo>
                        <a:pt x="0" y="141"/>
                      </a:lnTo>
                      <a:close/>
                    </a:path>
                  </a:pathLst>
                </a:custGeom>
                <a:solidFill>
                  <a:srgbClr val="5F3F1F"/>
                </a:solidFill>
                <a:ln w="9525">
                  <a:noFill/>
                  <a:round/>
                  <a:headEnd/>
                  <a:tailEnd/>
                </a:ln>
              </p:spPr>
              <p:txBody>
                <a:bodyPr/>
                <a:lstStyle/>
                <a:p>
                  <a:endParaRPr lang="en-US"/>
                </a:p>
              </p:txBody>
            </p:sp>
            <p:sp>
              <p:nvSpPr>
                <p:cNvPr id="52884" name="Freeform 540"/>
                <p:cNvSpPr>
                  <a:spLocks/>
                </p:cNvSpPr>
                <p:nvPr/>
              </p:nvSpPr>
              <p:spPr bwMode="auto">
                <a:xfrm>
                  <a:off x="2821" y="2554"/>
                  <a:ext cx="98" cy="134"/>
                </a:xfrm>
                <a:custGeom>
                  <a:avLst/>
                  <a:gdLst>
                    <a:gd name="T0" fmla="*/ 98 w 98"/>
                    <a:gd name="T1" fmla="*/ 134 h 134"/>
                    <a:gd name="T2" fmla="*/ 98 w 98"/>
                    <a:gd name="T3" fmla="*/ 0 h 134"/>
                    <a:gd name="T4" fmla="*/ 33 w 98"/>
                    <a:gd name="T5" fmla="*/ 0 h 134"/>
                    <a:gd name="T6" fmla="*/ 33 w 98"/>
                    <a:gd name="T7" fmla="*/ 98 h 134"/>
                    <a:gd name="T8" fmla="*/ 0 w 98"/>
                    <a:gd name="T9" fmla="*/ 111 h 134"/>
                    <a:gd name="T10" fmla="*/ 0 w 98"/>
                    <a:gd name="T11" fmla="*/ 134 h 134"/>
                    <a:gd name="T12" fmla="*/ 0 60000 65536"/>
                    <a:gd name="T13" fmla="*/ 0 60000 65536"/>
                    <a:gd name="T14" fmla="*/ 0 60000 65536"/>
                    <a:gd name="T15" fmla="*/ 0 60000 65536"/>
                    <a:gd name="T16" fmla="*/ 0 60000 65536"/>
                    <a:gd name="T17" fmla="*/ 0 60000 65536"/>
                    <a:gd name="T18" fmla="*/ 0 w 98"/>
                    <a:gd name="T19" fmla="*/ 0 h 134"/>
                    <a:gd name="T20" fmla="*/ 98 w 98"/>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98" h="134">
                      <a:moveTo>
                        <a:pt x="98" y="134"/>
                      </a:moveTo>
                      <a:lnTo>
                        <a:pt x="98" y="0"/>
                      </a:lnTo>
                      <a:lnTo>
                        <a:pt x="33" y="0"/>
                      </a:lnTo>
                      <a:lnTo>
                        <a:pt x="33" y="98"/>
                      </a:lnTo>
                      <a:lnTo>
                        <a:pt x="0" y="111"/>
                      </a:lnTo>
                      <a:lnTo>
                        <a:pt x="0" y="134"/>
                      </a:lnTo>
                    </a:path>
                  </a:pathLst>
                </a:custGeom>
                <a:noFill/>
                <a:ln w="11113">
                  <a:solidFill>
                    <a:srgbClr val="000000"/>
                  </a:solidFill>
                  <a:prstDash val="solid"/>
                  <a:round/>
                  <a:headEnd/>
                  <a:tailEnd/>
                </a:ln>
              </p:spPr>
              <p:txBody>
                <a:bodyPr/>
                <a:lstStyle/>
                <a:p>
                  <a:endParaRPr lang="en-US"/>
                </a:p>
              </p:txBody>
            </p:sp>
            <p:sp>
              <p:nvSpPr>
                <p:cNvPr id="52885" name="Freeform 541"/>
                <p:cNvSpPr>
                  <a:spLocks/>
                </p:cNvSpPr>
                <p:nvPr/>
              </p:nvSpPr>
              <p:spPr bwMode="auto">
                <a:xfrm>
                  <a:off x="3236" y="2603"/>
                  <a:ext cx="3" cy="66"/>
                </a:xfrm>
                <a:custGeom>
                  <a:avLst/>
                  <a:gdLst>
                    <a:gd name="T0" fmla="*/ 0 w 3"/>
                    <a:gd name="T1" fmla="*/ 10 h 66"/>
                    <a:gd name="T2" fmla="*/ 0 w 3"/>
                    <a:gd name="T3" fmla="*/ 10 h 66"/>
                    <a:gd name="T4" fmla="*/ 0 w 3"/>
                    <a:gd name="T5" fmla="*/ 0 h 66"/>
                    <a:gd name="T6" fmla="*/ 3 w 3"/>
                    <a:gd name="T7" fmla="*/ 0 h 66"/>
                    <a:gd name="T8" fmla="*/ 3 w 3"/>
                    <a:gd name="T9" fmla="*/ 10 h 66"/>
                    <a:gd name="T10" fmla="*/ 3 w 3"/>
                    <a:gd name="T11" fmla="*/ 0 h 66"/>
                    <a:gd name="T12" fmla="*/ 0 w 3"/>
                    <a:gd name="T13" fmla="*/ 0 h 66"/>
                    <a:gd name="T14" fmla="*/ 0 w 3"/>
                    <a:gd name="T15" fmla="*/ 10 h 66"/>
                    <a:gd name="T16" fmla="*/ 0 w 3"/>
                    <a:gd name="T17" fmla="*/ 66 h 66"/>
                    <a:gd name="T18" fmla="*/ 0 w 3"/>
                    <a:gd name="T19" fmla="*/ 1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66"/>
                    <a:gd name="T32" fmla="*/ 3 w 3"/>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66">
                      <a:moveTo>
                        <a:pt x="0" y="10"/>
                      </a:moveTo>
                      <a:lnTo>
                        <a:pt x="0" y="10"/>
                      </a:lnTo>
                      <a:lnTo>
                        <a:pt x="0" y="0"/>
                      </a:lnTo>
                      <a:lnTo>
                        <a:pt x="3" y="0"/>
                      </a:lnTo>
                      <a:lnTo>
                        <a:pt x="3" y="10"/>
                      </a:lnTo>
                      <a:lnTo>
                        <a:pt x="3" y="0"/>
                      </a:lnTo>
                      <a:lnTo>
                        <a:pt x="0" y="0"/>
                      </a:lnTo>
                      <a:lnTo>
                        <a:pt x="0" y="10"/>
                      </a:lnTo>
                      <a:lnTo>
                        <a:pt x="0" y="66"/>
                      </a:lnTo>
                      <a:lnTo>
                        <a:pt x="0" y="10"/>
                      </a:lnTo>
                      <a:close/>
                    </a:path>
                  </a:pathLst>
                </a:custGeom>
                <a:solidFill>
                  <a:srgbClr val="5F5F7F"/>
                </a:solidFill>
                <a:ln w="9525">
                  <a:noFill/>
                  <a:round/>
                  <a:headEnd/>
                  <a:tailEnd/>
                </a:ln>
              </p:spPr>
              <p:txBody>
                <a:bodyPr/>
                <a:lstStyle/>
                <a:p>
                  <a:endParaRPr lang="en-US"/>
                </a:p>
              </p:txBody>
            </p:sp>
            <p:sp>
              <p:nvSpPr>
                <p:cNvPr id="52886" name="Freeform 542"/>
                <p:cNvSpPr>
                  <a:spLocks/>
                </p:cNvSpPr>
                <p:nvPr/>
              </p:nvSpPr>
              <p:spPr bwMode="auto">
                <a:xfrm>
                  <a:off x="3236" y="2603"/>
                  <a:ext cx="10" cy="85"/>
                </a:xfrm>
                <a:custGeom>
                  <a:avLst/>
                  <a:gdLst>
                    <a:gd name="T0" fmla="*/ 0 w 10"/>
                    <a:gd name="T1" fmla="*/ 13 h 85"/>
                    <a:gd name="T2" fmla="*/ 0 w 10"/>
                    <a:gd name="T3" fmla="*/ 0 h 85"/>
                    <a:gd name="T4" fmla="*/ 10 w 10"/>
                    <a:gd name="T5" fmla="*/ 0 h 85"/>
                    <a:gd name="T6" fmla="*/ 10 w 10"/>
                    <a:gd name="T7" fmla="*/ 13 h 85"/>
                    <a:gd name="T8" fmla="*/ 10 w 10"/>
                    <a:gd name="T9" fmla="*/ 0 h 85"/>
                    <a:gd name="T10" fmla="*/ 0 w 10"/>
                    <a:gd name="T11" fmla="*/ 0 h 85"/>
                    <a:gd name="T12" fmla="*/ 0 w 10"/>
                    <a:gd name="T13" fmla="*/ 13 h 85"/>
                    <a:gd name="T14" fmla="*/ 0 w 10"/>
                    <a:gd name="T15" fmla="*/ 85 h 85"/>
                    <a:gd name="T16" fmla="*/ 0 w 10"/>
                    <a:gd name="T17" fmla="*/ 13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5"/>
                    <a:gd name="T29" fmla="*/ 10 w 10"/>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5">
                      <a:moveTo>
                        <a:pt x="0" y="13"/>
                      </a:moveTo>
                      <a:lnTo>
                        <a:pt x="0" y="0"/>
                      </a:lnTo>
                      <a:lnTo>
                        <a:pt x="10" y="0"/>
                      </a:lnTo>
                      <a:lnTo>
                        <a:pt x="10" y="13"/>
                      </a:lnTo>
                      <a:lnTo>
                        <a:pt x="10" y="0"/>
                      </a:lnTo>
                      <a:lnTo>
                        <a:pt x="0" y="0"/>
                      </a:lnTo>
                      <a:lnTo>
                        <a:pt x="0" y="13"/>
                      </a:lnTo>
                      <a:lnTo>
                        <a:pt x="0" y="85"/>
                      </a:lnTo>
                      <a:lnTo>
                        <a:pt x="0" y="13"/>
                      </a:lnTo>
                    </a:path>
                  </a:pathLst>
                </a:custGeom>
                <a:noFill/>
                <a:ln w="11113">
                  <a:solidFill>
                    <a:srgbClr val="000000"/>
                  </a:solidFill>
                  <a:prstDash val="solid"/>
                  <a:round/>
                  <a:headEnd/>
                  <a:tailEnd/>
                </a:ln>
              </p:spPr>
              <p:txBody>
                <a:bodyPr/>
                <a:lstStyle/>
                <a:p>
                  <a:endParaRPr lang="en-US"/>
                </a:p>
              </p:txBody>
            </p:sp>
            <p:grpSp>
              <p:nvGrpSpPr>
                <p:cNvPr id="52887" name="Group 543"/>
                <p:cNvGrpSpPr>
                  <a:grpSpLocks/>
                </p:cNvGrpSpPr>
                <p:nvPr/>
              </p:nvGrpSpPr>
              <p:grpSpPr bwMode="auto">
                <a:xfrm>
                  <a:off x="2863" y="2659"/>
                  <a:ext cx="229" cy="46"/>
                  <a:chOff x="2863" y="2659"/>
                  <a:chExt cx="229" cy="46"/>
                </a:xfrm>
              </p:grpSpPr>
              <p:grpSp>
                <p:nvGrpSpPr>
                  <p:cNvPr id="52977" name="Group 544"/>
                  <p:cNvGrpSpPr>
                    <a:grpSpLocks/>
                  </p:cNvGrpSpPr>
                  <p:nvPr/>
                </p:nvGrpSpPr>
                <p:grpSpPr bwMode="auto">
                  <a:xfrm>
                    <a:off x="2863" y="2665"/>
                    <a:ext cx="111" cy="36"/>
                    <a:chOff x="2863" y="2665"/>
                    <a:chExt cx="111" cy="36"/>
                  </a:xfrm>
                </p:grpSpPr>
                <p:grpSp>
                  <p:nvGrpSpPr>
                    <p:cNvPr id="52999" name="Group 545"/>
                    <p:cNvGrpSpPr>
                      <a:grpSpLocks/>
                    </p:cNvGrpSpPr>
                    <p:nvPr/>
                  </p:nvGrpSpPr>
                  <p:grpSpPr bwMode="auto">
                    <a:xfrm>
                      <a:off x="2863" y="2665"/>
                      <a:ext cx="33" cy="36"/>
                      <a:chOff x="2863" y="2665"/>
                      <a:chExt cx="33" cy="36"/>
                    </a:xfrm>
                  </p:grpSpPr>
                  <p:sp>
                    <p:nvSpPr>
                      <p:cNvPr id="53009" name="Rectangle 546"/>
                      <p:cNvSpPr>
                        <a:spLocks noChangeArrowheads="1"/>
                      </p:cNvSpPr>
                      <p:nvPr/>
                    </p:nvSpPr>
                    <p:spPr bwMode="auto">
                      <a:xfrm>
                        <a:off x="2867" y="2669"/>
                        <a:ext cx="29" cy="32"/>
                      </a:xfrm>
                      <a:prstGeom prst="rect">
                        <a:avLst/>
                      </a:prstGeom>
                      <a:noFill/>
                      <a:ln w="11113">
                        <a:solidFill>
                          <a:srgbClr val="000000"/>
                        </a:solidFill>
                        <a:miter lim="800000"/>
                        <a:headEnd/>
                        <a:tailEnd/>
                      </a:ln>
                    </p:spPr>
                    <p:txBody>
                      <a:bodyPr/>
                      <a:lstStyle/>
                      <a:p>
                        <a:endParaRPr lang="en-US"/>
                      </a:p>
                    </p:txBody>
                  </p:sp>
                  <p:sp>
                    <p:nvSpPr>
                      <p:cNvPr id="53010" name="Freeform 547"/>
                      <p:cNvSpPr>
                        <a:spLocks/>
                      </p:cNvSpPr>
                      <p:nvPr/>
                    </p:nvSpPr>
                    <p:spPr bwMode="auto">
                      <a:xfrm>
                        <a:off x="2863" y="2665"/>
                        <a:ext cx="33" cy="36"/>
                      </a:xfrm>
                      <a:custGeom>
                        <a:avLst/>
                        <a:gdLst>
                          <a:gd name="T0" fmla="*/ 33 w 33"/>
                          <a:gd name="T1" fmla="*/ 36 h 36"/>
                          <a:gd name="T2" fmla="*/ 33 w 33"/>
                          <a:gd name="T3" fmla="*/ 0 h 36"/>
                          <a:gd name="T4" fmla="*/ 0 w 33"/>
                          <a:gd name="T5" fmla="*/ 36 h 36"/>
                          <a:gd name="T6" fmla="*/ 0 w 33"/>
                          <a:gd name="T7" fmla="*/ 0 h 36"/>
                          <a:gd name="T8" fmla="*/ 0 60000 65536"/>
                          <a:gd name="T9" fmla="*/ 0 60000 65536"/>
                          <a:gd name="T10" fmla="*/ 0 60000 65536"/>
                          <a:gd name="T11" fmla="*/ 0 60000 65536"/>
                          <a:gd name="T12" fmla="*/ 0 w 33"/>
                          <a:gd name="T13" fmla="*/ 0 h 36"/>
                          <a:gd name="T14" fmla="*/ 33 w 33"/>
                          <a:gd name="T15" fmla="*/ 36 h 36"/>
                        </a:gdLst>
                        <a:ahLst/>
                        <a:cxnLst>
                          <a:cxn ang="T8">
                            <a:pos x="T0" y="T1"/>
                          </a:cxn>
                          <a:cxn ang="T9">
                            <a:pos x="T2" y="T3"/>
                          </a:cxn>
                          <a:cxn ang="T10">
                            <a:pos x="T4" y="T5"/>
                          </a:cxn>
                          <a:cxn ang="T11">
                            <a:pos x="T6" y="T7"/>
                          </a:cxn>
                        </a:cxnLst>
                        <a:rect l="T12" t="T13" r="T14" b="T15"/>
                        <a:pathLst>
                          <a:path w="33" h="36">
                            <a:moveTo>
                              <a:pt x="33" y="36"/>
                            </a:moveTo>
                            <a:lnTo>
                              <a:pt x="33" y="0"/>
                            </a:lnTo>
                            <a:lnTo>
                              <a:pt x="0" y="36"/>
                            </a:lnTo>
                            <a:lnTo>
                              <a:pt x="0" y="0"/>
                            </a:lnTo>
                          </a:path>
                        </a:pathLst>
                      </a:custGeom>
                      <a:noFill/>
                      <a:ln w="11113">
                        <a:solidFill>
                          <a:srgbClr val="000000"/>
                        </a:solidFill>
                        <a:prstDash val="solid"/>
                        <a:round/>
                        <a:headEnd/>
                        <a:tailEnd/>
                      </a:ln>
                    </p:spPr>
                    <p:txBody>
                      <a:bodyPr/>
                      <a:lstStyle/>
                      <a:p>
                        <a:endParaRPr lang="en-US"/>
                      </a:p>
                    </p:txBody>
                  </p:sp>
                </p:grpSp>
                <p:grpSp>
                  <p:nvGrpSpPr>
                    <p:cNvPr id="53000" name="Group 548"/>
                    <p:cNvGrpSpPr>
                      <a:grpSpLocks/>
                    </p:cNvGrpSpPr>
                    <p:nvPr/>
                  </p:nvGrpSpPr>
                  <p:grpSpPr bwMode="auto">
                    <a:xfrm>
                      <a:off x="2896" y="2665"/>
                      <a:ext cx="23" cy="36"/>
                      <a:chOff x="2896" y="2665"/>
                      <a:chExt cx="23" cy="36"/>
                    </a:xfrm>
                  </p:grpSpPr>
                  <p:sp>
                    <p:nvSpPr>
                      <p:cNvPr id="53007" name="Rectangle 549"/>
                      <p:cNvSpPr>
                        <a:spLocks noChangeArrowheads="1"/>
                      </p:cNvSpPr>
                      <p:nvPr/>
                    </p:nvSpPr>
                    <p:spPr bwMode="auto">
                      <a:xfrm>
                        <a:off x="2899" y="2669"/>
                        <a:ext cx="20" cy="32"/>
                      </a:xfrm>
                      <a:prstGeom prst="rect">
                        <a:avLst/>
                      </a:prstGeom>
                      <a:noFill/>
                      <a:ln w="11113">
                        <a:solidFill>
                          <a:srgbClr val="000000"/>
                        </a:solidFill>
                        <a:miter lim="800000"/>
                        <a:headEnd/>
                        <a:tailEnd/>
                      </a:ln>
                    </p:spPr>
                    <p:txBody>
                      <a:bodyPr/>
                      <a:lstStyle/>
                      <a:p>
                        <a:endParaRPr lang="en-US"/>
                      </a:p>
                    </p:txBody>
                  </p:sp>
                  <p:sp>
                    <p:nvSpPr>
                      <p:cNvPr id="53008" name="Freeform 550"/>
                      <p:cNvSpPr>
                        <a:spLocks/>
                      </p:cNvSpPr>
                      <p:nvPr/>
                    </p:nvSpPr>
                    <p:spPr bwMode="auto">
                      <a:xfrm>
                        <a:off x="2896" y="2665"/>
                        <a:ext cx="23" cy="36"/>
                      </a:xfrm>
                      <a:custGeom>
                        <a:avLst/>
                        <a:gdLst>
                          <a:gd name="T0" fmla="*/ 23 w 23"/>
                          <a:gd name="T1" fmla="*/ 36 h 36"/>
                          <a:gd name="T2" fmla="*/ 23 w 23"/>
                          <a:gd name="T3" fmla="*/ 0 h 36"/>
                          <a:gd name="T4" fmla="*/ 0 w 23"/>
                          <a:gd name="T5" fmla="*/ 36 h 36"/>
                          <a:gd name="T6" fmla="*/ 0 w 23"/>
                          <a:gd name="T7" fmla="*/ 0 h 36"/>
                          <a:gd name="T8" fmla="*/ 0 60000 65536"/>
                          <a:gd name="T9" fmla="*/ 0 60000 65536"/>
                          <a:gd name="T10" fmla="*/ 0 60000 65536"/>
                          <a:gd name="T11" fmla="*/ 0 60000 65536"/>
                          <a:gd name="T12" fmla="*/ 0 w 23"/>
                          <a:gd name="T13" fmla="*/ 0 h 36"/>
                          <a:gd name="T14" fmla="*/ 23 w 23"/>
                          <a:gd name="T15" fmla="*/ 36 h 36"/>
                        </a:gdLst>
                        <a:ahLst/>
                        <a:cxnLst>
                          <a:cxn ang="T8">
                            <a:pos x="T0" y="T1"/>
                          </a:cxn>
                          <a:cxn ang="T9">
                            <a:pos x="T2" y="T3"/>
                          </a:cxn>
                          <a:cxn ang="T10">
                            <a:pos x="T4" y="T5"/>
                          </a:cxn>
                          <a:cxn ang="T11">
                            <a:pos x="T6" y="T7"/>
                          </a:cxn>
                        </a:cxnLst>
                        <a:rect l="T12" t="T13" r="T14" b="T15"/>
                        <a:pathLst>
                          <a:path w="23" h="36">
                            <a:moveTo>
                              <a:pt x="23" y="36"/>
                            </a:moveTo>
                            <a:lnTo>
                              <a:pt x="23" y="0"/>
                            </a:lnTo>
                            <a:lnTo>
                              <a:pt x="0" y="36"/>
                            </a:lnTo>
                            <a:lnTo>
                              <a:pt x="0" y="0"/>
                            </a:lnTo>
                          </a:path>
                        </a:pathLst>
                      </a:custGeom>
                      <a:noFill/>
                      <a:ln w="11113">
                        <a:solidFill>
                          <a:srgbClr val="000000"/>
                        </a:solidFill>
                        <a:prstDash val="solid"/>
                        <a:round/>
                        <a:headEnd/>
                        <a:tailEnd/>
                      </a:ln>
                    </p:spPr>
                    <p:txBody>
                      <a:bodyPr/>
                      <a:lstStyle/>
                      <a:p>
                        <a:endParaRPr lang="en-US"/>
                      </a:p>
                    </p:txBody>
                  </p:sp>
                </p:grpSp>
                <p:grpSp>
                  <p:nvGrpSpPr>
                    <p:cNvPr id="53001" name="Group 551"/>
                    <p:cNvGrpSpPr>
                      <a:grpSpLocks/>
                    </p:cNvGrpSpPr>
                    <p:nvPr/>
                  </p:nvGrpSpPr>
                  <p:grpSpPr bwMode="auto">
                    <a:xfrm>
                      <a:off x="2919" y="2665"/>
                      <a:ext cx="29" cy="36"/>
                      <a:chOff x="2919" y="2665"/>
                      <a:chExt cx="29" cy="36"/>
                    </a:xfrm>
                  </p:grpSpPr>
                  <p:sp>
                    <p:nvSpPr>
                      <p:cNvPr id="53005" name="Rectangle 552"/>
                      <p:cNvSpPr>
                        <a:spLocks noChangeArrowheads="1"/>
                      </p:cNvSpPr>
                      <p:nvPr/>
                    </p:nvSpPr>
                    <p:spPr bwMode="auto">
                      <a:xfrm>
                        <a:off x="2922" y="2669"/>
                        <a:ext cx="26" cy="32"/>
                      </a:xfrm>
                      <a:prstGeom prst="rect">
                        <a:avLst/>
                      </a:prstGeom>
                      <a:noFill/>
                      <a:ln w="11113">
                        <a:solidFill>
                          <a:srgbClr val="000000"/>
                        </a:solidFill>
                        <a:miter lim="800000"/>
                        <a:headEnd/>
                        <a:tailEnd/>
                      </a:ln>
                    </p:spPr>
                    <p:txBody>
                      <a:bodyPr/>
                      <a:lstStyle/>
                      <a:p>
                        <a:endParaRPr lang="en-US"/>
                      </a:p>
                    </p:txBody>
                  </p:sp>
                  <p:sp>
                    <p:nvSpPr>
                      <p:cNvPr id="53006" name="Freeform 553"/>
                      <p:cNvSpPr>
                        <a:spLocks/>
                      </p:cNvSpPr>
                      <p:nvPr/>
                    </p:nvSpPr>
                    <p:spPr bwMode="auto">
                      <a:xfrm>
                        <a:off x="2919" y="2665"/>
                        <a:ext cx="29" cy="36"/>
                      </a:xfrm>
                      <a:custGeom>
                        <a:avLst/>
                        <a:gdLst>
                          <a:gd name="T0" fmla="*/ 29 w 29"/>
                          <a:gd name="T1" fmla="*/ 36 h 36"/>
                          <a:gd name="T2" fmla="*/ 29 w 29"/>
                          <a:gd name="T3" fmla="*/ 0 h 36"/>
                          <a:gd name="T4" fmla="*/ 0 w 29"/>
                          <a:gd name="T5" fmla="*/ 36 h 36"/>
                          <a:gd name="T6" fmla="*/ 0 w 29"/>
                          <a:gd name="T7" fmla="*/ 0 h 36"/>
                          <a:gd name="T8" fmla="*/ 0 60000 65536"/>
                          <a:gd name="T9" fmla="*/ 0 60000 65536"/>
                          <a:gd name="T10" fmla="*/ 0 60000 65536"/>
                          <a:gd name="T11" fmla="*/ 0 60000 65536"/>
                          <a:gd name="T12" fmla="*/ 0 w 29"/>
                          <a:gd name="T13" fmla="*/ 0 h 36"/>
                          <a:gd name="T14" fmla="*/ 29 w 29"/>
                          <a:gd name="T15" fmla="*/ 36 h 36"/>
                        </a:gdLst>
                        <a:ahLst/>
                        <a:cxnLst>
                          <a:cxn ang="T8">
                            <a:pos x="T0" y="T1"/>
                          </a:cxn>
                          <a:cxn ang="T9">
                            <a:pos x="T2" y="T3"/>
                          </a:cxn>
                          <a:cxn ang="T10">
                            <a:pos x="T4" y="T5"/>
                          </a:cxn>
                          <a:cxn ang="T11">
                            <a:pos x="T6" y="T7"/>
                          </a:cxn>
                        </a:cxnLst>
                        <a:rect l="T12" t="T13" r="T14" b="T15"/>
                        <a:pathLst>
                          <a:path w="29" h="36">
                            <a:moveTo>
                              <a:pt x="29" y="36"/>
                            </a:moveTo>
                            <a:lnTo>
                              <a:pt x="29" y="0"/>
                            </a:lnTo>
                            <a:lnTo>
                              <a:pt x="0" y="36"/>
                            </a:lnTo>
                            <a:lnTo>
                              <a:pt x="0" y="0"/>
                            </a:lnTo>
                          </a:path>
                        </a:pathLst>
                      </a:custGeom>
                      <a:noFill/>
                      <a:ln w="11113">
                        <a:solidFill>
                          <a:srgbClr val="000000"/>
                        </a:solidFill>
                        <a:prstDash val="solid"/>
                        <a:round/>
                        <a:headEnd/>
                        <a:tailEnd/>
                      </a:ln>
                    </p:spPr>
                    <p:txBody>
                      <a:bodyPr/>
                      <a:lstStyle/>
                      <a:p>
                        <a:endParaRPr lang="en-US"/>
                      </a:p>
                    </p:txBody>
                  </p:sp>
                </p:grpSp>
                <p:grpSp>
                  <p:nvGrpSpPr>
                    <p:cNvPr id="53002" name="Group 554"/>
                    <p:cNvGrpSpPr>
                      <a:grpSpLocks/>
                    </p:cNvGrpSpPr>
                    <p:nvPr/>
                  </p:nvGrpSpPr>
                  <p:grpSpPr bwMode="auto">
                    <a:xfrm>
                      <a:off x="2948" y="2665"/>
                      <a:ext cx="26" cy="36"/>
                      <a:chOff x="2948" y="2665"/>
                      <a:chExt cx="26" cy="36"/>
                    </a:xfrm>
                  </p:grpSpPr>
                  <p:sp>
                    <p:nvSpPr>
                      <p:cNvPr id="53003" name="Rectangle 555"/>
                      <p:cNvSpPr>
                        <a:spLocks noChangeArrowheads="1"/>
                      </p:cNvSpPr>
                      <p:nvPr/>
                    </p:nvSpPr>
                    <p:spPr bwMode="auto">
                      <a:xfrm>
                        <a:off x="2955" y="2669"/>
                        <a:ext cx="16" cy="32"/>
                      </a:xfrm>
                      <a:prstGeom prst="rect">
                        <a:avLst/>
                      </a:prstGeom>
                      <a:noFill/>
                      <a:ln w="11113">
                        <a:solidFill>
                          <a:srgbClr val="000000"/>
                        </a:solidFill>
                        <a:miter lim="800000"/>
                        <a:headEnd/>
                        <a:tailEnd/>
                      </a:ln>
                    </p:spPr>
                    <p:txBody>
                      <a:bodyPr/>
                      <a:lstStyle/>
                      <a:p>
                        <a:endParaRPr lang="en-US"/>
                      </a:p>
                    </p:txBody>
                  </p:sp>
                  <p:sp>
                    <p:nvSpPr>
                      <p:cNvPr id="53004" name="Freeform 556"/>
                      <p:cNvSpPr>
                        <a:spLocks/>
                      </p:cNvSpPr>
                      <p:nvPr/>
                    </p:nvSpPr>
                    <p:spPr bwMode="auto">
                      <a:xfrm>
                        <a:off x="2948" y="2665"/>
                        <a:ext cx="26" cy="36"/>
                      </a:xfrm>
                      <a:custGeom>
                        <a:avLst/>
                        <a:gdLst>
                          <a:gd name="T0" fmla="*/ 26 w 26"/>
                          <a:gd name="T1" fmla="*/ 36 h 36"/>
                          <a:gd name="T2" fmla="*/ 26 w 26"/>
                          <a:gd name="T3" fmla="*/ 0 h 36"/>
                          <a:gd name="T4" fmla="*/ 0 w 26"/>
                          <a:gd name="T5" fmla="*/ 36 h 36"/>
                          <a:gd name="T6" fmla="*/ 0 w 26"/>
                          <a:gd name="T7" fmla="*/ 0 h 36"/>
                          <a:gd name="T8" fmla="*/ 0 60000 65536"/>
                          <a:gd name="T9" fmla="*/ 0 60000 65536"/>
                          <a:gd name="T10" fmla="*/ 0 60000 65536"/>
                          <a:gd name="T11" fmla="*/ 0 60000 65536"/>
                          <a:gd name="T12" fmla="*/ 0 w 26"/>
                          <a:gd name="T13" fmla="*/ 0 h 36"/>
                          <a:gd name="T14" fmla="*/ 26 w 26"/>
                          <a:gd name="T15" fmla="*/ 36 h 36"/>
                        </a:gdLst>
                        <a:ahLst/>
                        <a:cxnLst>
                          <a:cxn ang="T8">
                            <a:pos x="T0" y="T1"/>
                          </a:cxn>
                          <a:cxn ang="T9">
                            <a:pos x="T2" y="T3"/>
                          </a:cxn>
                          <a:cxn ang="T10">
                            <a:pos x="T4" y="T5"/>
                          </a:cxn>
                          <a:cxn ang="T11">
                            <a:pos x="T6" y="T7"/>
                          </a:cxn>
                        </a:cxnLst>
                        <a:rect l="T12" t="T13" r="T14" b="T15"/>
                        <a:pathLst>
                          <a:path w="26" h="36">
                            <a:moveTo>
                              <a:pt x="26" y="36"/>
                            </a:moveTo>
                            <a:lnTo>
                              <a:pt x="26" y="0"/>
                            </a:lnTo>
                            <a:lnTo>
                              <a:pt x="0" y="36"/>
                            </a:lnTo>
                            <a:lnTo>
                              <a:pt x="0" y="0"/>
                            </a:lnTo>
                          </a:path>
                        </a:pathLst>
                      </a:custGeom>
                      <a:noFill/>
                      <a:ln w="11113">
                        <a:solidFill>
                          <a:srgbClr val="000000"/>
                        </a:solidFill>
                        <a:prstDash val="solid"/>
                        <a:round/>
                        <a:headEnd/>
                        <a:tailEnd/>
                      </a:ln>
                    </p:spPr>
                    <p:txBody>
                      <a:bodyPr/>
                      <a:lstStyle/>
                      <a:p>
                        <a:endParaRPr lang="en-US"/>
                      </a:p>
                    </p:txBody>
                  </p:sp>
                </p:grpSp>
              </p:grpSp>
              <p:grpSp>
                <p:nvGrpSpPr>
                  <p:cNvPr id="52978" name="Group 557"/>
                  <p:cNvGrpSpPr>
                    <a:grpSpLocks/>
                  </p:cNvGrpSpPr>
                  <p:nvPr/>
                </p:nvGrpSpPr>
                <p:grpSpPr bwMode="auto">
                  <a:xfrm>
                    <a:off x="2974" y="2665"/>
                    <a:ext cx="118" cy="36"/>
                    <a:chOff x="2974" y="2665"/>
                    <a:chExt cx="118" cy="36"/>
                  </a:xfrm>
                </p:grpSpPr>
                <p:grpSp>
                  <p:nvGrpSpPr>
                    <p:cNvPr id="52987" name="Group 558"/>
                    <p:cNvGrpSpPr>
                      <a:grpSpLocks/>
                    </p:cNvGrpSpPr>
                    <p:nvPr/>
                  </p:nvGrpSpPr>
                  <p:grpSpPr bwMode="auto">
                    <a:xfrm>
                      <a:off x="2974" y="2665"/>
                      <a:ext cx="33" cy="36"/>
                      <a:chOff x="2974" y="2665"/>
                      <a:chExt cx="33" cy="36"/>
                    </a:xfrm>
                  </p:grpSpPr>
                  <p:sp>
                    <p:nvSpPr>
                      <p:cNvPr id="52997" name="Rectangle 559"/>
                      <p:cNvSpPr>
                        <a:spLocks noChangeArrowheads="1"/>
                      </p:cNvSpPr>
                      <p:nvPr/>
                    </p:nvSpPr>
                    <p:spPr bwMode="auto">
                      <a:xfrm>
                        <a:off x="2978" y="2669"/>
                        <a:ext cx="29" cy="32"/>
                      </a:xfrm>
                      <a:prstGeom prst="rect">
                        <a:avLst/>
                      </a:prstGeom>
                      <a:noFill/>
                      <a:ln w="11113">
                        <a:solidFill>
                          <a:srgbClr val="000000"/>
                        </a:solidFill>
                        <a:miter lim="800000"/>
                        <a:headEnd/>
                        <a:tailEnd/>
                      </a:ln>
                    </p:spPr>
                    <p:txBody>
                      <a:bodyPr/>
                      <a:lstStyle/>
                      <a:p>
                        <a:endParaRPr lang="en-US"/>
                      </a:p>
                    </p:txBody>
                  </p:sp>
                  <p:sp>
                    <p:nvSpPr>
                      <p:cNvPr id="52998" name="Freeform 560"/>
                      <p:cNvSpPr>
                        <a:spLocks/>
                      </p:cNvSpPr>
                      <p:nvPr/>
                    </p:nvSpPr>
                    <p:spPr bwMode="auto">
                      <a:xfrm>
                        <a:off x="2974" y="2665"/>
                        <a:ext cx="33" cy="36"/>
                      </a:xfrm>
                      <a:custGeom>
                        <a:avLst/>
                        <a:gdLst>
                          <a:gd name="T0" fmla="*/ 33 w 33"/>
                          <a:gd name="T1" fmla="*/ 36 h 36"/>
                          <a:gd name="T2" fmla="*/ 33 w 33"/>
                          <a:gd name="T3" fmla="*/ 0 h 36"/>
                          <a:gd name="T4" fmla="*/ 0 w 33"/>
                          <a:gd name="T5" fmla="*/ 36 h 36"/>
                          <a:gd name="T6" fmla="*/ 0 w 33"/>
                          <a:gd name="T7" fmla="*/ 0 h 36"/>
                          <a:gd name="T8" fmla="*/ 0 60000 65536"/>
                          <a:gd name="T9" fmla="*/ 0 60000 65536"/>
                          <a:gd name="T10" fmla="*/ 0 60000 65536"/>
                          <a:gd name="T11" fmla="*/ 0 60000 65536"/>
                          <a:gd name="T12" fmla="*/ 0 w 33"/>
                          <a:gd name="T13" fmla="*/ 0 h 36"/>
                          <a:gd name="T14" fmla="*/ 33 w 33"/>
                          <a:gd name="T15" fmla="*/ 36 h 36"/>
                        </a:gdLst>
                        <a:ahLst/>
                        <a:cxnLst>
                          <a:cxn ang="T8">
                            <a:pos x="T0" y="T1"/>
                          </a:cxn>
                          <a:cxn ang="T9">
                            <a:pos x="T2" y="T3"/>
                          </a:cxn>
                          <a:cxn ang="T10">
                            <a:pos x="T4" y="T5"/>
                          </a:cxn>
                          <a:cxn ang="T11">
                            <a:pos x="T6" y="T7"/>
                          </a:cxn>
                        </a:cxnLst>
                        <a:rect l="T12" t="T13" r="T14" b="T15"/>
                        <a:pathLst>
                          <a:path w="33" h="36">
                            <a:moveTo>
                              <a:pt x="33" y="36"/>
                            </a:moveTo>
                            <a:lnTo>
                              <a:pt x="33" y="0"/>
                            </a:lnTo>
                            <a:lnTo>
                              <a:pt x="0" y="36"/>
                            </a:lnTo>
                            <a:lnTo>
                              <a:pt x="0" y="0"/>
                            </a:lnTo>
                          </a:path>
                        </a:pathLst>
                      </a:custGeom>
                      <a:noFill/>
                      <a:ln w="11113">
                        <a:solidFill>
                          <a:srgbClr val="000000"/>
                        </a:solidFill>
                        <a:prstDash val="solid"/>
                        <a:round/>
                        <a:headEnd/>
                        <a:tailEnd/>
                      </a:ln>
                    </p:spPr>
                    <p:txBody>
                      <a:bodyPr/>
                      <a:lstStyle/>
                      <a:p>
                        <a:endParaRPr lang="en-US"/>
                      </a:p>
                    </p:txBody>
                  </p:sp>
                </p:grpSp>
                <p:grpSp>
                  <p:nvGrpSpPr>
                    <p:cNvPr id="52988" name="Group 561"/>
                    <p:cNvGrpSpPr>
                      <a:grpSpLocks/>
                    </p:cNvGrpSpPr>
                    <p:nvPr/>
                  </p:nvGrpSpPr>
                  <p:grpSpPr bwMode="auto">
                    <a:xfrm>
                      <a:off x="3007" y="2665"/>
                      <a:ext cx="30" cy="36"/>
                      <a:chOff x="3007" y="2665"/>
                      <a:chExt cx="30" cy="36"/>
                    </a:xfrm>
                  </p:grpSpPr>
                  <p:sp>
                    <p:nvSpPr>
                      <p:cNvPr id="52995" name="Rectangle 562"/>
                      <p:cNvSpPr>
                        <a:spLocks noChangeArrowheads="1"/>
                      </p:cNvSpPr>
                      <p:nvPr/>
                    </p:nvSpPr>
                    <p:spPr bwMode="auto">
                      <a:xfrm>
                        <a:off x="3010" y="2669"/>
                        <a:ext cx="27" cy="32"/>
                      </a:xfrm>
                      <a:prstGeom prst="rect">
                        <a:avLst/>
                      </a:prstGeom>
                      <a:noFill/>
                      <a:ln w="11113">
                        <a:solidFill>
                          <a:srgbClr val="000000"/>
                        </a:solidFill>
                        <a:miter lim="800000"/>
                        <a:headEnd/>
                        <a:tailEnd/>
                      </a:ln>
                    </p:spPr>
                    <p:txBody>
                      <a:bodyPr/>
                      <a:lstStyle/>
                      <a:p>
                        <a:endParaRPr lang="en-US"/>
                      </a:p>
                    </p:txBody>
                  </p:sp>
                  <p:sp>
                    <p:nvSpPr>
                      <p:cNvPr id="52996" name="Freeform 563"/>
                      <p:cNvSpPr>
                        <a:spLocks/>
                      </p:cNvSpPr>
                      <p:nvPr/>
                    </p:nvSpPr>
                    <p:spPr bwMode="auto">
                      <a:xfrm>
                        <a:off x="3007" y="2665"/>
                        <a:ext cx="30" cy="36"/>
                      </a:xfrm>
                      <a:custGeom>
                        <a:avLst/>
                        <a:gdLst>
                          <a:gd name="T0" fmla="*/ 30 w 30"/>
                          <a:gd name="T1" fmla="*/ 36 h 36"/>
                          <a:gd name="T2" fmla="*/ 30 w 30"/>
                          <a:gd name="T3" fmla="*/ 0 h 36"/>
                          <a:gd name="T4" fmla="*/ 0 w 30"/>
                          <a:gd name="T5" fmla="*/ 36 h 36"/>
                          <a:gd name="T6" fmla="*/ 0 w 30"/>
                          <a:gd name="T7" fmla="*/ 0 h 36"/>
                          <a:gd name="T8" fmla="*/ 0 60000 65536"/>
                          <a:gd name="T9" fmla="*/ 0 60000 65536"/>
                          <a:gd name="T10" fmla="*/ 0 60000 65536"/>
                          <a:gd name="T11" fmla="*/ 0 60000 65536"/>
                          <a:gd name="T12" fmla="*/ 0 w 30"/>
                          <a:gd name="T13" fmla="*/ 0 h 36"/>
                          <a:gd name="T14" fmla="*/ 30 w 30"/>
                          <a:gd name="T15" fmla="*/ 36 h 36"/>
                        </a:gdLst>
                        <a:ahLst/>
                        <a:cxnLst>
                          <a:cxn ang="T8">
                            <a:pos x="T0" y="T1"/>
                          </a:cxn>
                          <a:cxn ang="T9">
                            <a:pos x="T2" y="T3"/>
                          </a:cxn>
                          <a:cxn ang="T10">
                            <a:pos x="T4" y="T5"/>
                          </a:cxn>
                          <a:cxn ang="T11">
                            <a:pos x="T6" y="T7"/>
                          </a:cxn>
                        </a:cxnLst>
                        <a:rect l="T12" t="T13" r="T14" b="T15"/>
                        <a:pathLst>
                          <a:path w="30" h="36">
                            <a:moveTo>
                              <a:pt x="30" y="36"/>
                            </a:moveTo>
                            <a:lnTo>
                              <a:pt x="30" y="0"/>
                            </a:lnTo>
                            <a:lnTo>
                              <a:pt x="0" y="36"/>
                            </a:lnTo>
                            <a:lnTo>
                              <a:pt x="0" y="0"/>
                            </a:lnTo>
                          </a:path>
                        </a:pathLst>
                      </a:custGeom>
                      <a:noFill/>
                      <a:ln w="11113">
                        <a:solidFill>
                          <a:srgbClr val="000000"/>
                        </a:solidFill>
                        <a:prstDash val="solid"/>
                        <a:round/>
                        <a:headEnd/>
                        <a:tailEnd/>
                      </a:ln>
                    </p:spPr>
                    <p:txBody>
                      <a:bodyPr/>
                      <a:lstStyle/>
                      <a:p>
                        <a:endParaRPr lang="en-US"/>
                      </a:p>
                    </p:txBody>
                  </p:sp>
                </p:grpSp>
                <p:grpSp>
                  <p:nvGrpSpPr>
                    <p:cNvPr id="52989" name="Group 564"/>
                    <p:cNvGrpSpPr>
                      <a:grpSpLocks/>
                    </p:cNvGrpSpPr>
                    <p:nvPr/>
                  </p:nvGrpSpPr>
                  <p:grpSpPr bwMode="auto">
                    <a:xfrm>
                      <a:off x="3037" y="2665"/>
                      <a:ext cx="22" cy="36"/>
                      <a:chOff x="3037" y="2665"/>
                      <a:chExt cx="22" cy="36"/>
                    </a:xfrm>
                  </p:grpSpPr>
                  <p:sp>
                    <p:nvSpPr>
                      <p:cNvPr id="52993" name="Rectangle 565"/>
                      <p:cNvSpPr>
                        <a:spLocks noChangeArrowheads="1"/>
                      </p:cNvSpPr>
                      <p:nvPr/>
                    </p:nvSpPr>
                    <p:spPr bwMode="auto">
                      <a:xfrm>
                        <a:off x="3040" y="2669"/>
                        <a:ext cx="19" cy="32"/>
                      </a:xfrm>
                      <a:prstGeom prst="rect">
                        <a:avLst/>
                      </a:prstGeom>
                      <a:noFill/>
                      <a:ln w="11113">
                        <a:solidFill>
                          <a:srgbClr val="000000"/>
                        </a:solidFill>
                        <a:miter lim="800000"/>
                        <a:headEnd/>
                        <a:tailEnd/>
                      </a:ln>
                    </p:spPr>
                    <p:txBody>
                      <a:bodyPr/>
                      <a:lstStyle/>
                      <a:p>
                        <a:endParaRPr lang="en-US"/>
                      </a:p>
                    </p:txBody>
                  </p:sp>
                  <p:sp>
                    <p:nvSpPr>
                      <p:cNvPr id="52994" name="Freeform 566"/>
                      <p:cNvSpPr>
                        <a:spLocks/>
                      </p:cNvSpPr>
                      <p:nvPr/>
                    </p:nvSpPr>
                    <p:spPr bwMode="auto">
                      <a:xfrm>
                        <a:off x="3037" y="2665"/>
                        <a:ext cx="22" cy="36"/>
                      </a:xfrm>
                      <a:custGeom>
                        <a:avLst/>
                        <a:gdLst>
                          <a:gd name="T0" fmla="*/ 22 w 22"/>
                          <a:gd name="T1" fmla="*/ 36 h 36"/>
                          <a:gd name="T2" fmla="*/ 22 w 22"/>
                          <a:gd name="T3" fmla="*/ 0 h 36"/>
                          <a:gd name="T4" fmla="*/ 0 w 22"/>
                          <a:gd name="T5" fmla="*/ 36 h 36"/>
                          <a:gd name="T6" fmla="*/ 0 w 22"/>
                          <a:gd name="T7" fmla="*/ 0 h 36"/>
                          <a:gd name="T8" fmla="*/ 0 60000 65536"/>
                          <a:gd name="T9" fmla="*/ 0 60000 65536"/>
                          <a:gd name="T10" fmla="*/ 0 60000 65536"/>
                          <a:gd name="T11" fmla="*/ 0 60000 65536"/>
                          <a:gd name="T12" fmla="*/ 0 w 22"/>
                          <a:gd name="T13" fmla="*/ 0 h 36"/>
                          <a:gd name="T14" fmla="*/ 22 w 22"/>
                          <a:gd name="T15" fmla="*/ 36 h 36"/>
                        </a:gdLst>
                        <a:ahLst/>
                        <a:cxnLst>
                          <a:cxn ang="T8">
                            <a:pos x="T0" y="T1"/>
                          </a:cxn>
                          <a:cxn ang="T9">
                            <a:pos x="T2" y="T3"/>
                          </a:cxn>
                          <a:cxn ang="T10">
                            <a:pos x="T4" y="T5"/>
                          </a:cxn>
                          <a:cxn ang="T11">
                            <a:pos x="T6" y="T7"/>
                          </a:cxn>
                        </a:cxnLst>
                        <a:rect l="T12" t="T13" r="T14" b="T15"/>
                        <a:pathLst>
                          <a:path w="22" h="36">
                            <a:moveTo>
                              <a:pt x="22" y="36"/>
                            </a:moveTo>
                            <a:lnTo>
                              <a:pt x="22" y="0"/>
                            </a:lnTo>
                            <a:lnTo>
                              <a:pt x="0" y="36"/>
                            </a:lnTo>
                            <a:lnTo>
                              <a:pt x="0" y="0"/>
                            </a:lnTo>
                          </a:path>
                        </a:pathLst>
                      </a:custGeom>
                      <a:noFill/>
                      <a:ln w="11113">
                        <a:solidFill>
                          <a:srgbClr val="000000"/>
                        </a:solidFill>
                        <a:prstDash val="solid"/>
                        <a:round/>
                        <a:headEnd/>
                        <a:tailEnd/>
                      </a:ln>
                    </p:spPr>
                    <p:txBody>
                      <a:bodyPr/>
                      <a:lstStyle/>
                      <a:p>
                        <a:endParaRPr lang="en-US"/>
                      </a:p>
                    </p:txBody>
                  </p:sp>
                </p:grpSp>
                <p:grpSp>
                  <p:nvGrpSpPr>
                    <p:cNvPr id="52990" name="Group 567"/>
                    <p:cNvGrpSpPr>
                      <a:grpSpLocks/>
                    </p:cNvGrpSpPr>
                    <p:nvPr/>
                  </p:nvGrpSpPr>
                  <p:grpSpPr bwMode="auto">
                    <a:xfrm>
                      <a:off x="3059" y="2665"/>
                      <a:ext cx="33" cy="36"/>
                      <a:chOff x="3059" y="2665"/>
                      <a:chExt cx="33" cy="36"/>
                    </a:xfrm>
                  </p:grpSpPr>
                  <p:sp>
                    <p:nvSpPr>
                      <p:cNvPr id="52991" name="Rectangle 568"/>
                      <p:cNvSpPr>
                        <a:spLocks noChangeArrowheads="1"/>
                      </p:cNvSpPr>
                      <p:nvPr/>
                    </p:nvSpPr>
                    <p:spPr bwMode="auto">
                      <a:xfrm>
                        <a:off x="3066" y="2669"/>
                        <a:ext cx="26" cy="32"/>
                      </a:xfrm>
                      <a:prstGeom prst="rect">
                        <a:avLst/>
                      </a:prstGeom>
                      <a:noFill/>
                      <a:ln w="11113">
                        <a:solidFill>
                          <a:srgbClr val="000000"/>
                        </a:solidFill>
                        <a:miter lim="800000"/>
                        <a:headEnd/>
                        <a:tailEnd/>
                      </a:ln>
                    </p:spPr>
                    <p:txBody>
                      <a:bodyPr/>
                      <a:lstStyle/>
                      <a:p>
                        <a:endParaRPr lang="en-US"/>
                      </a:p>
                    </p:txBody>
                  </p:sp>
                  <p:sp>
                    <p:nvSpPr>
                      <p:cNvPr id="52992" name="Freeform 569"/>
                      <p:cNvSpPr>
                        <a:spLocks/>
                      </p:cNvSpPr>
                      <p:nvPr/>
                    </p:nvSpPr>
                    <p:spPr bwMode="auto">
                      <a:xfrm>
                        <a:off x="3059" y="2665"/>
                        <a:ext cx="33" cy="36"/>
                      </a:xfrm>
                      <a:custGeom>
                        <a:avLst/>
                        <a:gdLst>
                          <a:gd name="T0" fmla="*/ 33 w 33"/>
                          <a:gd name="T1" fmla="*/ 36 h 36"/>
                          <a:gd name="T2" fmla="*/ 33 w 33"/>
                          <a:gd name="T3" fmla="*/ 0 h 36"/>
                          <a:gd name="T4" fmla="*/ 0 w 33"/>
                          <a:gd name="T5" fmla="*/ 36 h 36"/>
                          <a:gd name="T6" fmla="*/ 0 w 33"/>
                          <a:gd name="T7" fmla="*/ 0 h 36"/>
                          <a:gd name="T8" fmla="*/ 0 60000 65536"/>
                          <a:gd name="T9" fmla="*/ 0 60000 65536"/>
                          <a:gd name="T10" fmla="*/ 0 60000 65536"/>
                          <a:gd name="T11" fmla="*/ 0 60000 65536"/>
                          <a:gd name="T12" fmla="*/ 0 w 33"/>
                          <a:gd name="T13" fmla="*/ 0 h 36"/>
                          <a:gd name="T14" fmla="*/ 33 w 33"/>
                          <a:gd name="T15" fmla="*/ 36 h 36"/>
                        </a:gdLst>
                        <a:ahLst/>
                        <a:cxnLst>
                          <a:cxn ang="T8">
                            <a:pos x="T0" y="T1"/>
                          </a:cxn>
                          <a:cxn ang="T9">
                            <a:pos x="T2" y="T3"/>
                          </a:cxn>
                          <a:cxn ang="T10">
                            <a:pos x="T4" y="T5"/>
                          </a:cxn>
                          <a:cxn ang="T11">
                            <a:pos x="T6" y="T7"/>
                          </a:cxn>
                        </a:cxnLst>
                        <a:rect l="T12" t="T13" r="T14" b="T15"/>
                        <a:pathLst>
                          <a:path w="33" h="36">
                            <a:moveTo>
                              <a:pt x="33" y="36"/>
                            </a:moveTo>
                            <a:lnTo>
                              <a:pt x="33" y="0"/>
                            </a:lnTo>
                            <a:lnTo>
                              <a:pt x="0" y="36"/>
                            </a:lnTo>
                            <a:lnTo>
                              <a:pt x="0" y="0"/>
                            </a:lnTo>
                          </a:path>
                        </a:pathLst>
                      </a:custGeom>
                      <a:noFill/>
                      <a:ln w="11113">
                        <a:solidFill>
                          <a:srgbClr val="000000"/>
                        </a:solidFill>
                        <a:prstDash val="solid"/>
                        <a:round/>
                        <a:headEnd/>
                        <a:tailEnd/>
                      </a:ln>
                    </p:spPr>
                    <p:txBody>
                      <a:bodyPr/>
                      <a:lstStyle/>
                      <a:p>
                        <a:endParaRPr lang="en-US"/>
                      </a:p>
                    </p:txBody>
                  </p:sp>
                </p:grpSp>
              </p:grpSp>
              <p:sp>
                <p:nvSpPr>
                  <p:cNvPr id="52979" name="Line 570"/>
                  <p:cNvSpPr>
                    <a:spLocks noChangeShapeType="1"/>
                  </p:cNvSpPr>
                  <p:nvPr/>
                </p:nvSpPr>
                <p:spPr bwMode="auto">
                  <a:xfrm flipV="1">
                    <a:off x="2942" y="2659"/>
                    <a:ext cx="1" cy="46"/>
                  </a:xfrm>
                  <a:prstGeom prst="line">
                    <a:avLst/>
                  </a:prstGeom>
                  <a:noFill/>
                  <a:ln w="11113">
                    <a:solidFill>
                      <a:srgbClr val="000000"/>
                    </a:solidFill>
                    <a:round/>
                    <a:headEnd/>
                    <a:tailEnd/>
                  </a:ln>
                </p:spPr>
                <p:txBody>
                  <a:bodyPr/>
                  <a:lstStyle/>
                  <a:p>
                    <a:endParaRPr lang="en-US"/>
                  </a:p>
                </p:txBody>
              </p:sp>
              <p:sp>
                <p:nvSpPr>
                  <p:cNvPr id="52980" name="Line 571"/>
                  <p:cNvSpPr>
                    <a:spLocks noChangeShapeType="1"/>
                  </p:cNvSpPr>
                  <p:nvPr/>
                </p:nvSpPr>
                <p:spPr bwMode="auto">
                  <a:xfrm flipV="1">
                    <a:off x="3017" y="2659"/>
                    <a:ext cx="1" cy="46"/>
                  </a:xfrm>
                  <a:prstGeom prst="line">
                    <a:avLst/>
                  </a:prstGeom>
                  <a:noFill/>
                  <a:ln w="11113">
                    <a:solidFill>
                      <a:srgbClr val="000000"/>
                    </a:solidFill>
                    <a:round/>
                    <a:headEnd/>
                    <a:tailEnd/>
                  </a:ln>
                </p:spPr>
                <p:txBody>
                  <a:bodyPr/>
                  <a:lstStyle/>
                  <a:p>
                    <a:endParaRPr lang="en-US"/>
                  </a:p>
                </p:txBody>
              </p:sp>
              <p:sp>
                <p:nvSpPr>
                  <p:cNvPr id="52981" name="Line 572"/>
                  <p:cNvSpPr>
                    <a:spLocks noChangeShapeType="1"/>
                  </p:cNvSpPr>
                  <p:nvPr/>
                </p:nvSpPr>
                <p:spPr bwMode="auto">
                  <a:xfrm flipV="1">
                    <a:off x="2961" y="2659"/>
                    <a:ext cx="1" cy="46"/>
                  </a:xfrm>
                  <a:prstGeom prst="line">
                    <a:avLst/>
                  </a:prstGeom>
                  <a:noFill/>
                  <a:ln w="11113">
                    <a:solidFill>
                      <a:srgbClr val="000000"/>
                    </a:solidFill>
                    <a:round/>
                    <a:headEnd/>
                    <a:tailEnd/>
                  </a:ln>
                </p:spPr>
                <p:txBody>
                  <a:bodyPr/>
                  <a:lstStyle/>
                  <a:p>
                    <a:endParaRPr lang="en-US"/>
                  </a:p>
                </p:txBody>
              </p:sp>
              <p:sp>
                <p:nvSpPr>
                  <p:cNvPr id="52982" name="Line 573"/>
                  <p:cNvSpPr>
                    <a:spLocks noChangeShapeType="1"/>
                  </p:cNvSpPr>
                  <p:nvPr/>
                </p:nvSpPr>
                <p:spPr bwMode="auto">
                  <a:xfrm flipV="1">
                    <a:off x="2994" y="2659"/>
                    <a:ext cx="1" cy="46"/>
                  </a:xfrm>
                  <a:prstGeom prst="line">
                    <a:avLst/>
                  </a:prstGeom>
                  <a:noFill/>
                  <a:ln w="11113">
                    <a:solidFill>
                      <a:srgbClr val="000000"/>
                    </a:solidFill>
                    <a:round/>
                    <a:headEnd/>
                    <a:tailEnd/>
                  </a:ln>
                </p:spPr>
                <p:txBody>
                  <a:bodyPr/>
                  <a:lstStyle/>
                  <a:p>
                    <a:endParaRPr lang="en-US"/>
                  </a:p>
                </p:txBody>
              </p:sp>
              <p:sp>
                <p:nvSpPr>
                  <p:cNvPr id="52983" name="Line 574"/>
                  <p:cNvSpPr>
                    <a:spLocks noChangeShapeType="1"/>
                  </p:cNvSpPr>
                  <p:nvPr/>
                </p:nvSpPr>
                <p:spPr bwMode="auto">
                  <a:xfrm flipV="1">
                    <a:off x="2906" y="2659"/>
                    <a:ext cx="3" cy="46"/>
                  </a:xfrm>
                  <a:prstGeom prst="line">
                    <a:avLst/>
                  </a:prstGeom>
                  <a:noFill/>
                  <a:ln w="11113">
                    <a:solidFill>
                      <a:srgbClr val="000000"/>
                    </a:solidFill>
                    <a:round/>
                    <a:headEnd/>
                    <a:tailEnd/>
                  </a:ln>
                </p:spPr>
                <p:txBody>
                  <a:bodyPr/>
                  <a:lstStyle/>
                  <a:p>
                    <a:endParaRPr lang="en-US"/>
                  </a:p>
                </p:txBody>
              </p:sp>
              <p:sp>
                <p:nvSpPr>
                  <p:cNvPr id="52984" name="Line 575"/>
                  <p:cNvSpPr>
                    <a:spLocks noChangeShapeType="1"/>
                  </p:cNvSpPr>
                  <p:nvPr/>
                </p:nvSpPr>
                <p:spPr bwMode="auto">
                  <a:xfrm flipV="1">
                    <a:off x="2886" y="2659"/>
                    <a:ext cx="1" cy="46"/>
                  </a:xfrm>
                  <a:prstGeom prst="line">
                    <a:avLst/>
                  </a:prstGeom>
                  <a:noFill/>
                  <a:ln w="11113">
                    <a:solidFill>
                      <a:srgbClr val="000000"/>
                    </a:solidFill>
                    <a:round/>
                    <a:headEnd/>
                    <a:tailEnd/>
                  </a:ln>
                </p:spPr>
                <p:txBody>
                  <a:bodyPr/>
                  <a:lstStyle/>
                  <a:p>
                    <a:endParaRPr lang="en-US"/>
                  </a:p>
                </p:txBody>
              </p:sp>
              <p:sp>
                <p:nvSpPr>
                  <p:cNvPr id="52985" name="Line 576"/>
                  <p:cNvSpPr>
                    <a:spLocks noChangeShapeType="1"/>
                  </p:cNvSpPr>
                  <p:nvPr/>
                </p:nvSpPr>
                <p:spPr bwMode="auto">
                  <a:xfrm flipV="1">
                    <a:off x="3050" y="2659"/>
                    <a:ext cx="1" cy="46"/>
                  </a:xfrm>
                  <a:prstGeom prst="line">
                    <a:avLst/>
                  </a:prstGeom>
                  <a:noFill/>
                  <a:ln w="11113">
                    <a:solidFill>
                      <a:srgbClr val="000000"/>
                    </a:solidFill>
                    <a:round/>
                    <a:headEnd/>
                    <a:tailEnd/>
                  </a:ln>
                </p:spPr>
                <p:txBody>
                  <a:bodyPr/>
                  <a:lstStyle/>
                  <a:p>
                    <a:endParaRPr lang="en-US"/>
                  </a:p>
                </p:txBody>
              </p:sp>
              <p:sp>
                <p:nvSpPr>
                  <p:cNvPr id="52986" name="Line 577"/>
                  <p:cNvSpPr>
                    <a:spLocks noChangeShapeType="1"/>
                  </p:cNvSpPr>
                  <p:nvPr/>
                </p:nvSpPr>
                <p:spPr bwMode="auto">
                  <a:xfrm flipV="1">
                    <a:off x="3069" y="2659"/>
                    <a:ext cx="3" cy="46"/>
                  </a:xfrm>
                  <a:prstGeom prst="line">
                    <a:avLst/>
                  </a:prstGeom>
                  <a:noFill/>
                  <a:ln w="11113">
                    <a:solidFill>
                      <a:srgbClr val="000000"/>
                    </a:solidFill>
                    <a:round/>
                    <a:headEnd/>
                    <a:tailEnd/>
                  </a:ln>
                </p:spPr>
                <p:txBody>
                  <a:bodyPr/>
                  <a:lstStyle/>
                  <a:p>
                    <a:endParaRPr lang="en-US"/>
                  </a:p>
                </p:txBody>
              </p:sp>
            </p:grpSp>
            <p:sp>
              <p:nvSpPr>
                <p:cNvPr id="52888" name="Freeform 578"/>
                <p:cNvSpPr>
                  <a:spLocks/>
                </p:cNvSpPr>
                <p:nvPr/>
              </p:nvSpPr>
              <p:spPr bwMode="auto">
                <a:xfrm>
                  <a:off x="2821" y="2652"/>
                  <a:ext cx="248" cy="13"/>
                </a:xfrm>
                <a:custGeom>
                  <a:avLst/>
                  <a:gdLst>
                    <a:gd name="T0" fmla="*/ 19 w 248"/>
                    <a:gd name="T1" fmla="*/ 0 h 13"/>
                    <a:gd name="T2" fmla="*/ 248 w 248"/>
                    <a:gd name="T3" fmla="*/ 0 h 13"/>
                    <a:gd name="T4" fmla="*/ 248 w 248"/>
                    <a:gd name="T5" fmla="*/ 13 h 13"/>
                    <a:gd name="T6" fmla="*/ 0 w 248"/>
                    <a:gd name="T7" fmla="*/ 13 h 13"/>
                    <a:gd name="T8" fmla="*/ 0 60000 65536"/>
                    <a:gd name="T9" fmla="*/ 0 60000 65536"/>
                    <a:gd name="T10" fmla="*/ 0 60000 65536"/>
                    <a:gd name="T11" fmla="*/ 0 60000 65536"/>
                    <a:gd name="T12" fmla="*/ 0 w 248"/>
                    <a:gd name="T13" fmla="*/ 0 h 13"/>
                    <a:gd name="T14" fmla="*/ 248 w 248"/>
                    <a:gd name="T15" fmla="*/ 13 h 13"/>
                  </a:gdLst>
                  <a:ahLst/>
                  <a:cxnLst>
                    <a:cxn ang="T8">
                      <a:pos x="T0" y="T1"/>
                    </a:cxn>
                    <a:cxn ang="T9">
                      <a:pos x="T2" y="T3"/>
                    </a:cxn>
                    <a:cxn ang="T10">
                      <a:pos x="T4" y="T5"/>
                    </a:cxn>
                    <a:cxn ang="T11">
                      <a:pos x="T6" y="T7"/>
                    </a:cxn>
                  </a:cxnLst>
                  <a:rect l="T12" t="T13" r="T14" b="T15"/>
                  <a:pathLst>
                    <a:path w="248" h="13">
                      <a:moveTo>
                        <a:pt x="19" y="0"/>
                      </a:moveTo>
                      <a:lnTo>
                        <a:pt x="248" y="0"/>
                      </a:lnTo>
                      <a:lnTo>
                        <a:pt x="248" y="13"/>
                      </a:lnTo>
                      <a:lnTo>
                        <a:pt x="0" y="13"/>
                      </a:lnTo>
                    </a:path>
                  </a:pathLst>
                </a:custGeom>
                <a:noFill/>
                <a:ln w="11113">
                  <a:solidFill>
                    <a:srgbClr val="000000"/>
                  </a:solidFill>
                  <a:prstDash val="solid"/>
                  <a:round/>
                  <a:headEnd/>
                  <a:tailEnd/>
                </a:ln>
              </p:spPr>
              <p:txBody>
                <a:bodyPr/>
                <a:lstStyle/>
                <a:p>
                  <a:endParaRPr lang="en-US"/>
                </a:p>
              </p:txBody>
            </p:sp>
            <p:sp>
              <p:nvSpPr>
                <p:cNvPr id="52889" name="Freeform 579"/>
                <p:cNvSpPr>
                  <a:spLocks/>
                </p:cNvSpPr>
                <p:nvPr/>
              </p:nvSpPr>
              <p:spPr bwMode="auto">
                <a:xfrm>
                  <a:off x="3177" y="2590"/>
                  <a:ext cx="16" cy="92"/>
                </a:xfrm>
                <a:custGeom>
                  <a:avLst/>
                  <a:gdLst>
                    <a:gd name="T0" fmla="*/ 0 w 16"/>
                    <a:gd name="T1" fmla="*/ 13 h 92"/>
                    <a:gd name="T2" fmla="*/ 0 w 16"/>
                    <a:gd name="T3" fmla="*/ 13 h 92"/>
                    <a:gd name="T4" fmla="*/ 0 w 16"/>
                    <a:gd name="T5" fmla="*/ 0 h 92"/>
                    <a:gd name="T6" fmla="*/ 10 w 16"/>
                    <a:gd name="T7" fmla="*/ 0 h 92"/>
                    <a:gd name="T8" fmla="*/ 16 w 16"/>
                    <a:gd name="T9" fmla="*/ 0 h 92"/>
                    <a:gd name="T10" fmla="*/ 16 w 16"/>
                    <a:gd name="T11" fmla="*/ 13 h 92"/>
                    <a:gd name="T12" fmla="*/ 16 w 16"/>
                    <a:gd name="T13" fmla="*/ 0 h 92"/>
                    <a:gd name="T14" fmla="*/ 10 w 16"/>
                    <a:gd name="T15" fmla="*/ 0 h 92"/>
                    <a:gd name="T16" fmla="*/ 0 w 16"/>
                    <a:gd name="T17" fmla="*/ 13 h 92"/>
                    <a:gd name="T18" fmla="*/ 0 w 16"/>
                    <a:gd name="T19" fmla="*/ 92 h 92"/>
                    <a:gd name="T20" fmla="*/ 0 w 16"/>
                    <a:gd name="T21" fmla="*/ 1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92"/>
                    <a:gd name="T35" fmla="*/ 16 w 16"/>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92">
                      <a:moveTo>
                        <a:pt x="0" y="13"/>
                      </a:moveTo>
                      <a:lnTo>
                        <a:pt x="0" y="13"/>
                      </a:lnTo>
                      <a:lnTo>
                        <a:pt x="0" y="0"/>
                      </a:lnTo>
                      <a:lnTo>
                        <a:pt x="10" y="0"/>
                      </a:lnTo>
                      <a:lnTo>
                        <a:pt x="16" y="0"/>
                      </a:lnTo>
                      <a:lnTo>
                        <a:pt x="16" y="13"/>
                      </a:lnTo>
                      <a:lnTo>
                        <a:pt x="16" y="0"/>
                      </a:lnTo>
                      <a:lnTo>
                        <a:pt x="10" y="0"/>
                      </a:lnTo>
                      <a:lnTo>
                        <a:pt x="0" y="13"/>
                      </a:lnTo>
                      <a:lnTo>
                        <a:pt x="0" y="92"/>
                      </a:lnTo>
                      <a:lnTo>
                        <a:pt x="0" y="13"/>
                      </a:lnTo>
                      <a:close/>
                    </a:path>
                  </a:pathLst>
                </a:custGeom>
                <a:solidFill>
                  <a:srgbClr val="5F5F7F"/>
                </a:solidFill>
                <a:ln w="9525">
                  <a:noFill/>
                  <a:round/>
                  <a:headEnd/>
                  <a:tailEnd/>
                </a:ln>
              </p:spPr>
              <p:txBody>
                <a:bodyPr/>
                <a:lstStyle/>
                <a:p>
                  <a:endParaRPr lang="en-US"/>
                </a:p>
              </p:txBody>
            </p:sp>
            <p:sp>
              <p:nvSpPr>
                <p:cNvPr id="52890" name="Freeform 580"/>
                <p:cNvSpPr>
                  <a:spLocks/>
                </p:cNvSpPr>
                <p:nvPr/>
              </p:nvSpPr>
              <p:spPr bwMode="auto">
                <a:xfrm>
                  <a:off x="3177" y="2590"/>
                  <a:ext cx="26" cy="111"/>
                </a:xfrm>
                <a:custGeom>
                  <a:avLst/>
                  <a:gdLst>
                    <a:gd name="T0" fmla="*/ 0 w 26"/>
                    <a:gd name="T1" fmla="*/ 13 h 111"/>
                    <a:gd name="T2" fmla="*/ 0 w 26"/>
                    <a:gd name="T3" fmla="*/ 0 h 111"/>
                    <a:gd name="T4" fmla="*/ 13 w 26"/>
                    <a:gd name="T5" fmla="*/ 0 h 111"/>
                    <a:gd name="T6" fmla="*/ 26 w 26"/>
                    <a:gd name="T7" fmla="*/ 0 h 111"/>
                    <a:gd name="T8" fmla="*/ 26 w 26"/>
                    <a:gd name="T9" fmla="*/ 13 h 111"/>
                    <a:gd name="T10" fmla="*/ 26 w 26"/>
                    <a:gd name="T11" fmla="*/ 0 h 111"/>
                    <a:gd name="T12" fmla="*/ 13 w 26"/>
                    <a:gd name="T13" fmla="*/ 0 h 111"/>
                    <a:gd name="T14" fmla="*/ 13 w 26"/>
                    <a:gd name="T15" fmla="*/ 13 h 111"/>
                    <a:gd name="T16" fmla="*/ 13 w 26"/>
                    <a:gd name="T17" fmla="*/ 111 h 111"/>
                    <a:gd name="T18" fmla="*/ 0 w 26"/>
                    <a:gd name="T19" fmla="*/ 111 h 111"/>
                    <a:gd name="T20" fmla="*/ 0 w 26"/>
                    <a:gd name="T21" fmla="*/ 1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11"/>
                    <a:gd name="T35" fmla="*/ 26 w 26"/>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11">
                      <a:moveTo>
                        <a:pt x="0" y="13"/>
                      </a:moveTo>
                      <a:lnTo>
                        <a:pt x="0" y="0"/>
                      </a:lnTo>
                      <a:lnTo>
                        <a:pt x="13" y="0"/>
                      </a:lnTo>
                      <a:lnTo>
                        <a:pt x="26" y="0"/>
                      </a:lnTo>
                      <a:lnTo>
                        <a:pt x="26" y="13"/>
                      </a:lnTo>
                      <a:lnTo>
                        <a:pt x="26" y="0"/>
                      </a:lnTo>
                      <a:lnTo>
                        <a:pt x="13" y="0"/>
                      </a:lnTo>
                      <a:lnTo>
                        <a:pt x="13" y="13"/>
                      </a:lnTo>
                      <a:lnTo>
                        <a:pt x="13" y="111"/>
                      </a:lnTo>
                      <a:lnTo>
                        <a:pt x="0" y="111"/>
                      </a:lnTo>
                      <a:lnTo>
                        <a:pt x="0" y="13"/>
                      </a:lnTo>
                    </a:path>
                  </a:pathLst>
                </a:custGeom>
                <a:noFill/>
                <a:ln w="11113">
                  <a:solidFill>
                    <a:srgbClr val="000000"/>
                  </a:solidFill>
                  <a:prstDash val="solid"/>
                  <a:round/>
                  <a:headEnd/>
                  <a:tailEnd/>
                </a:ln>
              </p:spPr>
              <p:txBody>
                <a:bodyPr/>
                <a:lstStyle/>
                <a:p>
                  <a:endParaRPr lang="en-US"/>
                </a:p>
              </p:txBody>
            </p:sp>
            <p:grpSp>
              <p:nvGrpSpPr>
                <p:cNvPr id="52891" name="Group 581"/>
                <p:cNvGrpSpPr>
                  <a:grpSpLocks/>
                </p:cNvGrpSpPr>
                <p:nvPr/>
              </p:nvGrpSpPr>
              <p:grpSpPr bwMode="auto">
                <a:xfrm>
                  <a:off x="3125" y="2665"/>
                  <a:ext cx="52" cy="36"/>
                  <a:chOff x="3125" y="2665"/>
                  <a:chExt cx="52" cy="36"/>
                </a:xfrm>
              </p:grpSpPr>
              <p:sp>
                <p:nvSpPr>
                  <p:cNvPr id="52973" name="Freeform 582"/>
                  <p:cNvSpPr>
                    <a:spLocks/>
                  </p:cNvSpPr>
                  <p:nvPr/>
                </p:nvSpPr>
                <p:spPr bwMode="auto">
                  <a:xfrm>
                    <a:off x="3125" y="2665"/>
                    <a:ext cx="26" cy="17"/>
                  </a:xfrm>
                  <a:custGeom>
                    <a:avLst/>
                    <a:gdLst>
                      <a:gd name="T0" fmla="*/ 0 w 26"/>
                      <a:gd name="T1" fmla="*/ 17 h 17"/>
                      <a:gd name="T2" fmla="*/ 0 w 26"/>
                      <a:gd name="T3" fmla="*/ 17 h 17"/>
                      <a:gd name="T4" fmla="*/ 26 w 26"/>
                      <a:gd name="T5" fmla="*/ 17 h 17"/>
                      <a:gd name="T6" fmla="*/ 26 w 26"/>
                      <a:gd name="T7" fmla="*/ 0 h 17"/>
                      <a:gd name="T8" fmla="*/ 0 w 26"/>
                      <a:gd name="T9" fmla="*/ 0 h 17"/>
                      <a:gd name="T10" fmla="*/ 0 w 26"/>
                      <a:gd name="T11" fmla="*/ 1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17"/>
                        </a:moveTo>
                        <a:lnTo>
                          <a:pt x="0" y="17"/>
                        </a:lnTo>
                        <a:lnTo>
                          <a:pt x="26" y="17"/>
                        </a:lnTo>
                        <a:lnTo>
                          <a:pt x="26" y="0"/>
                        </a:lnTo>
                        <a:lnTo>
                          <a:pt x="0" y="0"/>
                        </a:lnTo>
                        <a:lnTo>
                          <a:pt x="0" y="17"/>
                        </a:lnTo>
                        <a:close/>
                      </a:path>
                    </a:pathLst>
                  </a:custGeom>
                  <a:solidFill>
                    <a:srgbClr val="009F9F"/>
                  </a:solidFill>
                  <a:ln w="9525">
                    <a:noFill/>
                    <a:round/>
                    <a:headEnd/>
                    <a:tailEnd/>
                  </a:ln>
                </p:spPr>
                <p:txBody>
                  <a:bodyPr/>
                  <a:lstStyle/>
                  <a:p>
                    <a:endParaRPr lang="en-US"/>
                  </a:p>
                </p:txBody>
              </p:sp>
              <p:sp>
                <p:nvSpPr>
                  <p:cNvPr id="52974" name="Rectangle 583"/>
                  <p:cNvSpPr>
                    <a:spLocks noChangeArrowheads="1"/>
                  </p:cNvSpPr>
                  <p:nvPr/>
                </p:nvSpPr>
                <p:spPr bwMode="auto">
                  <a:xfrm>
                    <a:off x="3128" y="2669"/>
                    <a:ext cx="39" cy="32"/>
                  </a:xfrm>
                  <a:prstGeom prst="rect">
                    <a:avLst/>
                  </a:prstGeom>
                  <a:noFill/>
                  <a:ln w="11113">
                    <a:solidFill>
                      <a:srgbClr val="000000"/>
                    </a:solidFill>
                    <a:miter lim="800000"/>
                    <a:headEnd/>
                    <a:tailEnd/>
                  </a:ln>
                </p:spPr>
                <p:txBody>
                  <a:bodyPr/>
                  <a:lstStyle/>
                  <a:p>
                    <a:endParaRPr lang="en-US"/>
                  </a:p>
                </p:txBody>
              </p:sp>
              <p:sp>
                <p:nvSpPr>
                  <p:cNvPr id="52975" name="Freeform 584"/>
                  <p:cNvSpPr>
                    <a:spLocks/>
                  </p:cNvSpPr>
                  <p:nvPr/>
                </p:nvSpPr>
                <p:spPr bwMode="auto">
                  <a:xfrm>
                    <a:off x="3157" y="2665"/>
                    <a:ext cx="4" cy="17"/>
                  </a:xfrm>
                  <a:custGeom>
                    <a:avLst/>
                    <a:gdLst>
                      <a:gd name="T0" fmla="*/ 0 w 4"/>
                      <a:gd name="T1" fmla="*/ 0 h 17"/>
                      <a:gd name="T2" fmla="*/ 0 w 4"/>
                      <a:gd name="T3" fmla="*/ 0 h 17"/>
                      <a:gd name="T4" fmla="*/ 0 w 4"/>
                      <a:gd name="T5" fmla="*/ 17 h 17"/>
                      <a:gd name="T6" fmla="*/ 4 w 4"/>
                      <a:gd name="T7" fmla="*/ 17 h 17"/>
                      <a:gd name="T8" fmla="*/ 4 w 4"/>
                      <a:gd name="T9" fmla="*/ 0 h 17"/>
                      <a:gd name="T10" fmla="*/ 0 w 4"/>
                      <a:gd name="T11" fmla="*/ 0 h 17"/>
                      <a:gd name="T12" fmla="*/ 0 60000 65536"/>
                      <a:gd name="T13" fmla="*/ 0 60000 65536"/>
                      <a:gd name="T14" fmla="*/ 0 60000 65536"/>
                      <a:gd name="T15" fmla="*/ 0 60000 65536"/>
                      <a:gd name="T16" fmla="*/ 0 60000 65536"/>
                      <a:gd name="T17" fmla="*/ 0 60000 65536"/>
                      <a:gd name="T18" fmla="*/ 0 w 4"/>
                      <a:gd name="T19" fmla="*/ 0 h 17"/>
                      <a:gd name="T20" fmla="*/ 4 w 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 h="17">
                        <a:moveTo>
                          <a:pt x="0" y="0"/>
                        </a:moveTo>
                        <a:lnTo>
                          <a:pt x="0" y="0"/>
                        </a:lnTo>
                        <a:lnTo>
                          <a:pt x="0" y="17"/>
                        </a:lnTo>
                        <a:lnTo>
                          <a:pt x="4" y="17"/>
                        </a:lnTo>
                        <a:lnTo>
                          <a:pt x="4" y="0"/>
                        </a:lnTo>
                        <a:lnTo>
                          <a:pt x="0" y="0"/>
                        </a:lnTo>
                        <a:close/>
                      </a:path>
                    </a:pathLst>
                  </a:custGeom>
                  <a:solidFill>
                    <a:srgbClr val="00FFFF"/>
                  </a:solidFill>
                  <a:ln w="9525">
                    <a:noFill/>
                    <a:round/>
                    <a:headEnd/>
                    <a:tailEnd/>
                  </a:ln>
                </p:spPr>
                <p:txBody>
                  <a:bodyPr/>
                  <a:lstStyle/>
                  <a:p>
                    <a:endParaRPr lang="en-US"/>
                  </a:p>
                </p:txBody>
              </p:sp>
              <p:sp>
                <p:nvSpPr>
                  <p:cNvPr id="52976" name="Freeform 585"/>
                  <p:cNvSpPr>
                    <a:spLocks/>
                  </p:cNvSpPr>
                  <p:nvPr/>
                </p:nvSpPr>
                <p:spPr bwMode="auto">
                  <a:xfrm>
                    <a:off x="3167" y="2665"/>
                    <a:ext cx="10" cy="36"/>
                  </a:xfrm>
                  <a:custGeom>
                    <a:avLst/>
                    <a:gdLst>
                      <a:gd name="T0" fmla="*/ 0 w 10"/>
                      <a:gd name="T1" fmla="*/ 36 h 36"/>
                      <a:gd name="T2" fmla="*/ 10 w 10"/>
                      <a:gd name="T3" fmla="*/ 36 h 36"/>
                      <a:gd name="T4" fmla="*/ 10 w 10"/>
                      <a:gd name="T5" fmla="*/ 10 h 36"/>
                      <a:gd name="T6" fmla="*/ 0 w 10"/>
                      <a:gd name="T7" fmla="*/ 0 h 36"/>
                      <a:gd name="T8" fmla="*/ 0 60000 65536"/>
                      <a:gd name="T9" fmla="*/ 0 60000 65536"/>
                      <a:gd name="T10" fmla="*/ 0 60000 65536"/>
                      <a:gd name="T11" fmla="*/ 0 60000 65536"/>
                      <a:gd name="T12" fmla="*/ 0 w 10"/>
                      <a:gd name="T13" fmla="*/ 0 h 36"/>
                      <a:gd name="T14" fmla="*/ 10 w 10"/>
                      <a:gd name="T15" fmla="*/ 36 h 36"/>
                    </a:gdLst>
                    <a:ahLst/>
                    <a:cxnLst>
                      <a:cxn ang="T8">
                        <a:pos x="T0" y="T1"/>
                      </a:cxn>
                      <a:cxn ang="T9">
                        <a:pos x="T2" y="T3"/>
                      </a:cxn>
                      <a:cxn ang="T10">
                        <a:pos x="T4" y="T5"/>
                      </a:cxn>
                      <a:cxn ang="T11">
                        <a:pos x="T6" y="T7"/>
                      </a:cxn>
                    </a:cxnLst>
                    <a:rect l="T12" t="T13" r="T14" b="T15"/>
                    <a:pathLst>
                      <a:path w="10" h="36">
                        <a:moveTo>
                          <a:pt x="0" y="36"/>
                        </a:moveTo>
                        <a:lnTo>
                          <a:pt x="10" y="36"/>
                        </a:lnTo>
                        <a:lnTo>
                          <a:pt x="10" y="10"/>
                        </a:lnTo>
                        <a:lnTo>
                          <a:pt x="0" y="0"/>
                        </a:lnTo>
                      </a:path>
                    </a:pathLst>
                  </a:custGeom>
                  <a:noFill/>
                  <a:ln w="11113">
                    <a:solidFill>
                      <a:srgbClr val="000000"/>
                    </a:solidFill>
                    <a:prstDash val="solid"/>
                    <a:round/>
                    <a:headEnd/>
                    <a:tailEnd/>
                  </a:ln>
                </p:spPr>
                <p:txBody>
                  <a:bodyPr/>
                  <a:lstStyle/>
                  <a:p>
                    <a:endParaRPr lang="en-US"/>
                  </a:p>
                </p:txBody>
              </p:sp>
            </p:grpSp>
            <p:sp>
              <p:nvSpPr>
                <p:cNvPr id="52892" name="Freeform 586"/>
                <p:cNvSpPr>
                  <a:spLocks/>
                </p:cNvSpPr>
                <p:nvPr/>
              </p:nvSpPr>
              <p:spPr bwMode="auto">
                <a:xfrm>
                  <a:off x="3275" y="2616"/>
                  <a:ext cx="7" cy="40"/>
                </a:xfrm>
                <a:custGeom>
                  <a:avLst/>
                  <a:gdLst>
                    <a:gd name="T0" fmla="*/ 0 w 7"/>
                    <a:gd name="T1" fmla="*/ 10 h 40"/>
                    <a:gd name="T2" fmla="*/ 0 w 7"/>
                    <a:gd name="T3" fmla="*/ 10 h 40"/>
                    <a:gd name="T4" fmla="*/ 0 w 7"/>
                    <a:gd name="T5" fmla="*/ 0 h 40"/>
                    <a:gd name="T6" fmla="*/ 7 w 7"/>
                    <a:gd name="T7" fmla="*/ 0 h 40"/>
                    <a:gd name="T8" fmla="*/ 7 w 7"/>
                    <a:gd name="T9" fmla="*/ 10 h 40"/>
                    <a:gd name="T10" fmla="*/ 7 w 7"/>
                    <a:gd name="T11" fmla="*/ 0 h 40"/>
                    <a:gd name="T12" fmla="*/ 0 w 7"/>
                    <a:gd name="T13" fmla="*/ 0 h 40"/>
                    <a:gd name="T14" fmla="*/ 0 w 7"/>
                    <a:gd name="T15" fmla="*/ 10 h 40"/>
                    <a:gd name="T16" fmla="*/ 0 w 7"/>
                    <a:gd name="T17" fmla="*/ 40 h 40"/>
                    <a:gd name="T18" fmla="*/ 0 w 7"/>
                    <a:gd name="T19" fmla="*/ 1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0" y="10"/>
                      </a:moveTo>
                      <a:lnTo>
                        <a:pt x="0" y="10"/>
                      </a:lnTo>
                      <a:lnTo>
                        <a:pt x="0" y="0"/>
                      </a:lnTo>
                      <a:lnTo>
                        <a:pt x="7" y="0"/>
                      </a:lnTo>
                      <a:lnTo>
                        <a:pt x="7" y="10"/>
                      </a:lnTo>
                      <a:lnTo>
                        <a:pt x="7" y="0"/>
                      </a:lnTo>
                      <a:lnTo>
                        <a:pt x="0" y="0"/>
                      </a:lnTo>
                      <a:lnTo>
                        <a:pt x="0" y="10"/>
                      </a:lnTo>
                      <a:lnTo>
                        <a:pt x="0" y="40"/>
                      </a:lnTo>
                      <a:lnTo>
                        <a:pt x="0" y="10"/>
                      </a:lnTo>
                      <a:close/>
                    </a:path>
                  </a:pathLst>
                </a:custGeom>
                <a:solidFill>
                  <a:srgbClr val="5F5F7F"/>
                </a:solidFill>
                <a:ln w="9525">
                  <a:noFill/>
                  <a:round/>
                  <a:headEnd/>
                  <a:tailEnd/>
                </a:ln>
              </p:spPr>
              <p:txBody>
                <a:bodyPr/>
                <a:lstStyle/>
                <a:p>
                  <a:endParaRPr lang="en-US"/>
                </a:p>
              </p:txBody>
            </p:sp>
            <p:sp>
              <p:nvSpPr>
                <p:cNvPr id="52893" name="Freeform 587"/>
                <p:cNvSpPr>
                  <a:spLocks/>
                </p:cNvSpPr>
                <p:nvPr/>
              </p:nvSpPr>
              <p:spPr bwMode="auto">
                <a:xfrm>
                  <a:off x="3275" y="2616"/>
                  <a:ext cx="13" cy="59"/>
                </a:xfrm>
                <a:custGeom>
                  <a:avLst/>
                  <a:gdLst>
                    <a:gd name="T0" fmla="*/ 0 w 13"/>
                    <a:gd name="T1" fmla="*/ 10 h 59"/>
                    <a:gd name="T2" fmla="*/ 13 w 13"/>
                    <a:gd name="T3" fmla="*/ 0 h 59"/>
                    <a:gd name="T4" fmla="*/ 13 w 13"/>
                    <a:gd name="T5" fmla="*/ 10 h 59"/>
                    <a:gd name="T6" fmla="*/ 13 w 13"/>
                    <a:gd name="T7" fmla="*/ 0 h 59"/>
                    <a:gd name="T8" fmla="*/ 13 w 13"/>
                    <a:gd name="T9" fmla="*/ 10 h 59"/>
                    <a:gd name="T10" fmla="*/ 13 w 13"/>
                    <a:gd name="T11" fmla="*/ 59 h 59"/>
                    <a:gd name="T12" fmla="*/ 0 w 13"/>
                    <a:gd name="T13" fmla="*/ 59 h 59"/>
                    <a:gd name="T14" fmla="*/ 0 w 13"/>
                    <a:gd name="T15" fmla="*/ 10 h 59"/>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59"/>
                    <a:gd name="T26" fmla="*/ 13 w 13"/>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59">
                      <a:moveTo>
                        <a:pt x="0" y="10"/>
                      </a:moveTo>
                      <a:lnTo>
                        <a:pt x="13" y="0"/>
                      </a:lnTo>
                      <a:lnTo>
                        <a:pt x="13" y="10"/>
                      </a:lnTo>
                      <a:lnTo>
                        <a:pt x="13" y="0"/>
                      </a:lnTo>
                      <a:lnTo>
                        <a:pt x="13" y="10"/>
                      </a:lnTo>
                      <a:lnTo>
                        <a:pt x="13" y="59"/>
                      </a:lnTo>
                      <a:lnTo>
                        <a:pt x="0" y="59"/>
                      </a:lnTo>
                      <a:lnTo>
                        <a:pt x="0" y="10"/>
                      </a:lnTo>
                    </a:path>
                  </a:pathLst>
                </a:custGeom>
                <a:noFill/>
                <a:ln w="11113">
                  <a:solidFill>
                    <a:srgbClr val="000000"/>
                  </a:solidFill>
                  <a:prstDash val="solid"/>
                  <a:round/>
                  <a:headEnd/>
                  <a:tailEnd/>
                </a:ln>
              </p:spPr>
              <p:txBody>
                <a:bodyPr/>
                <a:lstStyle/>
                <a:p>
                  <a:endParaRPr lang="en-US"/>
                </a:p>
              </p:txBody>
            </p:sp>
            <p:grpSp>
              <p:nvGrpSpPr>
                <p:cNvPr id="52894" name="Group 588"/>
                <p:cNvGrpSpPr>
                  <a:grpSpLocks/>
                </p:cNvGrpSpPr>
                <p:nvPr/>
              </p:nvGrpSpPr>
              <p:grpSpPr bwMode="auto">
                <a:xfrm>
                  <a:off x="3125" y="2590"/>
                  <a:ext cx="23" cy="105"/>
                  <a:chOff x="3125" y="2590"/>
                  <a:chExt cx="23" cy="105"/>
                </a:xfrm>
              </p:grpSpPr>
              <p:grpSp>
                <p:nvGrpSpPr>
                  <p:cNvPr id="52958" name="Group 589"/>
                  <p:cNvGrpSpPr>
                    <a:grpSpLocks/>
                  </p:cNvGrpSpPr>
                  <p:nvPr/>
                </p:nvGrpSpPr>
                <p:grpSpPr bwMode="auto">
                  <a:xfrm>
                    <a:off x="3125" y="2665"/>
                    <a:ext cx="23" cy="30"/>
                    <a:chOff x="3125" y="2665"/>
                    <a:chExt cx="23" cy="30"/>
                  </a:xfrm>
                </p:grpSpPr>
                <p:sp>
                  <p:nvSpPr>
                    <p:cNvPr id="52969" name="Rectangle 590"/>
                    <p:cNvSpPr>
                      <a:spLocks noChangeArrowheads="1"/>
                    </p:cNvSpPr>
                    <p:nvPr/>
                  </p:nvSpPr>
                  <p:spPr bwMode="auto">
                    <a:xfrm>
                      <a:off x="3128" y="2682"/>
                      <a:ext cx="13" cy="13"/>
                    </a:xfrm>
                    <a:prstGeom prst="rect">
                      <a:avLst/>
                    </a:prstGeom>
                    <a:noFill/>
                    <a:ln w="11113">
                      <a:solidFill>
                        <a:srgbClr val="000000"/>
                      </a:solidFill>
                      <a:miter lim="800000"/>
                      <a:headEnd/>
                      <a:tailEnd/>
                    </a:ln>
                  </p:spPr>
                  <p:txBody>
                    <a:bodyPr/>
                    <a:lstStyle/>
                    <a:p>
                      <a:endParaRPr lang="en-US"/>
                    </a:p>
                  </p:txBody>
                </p:sp>
                <p:sp>
                  <p:nvSpPr>
                    <p:cNvPr id="52970" name="Freeform 591"/>
                    <p:cNvSpPr>
                      <a:spLocks/>
                    </p:cNvSpPr>
                    <p:nvPr/>
                  </p:nvSpPr>
                  <p:spPr bwMode="auto">
                    <a:xfrm>
                      <a:off x="3125" y="2675"/>
                      <a:ext cx="23" cy="13"/>
                    </a:xfrm>
                    <a:custGeom>
                      <a:avLst/>
                      <a:gdLst>
                        <a:gd name="T0" fmla="*/ 23 w 23"/>
                        <a:gd name="T1" fmla="*/ 13 h 13"/>
                        <a:gd name="T2" fmla="*/ 23 w 23"/>
                        <a:gd name="T3" fmla="*/ 0 h 13"/>
                        <a:gd name="T4" fmla="*/ 0 w 23"/>
                        <a:gd name="T5" fmla="*/ 13 h 13"/>
                        <a:gd name="T6" fmla="*/ 0 w 23"/>
                        <a:gd name="T7" fmla="*/ 0 h 13"/>
                        <a:gd name="T8" fmla="*/ 0 60000 65536"/>
                        <a:gd name="T9" fmla="*/ 0 60000 65536"/>
                        <a:gd name="T10" fmla="*/ 0 60000 65536"/>
                        <a:gd name="T11" fmla="*/ 0 60000 65536"/>
                        <a:gd name="T12" fmla="*/ 0 w 23"/>
                        <a:gd name="T13" fmla="*/ 0 h 13"/>
                        <a:gd name="T14" fmla="*/ 23 w 23"/>
                        <a:gd name="T15" fmla="*/ 13 h 13"/>
                      </a:gdLst>
                      <a:ahLst/>
                      <a:cxnLst>
                        <a:cxn ang="T8">
                          <a:pos x="T0" y="T1"/>
                        </a:cxn>
                        <a:cxn ang="T9">
                          <a:pos x="T2" y="T3"/>
                        </a:cxn>
                        <a:cxn ang="T10">
                          <a:pos x="T4" y="T5"/>
                        </a:cxn>
                        <a:cxn ang="T11">
                          <a:pos x="T6" y="T7"/>
                        </a:cxn>
                      </a:cxnLst>
                      <a:rect l="T12" t="T13" r="T14" b="T15"/>
                      <a:pathLst>
                        <a:path w="23" h="13">
                          <a:moveTo>
                            <a:pt x="23" y="13"/>
                          </a:moveTo>
                          <a:lnTo>
                            <a:pt x="23" y="0"/>
                          </a:lnTo>
                          <a:lnTo>
                            <a:pt x="0" y="13"/>
                          </a:lnTo>
                          <a:lnTo>
                            <a:pt x="0" y="0"/>
                          </a:lnTo>
                        </a:path>
                      </a:pathLst>
                    </a:custGeom>
                    <a:noFill/>
                    <a:ln w="11113">
                      <a:solidFill>
                        <a:srgbClr val="000000"/>
                      </a:solidFill>
                      <a:prstDash val="solid"/>
                      <a:round/>
                      <a:headEnd/>
                      <a:tailEnd/>
                    </a:ln>
                  </p:spPr>
                  <p:txBody>
                    <a:bodyPr/>
                    <a:lstStyle/>
                    <a:p>
                      <a:endParaRPr lang="en-US"/>
                    </a:p>
                  </p:txBody>
                </p:sp>
                <p:sp>
                  <p:nvSpPr>
                    <p:cNvPr id="52971" name="Rectangle 592"/>
                    <p:cNvSpPr>
                      <a:spLocks noChangeArrowheads="1"/>
                    </p:cNvSpPr>
                    <p:nvPr/>
                  </p:nvSpPr>
                  <p:spPr bwMode="auto">
                    <a:xfrm>
                      <a:off x="3128" y="2669"/>
                      <a:ext cx="20" cy="6"/>
                    </a:xfrm>
                    <a:prstGeom prst="rect">
                      <a:avLst/>
                    </a:prstGeom>
                    <a:noFill/>
                    <a:ln w="11113">
                      <a:solidFill>
                        <a:srgbClr val="000000"/>
                      </a:solidFill>
                      <a:miter lim="800000"/>
                      <a:headEnd/>
                      <a:tailEnd/>
                    </a:ln>
                  </p:spPr>
                  <p:txBody>
                    <a:bodyPr/>
                    <a:lstStyle/>
                    <a:p>
                      <a:endParaRPr lang="en-US"/>
                    </a:p>
                  </p:txBody>
                </p:sp>
                <p:sp>
                  <p:nvSpPr>
                    <p:cNvPr id="52972" name="Freeform 593"/>
                    <p:cNvSpPr>
                      <a:spLocks/>
                    </p:cNvSpPr>
                    <p:nvPr/>
                  </p:nvSpPr>
                  <p:spPr bwMode="auto">
                    <a:xfrm>
                      <a:off x="3125" y="2665"/>
                      <a:ext cx="23" cy="10"/>
                    </a:xfrm>
                    <a:custGeom>
                      <a:avLst/>
                      <a:gdLst>
                        <a:gd name="T0" fmla="*/ 23 w 23"/>
                        <a:gd name="T1" fmla="*/ 10 h 10"/>
                        <a:gd name="T2" fmla="*/ 23 w 23"/>
                        <a:gd name="T3" fmla="*/ 0 h 10"/>
                        <a:gd name="T4" fmla="*/ 0 w 23"/>
                        <a:gd name="T5" fmla="*/ 10 h 10"/>
                        <a:gd name="T6" fmla="*/ 0 w 23"/>
                        <a:gd name="T7" fmla="*/ 0 h 10"/>
                        <a:gd name="T8" fmla="*/ 0 60000 65536"/>
                        <a:gd name="T9" fmla="*/ 0 60000 65536"/>
                        <a:gd name="T10" fmla="*/ 0 60000 65536"/>
                        <a:gd name="T11" fmla="*/ 0 60000 65536"/>
                        <a:gd name="T12" fmla="*/ 0 w 23"/>
                        <a:gd name="T13" fmla="*/ 0 h 10"/>
                        <a:gd name="T14" fmla="*/ 23 w 23"/>
                        <a:gd name="T15" fmla="*/ 10 h 10"/>
                      </a:gdLst>
                      <a:ahLst/>
                      <a:cxnLst>
                        <a:cxn ang="T8">
                          <a:pos x="T0" y="T1"/>
                        </a:cxn>
                        <a:cxn ang="T9">
                          <a:pos x="T2" y="T3"/>
                        </a:cxn>
                        <a:cxn ang="T10">
                          <a:pos x="T4" y="T5"/>
                        </a:cxn>
                        <a:cxn ang="T11">
                          <a:pos x="T6" y="T7"/>
                        </a:cxn>
                      </a:cxnLst>
                      <a:rect l="T12" t="T13" r="T14" b="T15"/>
                      <a:pathLst>
                        <a:path w="23" h="10">
                          <a:moveTo>
                            <a:pt x="23" y="10"/>
                          </a:moveTo>
                          <a:lnTo>
                            <a:pt x="23" y="0"/>
                          </a:lnTo>
                          <a:lnTo>
                            <a:pt x="0" y="10"/>
                          </a:lnTo>
                          <a:lnTo>
                            <a:pt x="0" y="0"/>
                          </a:lnTo>
                        </a:path>
                      </a:pathLst>
                    </a:custGeom>
                    <a:noFill/>
                    <a:ln w="11113">
                      <a:solidFill>
                        <a:srgbClr val="000000"/>
                      </a:solidFill>
                      <a:prstDash val="solid"/>
                      <a:round/>
                      <a:headEnd/>
                      <a:tailEnd/>
                    </a:ln>
                  </p:spPr>
                  <p:txBody>
                    <a:bodyPr/>
                    <a:lstStyle/>
                    <a:p>
                      <a:endParaRPr lang="en-US"/>
                    </a:p>
                  </p:txBody>
                </p:sp>
              </p:grpSp>
              <p:grpSp>
                <p:nvGrpSpPr>
                  <p:cNvPr id="52959" name="Group 594"/>
                  <p:cNvGrpSpPr>
                    <a:grpSpLocks/>
                  </p:cNvGrpSpPr>
                  <p:nvPr/>
                </p:nvGrpSpPr>
                <p:grpSpPr bwMode="auto">
                  <a:xfrm>
                    <a:off x="3125" y="2626"/>
                    <a:ext cx="23" cy="43"/>
                    <a:chOff x="3125" y="2626"/>
                    <a:chExt cx="23" cy="43"/>
                  </a:xfrm>
                </p:grpSpPr>
                <p:sp>
                  <p:nvSpPr>
                    <p:cNvPr id="52965" name="Rectangle 595"/>
                    <p:cNvSpPr>
                      <a:spLocks noChangeArrowheads="1"/>
                    </p:cNvSpPr>
                    <p:nvPr/>
                  </p:nvSpPr>
                  <p:spPr bwMode="auto">
                    <a:xfrm>
                      <a:off x="3128" y="2646"/>
                      <a:ext cx="13" cy="23"/>
                    </a:xfrm>
                    <a:prstGeom prst="rect">
                      <a:avLst/>
                    </a:prstGeom>
                    <a:noFill/>
                    <a:ln w="11113">
                      <a:solidFill>
                        <a:srgbClr val="000000"/>
                      </a:solidFill>
                      <a:miter lim="800000"/>
                      <a:headEnd/>
                      <a:tailEnd/>
                    </a:ln>
                  </p:spPr>
                  <p:txBody>
                    <a:bodyPr/>
                    <a:lstStyle/>
                    <a:p>
                      <a:endParaRPr lang="en-US"/>
                    </a:p>
                  </p:txBody>
                </p:sp>
                <p:sp>
                  <p:nvSpPr>
                    <p:cNvPr id="52966" name="Freeform 596"/>
                    <p:cNvSpPr>
                      <a:spLocks/>
                    </p:cNvSpPr>
                    <p:nvPr/>
                  </p:nvSpPr>
                  <p:spPr bwMode="auto">
                    <a:xfrm>
                      <a:off x="3125" y="2639"/>
                      <a:ext cx="23" cy="26"/>
                    </a:xfrm>
                    <a:custGeom>
                      <a:avLst/>
                      <a:gdLst>
                        <a:gd name="T0" fmla="*/ 23 w 23"/>
                        <a:gd name="T1" fmla="*/ 26 h 26"/>
                        <a:gd name="T2" fmla="*/ 23 w 23"/>
                        <a:gd name="T3" fmla="*/ 0 h 26"/>
                        <a:gd name="T4" fmla="*/ 0 w 23"/>
                        <a:gd name="T5" fmla="*/ 26 h 26"/>
                        <a:gd name="T6" fmla="*/ 0 w 23"/>
                        <a:gd name="T7" fmla="*/ 0 h 26"/>
                        <a:gd name="T8" fmla="*/ 0 60000 65536"/>
                        <a:gd name="T9" fmla="*/ 0 60000 65536"/>
                        <a:gd name="T10" fmla="*/ 0 60000 65536"/>
                        <a:gd name="T11" fmla="*/ 0 60000 65536"/>
                        <a:gd name="T12" fmla="*/ 0 w 23"/>
                        <a:gd name="T13" fmla="*/ 0 h 26"/>
                        <a:gd name="T14" fmla="*/ 23 w 23"/>
                        <a:gd name="T15" fmla="*/ 26 h 26"/>
                      </a:gdLst>
                      <a:ahLst/>
                      <a:cxnLst>
                        <a:cxn ang="T8">
                          <a:pos x="T0" y="T1"/>
                        </a:cxn>
                        <a:cxn ang="T9">
                          <a:pos x="T2" y="T3"/>
                        </a:cxn>
                        <a:cxn ang="T10">
                          <a:pos x="T4" y="T5"/>
                        </a:cxn>
                        <a:cxn ang="T11">
                          <a:pos x="T6" y="T7"/>
                        </a:cxn>
                      </a:cxnLst>
                      <a:rect l="T12" t="T13" r="T14" b="T15"/>
                      <a:pathLst>
                        <a:path w="23" h="26">
                          <a:moveTo>
                            <a:pt x="23" y="26"/>
                          </a:moveTo>
                          <a:lnTo>
                            <a:pt x="23" y="0"/>
                          </a:lnTo>
                          <a:lnTo>
                            <a:pt x="0" y="26"/>
                          </a:lnTo>
                          <a:lnTo>
                            <a:pt x="0" y="0"/>
                          </a:lnTo>
                        </a:path>
                      </a:pathLst>
                    </a:custGeom>
                    <a:noFill/>
                    <a:ln w="11113">
                      <a:solidFill>
                        <a:srgbClr val="000000"/>
                      </a:solidFill>
                      <a:prstDash val="solid"/>
                      <a:round/>
                      <a:headEnd/>
                      <a:tailEnd/>
                    </a:ln>
                  </p:spPr>
                  <p:txBody>
                    <a:bodyPr/>
                    <a:lstStyle/>
                    <a:p>
                      <a:endParaRPr lang="en-US"/>
                    </a:p>
                  </p:txBody>
                </p:sp>
                <p:sp>
                  <p:nvSpPr>
                    <p:cNvPr id="52967" name="Rectangle 597"/>
                    <p:cNvSpPr>
                      <a:spLocks noChangeArrowheads="1"/>
                    </p:cNvSpPr>
                    <p:nvPr/>
                  </p:nvSpPr>
                  <p:spPr bwMode="auto">
                    <a:xfrm>
                      <a:off x="3128" y="2633"/>
                      <a:ext cx="20" cy="6"/>
                    </a:xfrm>
                    <a:prstGeom prst="rect">
                      <a:avLst/>
                    </a:prstGeom>
                    <a:noFill/>
                    <a:ln w="11113">
                      <a:solidFill>
                        <a:srgbClr val="000000"/>
                      </a:solidFill>
                      <a:miter lim="800000"/>
                      <a:headEnd/>
                      <a:tailEnd/>
                    </a:ln>
                  </p:spPr>
                  <p:txBody>
                    <a:bodyPr/>
                    <a:lstStyle/>
                    <a:p>
                      <a:endParaRPr lang="en-US"/>
                    </a:p>
                  </p:txBody>
                </p:sp>
                <p:sp>
                  <p:nvSpPr>
                    <p:cNvPr id="52968" name="Freeform 598"/>
                    <p:cNvSpPr>
                      <a:spLocks/>
                    </p:cNvSpPr>
                    <p:nvPr/>
                  </p:nvSpPr>
                  <p:spPr bwMode="auto">
                    <a:xfrm>
                      <a:off x="3125" y="2626"/>
                      <a:ext cx="23" cy="13"/>
                    </a:xfrm>
                    <a:custGeom>
                      <a:avLst/>
                      <a:gdLst>
                        <a:gd name="T0" fmla="*/ 23 w 23"/>
                        <a:gd name="T1" fmla="*/ 13 h 13"/>
                        <a:gd name="T2" fmla="*/ 23 w 23"/>
                        <a:gd name="T3" fmla="*/ 0 h 13"/>
                        <a:gd name="T4" fmla="*/ 0 w 23"/>
                        <a:gd name="T5" fmla="*/ 13 h 13"/>
                        <a:gd name="T6" fmla="*/ 0 w 23"/>
                        <a:gd name="T7" fmla="*/ 0 h 13"/>
                        <a:gd name="T8" fmla="*/ 0 60000 65536"/>
                        <a:gd name="T9" fmla="*/ 0 60000 65536"/>
                        <a:gd name="T10" fmla="*/ 0 60000 65536"/>
                        <a:gd name="T11" fmla="*/ 0 60000 65536"/>
                        <a:gd name="T12" fmla="*/ 0 w 23"/>
                        <a:gd name="T13" fmla="*/ 0 h 13"/>
                        <a:gd name="T14" fmla="*/ 23 w 23"/>
                        <a:gd name="T15" fmla="*/ 13 h 13"/>
                      </a:gdLst>
                      <a:ahLst/>
                      <a:cxnLst>
                        <a:cxn ang="T8">
                          <a:pos x="T0" y="T1"/>
                        </a:cxn>
                        <a:cxn ang="T9">
                          <a:pos x="T2" y="T3"/>
                        </a:cxn>
                        <a:cxn ang="T10">
                          <a:pos x="T4" y="T5"/>
                        </a:cxn>
                        <a:cxn ang="T11">
                          <a:pos x="T6" y="T7"/>
                        </a:cxn>
                      </a:cxnLst>
                      <a:rect l="T12" t="T13" r="T14" b="T15"/>
                      <a:pathLst>
                        <a:path w="23" h="13">
                          <a:moveTo>
                            <a:pt x="23" y="13"/>
                          </a:moveTo>
                          <a:lnTo>
                            <a:pt x="23" y="0"/>
                          </a:lnTo>
                          <a:lnTo>
                            <a:pt x="0" y="13"/>
                          </a:lnTo>
                          <a:lnTo>
                            <a:pt x="0" y="0"/>
                          </a:lnTo>
                        </a:path>
                      </a:pathLst>
                    </a:custGeom>
                    <a:noFill/>
                    <a:ln w="11113">
                      <a:solidFill>
                        <a:srgbClr val="000000"/>
                      </a:solidFill>
                      <a:prstDash val="solid"/>
                      <a:round/>
                      <a:headEnd/>
                      <a:tailEnd/>
                    </a:ln>
                  </p:spPr>
                  <p:txBody>
                    <a:bodyPr/>
                    <a:lstStyle/>
                    <a:p>
                      <a:endParaRPr lang="en-US"/>
                    </a:p>
                  </p:txBody>
                </p:sp>
              </p:grpSp>
              <p:grpSp>
                <p:nvGrpSpPr>
                  <p:cNvPr id="52960" name="Group 599"/>
                  <p:cNvGrpSpPr>
                    <a:grpSpLocks/>
                  </p:cNvGrpSpPr>
                  <p:nvPr/>
                </p:nvGrpSpPr>
                <p:grpSpPr bwMode="auto">
                  <a:xfrm>
                    <a:off x="3125" y="2590"/>
                    <a:ext cx="23" cy="43"/>
                    <a:chOff x="3125" y="2590"/>
                    <a:chExt cx="23" cy="43"/>
                  </a:xfrm>
                </p:grpSpPr>
                <p:sp>
                  <p:nvSpPr>
                    <p:cNvPr id="52961" name="Rectangle 600"/>
                    <p:cNvSpPr>
                      <a:spLocks noChangeArrowheads="1"/>
                    </p:cNvSpPr>
                    <p:nvPr/>
                  </p:nvSpPr>
                  <p:spPr bwMode="auto">
                    <a:xfrm>
                      <a:off x="3128" y="2607"/>
                      <a:ext cx="13" cy="26"/>
                    </a:xfrm>
                    <a:prstGeom prst="rect">
                      <a:avLst/>
                    </a:prstGeom>
                    <a:noFill/>
                    <a:ln w="11113">
                      <a:solidFill>
                        <a:srgbClr val="000000"/>
                      </a:solidFill>
                      <a:miter lim="800000"/>
                      <a:headEnd/>
                      <a:tailEnd/>
                    </a:ln>
                  </p:spPr>
                  <p:txBody>
                    <a:bodyPr/>
                    <a:lstStyle/>
                    <a:p>
                      <a:endParaRPr lang="en-US"/>
                    </a:p>
                  </p:txBody>
                </p:sp>
                <p:sp>
                  <p:nvSpPr>
                    <p:cNvPr id="52962" name="Freeform 601"/>
                    <p:cNvSpPr>
                      <a:spLocks/>
                    </p:cNvSpPr>
                    <p:nvPr/>
                  </p:nvSpPr>
                  <p:spPr bwMode="auto">
                    <a:xfrm>
                      <a:off x="3125" y="2616"/>
                      <a:ext cx="23" cy="10"/>
                    </a:xfrm>
                    <a:custGeom>
                      <a:avLst/>
                      <a:gdLst>
                        <a:gd name="T0" fmla="*/ 23 w 23"/>
                        <a:gd name="T1" fmla="*/ 10 h 10"/>
                        <a:gd name="T2" fmla="*/ 23 w 23"/>
                        <a:gd name="T3" fmla="*/ 0 h 10"/>
                        <a:gd name="T4" fmla="*/ 0 w 23"/>
                        <a:gd name="T5" fmla="*/ 10 h 10"/>
                        <a:gd name="T6" fmla="*/ 0 w 23"/>
                        <a:gd name="T7" fmla="*/ 0 h 10"/>
                        <a:gd name="T8" fmla="*/ 0 60000 65536"/>
                        <a:gd name="T9" fmla="*/ 0 60000 65536"/>
                        <a:gd name="T10" fmla="*/ 0 60000 65536"/>
                        <a:gd name="T11" fmla="*/ 0 60000 65536"/>
                        <a:gd name="T12" fmla="*/ 0 w 23"/>
                        <a:gd name="T13" fmla="*/ 0 h 10"/>
                        <a:gd name="T14" fmla="*/ 23 w 23"/>
                        <a:gd name="T15" fmla="*/ 10 h 10"/>
                      </a:gdLst>
                      <a:ahLst/>
                      <a:cxnLst>
                        <a:cxn ang="T8">
                          <a:pos x="T0" y="T1"/>
                        </a:cxn>
                        <a:cxn ang="T9">
                          <a:pos x="T2" y="T3"/>
                        </a:cxn>
                        <a:cxn ang="T10">
                          <a:pos x="T4" y="T5"/>
                        </a:cxn>
                        <a:cxn ang="T11">
                          <a:pos x="T6" y="T7"/>
                        </a:cxn>
                      </a:cxnLst>
                      <a:rect l="T12" t="T13" r="T14" b="T15"/>
                      <a:pathLst>
                        <a:path w="23" h="10">
                          <a:moveTo>
                            <a:pt x="23" y="10"/>
                          </a:moveTo>
                          <a:lnTo>
                            <a:pt x="23" y="0"/>
                          </a:lnTo>
                          <a:lnTo>
                            <a:pt x="0" y="10"/>
                          </a:lnTo>
                          <a:lnTo>
                            <a:pt x="0" y="0"/>
                          </a:lnTo>
                        </a:path>
                      </a:pathLst>
                    </a:custGeom>
                    <a:noFill/>
                    <a:ln w="11113">
                      <a:solidFill>
                        <a:srgbClr val="000000"/>
                      </a:solidFill>
                      <a:prstDash val="solid"/>
                      <a:round/>
                      <a:headEnd/>
                      <a:tailEnd/>
                    </a:ln>
                  </p:spPr>
                  <p:txBody>
                    <a:bodyPr/>
                    <a:lstStyle/>
                    <a:p>
                      <a:endParaRPr lang="en-US"/>
                    </a:p>
                  </p:txBody>
                </p:sp>
                <p:sp>
                  <p:nvSpPr>
                    <p:cNvPr id="52963" name="Rectangle 602"/>
                    <p:cNvSpPr>
                      <a:spLocks noChangeArrowheads="1"/>
                    </p:cNvSpPr>
                    <p:nvPr/>
                  </p:nvSpPr>
                  <p:spPr bwMode="auto">
                    <a:xfrm>
                      <a:off x="3128" y="2597"/>
                      <a:ext cx="20" cy="16"/>
                    </a:xfrm>
                    <a:prstGeom prst="rect">
                      <a:avLst/>
                    </a:prstGeom>
                    <a:noFill/>
                    <a:ln w="11113">
                      <a:solidFill>
                        <a:srgbClr val="000000"/>
                      </a:solidFill>
                      <a:miter lim="800000"/>
                      <a:headEnd/>
                      <a:tailEnd/>
                    </a:ln>
                  </p:spPr>
                  <p:txBody>
                    <a:bodyPr/>
                    <a:lstStyle/>
                    <a:p>
                      <a:endParaRPr lang="en-US"/>
                    </a:p>
                  </p:txBody>
                </p:sp>
                <p:sp>
                  <p:nvSpPr>
                    <p:cNvPr id="52964" name="Freeform 603"/>
                    <p:cNvSpPr>
                      <a:spLocks/>
                    </p:cNvSpPr>
                    <p:nvPr/>
                  </p:nvSpPr>
                  <p:spPr bwMode="auto">
                    <a:xfrm>
                      <a:off x="3125" y="2590"/>
                      <a:ext cx="23" cy="26"/>
                    </a:xfrm>
                    <a:custGeom>
                      <a:avLst/>
                      <a:gdLst>
                        <a:gd name="T0" fmla="*/ 23 w 23"/>
                        <a:gd name="T1" fmla="*/ 26 h 26"/>
                        <a:gd name="T2" fmla="*/ 23 w 23"/>
                        <a:gd name="T3" fmla="*/ 0 h 26"/>
                        <a:gd name="T4" fmla="*/ 0 w 23"/>
                        <a:gd name="T5" fmla="*/ 26 h 26"/>
                        <a:gd name="T6" fmla="*/ 0 w 23"/>
                        <a:gd name="T7" fmla="*/ 0 h 26"/>
                        <a:gd name="T8" fmla="*/ 0 60000 65536"/>
                        <a:gd name="T9" fmla="*/ 0 60000 65536"/>
                        <a:gd name="T10" fmla="*/ 0 60000 65536"/>
                        <a:gd name="T11" fmla="*/ 0 60000 65536"/>
                        <a:gd name="T12" fmla="*/ 0 w 23"/>
                        <a:gd name="T13" fmla="*/ 0 h 26"/>
                        <a:gd name="T14" fmla="*/ 23 w 23"/>
                        <a:gd name="T15" fmla="*/ 26 h 26"/>
                      </a:gdLst>
                      <a:ahLst/>
                      <a:cxnLst>
                        <a:cxn ang="T8">
                          <a:pos x="T0" y="T1"/>
                        </a:cxn>
                        <a:cxn ang="T9">
                          <a:pos x="T2" y="T3"/>
                        </a:cxn>
                        <a:cxn ang="T10">
                          <a:pos x="T4" y="T5"/>
                        </a:cxn>
                        <a:cxn ang="T11">
                          <a:pos x="T6" y="T7"/>
                        </a:cxn>
                      </a:cxnLst>
                      <a:rect l="T12" t="T13" r="T14" b="T15"/>
                      <a:pathLst>
                        <a:path w="23" h="26">
                          <a:moveTo>
                            <a:pt x="23" y="26"/>
                          </a:moveTo>
                          <a:lnTo>
                            <a:pt x="23" y="0"/>
                          </a:lnTo>
                          <a:lnTo>
                            <a:pt x="0" y="26"/>
                          </a:lnTo>
                          <a:lnTo>
                            <a:pt x="0" y="0"/>
                          </a:lnTo>
                        </a:path>
                      </a:pathLst>
                    </a:custGeom>
                    <a:noFill/>
                    <a:ln w="11113">
                      <a:solidFill>
                        <a:srgbClr val="000000"/>
                      </a:solidFill>
                      <a:prstDash val="solid"/>
                      <a:round/>
                      <a:headEnd/>
                      <a:tailEnd/>
                    </a:ln>
                  </p:spPr>
                  <p:txBody>
                    <a:bodyPr/>
                    <a:lstStyle/>
                    <a:p>
                      <a:endParaRPr lang="en-US"/>
                    </a:p>
                  </p:txBody>
                </p:sp>
              </p:grpSp>
            </p:grpSp>
            <p:sp>
              <p:nvSpPr>
                <p:cNvPr id="52895" name="Freeform 604"/>
                <p:cNvSpPr>
                  <a:spLocks/>
                </p:cNvSpPr>
                <p:nvPr/>
              </p:nvSpPr>
              <p:spPr bwMode="auto">
                <a:xfrm>
                  <a:off x="2550" y="2518"/>
                  <a:ext cx="513" cy="115"/>
                </a:xfrm>
                <a:custGeom>
                  <a:avLst/>
                  <a:gdLst>
                    <a:gd name="T0" fmla="*/ 513 w 513"/>
                    <a:gd name="T1" fmla="*/ 0 h 115"/>
                    <a:gd name="T2" fmla="*/ 513 w 513"/>
                    <a:gd name="T3" fmla="*/ 0 h 115"/>
                    <a:gd name="T4" fmla="*/ 513 w 513"/>
                    <a:gd name="T5" fmla="*/ 23 h 115"/>
                    <a:gd name="T6" fmla="*/ 310 w 513"/>
                    <a:gd name="T7" fmla="*/ 33 h 115"/>
                    <a:gd name="T8" fmla="*/ 268 w 513"/>
                    <a:gd name="T9" fmla="*/ 115 h 115"/>
                    <a:gd name="T10" fmla="*/ 0 w 513"/>
                    <a:gd name="T11" fmla="*/ 115 h 115"/>
                    <a:gd name="T12" fmla="*/ 0 w 513"/>
                    <a:gd name="T13" fmla="*/ 102 h 115"/>
                    <a:gd name="T14" fmla="*/ 245 w 513"/>
                    <a:gd name="T15" fmla="*/ 92 h 115"/>
                    <a:gd name="T16" fmla="*/ 300 w 513"/>
                    <a:gd name="T17" fmla="*/ 23 h 115"/>
                    <a:gd name="T18" fmla="*/ 513 w 513"/>
                    <a:gd name="T19" fmla="*/ 0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3"/>
                    <a:gd name="T31" fmla="*/ 0 h 115"/>
                    <a:gd name="T32" fmla="*/ 513 w 513"/>
                    <a:gd name="T33" fmla="*/ 115 h 1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3" h="115">
                      <a:moveTo>
                        <a:pt x="513" y="0"/>
                      </a:moveTo>
                      <a:lnTo>
                        <a:pt x="513" y="0"/>
                      </a:lnTo>
                      <a:lnTo>
                        <a:pt x="513" y="23"/>
                      </a:lnTo>
                      <a:lnTo>
                        <a:pt x="310" y="33"/>
                      </a:lnTo>
                      <a:lnTo>
                        <a:pt x="268" y="115"/>
                      </a:lnTo>
                      <a:lnTo>
                        <a:pt x="0" y="115"/>
                      </a:lnTo>
                      <a:lnTo>
                        <a:pt x="0" y="102"/>
                      </a:lnTo>
                      <a:lnTo>
                        <a:pt x="245" y="92"/>
                      </a:lnTo>
                      <a:lnTo>
                        <a:pt x="300" y="23"/>
                      </a:lnTo>
                      <a:lnTo>
                        <a:pt x="513" y="0"/>
                      </a:lnTo>
                      <a:close/>
                    </a:path>
                  </a:pathLst>
                </a:custGeom>
                <a:solidFill>
                  <a:srgbClr val="9F7F5F"/>
                </a:solidFill>
                <a:ln w="9525">
                  <a:noFill/>
                  <a:round/>
                  <a:headEnd/>
                  <a:tailEnd/>
                </a:ln>
              </p:spPr>
              <p:txBody>
                <a:bodyPr/>
                <a:lstStyle/>
                <a:p>
                  <a:endParaRPr lang="en-US"/>
                </a:p>
              </p:txBody>
            </p:sp>
            <p:sp>
              <p:nvSpPr>
                <p:cNvPr id="52896" name="Freeform 605"/>
                <p:cNvSpPr>
                  <a:spLocks/>
                </p:cNvSpPr>
                <p:nvPr/>
              </p:nvSpPr>
              <p:spPr bwMode="auto">
                <a:xfrm>
                  <a:off x="2550" y="2518"/>
                  <a:ext cx="519" cy="121"/>
                </a:xfrm>
                <a:custGeom>
                  <a:avLst/>
                  <a:gdLst>
                    <a:gd name="T0" fmla="*/ 519 w 519"/>
                    <a:gd name="T1" fmla="*/ 23 h 121"/>
                    <a:gd name="T2" fmla="*/ 313 w 519"/>
                    <a:gd name="T3" fmla="*/ 36 h 121"/>
                    <a:gd name="T4" fmla="*/ 271 w 519"/>
                    <a:gd name="T5" fmla="*/ 121 h 121"/>
                    <a:gd name="T6" fmla="*/ 0 w 519"/>
                    <a:gd name="T7" fmla="*/ 121 h 121"/>
                    <a:gd name="T8" fmla="*/ 0 w 519"/>
                    <a:gd name="T9" fmla="*/ 108 h 121"/>
                    <a:gd name="T10" fmla="*/ 248 w 519"/>
                    <a:gd name="T11" fmla="*/ 98 h 121"/>
                    <a:gd name="T12" fmla="*/ 304 w 519"/>
                    <a:gd name="T13" fmla="*/ 23 h 121"/>
                    <a:gd name="T14" fmla="*/ 519 w 519"/>
                    <a:gd name="T15" fmla="*/ 0 h 121"/>
                    <a:gd name="T16" fmla="*/ 0 60000 65536"/>
                    <a:gd name="T17" fmla="*/ 0 60000 65536"/>
                    <a:gd name="T18" fmla="*/ 0 60000 65536"/>
                    <a:gd name="T19" fmla="*/ 0 60000 65536"/>
                    <a:gd name="T20" fmla="*/ 0 60000 65536"/>
                    <a:gd name="T21" fmla="*/ 0 60000 65536"/>
                    <a:gd name="T22" fmla="*/ 0 60000 65536"/>
                    <a:gd name="T23" fmla="*/ 0 60000 65536"/>
                    <a:gd name="T24" fmla="*/ 0 w 519"/>
                    <a:gd name="T25" fmla="*/ 0 h 121"/>
                    <a:gd name="T26" fmla="*/ 519 w 519"/>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9" h="121">
                      <a:moveTo>
                        <a:pt x="519" y="23"/>
                      </a:moveTo>
                      <a:lnTo>
                        <a:pt x="313" y="36"/>
                      </a:lnTo>
                      <a:lnTo>
                        <a:pt x="271" y="121"/>
                      </a:lnTo>
                      <a:lnTo>
                        <a:pt x="0" y="121"/>
                      </a:lnTo>
                      <a:lnTo>
                        <a:pt x="0" y="108"/>
                      </a:lnTo>
                      <a:lnTo>
                        <a:pt x="248" y="98"/>
                      </a:lnTo>
                      <a:lnTo>
                        <a:pt x="304" y="23"/>
                      </a:lnTo>
                      <a:lnTo>
                        <a:pt x="519" y="0"/>
                      </a:lnTo>
                    </a:path>
                  </a:pathLst>
                </a:custGeom>
                <a:noFill/>
                <a:ln w="11113">
                  <a:solidFill>
                    <a:srgbClr val="000000"/>
                  </a:solidFill>
                  <a:prstDash val="solid"/>
                  <a:round/>
                  <a:headEnd/>
                  <a:tailEnd/>
                </a:ln>
              </p:spPr>
              <p:txBody>
                <a:bodyPr/>
                <a:lstStyle/>
                <a:p>
                  <a:endParaRPr lang="en-US"/>
                </a:p>
              </p:txBody>
            </p:sp>
            <p:grpSp>
              <p:nvGrpSpPr>
                <p:cNvPr id="52897" name="Group 606"/>
                <p:cNvGrpSpPr>
                  <a:grpSpLocks/>
                </p:cNvGrpSpPr>
                <p:nvPr/>
              </p:nvGrpSpPr>
              <p:grpSpPr bwMode="auto">
                <a:xfrm>
                  <a:off x="2919" y="2469"/>
                  <a:ext cx="65" cy="72"/>
                  <a:chOff x="2919" y="2469"/>
                  <a:chExt cx="65" cy="72"/>
                </a:xfrm>
              </p:grpSpPr>
              <p:sp>
                <p:nvSpPr>
                  <p:cNvPr id="52954" name="Freeform 607"/>
                  <p:cNvSpPr>
                    <a:spLocks/>
                  </p:cNvSpPr>
                  <p:nvPr/>
                </p:nvSpPr>
                <p:spPr bwMode="auto">
                  <a:xfrm>
                    <a:off x="2942" y="2469"/>
                    <a:ext cx="36" cy="66"/>
                  </a:xfrm>
                  <a:custGeom>
                    <a:avLst/>
                    <a:gdLst>
                      <a:gd name="T0" fmla="*/ 16 w 36"/>
                      <a:gd name="T1" fmla="*/ 0 h 66"/>
                      <a:gd name="T2" fmla="*/ 16 w 36"/>
                      <a:gd name="T3" fmla="*/ 0 h 66"/>
                      <a:gd name="T4" fmla="*/ 36 w 36"/>
                      <a:gd name="T5" fmla="*/ 10 h 66"/>
                      <a:gd name="T6" fmla="*/ 36 w 36"/>
                      <a:gd name="T7" fmla="*/ 33 h 66"/>
                      <a:gd name="T8" fmla="*/ 16 w 36"/>
                      <a:gd name="T9" fmla="*/ 33 h 66"/>
                      <a:gd name="T10" fmla="*/ 6 w 36"/>
                      <a:gd name="T11" fmla="*/ 66 h 66"/>
                      <a:gd name="T12" fmla="*/ 0 w 36"/>
                      <a:gd name="T13" fmla="*/ 66 h 66"/>
                      <a:gd name="T14" fmla="*/ 16 w 36"/>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66"/>
                      <a:gd name="T26" fmla="*/ 36 w 3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66">
                        <a:moveTo>
                          <a:pt x="16" y="0"/>
                        </a:moveTo>
                        <a:lnTo>
                          <a:pt x="16" y="0"/>
                        </a:lnTo>
                        <a:lnTo>
                          <a:pt x="36" y="10"/>
                        </a:lnTo>
                        <a:lnTo>
                          <a:pt x="36" y="33"/>
                        </a:lnTo>
                        <a:lnTo>
                          <a:pt x="16" y="33"/>
                        </a:lnTo>
                        <a:lnTo>
                          <a:pt x="6" y="66"/>
                        </a:lnTo>
                        <a:lnTo>
                          <a:pt x="0" y="66"/>
                        </a:lnTo>
                        <a:lnTo>
                          <a:pt x="16" y="0"/>
                        </a:lnTo>
                        <a:close/>
                      </a:path>
                    </a:pathLst>
                  </a:custGeom>
                  <a:solidFill>
                    <a:srgbClr val="7FFFDF"/>
                  </a:solidFill>
                  <a:ln w="9525">
                    <a:noFill/>
                    <a:round/>
                    <a:headEnd/>
                    <a:tailEnd/>
                  </a:ln>
                </p:spPr>
                <p:txBody>
                  <a:bodyPr/>
                  <a:lstStyle/>
                  <a:p>
                    <a:endParaRPr lang="en-US"/>
                  </a:p>
                </p:txBody>
              </p:sp>
              <p:sp>
                <p:nvSpPr>
                  <p:cNvPr id="52955" name="Freeform 608"/>
                  <p:cNvSpPr>
                    <a:spLocks/>
                  </p:cNvSpPr>
                  <p:nvPr/>
                </p:nvSpPr>
                <p:spPr bwMode="auto">
                  <a:xfrm>
                    <a:off x="2942" y="2482"/>
                    <a:ext cx="42" cy="59"/>
                  </a:xfrm>
                  <a:custGeom>
                    <a:avLst/>
                    <a:gdLst>
                      <a:gd name="T0" fmla="*/ 42 w 42"/>
                      <a:gd name="T1" fmla="*/ 0 h 59"/>
                      <a:gd name="T2" fmla="*/ 42 w 42"/>
                      <a:gd name="T3" fmla="*/ 23 h 59"/>
                      <a:gd name="T4" fmla="*/ 19 w 42"/>
                      <a:gd name="T5" fmla="*/ 23 h 59"/>
                      <a:gd name="T6" fmla="*/ 19 w 42"/>
                      <a:gd name="T7" fmla="*/ 59 h 59"/>
                      <a:gd name="T8" fmla="*/ 0 w 42"/>
                      <a:gd name="T9" fmla="*/ 59 h 59"/>
                      <a:gd name="T10" fmla="*/ 19 w 42"/>
                      <a:gd name="T11" fmla="*/ 0 h 59"/>
                      <a:gd name="T12" fmla="*/ 0 60000 65536"/>
                      <a:gd name="T13" fmla="*/ 0 60000 65536"/>
                      <a:gd name="T14" fmla="*/ 0 60000 65536"/>
                      <a:gd name="T15" fmla="*/ 0 60000 65536"/>
                      <a:gd name="T16" fmla="*/ 0 60000 65536"/>
                      <a:gd name="T17" fmla="*/ 0 60000 65536"/>
                      <a:gd name="T18" fmla="*/ 0 w 42"/>
                      <a:gd name="T19" fmla="*/ 0 h 59"/>
                      <a:gd name="T20" fmla="*/ 42 w 42"/>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42" h="59">
                        <a:moveTo>
                          <a:pt x="42" y="0"/>
                        </a:moveTo>
                        <a:lnTo>
                          <a:pt x="42" y="23"/>
                        </a:lnTo>
                        <a:lnTo>
                          <a:pt x="19" y="23"/>
                        </a:lnTo>
                        <a:lnTo>
                          <a:pt x="19" y="59"/>
                        </a:lnTo>
                        <a:lnTo>
                          <a:pt x="0" y="59"/>
                        </a:lnTo>
                        <a:lnTo>
                          <a:pt x="19" y="0"/>
                        </a:lnTo>
                      </a:path>
                    </a:pathLst>
                  </a:custGeom>
                  <a:noFill/>
                  <a:ln w="11113">
                    <a:solidFill>
                      <a:srgbClr val="000000"/>
                    </a:solidFill>
                    <a:prstDash val="solid"/>
                    <a:round/>
                    <a:headEnd/>
                    <a:tailEnd/>
                  </a:ln>
                </p:spPr>
                <p:txBody>
                  <a:bodyPr/>
                  <a:lstStyle/>
                  <a:p>
                    <a:endParaRPr lang="en-US"/>
                  </a:p>
                </p:txBody>
              </p:sp>
              <p:sp>
                <p:nvSpPr>
                  <p:cNvPr id="52956" name="Freeform 609"/>
                  <p:cNvSpPr>
                    <a:spLocks/>
                  </p:cNvSpPr>
                  <p:nvPr/>
                </p:nvSpPr>
                <p:spPr bwMode="auto">
                  <a:xfrm>
                    <a:off x="2919" y="2469"/>
                    <a:ext cx="36" cy="66"/>
                  </a:xfrm>
                  <a:custGeom>
                    <a:avLst/>
                    <a:gdLst>
                      <a:gd name="T0" fmla="*/ 20 w 36"/>
                      <a:gd name="T1" fmla="*/ 10 h 66"/>
                      <a:gd name="T2" fmla="*/ 20 w 36"/>
                      <a:gd name="T3" fmla="*/ 10 h 66"/>
                      <a:gd name="T4" fmla="*/ 36 w 36"/>
                      <a:gd name="T5" fmla="*/ 0 h 66"/>
                      <a:gd name="T6" fmla="*/ 20 w 36"/>
                      <a:gd name="T7" fmla="*/ 66 h 66"/>
                      <a:gd name="T8" fmla="*/ 0 w 36"/>
                      <a:gd name="T9" fmla="*/ 66 h 66"/>
                      <a:gd name="T10" fmla="*/ 20 w 36"/>
                      <a:gd name="T11" fmla="*/ 10 h 66"/>
                      <a:gd name="T12" fmla="*/ 0 60000 65536"/>
                      <a:gd name="T13" fmla="*/ 0 60000 65536"/>
                      <a:gd name="T14" fmla="*/ 0 60000 65536"/>
                      <a:gd name="T15" fmla="*/ 0 60000 65536"/>
                      <a:gd name="T16" fmla="*/ 0 60000 65536"/>
                      <a:gd name="T17" fmla="*/ 0 60000 65536"/>
                      <a:gd name="T18" fmla="*/ 0 w 36"/>
                      <a:gd name="T19" fmla="*/ 0 h 66"/>
                      <a:gd name="T20" fmla="*/ 36 w 36"/>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36" h="66">
                        <a:moveTo>
                          <a:pt x="20" y="10"/>
                        </a:moveTo>
                        <a:lnTo>
                          <a:pt x="20" y="10"/>
                        </a:lnTo>
                        <a:lnTo>
                          <a:pt x="36" y="0"/>
                        </a:lnTo>
                        <a:lnTo>
                          <a:pt x="20" y="66"/>
                        </a:lnTo>
                        <a:lnTo>
                          <a:pt x="0" y="66"/>
                        </a:lnTo>
                        <a:lnTo>
                          <a:pt x="20" y="10"/>
                        </a:lnTo>
                        <a:close/>
                      </a:path>
                    </a:pathLst>
                  </a:custGeom>
                  <a:solidFill>
                    <a:srgbClr val="00FFFF"/>
                  </a:solidFill>
                  <a:ln w="9525">
                    <a:noFill/>
                    <a:round/>
                    <a:headEnd/>
                    <a:tailEnd/>
                  </a:ln>
                </p:spPr>
                <p:txBody>
                  <a:bodyPr/>
                  <a:lstStyle/>
                  <a:p>
                    <a:endParaRPr lang="en-US"/>
                  </a:p>
                </p:txBody>
              </p:sp>
              <p:sp>
                <p:nvSpPr>
                  <p:cNvPr id="52957" name="Freeform 610"/>
                  <p:cNvSpPr>
                    <a:spLocks/>
                  </p:cNvSpPr>
                  <p:nvPr/>
                </p:nvSpPr>
                <p:spPr bwMode="auto">
                  <a:xfrm>
                    <a:off x="2929" y="2482"/>
                    <a:ext cx="32" cy="59"/>
                  </a:xfrm>
                  <a:custGeom>
                    <a:avLst/>
                    <a:gdLst>
                      <a:gd name="T0" fmla="*/ 32 w 32"/>
                      <a:gd name="T1" fmla="*/ 0 h 59"/>
                      <a:gd name="T2" fmla="*/ 13 w 32"/>
                      <a:gd name="T3" fmla="*/ 59 h 59"/>
                      <a:gd name="T4" fmla="*/ 0 w 32"/>
                      <a:gd name="T5" fmla="*/ 59 h 59"/>
                      <a:gd name="T6" fmla="*/ 19 w 32"/>
                      <a:gd name="T7" fmla="*/ 0 h 59"/>
                      <a:gd name="T8" fmla="*/ 0 60000 65536"/>
                      <a:gd name="T9" fmla="*/ 0 60000 65536"/>
                      <a:gd name="T10" fmla="*/ 0 60000 65536"/>
                      <a:gd name="T11" fmla="*/ 0 60000 65536"/>
                      <a:gd name="T12" fmla="*/ 0 w 32"/>
                      <a:gd name="T13" fmla="*/ 0 h 59"/>
                      <a:gd name="T14" fmla="*/ 32 w 32"/>
                      <a:gd name="T15" fmla="*/ 59 h 59"/>
                    </a:gdLst>
                    <a:ahLst/>
                    <a:cxnLst>
                      <a:cxn ang="T8">
                        <a:pos x="T0" y="T1"/>
                      </a:cxn>
                      <a:cxn ang="T9">
                        <a:pos x="T2" y="T3"/>
                      </a:cxn>
                      <a:cxn ang="T10">
                        <a:pos x="T4" y="T5"/>
                      </a:cxn>
                      <a:cxn ang="T11">
                        <a:pos x="T6" y="T7"/>
                      </a:cxn>
                    </a:cxnLst>
                    <a:rect l="T12" t="T13" r="T14" b="T15"/>
                    <a:pathLst>
                      <a:path w="32" h="59">
                        <a:moveTo>
                          <a:pt x="32" y="0"/>
                        </a:moveTo>
                        <a:lnTo>
                          <a:pt x="13" y="59"/>
                        </a:lnTo>
                        <a:lnTo>
                          <a:pt x="0" y="59"/>
                        </a:lnTo>
                        <a:lnTo>
                          <a:pt x="19" y="0"/>
                        </a:lnTo>
                      </a:path>
                    </a:pathLst>
                  </a:custGeom>
                  <a:noFill/>
                  <a:ln w="11113">
                    <a:solidFill>
                      <a:srgbClr val="000000"/>
                    </a:solidFill>
                    <a:prstDash val="solid"/>
                    <a:round/>
                    <a:headEnd/>
                    <a:tailEnd/>
                  </a:ln>
                </p:spPr>
                <p:txBody>
                  <a:bodyPr/>
                  <a:lstStyle/>
                  <a:p>
                    <a:endParaRPr lang="en-US"/>
                  </a:p>
                </p:txBody>
              </p:sp>
            </p:grpSp>
            <p:grpSp>
              <p:nvGrpSpPr>
                <p:cNvPr id="52898" name="Group 611"/>
                <p:cNvGrpSpPr>
                  <a:grpSpLocks/>
                </p:cNvGrpSpPr>
                <p:nvPr/>
              </p:nvGrpSpPr>
              <p:grpSpPr bwMode="auto">
                <a:xfrm>
                  <a:off x="3007" y="2456"/>
                  <a:ext cx="62" cy="72"/>
                  <a:chOff x="3007" y="2456"/>
                  <a:chExt cx="62" cy="72"/>
                </a:xfrm>
              </p:grpSpPr>
              <p:sp>
                <p:nvSpPr>
                  <p:cNvPr id="52950" name="Freeform 612"/>
                  <p:cNvSpPr>
                    <a:spLocks/>
                  </p:cNvSpPr>
                  <p:nvPr/>
                </p:nvSpPr>
                <p:spPr bwMode="auto">
                  <a:xfrm>
                    <a:off x="3007" y="2456"/>
                    <a:ext cx="36" cy="65"/>
                  </a:xfrm>
                  <a:custGeom>
                    <a:avLst/>
                    <a:gdLst>
                      <a:gd name="T0" fmla="*/ 16 w 36"/>
                      <a:gd name="T1" fmla="*/ 0 h 65"/>
                      <a:gd name="T2" fmla="*/ 16 w 36"/>
                      <a:gd name="T3" fmla="*/ 0 h 65"/>
                      <a:gd name="T4" fmla="*/ 36 w 36"/>
                      <a:gd name="T5" fmla="*/ 0 h 65"/>
                      <a:gd name="T6" fmla="*/ 16 w 36"/>
                      <a:gd name="T7" fmla="*/ 65 h 65"/>
                      <a:gd name="T8" fmla="*/ 0 w 36"/>
                      <a:gd name="T9" fmla="*/ 65 h 65"/>
                      <a:gd name="T10" fmla="*/ 16 w 36"/>
                      <a:gd name="T11" fmla="*/ 0 h 65"/>
                      <a:gd name="T12" fmla="*/ 0 60000 65536"/>
                      <a:gd name="T13" fmla="*/ 0 60000 65536"/>
                      <a:gd name="T14" fmla="*/ 0 60000 65536"/>
                      <a:gd name="T15" fmla="*/ 0 60000 65536"/>
                      <a:gd name="T16" fmla="*/ 0 60000 65536"/>
                      <a:gd name="T17" fmla="*/ 0 60000 65536"/>
                      <a:gd name="T18" fmla="*/ 0 w 36"/>
                      <a:gd name="T19" fmla="*/ 0 h 65"/>
                      <a:gd name="T20" fmla="*/ 36 w 36"/>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36" h="65">
                        <a:moveTo>
                          <a:pt x="16" y="0"/>
                        </a:moveTo>
                        <a:lnTo>
                          <a:pt x="16" y="0"/>
                        </a:lnTo>
                        <a:lnTo>
                          <a:pt x="36" y="0"/>
                        </a:lnTo>
                        <a:lnTo>
                          <a:pt x="16" y="65"/>
                        </a:lnTo>
                        <a:lnTo>
                          <a:pt x="0" y="65"/>
                        </a:lnTo>
                        <a:lnTo>
                          <a:pt x="16" y="0"/>
                        </a:lnTo>
                        <a:close/>
                      </a:path>
                    </a:pathLst>
                  </a:custGeom>
                  <a:solidFill>
                    <a:srgbClr val="00FFFF"/>
                  </a:solidFill>
                  <a:ln w="9525">
                    <a:noFill/>
                    <a:round/>
                    <a:headEnd/>
                    <a:tailEnd/>
                  </a:ln>
                </p:spPr>
                <p:txBody>
                  <a:bodyPr/>
                  <a:lstStyle/>
                  <a:p>
                    <a:endParaRPr lang="en-US"/>
                  </a:p>
                </p:txBody>
              </p:sp>
              <p:sp>
                <p:nvSpPr>
                  <p:cNvPr id="52951" name="Freeform 613"/>
                  <p:cNvSpPr>
                    <a:spLocks/>
                  </p:cNvSpPr>
                  <p:nvPr/>
                </p:nvSpPr>
                <p:spPr bwMode="auto">
                  <a:xfrm>
                    <a:off x="3007" y="2456"/>
                    <a:ext cx="52" cy="72"/>
                  </a:xfrm>
                  <a:custGeom>
                    <a:avLst/>
                    <a:gdLst>
                      <a:gd name="T0" fmla="*/ 52 w 52"/>
                      <a:gd name="T1" fmla="*/ 0 h 72"/>
                      <a:gd name="T2" fmla="*/ 33 w 52"/>
                      <a:gd name="T3" fmla="*/ 72 h 72"/>
                      <a:gd name="T4" fmla="*/ 0 w 52"/>
                      <a:gd name="T5" fmla="*/ 72 h 72"/>
                      <a:gd name="T6" fmla="*/ 33 w 52"/>
                      <a:gd name="T7" fmla="*/ 0 h 72"/>
                      <a:gd name="T8" fmla="*/ 0 60000 65536"/>
                      <a:gd name="T9" fmla="*/ 0 60000 65536"/>
                      <a:gd name="T10" fmla="*/ 0 60000 65536"/>
                      <a:gd name="T11" fmla="*/ 0 60000 65536"/>
                      <a:gd name="T12" fmla="*/ 0 w 52"/>
                      <a:gd name="T13" fmla="*/ 0 h 72"/>
                      <a:gd name="T14" fmla="*/ 52 w 52"/>
                      <a:gd name="T15" fmla="*/ 72 h 72"/>
                    </a:gdLst>
                    <a:ahLst/>
                    <a:cxnLst>
                      <a:cxn ang="T8">
                        <a:pos x="T0" y="T1"/>
                      </a:cxn>
                      <a:cxn ang="T9">
                        <a:pos x="T2" y="T3"/>
                      </a:cxn>
                      <a:cxn ang="T10">
                        <a:pos x="T4" y="T5"/>
                      </a:cxn>
                      <a:cxn ang="T11">
                        <a:pos x="T6" y="T7"/>
                      </a:cxn>
                    </a:cxnLst>
                    <a:rect l="T12" t="T13" r="T14" b="T15"/>
                    <a:pathLst>
                      <a:path w="52" h="72">
                        <a:moveTo>
                          <a:pt x="52" y="0"/>
                        </a:moveTo>
                        <a:lnTo>
                          <a:pt x="33" y="72"/>
                        </a:lnTo>
                        <a:lnTo>
                          <a:pt x="0" y="72"/>
                        </a:lnTo>
                        <a:lnTo>
                          <a:pt x="33" y="0"/>
                        </a:lnTo>
                      </a:path>
                    </a:pathLst>
                  </a:custGeom>
                  <a:noFill/>
                  <a:ln w="11113">
                    <a:solidFill>
                      <a:srgbClr val="000000"/>
                    </a:solidFill>
                    <a:prstDash val="solid"/>
                    <a:round/>
                    <a:headEnd/>
                    <a:tailEnd/>
                  </a:ln>
                </p:spPr>
                <p:txBody>
                  <a:bodyPr/>
                  <a:lstStyle/>
                  <a:p>
                    <a:endParaRPr lang="en-US"/>
                  </a:p>
                </p:txBody>
              </p:sp>
              <p:sp>
                <p:nvSpPr>
                  <p:cNvPr id="52952" name="Freeform 614"/>
                  <p:cNvSpPr>
                    <a:spLocks/>
                  </p:cNvSpPr>
                  <p:nvPr/>
                </p:nvSpPr>
                <p:spPr bwMode="auto">
                  <a:xfrm>
                    <a:off x="3027" y="2456"/>
                    <a:ext cx="36" cy="65"/>
                  </a:xfrm>
                  <a:custGeom>
                    <a:avLst/>
                    <a:gdLst>
                      <a:gd name="T0" fmla="*/ 19 w 36"/>
                      <a:gd name="T1" fmla="*/ 0 h 65"/>
                      <a:gd name="T2" fmla="*/ 19 w 36"/>
                      <a:gd name="T3" fmla="*/ 0 h 65"/>
                      <a:gd name="T4" fmla="*/ 0 w 36"/>
                      <a:gd name="T5" fmla="*/ 65 h 65"/>
                      <a:gd name="T6" fmla="*/ 19 w 36"/>
                      <a:gd name="T7" fmla="*/ 56 h 65"/>
                      <a:gd name="T8" fmla="*/ 29 w 36"/>
                      <a:gd name="T9" fmla="*/ 33 h 65"/>
                      <a:gd name="T10" fmla="*/ 36 w 36"/>
                      <a:gd name="T11" fmla="*/ 33 h 65"/>
                      <a:gd name="T12" fmla="*/ 36 w 36"/>
                      <a:gd name="T13" fmla="*/ 13 h 65"/>
                      <a:gd name="T14" fmla="*/ 19 w 36"/>
                      <a:gd name="T15" fmla="*/ 0 h 65"/>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65"/>
                      <a:gd name="T26" fmla="*/ 36 w 36"/>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65">
                        <a:moveTo>
                          <a:pt x="19" y="0"/>
                        </a:moveTo>
                        <a:lnTo>
                          <a:pt x="19" y="0"/>
                        </a:lnTo>
                        <a:lnTo>
                          <a:pt x="0" y="65"/>
                        </a:lnTo>
                        <a:lnTo>
                          <a:pt x="19" y="56"/>
                        </a:lnTo>
                        <a:lnTo>
                          <a:pt x="29" y="33"/>
                        </a:lnTo>
                        <a:lnTo>
                          <a:pt x="36" y="33"/>
                        </a:lnTo>
                        <a:lnTo>
                          <a:pt x="36" y="13"/>
                        </a:lnTo>
                        <a:lnTo>
                          <a:pt x="19" y="0"/>
                        </a:lnTo>
                        <a:close/>
                      </a:path>
                    </a:pathLst>
                  </a:custGeom>
                  <a:solidFill>
                    <a:srgbClr val="7FFFDF"/>
                  </a:solidFill>
                  <a:ln w="9525">
                    <a:noFill/>
                    <a:round/>
                    <a:headEnd/>
                    <a:tailEnd/>
                  </a:ln>
                </p:spPr>
                <p:txBody>
                  <a:bodyPr/>
                  <a:lstStyle/>
                  <a:p>
                    <a:endParaRPr lang="en-US"/>
                  </a:p>
                </p:txBody>
              </p:sp>
              <p:sp>
                <p:nvSpPr>
                  <p:cNvPr id="52953" name="Freeform 615"/>
                  <p:cNvSpPr>
                    <a:spLocks/>
                  </p:cNvSpPr>
                  <p:nvPr/>
                </p:nvSpPr>
                <p:spPr bwMode="auto">
                  <a:xfrm>
                    <a:off x="3037" y="2456"/>
                    <a:ext cx="32" cy="72"/>
                  </a:xfrm>
                  <a:custGeom>
                    <a:avLst/>
                    <a:gdLst>
                      <a:gd name="T0" fmla="*/ 0 w 32"/>
                      <a:gd name="T1" fmla="*/ 72 h 72"/>
                      <a:gd name="T2" fmla="*/ 13 w 32"/>
                      <a:gd name="T3" fmla="*/ 72 h 72"/>
                      <a:gd name="T4" fmla="*/ 22 w 32"/>
                      <a:gd name="T5" fmla="*/ 36 h 72"/>
                      <a:gd name="T6" fmla="*/ 32 w 32"/>
                      <a:gd name="T7" fmla="*/ 36 h 72"/>
                      <a:gd name="T8" fmla="*/ 32 w 32"/>
                      <a:gd name="T9" fmla="*/ 13 h 72"/>
                      <a:gd name="T10" fmla="*/ 22 w 32"/>
                      <a:gd name="T11" fmla="*/ 0 h 72"/>
                      <a:gd name="T12" fmla="*/ 0 60000 65536"/>
                      <a:gd name="T13" fmla="*/ 0 60000 65536"/>
                      <a:gd name="T14" fmla="*/ 0 60000 65536"/>
                      <a:gd name="T15" fmla="*/ 0 60000 65536"/>
                      <a:gd name="T16" fmla="*/ 0 60000 65536"/>
                      <a:gd name="T17" fmla="*/ 0 60000 65536"/>
                      <a:gd name="T18" fmla="*/ 0 w 32"/>
                      <a:gd name="T19" fmla="*/ 0 h 72"/>
                      <a:gd name="T20" fmla="*/ 32 w 32"/>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2" h="72">
                        <a:moveTo>
                          <a:pt x="0" y="72"/>
                        </a:moveTo>
                        <a:lnTo>
                          <a:pt x="13" y="72"/>
                        </a:lnTo>
                        <a:lnTo>
                          <a:pt x="22" y="36"/>
                        </a:lnTo>
                        <a:lnTo>
                          <a:pt x="32" y="36"/>
                        </a:lnTo>
                        <a:lnTo>
                          <a:pt x="32" y="13"/>
                        </a:lnTo>
                        <a:lnTo>
                          <a:pt x="22" y="0"/>
                        </a:lnTo>
                      </a:path>
                    </a:pathLst>
                  </a:custGeom>
                  <a:noFill/>
                  <a:ln w="11113">
                    <a:solidFill>
                      <a:srgbClr val="000000"/>
                    </a:solidFill>
                    <a:prstDash val="solid"/>
                    <a:round/>
                    <a:headEnd/>
                    <a:tailEnd/>
                  </a:ln>
                </p:spPr>
                <p:txBody>
                  <a:bodyPr/>
                  <a:lstStyle/>
                  <a:p>
                    <a:endParaRPr lang="en-US"/>
                  </a:p>
                </p:txBody>
              </p:sp>
            </p:grpSp>
            <p:grpSp>
              <p:nvGrpSpPr>
                <p:cNvPr id="52899" name="Group 616"/>
                <p:cNvGrpSpPr>
                  <a:grpSpLocks/>
                </p:cNvGrpSpPr>
                <p:nvPr/>
              </p:nvGrpSpPr>
              <p:grpSpPr bwMode="auto">
                <a:xfrm>
                  <a:off x="3069" y="2665"/>
                  <a:ext cx="66" cy="36"/>
                  <a:chOff x="3069" y="2665"/>
                  <a:chExt cx="66" cy="36"/>
                </a:xfrm>
              </p:grpSpPr>
              <p:sp>
                <p:nvSpPr>
                  <p:cNvPr id="52946" name="Freeform 617"/>
                  <p:cNvSpPr>
                    <a:spLocks/>
                  </p:cNvSpPr>
                  <p:nvPr/>
                </p:nvSpPr>
                <p:spPr bwMode="auto">
                  <a:xfrm>
                    <a:off x="3069" y="2665"/>
                    <a:ext cx="39" cy="30"/>
                  </a:xfrm>
                  <a:custGeom>
                    <a:avLst/>
                    <a:gdLst>
                      <a:gd name="T0" fmla="*/ 0 w 39"/>
                      <a:gd name="T1" fmla="*/ 30 h 30"/>
                      <a:gd name="T2" fmla="*/ 0 w 39"/>
                      <a:gd name="T3" fmla="*/ 30 h 30"/>
                      <a:gd name="T4" fmla="*/ 39 w 39"/>
                      <a:gd name="T5" fmla="*/ 30 h 30"/>
                      <a:gd name="T6" fmla="*/ 39 w 39"/>
                      <a:gd name="T7" fmla="*/ 0 h 30"/>
                      <a:gd name="T8" fmla="*/ 0 w 39"/>
                      <a:gd name="T9" fmla="*/ 0 h 30"/>
                      <a:gd name="T10" fmla="*/ 0 w 39"/>
                      <a:gd name="T11" fmla="*/ 30 h 30"/>
                      <a:gd name="T12" fmla="*/ 0 60000 65536"/>
                      <a:gd name="T13" fmla="*/ 0 60000 65536"/>
                      <a:gd name="T14" fmla="*/ 0 60000 65536"/>
                      <a:gd name="T15" fmla="*/ 0 60000 65536"/>
                      <a:gd name="T16" fmla="*/ 0 60000 65536"/>
                      <a:gd name="T17" fmla="*/ 0 60000 65536"/>
                      <a:gd name="T18" fmla="*/ 0 w 39"/>
                      <a:gd name="T19" fmla="*/ 0 h 30"/>
                      <a:gd name="T20" fmla="*/ 39 w 39"/>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9" h="30">
                        <a:moveTo>
                          <a:pt x="0" y="30"/>
                        </a:moveTo>
                        <a:lnTo>
                          <a:pt x="0" y="30"/>
                        </a:lnTo>
                        <a:lnTo>
                          <a:pt x="39" y="30"/>
                        </a:lnTo>
                        <a:lnTo>
                          <a:pt x="39" y="0"/>
                        </a:lnTo>
                        <a:lnTo>
                          <a:pt x="0" y="0"/>
                        </a:lnTo>
                        <a:lnTo>
                          <a:pt x="0" y="30"/>
                        </a:lnTo>
                        <a:close/>
                      </a:path>
                    </a:pathLst>
                  </a:custGeom>
                  <a:solidFill>
                    <a:srgbClr val="009F9F"/>
                  </a:solidFill>
                  <a:ln w="9525">
                    <a:noFill/>
                    <a:round/>
                    <a:headEnd/>
                    <a:tailEnd/>
                  </a:ln>
                </p:spPr>
                <p:txBody>
                  <a:bodyPr/>
                  <a:lstStyle/>
                  <a:p>
                    <a:endParaRPr lang="en-US"/>
                  </a:p>
                </p:txBody>
              </p:sp>
              <p:sp>
                <p:nvSpPr>
                  <p:cNvPr id="52947" name="Rectangle 618"/>
                  <p:cNvSpPr>
                    <a:spLocks noChangeArrowheads="1"/>
                  </p:cNvSpPr>
                  <p:nvPr/>
                </p:nvSpPr>
                <p:spPr bwMode="auto">
                  <a:xfrm>
                    <a:off x="3076" y="2669"/>
                    <a:ext cx="39" cy="32"/>
                  </a:xfrm>
                  <a:prstGeom prst="rect">
                    <a:avLst/>
                  </a:prstGeom>
                  <a:noFill/>
                  <a:ln w="11113">
                    <a:solidFill>
                      <a:srgbClr val="000000"/>
                    </a:solidFill>
                    <a:miter lim="800000"/>
                    <a:headEnd/>
                    <a:tailEnd/>
                  </a:ln>
                </p:spPr>
                <p:txBody>
                  <a:bodyPr/>
                  <a:lstStyle/>
                  <a:p>
                    <a:endParaRPr lang="en-US"/>
                  </a:p>
                </p:txBody>
              </p:sp>
              <p:sp>
                <p:nvSpPr>
                  <p:cNvPr id="52948" name="Freeform 619"/>
                  <p:cNvSpPr>
                    <a:spLocks/>
                  </p:cNvSpPr>
                  <p:nvPr/>
                </p:nvSpPr>
                <p:spPr bwMode="auto">
                  <a:xfrm>
                    <a:off x="3115" y="2665"/>
                    <a:ext cx="13" cy="30"/>
                  </a:xfrm>
                  <a:custGeom>
                    <a:avLst/>
                    <a:gdLst>
                      <a:gd name="T0" fmla="*/ 0 w 13"/>
                      <a:gd name="T1" fmla="*/ 0 h 30"/>
                      <a:gd name="T2" fmla="*/ 0 w 13"/>
                      <a:gd name="T3" fmla="*/ 0 h 30"/>
                      <a:gd name="T4" fmla="*/ 0 w 13"/>
                      <a:gd name="T5" fmla="*/ 30 h 30"/>
                      <a:gd name="T6" fmla="*/ 13 w 13"/>
                      <a:gd name="T7" fmla="*/ 30 h 30"/>
                      <a:gd name="T8" fmla="*/ 13 w 13"/>
                      <a:gd name="T9" fmla="*/ 0 h 30"/>
                      <a:gd name="T10" fmla="*/ 0 w 13"/>
                      <a:gd name="T11" fmla="*/ 0 h 30"/>
                      <a:gd name="T12" fmla="*/ 0 60000 65536"/>
                      <a:gd name="T13" fmla="*/ 0 60000 65536"/>
                      <a:gd name="T14" fmla="*/ 0 60000 65536"/>
                      <a:gd name="T15" fmla="*/ 0 60000 65536"/>
                      <a:gd name="T16" fmla="*/ 0 60000 65536"/>
                      <a:gd name="T17" fmla="*/ 0 60000 65536"/>
                      <a:gd name="T18" fmla="*/ 0 w 13"/>
                      <a:gd name="T19" fmla="*/ 0 h 30"/>
                      <a:gd name="T20" fmla="*/ 13 w 1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3" h="30">
                        <a:moveTo>
                          <a:pt x="0" y="0"/>
                        </a:moveTo>
                        <a:lnTo>
                          <a:pt x="0" y="0"/>
                        </a:lnTo>
                        <a:lnTo>
                          <a:pt x="0" y="30"/>
                        </a:lnTo>
                        <a:lnTo>
                          <a:pt x="13" y="30"/>
                        </a:lnTo>
                        <a:lnTo>
                          <a:pt x="13" y="0"/>
                        </a:lnTo>
                        <a:lnTo>
                          <a:pt x="0" y="0"/>
                        </a:lnTo>
                        <a:close/>
                      </a:path>
                    </a:pathLst>
                  </a:custGeom>
                  <a:solidFill>
                    <a:srgbClr val="00FFFF"/>
                  </a:solidFill>
                  <a:ln w="9525">
                    <a:noFill/>
                    <a:round/>
                    <a:headEnd/>
                    <a:tailEnd/>
                  </a:ln>
                </p:spPr>
                <p:txBody>
                  <a:bodyPr/>
                  <a:lstStyle/>
                  <a:p>
                    <a:endParaRPr lang="en-US"/>
                  </a:p>
                </p:txBody>
              </p:sp>
              <p:sp>
                <p:nvSpPr>
                  <p:cNvPr id="52949" name="Rectangle 620"/>
                  <p:cNvSpPr>
                    <a:spLocks noChangeArrowheads="1"/>
                  </p:cNvSpPr>
                  <p:nvPr/>
                </p:nvSpPr>
                <p:spPr bwMode="auto">
                  <a:xfrm>
                    <a:off x="3118" y="2669"/>
                    <a:ext cx="17" cy="32"/>
                  </a:xfrm>
                  <a:prstGeom prst="rect">
                    <a:avLst/>
                  </a:prstGeom>
                  <a:noFill/>
                  <a:ln w="11113">
                    <a:solidFill>
                      <a:srgbClr val="000000"/>
                    </a:solidFill>
                    <a:miter lim="800000"/>
                    <a:headEnd/>
                    <a:tailEnd/>
                  </a:ln>
                </p:spPr>
                <p:txBody>
                  <a:bodyPr/>
                  <a:lstStyle/>
                  <a:p>
                    <a:endParaRPr lang="en-US"/>
                  </a:p>
                </p:txBody>
              </p:sp>
            </p:grpSp>
            <p:grpSp>
              <p:nvGrpSpPr>
                <p:cNvPr id="52900" name="Group 621"/>
                <p:cNvGrpSpPr>
                  <a:grpSpLocks/>
                </p:cNvGrpSpPr>
                <p:nvPr/>
              </p:nvGrpSpPr>
              <p:grpSpPr bwMode="auto">
                <a:xfrm>
                  <a:off x="2863" y="2567"/>
                  <a:ext cx="164" cy="134"/>
                  <a:chOff x="2863" y="2567"/>
                  <a:chExt cx="164" cy="134"/>
                </a:xfrm>
              </p:grpSpPr>
              <p:sp>
                <p:nvSpPr>
                  <p:cNvPr id="52936" name="Freeform 622"/>
                  <p:cNvSpPr>
                    <a:spLocks/>
                  </p:cNvSpPr>
                  <p:nvPr/>
                </p:nvSpPr>
                <p:spPr bwMode="auto">
                  <a:xfrm>
                    <a:off x="2863" y="2567"/>
                    <a:ext cx="69" cy="7"/>
                  </a:xfrm>
                  <a:custGeom>
                    <a:avLst/>
                    <a:gdLst>
                      <a:gd name="T0" fmla="*/ 0 w 69"/>
                      <a:gd name="T1" fmla="*/ 0 h 7"/>
                      <a:gd name="T2" fmla="*/ 0 w 69"/>
                      <a:gd name="T3" fmla="*/ 0 h 7"/>
                      <a:gd name="T4" fmla="*/ 59 w 69"/>
                      <a:gd name="T5" fmla="*/ 0 h 7"/>
                      <a:gd name="T6" fmla="*/ 69 w 69"/>
                      <a:gd name="T7" fmla="*/ 7 h 7"/>
                      <a:gd name="T8" fmla="*/ 10 w 69"/>
                      <a:gd name="T9" fmla="*/ 7 h 7"/>
                      <a:gd name="T10" fmla="*/ 0 w 69"/>
                      <a:gd name="T11" fmla="*/ 0 h 7"/>
                      <a:gd name="T12" fmla="*/ 0 60000 65536"/>
                      <a:gd name="T13" fmla="*/ 0 60000 65536"/>
                      <a:gd name="T14" fmla="*/ 0 60000 65536"/>
                      <a:gd name="T15" fmla="*/ 0 60000 65536"/>
                      <a:gd name="T16" fmla="*/ 0 60000 65536"/>
                      <a:gd name="T17" fmla="*/ 0 60000 65536"/>
                      <a:gd name="T18" fmla="*/ 0 w 69"/>
                      <a:gd name="T19" fmla="*/ 0 h 7"/>
                      <a:gd name="T20" fmla="*/ 69 w 69"/>
                      <a:gd name="T21" fmla="*/ 7 h 7"/>
                    </a:gdLst>
                    <a:ahLst/>
                    <a:cxnLst>
                      <a:cxn ang="T12">
                        <a:pos x="T0" y="T1"/>
                      </a:cxn>
                      <a:cxn ang="T13">
                        <a:pos x="T2" y="T3"/>
                      </a:cxn>
                      <a:cxn ang="T14">
                        <a:pos x="T4" y="T5"/>
                      </a:cxn>
                      <a:cxn ang="T15">
                        <a:pos x="T6" y="T7"/>
                      </a:cxn>
                      <a:cxn ang="T16">
                        <a:pos x="T8" y="T9"/>
                      </a:cxn>
                      <a:cxn ang="T17">
                        <a:pos x="T10" y="T11"/>
                      </a:cxn>
                    </a:cxnLst>
                    <a:rect l="T18" t="T19" r="T20" b="T21"/>
                    <a:pathLst>
                      <a:path w="69" h="7">
                        <a:moveTo>
                          <a:pt x="0" y="0"/>
                        </a:moveTo>
                        <a:lnTo>
                          <a:pt x="0" y="0"/>
                        </a:lnTo>
                        <a:lnTo>
                          <a:pt x="59" y="0"/>
                        </a:lnTo>
                        <a:lnTo>
                          <a:pt x="69" y="7"/>
                        </a:lnTo>
                        <a:lnTo>
                          <a:pt x="10" y="7"/>
                        </a:lnTo>
                        <a:lnTo>
                          <a:pt x="0" y="0"/>
                        </a:lnTo>
                        <a:close/>
                      </a:path>
                    </a:pathLst>
                  </a:custGeom>
                  <a:solidFill>
                    <a:srgbClr val="008080"/>
                  </a:solidFill>
                  <a:ln w="9525">
                    <a:noFill/>
                    <a:round/>
                    <a:headEnd/>
                    <a:tailEnd/>
                  </a:ln>
                </p:spPr>
                <p:txBody>
                  <a:bodyPr/>
                  <a:lstStyle/>
                  <a:p>
                    <a:endParaRPr lang="en-US"/>
                  </a:p>
                </p:txBody>
              </p:sp>
              <p:sp>
                <p:nvSpPr>
                  <p:cNvPr id="52937" name="Freeform 623"/>
                  <p:cNvSpPr>
                    <a:spLocks/>
                  </p:cNvSpPr>
                  <p:nvPr/>
                </p:nvSpPr>
                <p:spPr bwMode="auto">
                  <a:xfrm>
                    <a:off x="2863" y="2567"/>
                    <a:ext cx="79" cy="13"/>
                  </a:xfrm>
                  <a:custGeom>
                    <a:avLst/>
                    <a:gdLst>
                      <a:gd name="T0" fmla="*/ 66 w 79"/>
                      <a:gd name="T1" fmla="*/ 0 h 13"/>
                      <a:gd name="T2" fmla="*/ 79 w 79"/>
                      <a:gd name="T3" fmla="*/ 13 h 13"/>
                      <a:gd name="T4" fmla="*/ 13 w 79"/>
                      <a:gd name="T5" fmla="*/ 13 h 13"/>
                      <a:gd name="T6" fmla="*/ 0 w 79"/>
                      <a:gd name="T7" fmla="*/ 0 h 13"/>
                      <a:gd name="T8" fmla="*/ 0 60000 65536"/>
                      <a:gd name="T9" fmla="*/ 0 60000 65536"/>
                      <a:gd name="T10" fmla="*/ 0 60000 65536"/>
                      <a:gd name="T11" fmla="*/ 0 60000 65536"/>
                      <a:gd name="T12" fmla="*/ 0 w 79"/>
                      <a:gd name="T13" fmla="*/ 0 h 13"/>
                      <a:gd name="T14" fmla="*/ 79 w 79"/>
                      <a:gd name="T15" fmla="*/ 13 h 13"/>
                    </a:gdLst>
                    <a:ahLst/>
                    <a:cxnLst>
                      <a:cxn ang="T8">
                        <a:pos x="T0" y="T1"/>
                      </a:cxn>
                      <a:cxn ang="T9">
                        <a:pos x="T2" y="T3"/>
                      </a:cxn>
                      <a:cxn ang="T10">
                        <a:pos x="T4" y="T5"/>
                      </a:cxn>
                      <a:cxn ang="T11">
                        <a:pos x="T6" y="T7"/>
                      </a:cxn>
                    </a:cxnLst>
                    <a:rect l="T12" t="T13" r="T14" b="T15"/>
                    <a:pathLst>
                      <a:path w="79" h="13">
                        <a:moveTo>
                          <a:pt x="66" y="0"/>
                        </a:moveTo>
                        <a:lnTo>
                          <a:pt x="79" y="13"/>
                        </a:lnTo>
                        <a:lnTo>
                          <a:pt x="13" y="13"/>
                        </a:lnTo>
                        <a:lnTo>
                          <a:pt x="0" y="0"/>
                        </a:lnTo>
                      </a:path>
                    </a:pathLst>
                  </a:custGeom>
                  <a:noFill/>
                  <a:ln w="11113">
                    <a:solidFill>
                      <a:srgbClr val="000000"/>
                    </a:solidFill>
                    <a:prstDash val="solid"/>
                    <a:round/>
                    <a:headEnd/>
                    <a:tailEnd/>
                  </a:ln>
                </p:spPr>
                <p:txBody>
                  <a:bodyPr/>
                  <a:lstStyle/>
                  <a:p>
                    <a:endParaRPr lang="en-US"/>
                  </a:p>
                </p:txBody>
              </p:sp>
              <p:sp>
                <p:nvSpPr>
                  <p:cNvPr id="52938" name="Freeform 624"/>
                  <p:cNvSpPr>
                    <a:spLocks/>
                  </p:cNvSpPr>
                  <p:nvPr/>
                </p:nvSpPr>
                <p:spPr bwMode="auto">
                  <a:xfrm>
                    <a:off x="2863" y="2567"/>
                    <a:ext cx="7" cy="115"/>
                  </a:xfrm>
                  <a:custGeom>
                    <a:avLst/>
                    <a:gdLst>
                      <a:gd name="T0" fmla="*/ 0 w 7"/>
                      <a:gd name="T1" fmla="*/ 115 h 115"/>
                      <a:gd name="T2" fmla="*/ 0 w 7"/>
                      <a:gd name="T3" fmla="*/ 115 h 115"/>
                      <a:gd name="T4" fmla="*/ 0 w 7"/>
                      <a:gd name="T5" fmla="*/ 0 h 115"/>
                      <a:gd name="T6" fmla="*/ 7 w 7"/>
                      <a:gd name="T7" fmla="*/ 10 h 115"/>
                      <a:gd name="T8" fmla="*/ 7 w 7"/>
                      <a:gd name="T9" fmla="*/ 115 h 115"/>
                      <a:gd name="T10" fmla="*/ 0 w 7"/>
                      <a:gd name="T11" fmla="*/ 115 h 115"/>
                      <a:gd name="T12" fmla="*/ 0 60000 65536"/>
                      <a:gd name="T13" fmla="*/ 0 60000 65536"/>
                      <a:gd name="T14" fmla="*/ 0 60000 65536"/>
                      <a:gd name="T15" fmla="*/ 0 60000 65536"/>
                      <a:gd name="T16" fmla="*/ 0 60000 65536"/>
                      <a:gd name="T17" fmla="*/ 0 60000 65536"/>
                      <a:gd name="T18" fmla="*/ 0 w 7"/>
                      <a:gd name="T19" fmla="*/ 0 h 115"/>
                      <a:gd name="T20" fmla="*/ 7 w 7"/>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7" h="115">
                        <a:moveTo>
                          <a:pt x="0" y="115"/>
                        </a:moveTo>
                        <a:lnTo>
                          <a:pt x="0" y="115"/>
                        </a:lnTo>
                        <a:lnTo>
                          <a:pt x="0" y="0"/>
                        </a:lnTo>
                        <a:lnTo>
                          <a:pt x="7" y="10"/>
                        </a:lnTo>
                        <a:lnTo>
                          <a:pt x="7" y="115"/>
                        </a:lnTo>
                        <a:lnTo>
                          <a:pt x="0" y="115"/>
                        </a:lnTo>
                        <a:close/>
                      </a:path>
                    </a:pathLst>
                  </a:custGeom>
                  <a:solidFill>
                    <a:srgbClr val="00BF9F"/>
                  </a:solidFill>
                  <a:ln w="9525">
                    <a:noFill/>
                    <a:round/>
                    <a:headEnd/>
                    <a:tailEnd/>
                  </a:ln>
                </p:spPr>
                <p:txBody>
                  <a:bodyPr/>
                  <a:lstStyle/>
                  <a:p>
                    <a:endParaRPr lang="en-US"/>
                  </a:p>
                </p:txBody>
              </p:sp>
              <p:sp>
                <p:nvSpPr>
                  <p:cNvPr id="52939" name="Freeform 625"/>
                  <p:cNvSpPr>
                    <a:spLocks/>
                  </p:cNvSpPr>
                  <p:nvPr/>
                </p:nvSpPr>
                <p:spPr bwMode="auto">
                  <a:xfrm>
                    <a:off x="2863" y="2567"/>
                    <a:ext cx="13" cy="134"/>
                  </a:xfrm>
                  <a:custGeom>
                    <a:avLst/>
                    <a:gdLst>
                      <a:gd name="T0" fmla="*/ 0 w 13"/>
                      <a:gd name="T1" fmla="*/ 0 h 134"/>
                      <a:gd name="T2" fmla="*/ 13 w 13"/>
                      <a:gd name="T3" fmla="*/ 13 h 134"/>
                      <a:gd name="T4" fmla="*/ 13 w 13"/>
                      <a:gd name="T5" fmla="*/ 134 h 134"/>
                      <a:gd name="T6" fmla="*/ 0 w 13"/>
                      <a:gd name="T7" fmla="*/ 134 h 134"/>
                      <a:gd name="T8" fmla="*/ 0 60000 65536"/>
                      <a:gd name="T9" fmla="*/ 0 60000 65536"/>
                      <a:gd name="T10" fmla="*/ 0 60000 65536"/>
                      <a:gd name="T11" fmla="*/ 0 60000 65536"/>
                      <a:gd name="T12" fmla="*/ 0 w 13"/>
                      <a:gd name="T13" fmla="*/ 0 h 134"/>
                      <a:gd name="T14" fmla="*/ 13 w 13"/>
                      <a:gd name="T15" fmla="*/ 134 h 134"/>
                    </a:gdLst>
                    <a:ahLst/>
                    <a:cxnLst>
                      <a:cxn ang="T8">
                        <a:pos x="T0" y="T1"/>
                      </a:cxn>
                      <a:cxn ang="T9">
                        <a:pos x="T2" y="T3"/>
                      </a:cxn>
                      <a:cxn ang="T10">
                        <a:pos x="T4" y="T5"/>
                      </a:cxn>
                      <a:cxn ang="T11">
                        <a:pos x="T6" y="T7"/>
                      </a:cxn>
                    </a:cxnLst>
                    <a:rect l="T12" t="T13" r="T14" b="T15"/>
                    <a:pathLst>
                      <a:path w="13" h="134">
                        <a:moveTo>
                          <a:pt x="0" y="0"/>
                        </a:moveTo>
                        <a:lnTo>
                          <a:pt x="13" y="13"/>
                        </a:lnTo>
                        <a:lnTo>
                          <a:pt x="13" y="134"/>
                        </a:lnTo>
                        <a:lnTo>
                          <a:pt x="0" y="134"/>
                        </a:lnTo>
                      </a:path>
                    </a:pathLst>
                  </a:custGeom>
                  <a:noFill/>
                  <a:ln w="11113">
                    <a:solidFill>
                      <a:srgbClr val="000000"/>
                    </a:solidFill>
                    <a:prstDash val="solid"/>
                    <a:round/>
                    <a:headEnd/>
                    <a:tailEnd/>
                  </a:ln>
                </p:spPr>
                <p:txBody>
                  <a:bodyPr/>
                  <a:lstStyle/>
                  <a:p>
                    <a:endParaRPr lang="en-US"/>
                  </a:p>
                </p:txBody>
              </p:sp>
              <p:sp>
                <p:nvSpPr>
                  <p:cNvPr id="52940" name="Freeform 626"/>
                  <p:cNvSpPr>
                    <a:spLocks/>
                  </p:cNvSpPr>
                  <p:nvPr/>
                </p:nvSpPr>
                <p:spPr bwMode="auto">
                  <a:xfrm>
                    <a:off x="2929" y="2567"/>
                    <a:ext cx="3" cy="128"/>
                  </a:xfrm>
                  <a:custGeom>
                    <a:avLst/>
                    <a:gdLst>
                      <a:gd name="T0" fmla="*/ 0 w 3"/>
                      <a:gd name="T1" fmla="*/ 128 h 128"/>
                      <a:gd name="T2" fmla="*/ 0 w 3"/>
                      <a:gd name="T3" fmla="*/ 128 h 128"/>
                      <a:gd name="T4" fmla="*/ 0 w 3"/>
                      <a:gd name="T5" fmla="*/ 0 h 128"/>
                      <a:gd name="T6" fmla="*/ 3 w 3"/>
                      <a:gd name="T7" fmla="*/ 10 h 128"/>
                      <a:gd name="T8" fmla="*/ 3 w 3"/>
                      <a:gd name="T9" fmla="*/ 128 h 128"/>
                      <a:gd name="T10" fmla="*/ 0 w 3"/>
                      <a:gd name="T11" fmla="*/ 128 h 128"/>
                      <a:gd name="T12" fmla="*/ 0 60000 65536"/>
                      <a:gd name="T13" fmla="*/ 0 60000 65536"/>
                      <a:gd name="T14" fmla="*/ 0 60000 65536"/>
                      <a:gd name="T15" fmla="*/ 0 60000 65536"/>
                      <a:gd name="T16" fmla="*/ 0 60000 65536"/>
                      <a:gd name="T17" fmla="*/ 0 60000 65536"/>
                      <a:gd name="T18" fmla="*/ 0 w 3"/>
                      <a:gd name="T19" fmla="*/ 0 h 128"/>
                      <a:gd name="T20" fmla="*/ 3 w 3"/>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3" h="128">
                        <a:moveTo>
                          <a:pt x="0" y="128"/>
                        </a:moveTo>
                        <a:lnTo>
                          <a:pt x="0" y="128"/>
                        </a:lnTo>
                        <a:lnTo>
                          <a:pt x="0" y="0"/>
                        </a:lnTo>
                        <a:lnTo>
                          <a:pt x="3" y="10"/>
                        </a:lnTo>
                        <a:lnTo>
                          <a:pt x="3" y="128"/>
                        </a:lnTo>
                        <a:lnTo>
                          <a:pt x="0" y="128"/>
                        </a:lnTo>
                        <a:close/>
                      </a:path>
                    </a:pathLst>
                  </a:custGeom>
                  <a:solidFill>
                    <a:srgbClr val="00BF9F"/>
                  </a:solidFill>
                  <a:ln w="9525">
                    <a:noFill/>
                    <a:round/>
                    <a:headEnd/>
                    <a:tailEnd/>
                  </a:ln>
                </p:spPr>
                <p:txBody>
                  <a:bodyPr/>
                  <a:lstStyle/>
                  <a:p>
                    <a:endParaRPr lang="en-US"/>
                  </a:p>
                </p:txBody>
              </p:sp>
              <p:sp>
                <p:nvSpPr>
                  <p:cNvPr id="52941" name="Freeform 627"/>
                  <p:cNvSpPr>
                    <a:spLocks/>
                  </p:cNvSpPr>
                  <p:nvPr/>
                </p:nvSpPr>
                <p:spPr bwMode="auto">
                  <a:xfrm>
                    <a:off x="2929" y="2567"/>
                    <a:ext cx="13" cy="134"/>
                  </a:xfrm>
                  <a:custGeom>
                    <a:avLst/>
                    <a:gdLst>
                      <a:gd name="T0" fmla="*/ 0 w 13"/>
                      <a:gd name="T1" fmla="*/ 0 h 134"/>
                      <a:gd name="T2" fmla="*/ 13 w 13"/>
                      <a:gd name="T3" fmla="*/ 13 h 134"/>
                      <a:gd name="T4" fmla="*/ 13 w 13"/>
                      <a:gd name="T5" fmla="*/ 134 h 134"/>
                      <a:gd name="T6" fmla="*/ 0 w 13"/>
                      <a:gd name="T7" fmla="*/ 134 h 134"/>
                      <a:gd name="T8" fmla="*/ 0 60000 65536"/>
                      <a:gd name="T9" fmla="*/ 0 60000 65536"/>
                      <a:gd name="T10" fmla="*/ 0 60000 65536"/>
                      <a:gd name="T11" fmla="*/ 0 60000 65536"/>
                      <a:gd name="T12" fmla="*/ 0 w 13"/>
                      <a:gd name="T13" fmla="*/ 0 h 134"/>
                      <a:gd name="T14" fmla="*/ 13 w 13"/>
                      <a:gd name="T15" fmla="*/ 134 h 134"/>
                    </a:gdLst>
                    <a:ahLst/>
                    <a:cxnLst>
                      <a:cxn ang="T8">
                        <a:pos x="T0" y="T1"/>
                      </a:cxn>
                      <a:cxn ang="T9">
                        <a:pos x="T2" y="T3"/>
                      </a:cxn>
                      <a:cxn ang="T10">
                        <a:pos x="T4" y="T5"/>
                      </a:cxn>
                      <a:cxn ang="T11">
                        <a:pos x="T6" y="T7"/>
                      </a:cxn>
                    </a:cxnLst>
                    <a:rect l="T12" t="T13" r="T14" b="T15"/>
                    <a:pathLst>
                      <a:path w="13" h="134">
                        <a:moveTo>
                          <a:pt x="0" y="0"/>
                        </a:moveTo>
                        <a:lnTo>
                          <a:pt x="13" y="13"/>
                        </a:lnTo>
                        <a:lnTo>
                          <a:pt x="13" y="134"/>
                        </a:lnTo>
                        <a:lnTo>
                          <a:pt x="0" y="134"/>
                        </a:lnTo>
                      </a:path>
                    </a:pathLst>
                  </a:custGeom>
                  <a:noFill/>
                  <a:ln w="11113">
                    <a:solidFill>
                      <a:srgbClr val="000000"/>
                    </a:solidFill>
                    <a:prstDash val="solid"/>
                    <a:round/>
                    <a:headEnd/>
                    <a:tailEnd/>
                  </a:ln>
                </p:spPr>
                <p:txBody>
                  <a:bodyPr/>
                  <a:lstStyle/>
                  <a:p>
                    <a:endParaRPr lang="en-US"/>
                  </a:p>
                </p:txBody>
              </p:sp>
              <p:sp>
                <p:nvSpPr>
                  <p:cNvPr id="52942" name="Freeform 628"/>
                  <p:cNvSpPr>
                    <a:spLocks/>
                  </p:cNvSpPr>
                  <p:nvPr/>
                </p:nvSpPr>
                <p:spPr bwMode="auto">
                  <a:xfrm>
                    <a:off x="2929" y="2567"/>
                    <a:ext cx="91" cy="7"/>
                  </a:xfrm>
                  <a:custGeom>
                    <a:avLst/>
                    <a:gdLst>
                      <a:gd name="T0" fmla="*/ 0 w 91"/>
                      <a:gd name="T1" fmla="*/ 0 h 7"/>
                      <a:gd name="T2" fmla="*/ 0 w 91"/>
                      <a:gd name="T3" fmla="*/ 0 h 7"/>
                      <a:gd name="T4" fmla="*/ 81 w 91"/>
                      <a:gd name="T5" fmla="*/ 0 h 7"/>
                      <a:gd name="T6" fmla="*/ 91 w 91"/>
                      <a:gd name="T7" fmla="*/ 0 h 7"/>
                      <a:gd name="T8" fmla="*/ 10 w 91"/>
                      <a:gd name="T9" fmla="*/ 7 h 7"/>
                      <a:gd name="T10" fmla="*/ 0 w 91"/>
                      <a:gd name="T11" fmla="*/ 0 h 7"/>
                      <a:gd name="T12" fmla="*/ 0 60000 65536"/>
                      <a:gd name="T13" fmla="*/ 0 60000 65536"/>
                      <a:gd name="T14" fmla="*/ 0 60000 65536"/>
                      <a:gd name="T15" fmla="*/ 0 60000 65536"/>
                      <a:gd name="T16" fmla="*/ 0 60000 65536"/>
                      <a:gd name="T17" fmla="*/ 0 60000 65536"/>
                      <a:gd name="T18" fmla="*/ 0 w 91"/>
                      <a:gd name="T19" fmla="*/ 0 h 7"/>
                      <a:gd name="T20" fmla="*/ 91 w 91"/>
                      <a:gd name="T21" fmla="*/ 7 h 7"/>
                    </a:gdLst>
                    <a:ahLst/>
                    <a:cxnLst>
                      <a:cxn ang="T12">
                        <a:pos x="T0" y="T1"/>
                      </a:cxn>
                      <a:cxn ang="T13">
                        <a:pos x="T2" y="T3"/>
                      </a:cxn>
                      <a:cxn ang="T14">
                        <a:pos x="T4" y="T5"/>
                      </a:cxn>
                      <a:cxn ang="T15">
                        <a:pos x="T6" y="T7"/>
                      </a:cxn>
                      <a:cxn ang="T16">
                        <a:pos x="T8" y="T9"/>
                      </a:cxn>
                      <a:cxn ang="T17">
                        <a:pos x="T10" y="T11"/>
                      </a:cxn>
                    </a:cxnLst>
                    <a:rect l="T18" t="T19" r="T20" b="T21"/>
                    <a:pathLst>
                      <a:path w="91" h="7">
                        <a:moveTo>
                          <a:pt x="0" y="0"/>
                        </a:moveTo>
                        <a:lnTo>
                          <a:pt x="0" y="0"/>
                        </a:lnTo>
                        <a:lnTo>
                          <a:pt x="81" y="0"/>
                        </a:lnTo>
                        <a:lnTo>
                          <a:pt x="91" y="0"/>
                        </a:lnTo>
                        <a:lnTo>
                          <a:pt x="10" y="7"/>
                        </a:lnTo>
                        <a:lnTo>
                          <a:pt x="0" y="0"/>
                        </a:lnTo>
                        <a:close/>
                      </a:path>
                    </a:pathLst>
                  </a:custGeom>
                  <a:solidFill>
                    <a:srgbClr val="008080"/>
                  </a:solidFill>
                  <a:ln w="9525">
                    <a:noFill/>
                    <a:round/>
                    <a:headEnd/>
                    <a:tailEnd/>
                  </a:ln>
                </p:spPr>
                <p:txBody>
                  <a:bodyPr/>
                  <a:lstStyle/>
                  <a:p>
                    <a:endParaRPr lang="en-US"/>
                  </a:p>
                </p:txBody>
              </p:sp>
              <p:sp>
                <p:nvSpPr>
                  <p:cNvPr id="52943" name="Freeform 629"/>
                  <p:cNvSpPr>
                    <a:spLocks/>
                  </p:cNvSpPr>
                  <p:nvPr/>
                </p:nvSpPr>
                <p:spPr bwMode="auto">
                  <a:xfrm>
                    <a:off x="2929" y="2567"/>
                    <a:ext cx="98" cy="13"/>
                  </a:xfrm>
                  <a:custGeom>
                    <a:avLst/>
                    <a:gdLst>
                      <a:gd name="T0" fmla="*/ 88 w 98"/>
                      <a:gd name="T1" fmla="*/ 0 h 13"/>
                      <a:gd name="T2" fmla="*/ 98 w 98"/>
                      <a:gd name="T3" fmla="*/ 0 h 13"/>
                      <a:gd name="T4" fmla="*/ 13 w 98"/>
                      <a:gd name="T5" fmla="*/ 13 h 13"/>
                      <a:gd name="T6" fmla="*/ 0 w 98"/>
                      <a:gd name="T7" fmla="*/ 0 h 13"/>
                      <a:gd name="T8" fmla="*/ 0 60000 65536"/>
                      <a:gd name="T9" fmla="*/ 0 60000 65536"/>
                      <a:gd name="T10" fmla="*/ 0 60000 65536"/>
                      <a:gd name="T11" fmla="*/ 0 60000 65536"/>
                      <a:gd name="T12" fmla="*/ 0 w 98"/>
                      <a:gd name="T13" fmla="*/ 0 h 13"/>
                      <a:gd name="T14" fmla="*/ 98 w 98"/>
                      <a:gd name="T15" fmla="*/ 13 h 13"/>
                    </a:gdLst>
                    <a:ahLst/>
                    <a:cxnLst>
                      <a:cxn ang="T8">
                        <a:pos x="T0" y="T1"/>
                      </a:cxn>
                      <a:cxn ang="T9">
                        <a:pos x="T2" y="T3"/>
                      </a:cxn>
                      <a:cxn ang="T10">
                        <a:pos x="T4" y="T5"/>
                      </a:cxn>
                      <a:cxn ang="T11">
                        <a:pos x="T6" y="T7"/>
                      </a:cxn>
                    </a:cxnLst>
                    <a:rect l="T12" t="T13" r="T14" b="T15"/>
                    <a:pathLst>
                      <a:path w="98" h="13">
                        <a:moveTo>
                          <a:pt x="88" y="0"/>
                        </a:moveTo>
                        <a:lnTo>
                          <a:pt x="98" y="0"/>
                        </a:lnTo>
                        <a:lnTo>
                          <a:pt x="13" y="13"/>
                        </a:lnTo>
                        <a:lnTo>
                          <a:pt x="0" y="0"/>
                        </a:lnTo>
                      </a:path>
                    </a:pathLst>
                  </a:custGeom>
                  <a:noFill/>
                  <a:ln w="11113">
                    <a:solidFill>
                      <a:srgbClr val="000000"/>
                    </a:solidFill>
                    <a:prstDash val="solid"/>
                    <a:round/>
                    <a:headEnd/>
                    <a:tailEnd/>
                  </a:ln>
                </p:spPr>
                <p:txBody>
                  <a:bodyPr/>
                  <a:lstStyle/>
                  <a:p>
                    <a:endParaRPr lang="en-US"/>
                  </a:p>
                </p:txBody>
              </p:sp>
              <p:sp>
                <p:nvSpPr>
                  <p:cNvPr id="52944" name="Freeform 630"/>
                  <p:cNvSpPr>
                    <a:spLocks/>
                  </p:cNvSpPr>
                  <p:nvPr/>
                </p:nvSpPr>
                <p:spPr bwMode="auto">
                  <a:xfrm>
                    <a:off x="3017" y="2567"/>
                    <a:ext cx="3" cy="128"/>
                  </a:xfrm>
                  <a:custGeom>
                    <a:avLst/>
                    <a:gdLst>
                      <a:gd name="T0" fmla="*/ 0 w 3"/>
                      <a:gd name="T1" fmla="*/ 128 h 128"/>
                      <a:gd name="T2" fmla="*/ 0 w 3"/>
                      <a:gd name="T3" fmla="*/ 128 h 128"/>
                      <a:gd name="T4" fmla="*/ 0 w 3"/>
                      <a:gd name="T5" fmla="*/ 0 h 128"/>
                      <a:gd name="T6" fmla="*/ 3 w 3"/>
                      <a:gd name="T7" fmla="*/ 0 h 128"/>
                      <a:gd name="T8" fmla="*/ 3 w 3"/>
                      <a:gd name="T9" fmla="*/ 128 h 128"/>
                      <a:gd name="T10" fmla="*/ 0 w 3"/>
                      <a:gd name="T11" fmla="*/ 128 h 128"/>
                      <a:gd name="T12" fmla="*/ 0 60000 65536"/>
                      <a:gd name="T13" fmla="*/ 0 60000 65536"/>
                      <a:gd name="T14" fmla="*/ 0 60000 65536"/>
                      <a:gd name="T15" fmla="*/ 0 60000 65536"/>
                      <a:gd name="T16" fmla="*/ 0 60000 65536"/>
                      <a:gd name="T17" fmla="*/ 0 60000 65536"/>
                      <a:gd name="T18" fmla="*/ 0 w 3"/>
                      <a:gd name="T19" fmla="*/ 0 h 128"/>
                      <a:gd name="T20" fmla="*/ 3 w 3"/>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3" h="128">
                        <a:moveTo>
                          <a:pt x="0" y="128"/>
                        </a:moveTo>
                        <a:lnTo>
                          <a:pt x="0" y="128"/>
                        </a:lnTo>
                        <a:lnTo>
                          <a:pt x="0" y="0"/>
                        </a:lnTo>
                        <a:lnTo>
                          <a:pt x="3" y="0"/>
                        </a:lnTo>
                        <a:lnTo>
                          <a:pt x="3" y="128"/>
                        </a:lnTo>
                        <a:lnTo>
                          <a:pt x="0" y="128"/>
                        </a:lnTo>
                        <a:close/>
                      </a:path>
                    </a:pathLst>
                  </a:custGeom>
                  <a:solidFill>
                    <a:srgbClr val="00BF9F"/>
                  </a:solidFill>
                  <a:ln w="9525">
                    <a:noFill/>
                    <a:round/>
                    <a:headEnd/>
                    <a:tailEnd/>
                  </a:ln>
                </p:spPr>
                <p:txBody>
                  <a:bodyPr/>
                  <a:lstStyle/>
                  <a:p>
                    <a:endParaRPr lang="en-US"/>
                  </a:p>
                </p:txBody>
              </p:sp>
              <p:sp>
                <p:nvSpPr>
                  <p:cNvPr id="52945" name="Rectangle 631"/>
                  <p:cNvSpPr>
                    <a:spLocks noChangeArrowheads="1"/>
                  </p:cNvSpPr>
                  <p:nvPr/>
                </p:nvSpPr>
                <p:spPr bwMode="auto">
                  <a:xfrm>
                    <a:off x="3020" y="2571"/>
                    <a:ext cx="7" cy="130"/>
                  </a:xfrm>
                  <a:prstGeom prst="rect">
                    <a:avLst/>
                  </a:prstGeom>
                  <a:noFill/>
                  <a:ln w="11113">
                    <a:solidFill>
                      <a:srgbClr val="000000"/>
                    </a:solidFill>
                    <a:miter lim="800000"/>
                    <a:headEnd/>
                    <a:tailEnd/>
                  </a:ln>
                </p:spPr>
                <p:txBody>
                  <a:bodyPr/>
                  <a:lstStyle/>
                  <a:p>
                    <a:endParaRPr lang="en-US"/>
                  </a:p>
                </p:txBody>
              </p:sp>
            </p:grpSp>
            <p:grpSp>
              <p:nvGrpSpPr>
                <p:cNvPr id="52901" name="Group 632"/>
                <p:cNvGrpSpPr>
                  <a:grpSpLocks/>
                </p:cNvGrpSpPr>
                <p:nvPr/>
              </p:nvGrpSpPr>
              <p:grpSpPr bwMode="auto">
                <a:xfrm>
                  <a:off x="2559" y="2662"/>
                  <a:ext cx="219" cy="33"/>
                  <a:chOff x="2559" y="2662"/>
                  <a:chExt cx="219" cy="33"/>
                </a:xfrm>
              </p:grpSpPr>
              <p:grpSp>
                <p:nvGrpSpPr>
                  <p:cNvPr id="52902" name="Group 633"/>
                  <p:cNvGrpSpPr>
                    <a:grpSpLocks/>
                  </p:cNvGrpSpPr>
                  <p:nvPr/>
                </p:nvGrpSpPr>
                <p:grpSpPr bwMode="auto">
                  <a:xfrm>
                    <a:off x="2559" y="2665"/>
                    <a:ext cx="108" cy="23"/>
                    <a:chOff x="2559" y="2665"/>
                    <a:chExt cx="108" cy="23"/>
                  </a:xfrm>
                </p:grpSpPr>
                <p:grpSp>
                  <p:nvGrpSpPr>
                    <p:cNvPr id="52924" name="Group 634"/>
                    <p:cNvGrpSpPr>
                      <a:grpSpLocks/>
                    </p:cNvGrpSpPr>
                    <p:nvPr/>
                  </p:nvGrpSpPr>
                  <p:grpSpPr bwMode="auto">
                    <a:xfrm>
                      <a:off x="2559" y="2665"/>
                      <a:ext cx="20" cy="23"/>
                      <a:chOff x="2559" y="2665"/>
                      <a:chExt cx="20" cy="23"/>
                    </a:xfrm>
                  </p:grpSpPr>
                  <p:sp>
                    <p:nvSpPr>
                      <p:cNvPr id="52934" name="Rectangle 635"/>
                      <p:cNvSpPr>
                        <a:spLocks noChangeArrowheads="1"/>
                      </p:cNvSpPr>
                      <p:nvPr/>
                    </p:nvSpPr>
                    <p:spPr bwMode="auto">
                      <a:xfrm>
                        <a:off x="2563" y="2669"/>
                        <a:ext cx="16" cy="19"/>
                      </a:xfrm>
                      <a:prstGeom prst="rect">
                        <a:avLst/>
                      </a:prstGeom>
                      <a:noFill/>
                      <a:ln w="11113">
                        <a:solidFill>
                          <a:srgbClr val="000000"/>
                        </a:solidFill>
                        <a:miter lim="800000"/>
                        <a:headEnd/>
                        <a:tailEnd/>
                      </a:ln>
                    </p:spPr>
                    <p:txBody>
                      <a:bodyPr/>
                      <a:lstStyle/>
                      <a:p>
                        <a:endParaRPr lang="en-US"/>
                      </a:p>
                    </p:txBody>
                  </p:sp>
                  <p:sp>
                    <p:nvSpPr>
                      <p:cNvPr id="52935" name="Freeform 636"/>
                      <p:cNvSpPr>
                        <a:spLocks/>
                      </p:cNvSpPr>
                      <p:nvPr/>
                    </p:nvSpPr>
                    <p:spPr bwMode="auto">
                      <a:xfrm>
                        <a:off x="2559" y="2665"/>
                        <a:ext cx="20" cy="23"/>
                      </a:xfrm>
                      <a:custGeom>
                        <a:avLst/>
                        <a:gdLst>
                          <a:gd name="T0" fmla="*/ 20 w 20"/>
                          <a:gd name="T1" fmla="*/ 23 h 23"/>
                          <a:gd name="T2" fmla="*/ 20 w 20"/>
                          <a:gd name="T3" fmla="*/ 0 h 23"/>
                          <a:gd name="T4" fmla="*/ 0 w 20"/>
                          <a:gd name="T5" fmla="*/ 23 h 23"/>
                          <a:gd name="T6" fmla="*/ 0 w 20"/>
                          <a:gd name="T7" fmla="*/ 0 h 23"/>
                          <a:gd name="T8" fmla="*/ 0 60000 65536"/>
                          <a:gd name="T9" fmla="*/ 0 60000 65536"/>
                          <a:gd name="T10" fmla="*/ 0 60000 65536"/>
                          <a:gd name="T11" fmla="*/ 0 60000 65536"/>
                          <a:gd name="T12" fmla="*/ 0 w 20"/>
                          <a:gd name="T13" fmla="*/ 0 h 23"/>
                          <a:gd name="T14" fmla="*/ 20 w 20"/>
                          <a:gd name="T15" fmla="*/ 23 h 23"/>
                        </a:gdLst>
                        <a:ahLst/>
                        <a:cxnLst>
                          <a:cxn ang="T8">
                            <a:pos x="T0" y="T1"/>
                          </a:cxn>
                          <a:cxn ang="T9">
                            <a:pos x="T2" y="T3"/>
                          </a:cxn>
                          <a:cxn ang="T10">
                            <a:pos x="T4" y="T5"/>
                          </a:cxn>
                          <a:cxn ang="T11">
                            <a:pos x="T6" y="T7"/>
                          </a:cxn>
                        </a:cxnLst>
                        <a:rect l="T12" t="T13" r="T14" b="T15"/>
                        <a:pathLst>
                          <a:path w="20" h="23">
                            <a:moveTo>
                              <a:pt x="20" y="23"/>
                            </a:moveTo>
                            <a:lnTo>
                              <a:pt x="20" y="0"/>
                            </a:lnTo>
                            <a:lnTo>
                              <a:pt x="0" y="23"/>
                            </a:lnTo>
                            <a:lnTo>
                              <a:pt x="0" y="0"/>
                            </a:lnTo>
                          </a:path>
                        </a:pathLst>
                      </a:custGeom>
                      <a:noFill/>
                      <a:ln w="11113">
                        <a:solidFill>
                          <a:srgbClr val="000000"/>
                        </a:solidFill>
                        <a:prstDash val="solid"/>
                        <a:round/>
                        <a:headEnd/>
                        <a:tailEnd/>
                      </a:ln>
                    </p:spPr>
                    <p:txBody>
                      <a:bodyPr/>
                      <a:lstStyle/>
                      <a:p>
                        <a:endParaRPr lang="en-US"/>
                      </a:p>
                    </p:txBody>
                  </p:sp>
                </p:grpSp>
                <p:grpSp>
                  <p:nvGrpSpPr>
                    <p:cNvPr id="52925" name="Group 637"/>
                    <p:cNvGrpSpPr>
                      <a:grpSpLocks/>
                    </p:cNvGrpSpPr>
                    <p:nvPr/>
                  </p:nvGrpSpPr>
                  <p:grpSpPr bwMode="auto">
                    <a:xfrm>
                      <a:off x="2579" y="2665"/>
                      <a:ext cx="36" cy="23"/>
                      <a:chOff x="2579" y="2665"/>
                      <a:chExt cx="36" cy="23"/>
                    </a:xfrm>
                  </p:grpSpPr>
                  <p:sp>
                    <p:nvSpPr>
                      <p:cNvPr id="52932" name="Rectangle 638"/>
                      <p:cNvSpPr>
                        <a:spLocks noChangeArrowheads="1"/>
                      </p:cNvSpPr>
                      <p:nvPr/>
                    </p:nvSpPr>
                    <p:spPr bwMode="auto">
                      <a:xfrm>
                        <a:off x="2586" y="2669"/>
                        <a:ext cx="26" cy="19"/>
                      </a:xfrm>
                      <a:prstGeom prst="rect">
                        <a:avLst/>
                      </a:prstGeom>
                      <a:noFill/>
                      <a:ln w="11113">
                        <a:solidFill>
                          <a:srgbClr val="000000"/>
                        </a:solidFill>
                        <a:miter lim="800000"/>
                        <a:headEnd/>
                        <a:tailEnd/>
                      </a:ln>
                    </p:spPr>
                    <p:txBody>
                      <a:bodyPr/>
                      <a:lstStyle/>
                      <a:p>
                        <a:endParaRPr lang="en-US"/>
                      </a:p>
                    </p:txBody>
                  </p:sp>
                  <p:sp>
                    <p:nvSpPr>
                      <p:cNvPr id="52933" name="Freeform 639"/>
                      <p:cNvSpPr>
                        <a:spLocks/>
                      </p:cNvSpPr>
                      <p:nvPr/>
                    </p:nvSpPr>
                    <p:spPr bwMode="auto">
                      <a:xfrm>
                        <a:off x="2579" y="2665"/>
                        <a:ext cx="36" cy="23"/>
                      </a:xfrm>
                      <a:custGeom>
                        <a:avLst/>
                        <a:gdLst>
                          <a:gd name="T0" fmla="*/ 36 w 36"/>
                          <a:gd name="T1" fmla="*/ 23 h 23"/>
                          <a:gd name="T2" fmla="*/ 36 w 36"/>
                          <a:gd name="T3" fmla="*/ 0 h 23"/>
                          <a:gd name="T4" fmla="*/ 0 w 36"/>
                          <a:gd name="T5" fmla="*/ 23 h 23"/>
                          <a:gd name="T6" fmla="*/ 0 w 36"/>
                          <a:gd name="T7" fmla="*/ 0 h 23"/>
                          <a:gd name="T8" fmla="*/ 0 60000 65536"/>
                          <a:gd name="T9" fmla="*/ 0 60000 65536"/>
                          <a:gd name="T10" fmla="*/ 0 60000 65536"/>
                          <a:gd name="T11" fmla="*/ 0 60000 65536"/>
                          <a:gd name="T12" fmla="*/ 0 w 36"/>
                          <a:gd name="T13" fmla="*/ 0 h 23"/>
                          <a:gd name="T14" fmla="*/ 36 w 36"/>
                          <a:gd name="T15" fmla="*/ 23 h 23"/>
                        </a:gdLst>
                        <a:ahLst/>
                        <a:cxnLst>
                          <a:cxn ang="T8">
                            <a:pos x="T0" y="T1"/>
                          </a:cxn>
                          <a:cxn ang="T9">
                            <a:pos x="T2" y="T3"/>
                          </a:cxn>
                          <a:cxn ang="T10">
                            <a:pos x="T4" y="T5"/>
                          </a:cxn>
                          <a:cxn ang="T11">
                            <a:pos x="T6" y="T7"/>
                          </a:cxn>
                        </a:cxnLst>
                        <a:rect l="T12" t="T13" r="T14" b="T15"/>
                        <a:pathLst>
                          <a:path w="36" h="23">
                            <a:moveTo>
                              <a:pt x="36" y="23"/>
                            </a:moveTo>
                            <a:lnTo>
                              <a:pt x="36" y="0"/>
                            </a:lnTo>
                            <a:lnTo>
                              <a:pt x="0" y="23"/>
                            </a:lnTo>
                            <a:lnTo>
                              <a:pt x="0" y="0"/>
                            </a:lnTo>
                          </a:path>
                        </a:pathLst>
                      </a:custGeom>
                      <a:noFill/>
                      <a:ln w="11113">
                        <a:solidFill>
                          <a:srgbClr val="000000"/>
                        </a:solidFill>
                        <a:prstDash val="solid"/>
                        <a:round/>
                        <a:headEnd/>
                        <a:tailEnd/>
                      </a:ln>
                    </p:spPr>
                    <p:txBody>
                      <a:bodyPr/>
                      <a:lstStyle/>
                      <a:p>
                        <a:endParaRPr lang="en-US"/>
                      </a:p>
                    </p:txBody>
                  </p:sp>
                </p:grpSp>
                <p:grpSp>
                  <p:nvGrpSpPr>
                    <p:cNvPr id="52926" name="Group 640"/>
                    <p:cNvGrpSpPr>
                      <a:grpSpLocks/>
                    </p:cNvGrpSpPr>
                    <p:nvPr/>
                  </p:nvGrpSpPr>
                  <p:grpSpPr bwMode="auto">
                    <a:xfrm>
                      <a:off x="2615" y="2665"/>
                      <a:ext cx="20" cy="23"/>
                      <a:chOff x="2615" y="2665"/>
                      <a:chExt cx="20" cy="23"/>
                    </a:xfrm>
                  </p:grpSpPr>
                  <p:sp>
                    <p:nvSpPr>
                      <p:cNvPr id="52930" name="Rectangle 641"/>
                      <p:cNvSpPr>
                        <a:spLocks noChangeArrowheads="1"/>
                      </p:cNvSpPr>
                      <p:nvPr/>
                    </p:nvSpPr>
                    <p:spPr bwMode="auto">
                      <a:xfrm>
                        <a:off x="2618" y="2669"/>
                        <a:ext cx="17" cy="19"/>
                      </a:xfrm>
                      <a:prstGeom prst="rect">
                        <a:avLst/>
                      </a:prstGeom>
                      <a:noFill/>
                      <a:ln w="11113">
                        <a:solidFill>
                          <a:srgbClr val="000000"/>
                        </a:solidFill>
                        <a:miter lim="800000"/>
                        <a:headEnd/>
                        <a:tailEnd/>
                      </a:ln>
                    </p:spPr>
                    <p:txBody>
                      <a:bodyPr/>
                      <a:lstStyle/>
                      <a:p>
                        <a:endParaRPr lang="en-US"/>
                      </a:p>
                    </p:txBody>
                  </p:sp>
                  <p:sp>
                    <p:nvSpPr>
                      <p:cNvPr id="52931" name="Freeform 642"/>
                      <p:cNvSpPr>
                        <a:spLocks/>
                      </p:cNvSpPr>
                      <p:nvPr/>
                    </p:nvSpPr>
                    <p:spPr bwMode="auto">
                      <a:xfrm>
                        <a:off x="2615" y="2665"/>
                        <a:ext cx="20" cy="23"/>
                      </a:xfrm>
                      <a:custGeom>
                        <a:avLst/>
                        <a:gdLst>
                          <a:gd name="T0" fmla="*/ 20 w 20"/>
                          <a:gd name="T1" fmla="*/ 23 h 23"/>
                          <a:gd name="T2" fmla="*/ 20 w 20"/>
                          <a:gd name="T3" fmla="*/ 0 h 23"/>
                          <a:gd name="T4" fmla="*/ 0 w 20"/>
                          <a:gd name="T5" fmla="*/ 23 h 23"/>
                          <a:gd name="T6" fmla="*/ 0 w 20"/>
                          <a:gd name="T7" fmla="*/ 0 h 23"/>
                          <a:gd name="T8" fmla="*/ 0 60000 65536"/>
                          <a:gd name="T9" fmla="*/ 0 60000 65536"/>
                          <a:gd name="T10" fmla="*/ 0 60000 65536"/>
                          <a:gd name="T11" fmla="*/ 0 60000 65536"/>
                          <a:gd name="T12" fmla="*/ 0 w 20"/>
                          <a:gd name="T13" fmla="*/ 0 h 23"/>
                          <a:gd name="T14" fmla="*/ 20 w 20"/>
                          <a:gd name="T15" fmla="*/ 23 h 23"/>
                        </a:gdLst>
                        <a:ahLst/>
                        <a:cxnLst>
                          <a:cxn ang="T8">
                            <a:pos x="T0" y="T1"/>
                          </a:cxn>
                          <a:cxn ang="T9">
                            <a:pos x="T2" y="T3"/>
                          </a:cxn>
                          <a:cxn ang="T10">
                            <a:pos x="T4" y="T5"/>
                          </a:cxn>
                          <a:cxn ang="T11">
                            <a:pos x="T6" y="T7"/>
                          </a:cxn>
                        </a:cxnLst>
                        <a:rect l="T12" t="T13" r="T14" b="T15"/>
                        <a:pathLst>
                          <a:path w="20" h="23">
                            <a:moveTo>
                              <a:pt x="20" y="23"/>
                            </a:moveTo>
                            <a:lnTo>
                              <a:pt x="20" y="0"/>
                            </a:lnTo>
                            <a:lnTo>
                              <a:pt x="0" y="23"/>
                            </a:lnTo>
                            <a:lnTo>
                              <a:pt x="0" y="0"/>
                            </a:lnTo>
                          </a:path>
                        </a:pathLst>
                      </a:custGeom>
                      <a:noFill/>
                      <a:ln w="11113">
                        <a:solidFill>
                          <a:srgbClr val="000000"/>
                        </a:solidFill>
                        <a:prstDash val="solid"/>
                        <a:round/>
                        <a:headEnd/>
                        <a:tailEnd/>
                      </a:ln>
                    </p:spPr>
                    <p:txBody>
                      <a:bodyPr/>
                      <a:lstStyle/>
                      <a:p>
                        <a:endParaRPr lang="en-US"/>
                      </a:p>
                    </p:txBody>
                  </p:sp>
                </p:grpSp>
                <p:grpSp>
                  <p:nvGrpSpPr>
                    <p:cNvPr id="52927" name="Group 643"/>
                    <p:cNvGrpSpPr>
                      <a:grpSpLocks/>
                    </p:cNvGrpSpPr>
                    <p:nvPr/>
                  </p:nvGrpSpPr>
                  <p:grpSpPr bwMode="auto">
                    <a:xfrm>
                      <a:off x="2635" y="2665"/>
                      <a:ext cx="32" cy="23"/>
                      <a:chOff x="2635" y="2665"/>
                      <a:chExt cx="32" cy="23"/>
                    </a:xfrm>
                  </p:grpSpPr>
                  <p:sp>
                    <p:nvSpPr>
                      <p:cNvPr id="52928" name="Rectangle 644"/>
                      <p:cNvSpPr>
                        <a:spLocks noChangeArrowheads="1"/>
                      </p:cNvSpPr>
                      <p:nvPr/>
                    </p:nvSpPr>
                    <p:spPr bwMode="auto">
                      <a:xfrm>
                        <a:off x="2638" y="2669"/>
                        <a:ext cx="29" cy="19"/>
                      </a:xfrm>
                      <a:prstGeom prst="rect">
                        <a:avLst/>
                      </a:prstGeom>
                      <a:noFill/>
                      <a:ln w="11113">
                        <a:solidFill>
                          <a:srgbClr val="000000"/>
                        </a:solidFill>
                        <a:miter lim="800000"/>
                        <a:headEnd/>
                        <a:tailEnd/>
                      </a:ln>
                    </p:spPr>
                    <p:txBody>
                      <a:bodyPr/>
                      <a:lstStyle/>
                      <a:p>
                        <a:endParaRPr lang="en-US"/>
                      </a:p>
                    </p:txBody>
                  </p:sp>
                  <p:sp>
                    <p:nvSpPr>
                      <p:cNvPr id="52929" name="Freeform 645"/>
                      <p:cNvSpPr>
                        <a:spLocks/>
                      </p:cNvSpPr>
                      <p:nvPr/>
                    </p:nvSpPr>
                    <p:spPr bwMode="auto">
                      <a:xfrm>
                        <a:off x="2635" y="2665"/>
                        <a:ext cx="32" cy="23"/>
                      </a:xfrm>
                      <a:custGeom>
                        <a:avLst/>
                        <a:gdLst>
                          <a:gd name="T0" fmla="*/ 32 w 32"/>
                          <a:gd name="T1" fmla="*/ 23 h 23"/>
                          <a:gd name="T2" fmla="*/ 32 w 32"/>
                          <a:gd name="T3" fmla="*/ 0 h 23"/>
                          <a:gd name="T4" fmla="*/ 0 w 32"/>
                          <a:gd name="T5" fmla="*/ 23 h 23"/>
                          <a:gd name="T6" fmla="*/ 0 w 32"/>
                          <a:gd name="T7" fmla="*/ 0 h 23"/>
                          <a:gd name="T8" fmla="*/ 0 60000 65536"/>
                          <a:gd name="T9" fmla="*/ 0 60000 65536"/>
                          <a:gd name="T10" fmla="*/ 0 60000 65536"/>
                          <a:gd name="T11" fmla="*/ 0 60000 65536"/>
                          <a:gd name="T12" fmla="*/ 0 w 32"/>
                          <a:gd name="T13" fmla="*/ 0 h 23"/>
                          <a:gd name="T14" fmla="*/ 32 w 32"/>
                          <a:gd name="T15" fmla="*/ 23 h 23"/>
                        </a:gdLst>
                        <a:ahLst/>
                        <a:cxnLst>
                          <a:cxn ang="T8">
                            <a:pos x="T0" y="T1"/>
                          </a:cxn>
                          <a:cxn ang="T9">
                            <a:pos x="T2" y="T3"/>
                          </a:cxn>
                          <a:cxn ang="T10">
                            <a:pos x="T4" y="T5"/>
                          </a:cxn>
                          <a:cxn ang="T11">
                            <a:pos x="T6" y="T7"/>
                          </a:cxn>
                        </a:cxnLst>
                        <a:rect l="T12" t="T13" r="T14" b="T15"/>
                        <a:pathLst>
                          <a:path w="32" h="23">
                            <a:moveTo>
                              <a:pt x="32" y="23"/>
                            </a:moveTo>
                            <a:lnTo>
                              <a:pt x="32" y="0"/>
                            </a:lnTo>
                            <a:lnTo>
                              <a:pt x="0" y="23"/>
                            </a:lnTo>
                            <a:lnTo>
                              <a:pt x="0" y="0"/>
                            </a:lnTo>
                          </a:path>
                        </a:pathLst>
                      </a:custGeom>
                      <a:noFill/>
                      <a:ln w="11113">
                        <a:solidFill>
                          <a:srgbClr val="000000"/>
                        </a:solidFill>
                        <a:prstDash val="solid"/>
                        <a:round/>
                        <a:headEnd/>
                        <a:tailEnd/>
                      </a:ln>
                    </p:spPr>
                    <p:txBody>
                      <a:bodyPr/>
                      <a:lstStyle/>
                      <a:p>
                        <a:endParaRPr lang="en-US"/>
                      </a:p>
                    </p:txBody>
                  </p:sp>
                </p:grpSp>
              </p:grpSp>
              <p:grpSp>
                <p:nvGrpSpPr>
                  <p:cNvPr id="52903" name="Group 646"/>
                  <p:cNvGrpSpPr>
                    <a:grpSpLocks/>
                  </p:cNvGrpSpPr>
                  <p:nvPr/>
                </p:nvGrpSpPr>
                <p:grpSpPr bwMode="auto">
                  <a:xfrm>
                    <a:off x="2667" y="2665"/>
                    <a:ext cx="111" cy="23"/>
                    <a:chOff x="2667" y="2665"/>
                    <a:chExt cx="111" cy="23"/>
                  </a:xfrm>
                </p:grpSpPr>
                <p:grpSp>
                  <p:nvGrpSpPr>
                    <p:cNvPr id="52912" name="Group 647"/>
                    <p:cNvGrpSpPr>
                      <a:grpSpLocks/>
                    </p:cNvGrpSpPr>
                    <p:nvPr/>
                  </p:nvGrpSpPr>
                  <p:grpSpPr bwMode="auto">
                    <a:xfrm>
                      <a:off x="2667" y="2665"/>
                      <a:ext cx="23" cy="23"/>
                      <a:chOff x="2667" y="2665"/>
                      <a:chExt cx="23" cy="23"/>
                    </a:xfrm>
                  </p:grpSpPr>
                  <p:sp>
                    <p:nvSpPr>
                      <p:cNvPr id="52922" name="Rectangle 648"/>
                      <p:cNvSpPr>
                        <a:spLocks noChangeArrowheads="1"/>
                      </p:cNvSpPr>
                      <p:nvPr/>
                    </p:nvSpPr>
                    <p:spPr bwMode="auto">
                      <a:xfrm>
                        <a:off x="2671" y="2669"/>
                        <a:ext cx="19" cy="19"/>
                      </a:xfrm>
                      <a:prstGeom prst="rect">
                        <a:avLst/>
                      </a:prstGeom>
                      <a:noFill/>
                      <a:ln w="11113">
                        <a:solidFill>
                          <a:srgbClr val="000000"/>
                        </a:solidFill>
                        <a:miter lim="800000"/>
                        <a:headEnd/>
                        <a:tailEnd/>
                      </a:ln>
                    </p:spPr>
                    <p:txBody>
                      <a:bodyPr/>
                      <a:lstStyle/>
                      <a:p>
                        <a:endParaRPr lang="en-US"/>
                      </a:p>
                    </p:txBody>
                  </p:sp>
                  <p:sp>
                    <p:nvSpPr>
                      <p:cNvPr id="52923" name="Freeform 649"/>
                      <p:cNvSpPr>
                        <a:spLocks/>
                      </p:cNvSpPr>
                      <p:nvPr/>
                    </p:nvSpPr>
                    <p:spPr bwMode="auto">
                      <a:xfrm>
                        <a:off x="2667" y="2665"/>
                        <a:ext cx="23" cy="23"/>
                      </a:xfrm>
                      <a:custGeom>
                        <a:avLst/>
                        <a:gdLst>
                          <a:gd name="T0" fmla="*/ 23 w 23"/>
                          <a:gd name="T1" fmla="*/ 23 h 23"/>
                          <a:gd name="T2" fmla="*/ 23 w 23"/>
                          <a:gd name="T3" fmla="*/ 0 h 23"/>
                          <a:gd name="T4" fmla="*/ 0 w 23"/>
                          <a:gd name="T5" fmla="*/ 23 h 23"/>
                          <a:gd name="T6" fmla="*/ 0 w 23"/>
                          <a:gd name="T7" fmla="*/ 0 h 23"/>
                          <a:gd name="T8" fmla="*/ 0 60000 65536"/>
                          <a:gd name="T9" fmla="*/ 0 60000 65536"/>
                          <a:gd name="T10" fmla="*/ 0 60000 65536"/>
                          <a:gd name="T11" fmla="*/ 0 60000 65536"/>
                          <a:gd name="T12" fmla="*/ 0 w 23"/>
                          <a:gd name="T13" fmla="*/ 0 h 23"/>
                          <a:gd name="T14" fmla="*/ 23 w 23"/>
                          <a:gd name="T15" fmla="*/ 23 h 23"/>
                        </a:gdLst>
                        <a:ahLst/>
                        <a:cxnLst>
                          <a:cxn ang="T8">
                            <a:pos x="T0" y="T1"/>
                          </a:cxn>
                          <a:cxn ang="T9">
                            <a:pos x="T2" y="T3"/>
                          </a:cxn>
                          <a:cxn ang="T10">
                            <a:pos x="T4" y="T5"/>
                          </a:cxn>
                          <a:cxn ang="T11">
                            <a:pos x="T6" y="T7"/>
                          </a:cxn>
                        </a:cxnLst>
                        <a:rect l="T12" t="T13" r="T14" b="T15"/>
                        <a:pathLst>
                          <a:path w="23" h="23">
                            <a:moveTo>
                              <a:pt x="23" y="23"/>
                            </a:moveTo>
                            <a:lnTo>
                              <a:pt x="23" y="0"/>
                            </a:lnTo>
                            <a:lnTo>
                              <a:pt x="0" y="23"/>
                            </a:lnTo>
                            <a:lnTo>
                              <a:pt x="0" y="0"/>
                            </a:lnTo>
                          </a:path>
                        </a:pathLst>
                      </a:custGeom>
                      <a:noFill/>
                      <a:ln w="11113">
                        <a:solidFill>
                          <a:srgbClr val="000000"/>
                        </a:solidFill>
                        <a:prstDash val="solid"/>
                        <a:round/>
                        <a:headEnd/>
                        <a:tailEnd/>
                      </a:ln>
                    </p:spPr>
                    <p:txBody>
                      <a:bodyPr/>
                      <a:lstStyle/>
                      <a:p>
                        <a:endParaRPr lang="en-US"/>
                      </a:p>
                    </p:txBody>
                  </p:sp>
                </p:grpSp>
                <p:grpSp>
                  <p:nvGrpSpPr>
                    <p:cNvPr id="52913" name="Group 650"/>
                    <p:cNvGrpSpPr>
                      <a:grpSpLocks/>
                    </p:cNvGrpSpPr>
                    <p:nvPr/>
                  </p:nvGrpSpPr>
                  <p:grpSpPr bwMode="auto">
                    <a:xfrm>
                      <a:off x="2690" y="2665"/>
                      <a:ext cx="33" cy="23"/>
                      <a:chOff x="2690" y="2665"/>
                      <a:chExt cx="33" cy="23"/>
                    </a:xfrm>
                  </p:grpSpPr>
                  <p:sp>
                    <p:nvSpPr>
                      <p:cNvPr id="52920" name="Rectangle 651"/>
                      <p:cNvSpPr>
                        <a:spLocks noChangeArrowheads="1"/>
                      </p:cNvSpPr>
                      <p:nvPr/>
                    </p:nvSpPr>
                    <p:spPr bwMode="auto">
                      <a:xfrm>
                        <a:off x="2693" y="2669"/>
                        <a:ext cx="27" cy="19"/>
                      </a:xfrm>
                      <a:prstGeom prst="rect">
                        <a:avLst/>
                      </a:prstGeom>
                      <a:noFill/>
                      <a:ln w="11113">
                        <a:solidFill>
                          <a:srgbClr val="000000"/>
                        </a:solidFill>
                        <a:miter lim="800000"/>
                        <a:headEnd/>
                        <a:tailEnd/>
                      </a:ln>
                    </p:spPr>
                    <p:txBody>
                      <a:bodyPr/>
                      <a:lstStyle/>
                      <a:p>
                        <a:endParaRPr lang="en-US"/>
                      </a:p>
                    </p:txBody>
                  </p:sp>
                  <p:sp>
                    <p:nvSpPr>
                      <p:cNvPr id="52921" name="Freeform 652"/>
                      <p:cNvSpPr>
                        <a:spLocks/>
                      </p:cNvSpPr>
                      <p:nvPr/>
                    </p:nvSpPr>
                    <p:spPr bwMode="auto">
                      <a:xfrm>
                        <a:off x="2690" y="2665"/>
                        <a:ext cx="33" cy="23"/>
                      </a:xfrm>
                      <a:custGeom>
                        <a:avLst/>
                        <a:gdLst>
                          <a:gd name="T0" fmla="*/ 33 w 33"/>
                          <a:gd name="T1" fmla="*/ 23 h 23"/>
                          <a:gd name="T2" fmla="*/ 33 w 33"/>
                          <a:gd name="T3" fmla="*/ 0 h 23"/>
                          <a:gd name="T4" fmla="*/ 0 w 33"/>
                          <a:gd name="T5" fmla="*/ 23 h 23"/>
                          <a:gd name="T6" fmla="*/ 0 w 33"/>
                          <a:gd name="T7" fmla="*/ 0 h 23"/>
                          <a:gd name="T8" fmla="*/ 0 60000 65536"/>
                          <a:gd name="T9" fmla="*/ 0 60000 65536"/>
                          <a:gd name="T10" fmla="*/ 0 60000 65536"/>
                          <a:gd name="T11" fmla="*/ 0 60000 65536"/>
                          <a:gd name="T12" fmla="*/ 0 w 33"/>
                          <a:gd name="T13" fmla="*/ 0 h 23"/>
                          <a:gd name="T14" fmla="*/ 33 w 33"/>
                          <a:gd name="T15" fmla="*/ 23 h 23"/>
                        </a:gdLst>
                        <a:ahLst/>
                        <a:cxnLst>
                          <a:cxn ang="T8">
                            <a:pos x="T0" y="T1"/>
                          </a:cxn>
                          <a:cxn ang="T9">
                            <a:pos x="T2" y="T3"/>
                          </a:cxn>
                          <a:cxn ang="T10">
                            <a:pos x="T4" y="T5"/>
                          </a:cxn>
                          <a:cxn ang="T11">
                            <a:pos x="T6" y="T7"/>
                          </a:cxn>
                        </a:cxnLst>
                        <a:rect l="T12" t="T13" r="T14" b="T15"/>
                        <a:pathLst>
                          <a:path w="33" h="23">
                            <a:moveTo>
                              <a:pt x="33" y="23"/>
                            </a:moveTo>
                            <a:lnTo>
                              <a:pt x="33" y="0"/>
                            </a:lnTo>
                            <a:lnTo>
                              <a:pt x="0" y="23"/>
                            </a:lnTo>
                            <a:lnTo>
                              <a:pt x="0" y="0"/>
                            </a:lnTo>
                          </a:path>
                        </a:pathLst>
                      </a:custGeom>
                      <a:noFill/>
                      <a:ln w="11113">
                        <a:solidFill>
                          <a:srgbClr val="000000"/>
                        </a:solidFill>
                        <a:prstDash val="solid"/>
                        <a:round/>
                        <a:headEnd/>
                        <a:tailEnd/>
                      </a:ln>
                    </p:spPr>
                    <p:txBody>
                      <a:bodyPr/>
                      <a:lstStyle/>
                      <a:p>
                        <a:endParaRPr lang="en-US"/>
                      </a:p>
                    </p:txBody>
                  </p:sp>
                </p:grpSp>
                <p:grpSp>
                  <p:nvGrpSpPr>
                    <p:cNvPr id="52914" name="Group 653"/>
                    <p:cNvGrpSpPr>
                      <a:grpSpLocks/>
                    </p:cNvGrpSpPr>
                    <p:nvPr/>
                  </p:nvGrpSpPr>
                  <p:grpSpPr bwMode="auto">
                    <a:xfrm>
                      <a:off x="2723" y="2665"/>
                      <a:ext cx="23" cy="23"/>
                      <a:chOff x="2723" y="2665"/>
                      <a:chExt cx="23" cy="23"/>
                    </a:xfrm>
                  </p:grpSpPr>
                  <p:sp>
                    <p:nvSpPr>
                      <p:cNvPr id="52918" name="Rectangle 654"/>
                      <p:cNvSpPr>
                        <a:spLocks noChangeArrowheads="1"/>
                      </p:cNvSpPr>
                      <p:nvPr/>
                    </p:nvSpPr>
                    <p:spPr bwMode="auto">
                      <a:xfrm>
                        <a:off x="2726" y="2669"/>
                        <a:ext cx="20" cy="19"/>
                      </a:xfrm>
                      <a:prstGeom prst="rect">
                        <a:avLst/>
                      </a:prstGeom>
                      <a:noFill/>
                      <a:ln w="11113">
                        <a:solidFill>
                          <a:srgbClr val="000000"/>
                        </a:solidFill>
                        <a:miter lim="800000"/>
                        <a:headEnd/>
                        <a:tailEnd/>
                      </a:ln>
                    </p:spPr>
                    <p:txBody>
                      <a:bodyPr/>
                      <a:lstStyle/>
                      <a:p>
                        <a:endParaRPr lang="en-US"/>
                      </a:p>
                    </p:txBody>
                  </p:sp>
                  <p:sp>
                    <p:nvSpPr>
                      <p:cNvPr id="52919" name="Freeform 655"/>
                      <p:cNvSpPr>
                        <a:spLocks/>
                      </p:cNvSpPr>
                      <p:nvPr/>
                    </p:nvSpPr>
                    <p:spPr bwMode="auto">
                      <a:xfrm>
                        <a:off x="2723" y="2665"/>
                        <a:ext cx="23" cy="23"/>
                      </a:xfrm>
                      <a:custGeom>
                        <a:avLst/>
                        <a:gdLst>
                          <a:gd name="T0" fmla="*/ 23 w 23"/>
                          <a:gd name="T1" fmla="*/ 23 h 23"/>
                          <a:gd name="T2" fmla="*/ 23 w 23"/>
                          <a:gd name="T3" fmla="*/ 0 h 23"/>
                          <a:gd name="T4" fmla="*/ 0 w 23"/>
                          <a:gd name="T5" fmla="*/ 23 h 23"/>
                          <a:gd name="T6" fmla="*/ 0 w 23"/>
                          <a:gd name="T7" fmla="*/ 0 h 23"/>
                          <a:gd name="T8" fmla="*/ 0 60000 65536"/>
                          <a:gd name="T9" fmla="*/ 0 60000 65536"/>
                          <a:gd name="T10" fmla="*/ 0 60000 65536"/>
                          <a:gd name="T11" fmla="*/ 0 60000 65536"/>
                          <a:gd name="T12" fmla="*/ 0 w 23"/>
                          <a:gd name="T13" fmla="*/ 0 h 23"/>
                          <a:gd name="T14" fmla="*/ 23 w 23"/>
                          <a:gd name="T15" fmla="*/ 23 h 23"/>
                        </a:gdLst>
                        <a:ahLst/>
                        <a:cxnLst>
                          <a:cxn ang="T8">
                            <a:pos x="T0" y="T1"/>
                          </a:cxn>
                          <a:cxn ang="T9">
                            <a:pos x="T2" y="T3"/>
                          </a:cxn>
                          <a:cxn ang="T10">
                            <a:pos x="T4" y="T5"/>
                          </a:cxn>
                          <a:cxn ang="T11">
                            <a:pos x="T6" y="T7"/>
                          </a:cxn>
                        </a:cxnLst>
                        <a:rect l="T12" t="T13" r="T14" b="T15"/>
                        <a:pathLst>
                          <a:path w="23" h="23">
                            <a:moveTo>
                              <a:pt x="23" y="23"/>
                            </a:moveTo>
                            <a:lnTo>
                              <a:pt x="23" y="0"/>
                            </a:lnTo>
                            <a:lnTo>
                              <a:pt x="0" y="23"/>
                            </a:lnTo>
                            <a:lnTo>
                              <a:pt x="0" y="0"/>
                            </a:lnTo>
                          </a:path>
                        </a:pathLst>
                      </a:custGeom>
                      <a:noFill/>
                      <a:ln w="11113">
                        <a:solidFill>
                          <a:srgbClr val="000000"/>
                        </a:solidFill>
                        <a:prstDash val="solid"/>
                        <a:round/>
                        <a:headEnd/>
                        <a:tailEnd/>
                      </a:ln>
                    </p:spPr>
                    <p:txBody>
                      <a:bodyPr/>
                      <a:lstStyle/>
                      <a:p>
                        <a:endParaRPr lang="en-US"/>
                      </a:p>
                    </p:txBody>
                  </p:sp>
                </p:grpSp>
                <p:grpSp>
                  <p:nvGrpSpPr>
                    <p:cNvPr id="52915" name="Group 656"/>
                    <p:cNvGrpSpPr>
                      <a:grpSpLocks/>
                    </p:cNvGrpSpPr>
                    <p:nvPr/>
                  </p:nvGrpSpPr>
                  <p:grpSpPr bwMode="auto">
                    <a:xfrm>
                      <a:off x="2746" y="2665"/>
                      <a:ext cx="32" cy="23"/>
                      <a:chOff x="2746" y="2665"/>
                      <a:chExt cx="32" cy="23"/>
                    </a:xfrm>
                  </p:grpSpPr>
                  <p:sp>
                    <p:nvSpPr>
                      <p:cNvPr id="52916" name="Rectangle 657"/>
                      <p:cNvSpPr>
                        <a:spLocks noChangeArrowheads="1"/>
                      </p:cNvSpPr>
                      <p:nvPr/>
                    </p:nvSpPr>
                    <p:spPr bwMode="auto">
                      <a:xfrm>
                        <a:off x="2749" y="2669"/>
                        <a:ext cx="29" cy="19"/>
                      </a:xfrm>
                      <a:prstGeom prst="rect">
                        <a:avLst/>
                      </a:prstGeom>
                      <a:noFill/>
                      <a:ln w="11113">
                        <a:solidFill>
                          <a:srgbClr val="000000"/>
                        </a:solidFill>
                        <a:miter lim="800000"/>
                        <a:headEnd/>
                        <a:tailEnd/>
                      </a:ln>
                    </p:spPr>
                    <p:txBody>
                      <a:bodyPr/>
                      <a:lstStyle/>
                      <a:p>
                        <a:endParaRPr lang="en-US"/>
                      </a:p>
                    </p:txBody>
                  </p:sp>
                  <p:sp>
                    <p:nvSpPr>
                      <p:cNvPr id="52917" name="Freeform 658"/>
                      <p:cNvSpPr>
                        <a:spLocks/>
                      </p:cNvSpPr>
                      <p:nvPr/>
                    </p:nvSpPr>
                    <p:spPr bwMode="auto">
                      <a:xfrm>
                        <a:off x="2746" y="2665"/>
                        <a:ext cx="32" cy="23"/>
                      </a:xfrm>
                      <a:custGeom>
                        <a:avLst/>
                        <a:gdLst>
                          <a:gd name="T0" fmla="*/ 32 w 32"/>
                          <a:gd name="T1" fmla="*/ 23 h 23"/>
                          <a:gd name="T2" fmla="*/ 32 w 32"/>
                          <a:gd name="T3" fmla="*/ 0 h 23"/>
                          <a:gd name="T4" fmla="*/ 0 w 32"/>
                          <a:gd name="T5" fmla="*/ 23 h 23"/>
                          <a:gd name="T6" fmla="*/ 0 w 32"/>
                          <a:gd name="T7" fmla="*/ 0 h 23"/>
                          <a:gd name="T8" fmla="*/ 0 60000 65536"/>
                          <a:gd name="T9" fmla="*/ 0 60000 65536"/>
                          <a:gd name="T10" fmla="*/ 0 60000 65536"/>
                          <a:gd name="T11" fmla="*/ 0 60000 65536"/>
                          <a:gd name="T12" fmla="*/ 0 w 32"/>
                          <a:gd name="T13" fmla="*/ 0 h 23"/>
                          <a:gd name="T14" fmla="*/ 32 w 32"/>
                          <a:gd name="T15" fmla="*/ 23 h 23"/>
                        </a:gdLst>
                        <a:ahLst/>
                        <a:cxnLst>
                          <a:cxn ang="T8">
                            <a:pos x="T0" y="T1"/>
                          </a:cxn>
                          <a:cxn ang="T9">
                            <a:pos x="T2" y="T3"/>
                          </a:cxn>
                          <a:cxn ang="T10">
                            <a:pos x="T4" y="T5"/>
                          </a:cxn>
                          <a:cxn ang="T11">
                            <a:pos x="T6" y="T7"/>
                          </a:cxn>
                        </a:cxnLst>
                        <a:rect l="T12" t="T13" r="T14" b="T15"/>
                        <a:pathLst>
                          <a:path w="32" h="23">
                            <a:moveTo>
                              <a:pt x="32" y="23"/>
                            </a:moveTo>
                            <a:lnTo>
                              <a:pt x="32" y="0"/>
                            </a:lnTo>
                            <a:lnTo>
                              <a:pt x="0" y="23"/>
                            </a:lnTo>
                            <a:lnTo>
                              <a:pt x="0" y="0"/>
                            </a:lnTo>
                          </a:path>
                        </a:pathLst>
                      </a:custGeom>
                      <a:noFill/>
                      <a:ln w="11113">
                        <a:solidFill>
                          <a:srgbClr val="000000"/>
                        </a:solidFill>
                        <a:prstDash val="solid"/>
                        <a:round/>
                        <a:headEnd/>
                        <a:tailEnd/>
                      </a:ln>
                    </p:spPr>
                    <p:txBody>
                      <a:bodyPr/>
                      <a:lstStyle/>
                      <a:p>
                        <a:endParaRPr lang="en-US"/>
                      </a:p>
                    </p:txBody>
                  </p:sp>
                </p:grpSp>
              </p:grpSp>
              <p:sp>
                <p:nvSpPr>
                  <p:cNvPr id="52904" name="Line 659"/>
                  <p:cNvSpPr>
                    <a:spLocks noChangeShapeType="1"/>
                  </p:cNvSpPr>
                  <p:nvPr/>
                </p:nvSpPr>
                <p:spPr bwMode="auto">
                  <a:xfrm flipV="1">
                    <a:off x="2625" y="2662"/>
                    <a:ext cx="1" cy="33"/>
                  </a:xfrm>
                  <a:prstGeom prst="line">
                    <a:avLst/>
                  </a:prstGeom>
                  <a:noFill/>
                  <a:ln w="11113">
                    <a:solidFill>
                      <a:srgbClr val="000000"/>
                    </a:solidFill>
                    <a:round/>
                    <a:headEnd/>
                    <a:tailEnd/>
                  </a:ln>
                </p:spPr>
                <p:txBody>
                  <a:bodyPr/>
                  <a:lstStyle/>
                  <a:p>
                    <a:endParaRPr lang="en-US"/>
                  </a:p>
                </p:txBody>
              </p:sp>
              <p:sp>
                <p:nvSpPr>
                  <p:cNvPr id="52905" name="Line 660"/>
                  <p:cNvSpPr>
                    <a:spLocks noChangeShapeType="1"/>
                  </p:cNvSpPr>
                  <p:nvPr/>
                </p:nvSpPr>
                <p:spPr bwMode="auto">
                  <a:xfrm flipV="1">
                    <a:off x="2700" y="2662"/>
                    <a:ext cx="1" cy="33"/>
                  </a:xfrm>
                  <a:prstGeom prst="line">
                    <a:avLst/>
                  </a:prstGeom>
                  <a:noFill/>
                  <a:ln w="11113">
                    <a:solidFill>
                      <a:srgbClr val="000000"/>
                    </a:solidFill>
                    <a:round/>
                    <a:headEnd/>
                    <a:tailEnd/>
                  </a:ln>
                </p:spPr>
                <p:txBody>
                  <a:bodyPr/>
                  <a:lstStyle/>
                  <a:p>
                    <a:endParaRPr lang="en-US"/>
                  </a:p>
                </p:txBody>
              </p:sp>
              <p:sp>
                <p:nvSpPr>
                  <p:cNvPr id="52906" name="Line 661"/>
                  <p:cNvSpPr>
                    <a:spLocks noChangeShapeType="1"/>
                  </p:cNvSpPr>
                  <p:nvPr/>
                </p:nvSpPr>
                <p:spPr bwMode="auto">
                  <a:xfrm flipV="1">
                    <a:off x="2657" y="2662"/>
                    <a:ext cx="1" cy="33"/>
                  </a:xfrm>
                  <a:prstGeom prst="line">
                    <a:avLst/>
                  </a:prstGeom>
                  <a:noFill/>
                  <a:ln w="11113">
                    <a:solidFill>
                      <a:srgbClr val="000000"/>
                    </a:solidFill>
                    <a:round/>
                    <a:headEnd/>
                    <a:tailEnd/>
                  </a:ln>
                </p:spPr>
                <p:txBody>
                  <a:bodyPr/>
                  <a:lstStyle/>
                  <a:p>
                    <a:endParaRPr lang="en-US"/>
                  </a:p>
                </p:txBody>
              </p:sp>
              <p:sp>
                <p:nvSpPr>
                  <p:cNvPr id="52907" name="Line 662"/>
                  <p:cNvSpPr>
                    <a:spLocks noChangeShapeType="1"/>
                  </p:cNvSpPr>
                  <p:nvPr/>
                </p:nvSpPr>
                <p:spPr bwMode="auto">
                  <a:xfrm flipV="1">
                    <a:off x="2680" y="2662"/>
                    <a:ext cx="1" cy="33"/>
                  </a:xfrm>
                  <a:prstGeom prst="line">
                    <a:avLst/>
                  </a:prstGeom>
                  <a:noFill/>
                  <a:ln w="11113">
                    <a:solidFill>
                      <a:srgbClr val="000000"/>
                    </a:solidFill>
                    <a:round/>
                    <a:headEnd/>
                    <a:tailEnd/>
                  </a:ln>
                </p:spPr>
                <p:txBody>
                  <a:bodyPr/>
                  <a:lstStyle/>
                  <a:p>
                    <a:endParaRPr lang="en-US"/>
                  </a:p>
                </p:txBody>
              </p:sp>
              <p:sp>
                <p:nvSpPr>
                  <p:cNvPr id="52908" name="Line 663"/>
                  <p:cNvSpPr>
                    <a:spLocks noChangeShapeType="1"/>
                  </p:cNvSpPr>
                  <p:nvPr/>
                </p:nvSpPr>
                <p:spPr bwMode="auto">
                  <a:xfrm flipV="1">
                    <a:off x="2602" y="2662"/>
                    <a:ext cx="3" cy="33"/>
                  </a:xfrm>
                  <a:prstGeom prst="line">
                    <a:avLst/>
                  </a:prstGeom>
                  <a:noFill/>
                  <a:ln w="11113">
                    <a:solidFill>
                      <a:srgbClr val="000000"/>
                    </a:solidFill>
                    <a:round/>
                    <a:headEnd/>
                    <a:tailEnd/>
                  </a:ln>
                </p:spPr>
                <p:txBody>
                  <a:bodyPr/>
                  <a:lstStyle/>
                  <a:p>
                    <a:endParaRPr lang="en-US"/>
                  </a:p>
                </p:txBody>
              </p:sp>
              <p:sp>
                <p:nvSpPr>
                  <p:cNvPr id="52909" name="Line 664"/>
                  <p:cNvSpPr>
                    <a:spLocks noChangeShapeType="1"/>
                  </p:cNvSpPr>
                  <p:nvPr/>
                </p:nvSpPr>
                <p:spPr bwMode="auto">
                  <a:xfrm flipV="1">
                    <a:off x="2569" y="2662"/>
                    <a:ext cx="4" cy="33"/>
                  </a:xfrm>
                  <a:prstGeom prst="line">
                    <a:avLst/>
                  </a:prstGeom>
                  <a:noFill/>
                  <a:ln w="11113">
                    <a:solidFill>
                      <a:srgbClr val="000000"/>
                    </a:solidFill>
                    <a:round/>
                    <a:headEnd/>
                    <a:tailEnd/>
                  </a:ln>
                </p:spPr>
                <p:txBody>
                  <a:bodyPr/>
                  <a:lstStyle/>
                  <a:p>
                    <a:endParaRPr lang="en-US"/>
                  </a:p>
                </p:txBody>
              </p:sp>
              <p:sp>
                <p:nvSpPr>
                  <p:cNvPr id="52910" name="Line 665"/>
                  <p:cNvSpPr>
                    <a:spLocks noChangeShapeType="1"/>
                  </p:cNvSpPr>
                  <p:nvPr/>
                </p:nvSpPr>
                <p:spPr bwMode="auto">
                  <a:xfrm flipV="1">
                    <a:off x="2733" y="2662"/>
                    <a:ext cx="3" cy="33"/>
                  </a:xfrm>
                  <a:prstGeom prst="line">
                    <a:avLst/>
                  </a:prstGeom>
                  <a:noFill/>
                  <a:ln w="11113">
                    <a:solidFill>
                      <a:srgbClr val="000000"/>
                    </a:solidFill>
                    <a:round/>
                    <a:headEnd/>
                    <a:tailEnd/>
                  </a:ln>
                </p:spPr>
                <p:txBody>
                  <a:bodyPr/>
                  <a:lstStyle/>
                  <a:p>
                    <a:endParaRPr lang="en-US"/>
                  </a:p>
                </p:txBody>
              </p:sp>
              <p:sp>
                <p:nvSpPr>
                  <p:cNvPr id="52911" name="Line 666"/>
                  <p:cNvSpPr>
                    <a:spLocks noChangeShapeType="1"/>
                  </p:cNvSpPr>
                  <p:nvPr/>
                </p:nvSpPr>
                <p:spPr bwMode="auto">
                  <a:xfrm flipV="1">
                    <a:off x="2756" y="2662"/>
                    <a:ext cx="1" cy="33"/>
                  </a:xfrm>
                  <a:prstGeom prst="line">
                    <a:avLst/>
                  </a:prstGeom>
                  <a:noFill/>
                  <a:ln w="11113">
                    <a:solidFill>
                      <a:srgbClr val="000000"/>
                    </a:solidFill>
                    <a:round/>
                    <a:headEnd/>
                    <a:tailEnd/>
                  </a:ln>
                </p:spPr>
                <p:txBody>
                  <a:bodyPr/>
                  <a:lstStyle/>
                  <a:p>
                    <a:endParaRPr lang="en-US"/>
                  </a:p>
                </p:txBody>
              </p:sp>
            </p:grpSp>
          </p:grpSp>
        </p:grpSp>
        <p:sp>
          <p:nvSpPr>
            <p:cNvPr id="52309" name="Rectangle 667"/>
            <p:cNvSpPr>
              <a:spLocks noChangeArrowheads="1"/>
            </p:cNvSpPr>
            <p:nvPr/>
          </p:nvSpPr>
          <p:spPr bwMode="auto">
            <a:xfrm>
              <a:off x="3256" y="2016"/>
              <a:ext cx="427" cy="202"/>
            </a:xfrm>
            <a:prstGeom prst="rect">
              <a:avLst/>
            </a:prstGeom>
            <a:noFill/>
            <a:ln w="9525">
              <a:noFill/>
              <a:miter lim="800000"/>
              <a:headEnd/>
              <a:tailEnd/>
            </a:ln>
          </p:spPr>
          <p:txBody>
            <a:bodyPr/>
            <a:lstStyle/>
            <a:p>
              <a:endParaRPr lang="en-US"/>
            </a:p>
          </p:txBody>
        </p:sp>
        <p:sp>
          <p:nvSpPr>
            <p:cNvPr id="52310" name="Rectangle 668"/>
            <p:cNvSpPr>
              <a:spLocks noChangeArrowheads="1"/>
            </p:cNvSpPr>
            <p:nvPr/>
          </p:nvSpPr>
          <p:spPr bwMode="auto">
            <a:xfrm>
              <a:off x="3260" y="2021"/>
              <a:ext cx="351"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Urban </a:t>
              </a:r>
              <a:endParaRPr lang="en-US" sz="1800"/>
            </a:p>
          </p:txBody>
        </p:sp>
        <p:sp>
          <p:nvSpPr>
            <p:cNvPr id="52311" name="Rectangle 669"/>
            <p:cNvSpPr>
              <a:spLocks noChangeArrowheads="1"/>
            </p:cNvSpPr>
            <p:nvPr/>
          </p:nvSpPr>
          <p:spPr bwMode="auto">
            <a:xfrm>
              <a:off x="3623" y="1996"/>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sz="1800"/>
            </a:p>
          </p:txBody>
        </p:sp>
        <p:sp>
          <p:nvSpPr>
            <p:cNvPr id="52312" name="Rectangle 670"/>
            <p:cNvSpPr>
              <a:spLocks noChangeArrowheads="1"/>
            </p:cNvSpPr>
            <p:nvPr/>
          </p:nvSpPr>
          <p:spPr bwMode="auto">
            <a:xfrm>
              <a:off x="2631" y="2439"/>
              <a:ext cx="660" cy="196"/>
            </a:xfrm>
            <a:prstGeom prst="rect">
              <a:avLst/>
            </a:prstGeom>
            <a:noFill/>
            <a:ln w="9525">
              <a:noFill/>
              <a:miter lim="800000"/>
              <a:headEnd/>
              <a:tailEnd/>
            </a:ln>
          </p:spPr>
          <p:txBody>
            <a:bodyPr/>
            <a:lstStyle/>
            <a:p>
              <a:endParaRPr lang="en-US"/>
            </a:p>
          </p:txBody>
        </p:sp>
        <p:sp>
          <p:nvSpPr>
            <p:cNvPr id="52313" name="Rectangle 671"/>
            <p:cNvSpPr>
              <a:spLocks noChangeArrowheads="1"/>
            </p:cNvSpPr>
            <p:nvPr/>
          </p:nvSpPr>
          <p:spPr bwMode="auto">
            <a:xfrm>
              <a:off x="2484" y="2439"/>
              <a:ext cx="553"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Micro-Cell</a:t>
              </a:r>
              <a:endParaRPr lang="en-US" sz="1800"/>
            </a:p>
          </p:txBody>
        </p:sp>
        <p:sp>
          <p:nvSpPr>
            <p:cNvPr id="52314" name="Rectangle 672"/>
            <p:cNvSpPr>
              <a:spLocks noChangeArrowheads="1"/>
            </p:cNvSpPr>
            <p:nvPr/>
          </p:nvSpPr>
          <p:spPr bwMode="auto">
            <a:xfrm>
              <a:off x="2946" y="2439"/>
              <a:ext cx="37"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a:t>
              </a:r>
              <a:endParaRPr lang="en-US" sz="1800"/>
            </a:p>
          </p:txBody>
        </p:sp>
        <p:sp>
          <p:nvSpPr>
            <p:cNvPr id="52315" name="Rectangle 673"/>
            <p:cNvSpPr>
              <a:spLocks noChangeArrowheads="1"/>
            </p:cNvSpPr>
            <p:nvPr/>
          </p:nvSpPr>
          <p:spPr bwMode="auto">
            <a:xfrm>
              <a:off x="3232" y="2414"/>
              <a:ext cx="34" cy="164"/>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sz="1800"/>
            </a:p>
          </p:txBody>
        </p:sp>
        <p:grpSp>
          <p:nvGrpSpPr>
            <p:cNvPr id="52316" name="Group 674"/>
            <p:cNvGrpSpPr>
              <a:grpSpLocks/>
            </p:cNvGrpSpPr>
            <p:nvPr/>
          </p:nvGrpSpPr>
          <p:grpSpPr bwMode="auto">
            <a:xfrm>
              <a:off x="2840" y="3085"/>
              <a:ext cx="493" cy="322"/>
              <a:chOff x="2840" y="2701"/>
              <a:chExt cx="461" cy="262"/>
            </a:xfrm>
          </p:grpSpPr>
          <p:sp>
            <p:nvSpPr>
              <p:cNvPr id="52647" name="Freeform 675"/>
              <p:cNvSpPr>
                <a:spLocks/>
              </p:cNvSpPr>
              <p:nvPr/>
            </p:nvSpPr>
            <p:spPr bwMode="auto">
              <a:xfrm>
                <a:off x="2840" y="2858"/>
                <a:ext cx="461" cy="105"/>
              </a:xfrm>
              <a:custGeom>
                <a:avLst/>
                <a:gdLst>
                  <a:gd name="T0" fmla="*/ 46 w 461"/>
                  <a:gd name="T1" fmla="*/ 0 h 105"/>
                  <a:gd name="T2" fmla="*/ 46 w 461"/>
                  <a:gd name="T3" fmla="*/ 0 h 105"/>
                  <a:gd name="T4" fmla="*/ 0 w 461"/>
                  <a:gd name="T5" fmla="*/ 69 h 105"/>
                  <a:gd name="T6" fmla="*/ 33 w 461"/>
                  <a:gd name="T7" fmla="*/ 105 h 105"/>
                  <a:gd name="T8" fmla="*/ 141 w 461"/>
                  <a:gd name="T9" fmla="*/ 105 h 105"/>
                  <a:gd name="T10" fmla="*/ 193 w 461"/>
                  <a:gd name="T11" fmla="*/ 105 h 105"/>
                  <a:gd name="T12" fmla="*/ 226 w 461"/>
                  <a:gd name="T13" fmla="*/ 105 h 105"/>
                  <a:gd name="T14" fmla="*/ 164 w 461"/>
                  <a:gd name="T15" fmla="*/ 105 h 105"/>
                  <a:gd name="T16" fmla="*/ 193 w 461"/>
                  <a:gd name="T17" fmla="*/ 92 h 105"/>
                  <a:gd name="T18" fmla="*/ 236 w 461"/>
                  <a:gd name="T19" fmla="*/ 92 h 105"/>
                  <a:gd name="T20" fmla="*/ 259 w 461"/>
                  <a:gd name="T21" fmla="*/ 92 h 105"/>
                  <a:gd name="T22" fmla="*/ 206 w 461"/>
                  <a:gd name="T23" fmla="*/ 92 h 105"/>
                  <a:gd name="T24" fmla="*/ 236 w 461"/>
                  <a:gd name="T25" fmla="*/ 79 h 105"/>
                  <a:gd name="T26" fmla="*/ 282 w 461"/>
                  <a:gd name="T27" fmla="*/ 79 h 105"/>
                  <a:gd name="T28" fmla="*/ 291 w 461"/>
                  <a:gd name="T29" fmla="*/ 79 h 105"/>
                  <a:gd name="T30" fmla="*/ 249 w 461"/>
                  <a:gd name="T31" fmla="*/ 79 h 105"/>
                  <a:gd name="T32" fmla="*/ 272 w 461"/>
                  <a:gd name="T33" fmla="*/ 79 h 105"/>
                  <a:gd name="T34" fmla="*/ 301 w 461"/>
                  <a:gd name="T35" fmla="*/ 79 h 105"/>
                  <a:gd name="T36" fmla="*/ 324 w 461"/>
                  <a:gd name="T37" fmla="*/ 69 h 105"/>
                  <a:gd name="T38" fmla="*/ 282 w 461"/>
                  <a:gd name="T39" fmla="*/ 69 h 105"/>
                  <a:gd name="T40" fmla="*/ 301 w 461"/>
                  <a:gd name="T41" fmla="*/ 69 h 105"/>
                  <a:gd name="T42" fmla="*/ 347 w 461"/>
                  <a:gd name="T43" fmla="*/ 69 h 105"/>
                  <a:gd name="T44" fmla="*/ 366 w 461"/>
                  <a:gd name="T45" fmla="*/ 59 h 105"/>
                  <a:gd name="T46" fmla="*/ 314 w 461"/>
                  <a:gd name="T47" fmla="*/ 59 h 105"/>
                  <a:gd name="T48" fmla="*/ 334 w 461"/>
                  <a:gd name="T49" fmla="*/ 59 h 105"/>
                  <a:gd name="T50" fmla="*/ 376 w 461"/>
                  <a:gd name="T51" fmla="*/ 59 h 105"/>
                  <a:gd name="T52" fmla="*/ 399 w 461"/>
                  <a:gd name="T53" fmla="*/ 46 h 105"/>
                  <a:gd name="T54" fmla="*/ 357 w 461"/>
                  <a:gd name="T55" fmla="*/ 46 h 105"/>
                  <a:gd name="T56" fmla="*/ 376 w 461"/>
                  <a:gd name="T57" fmla="*/ 46 h 105"/>
                  <a:gd name="T58" fmla="*/ 419 w 461"/>
                  <a:gd name="T59" fmla="*/ 46 h 105"/>
                  <a:gd name="T60" fmla="*/ 442 w 461"/>
                  <a:gd name="T61" fmla="*/ 46 h 105"/>
                  <a:gd name="T62" fmla="*/ 389 w 461"/>
                  <a:gd name="T63" fmla="*/ 46 h 105"/>
                  <a:gd name="T64" fmla="*/ 409 w 461"/>
                  <a:gd name="T65" fmla="*/ 36 h 105"/>
                  <a:gd name="T66" fmla="*/ 442 w 461"/>
                  <a:gd name="T67" fmla="*/ 36 h 105"/>
                  <a:gd name="T68" fmla="*/ 461 w 461"/>
                  <a:gd name="T69" fmla="*/ 36 h 105"/>
                  <a:gd name="T70" fmla="*/ 419 w 461"/>
                  <a:gd name="T71" fmla="*/ 36 h 105"/>
                  <a:gd name="T72" fmla="*/ 432 w 461"/>
                  <a:gd name="T73" fmla="*/ 36 h 105"/>
                  <a:gd name="T74" fmla="*/ 442 w 461"/>
                  <a:gd name="T75" fmla="*/ 36 h 105"/>
                  <a:gd name="T76" fmla="*/ 442 w 461"/>
                  <a:gd name="T77" fmla="*/ 23 h 105"/>
                  <a:gd name="T78" fmla="*/ 442 w 461"/>
                  <a:gd name="T79" fmla="*/ 13 h 105"/>
                  <a:gd name="T80" fmla="*/ 46 w 461"/>
                  <a:gd name="T81" fmla="*/ 0 h 1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1"/>
                  <a:gd name="T124" fmla="*/ 0 h 105"/>
                  <a:gd name="T125" fmla="*/ 461 w 461"/>
                  <a:gd name="T126" fmla="*/ 105 h 1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1" h="105">
                    <a:moveTo>
                      <a:pt x="46" y="0"/>
                    </a:moveTo>
                    <a:lnTo>
                      <a:pt x="46" y="0"/>
                    </a:lnTo>
                    <a:lnTo>
                      <a:pt x="0" y="69"/>
                    </a:lnTo>
                    <a:lnTo>
                      <a:pt x="33" y="105"/>
                    </a:lnTo>
                    <a:lnTo>
                      <a:pt x="141" y="105"/>
                    </a:lnTo>
                    <a:lnTo>
                      <a:pt x="193" y="105"/>
                    </a:lnTo>
                    <a:lnTo>
                      <a:pt x="226" y="105"/>
                    </a:lnTo>
                    <a:lnTo>
                      <a:pt x="164" y="105"/>
                    </a:lnTo>
                    <a:lnTo>
                      <a:pt x="193" y="92"/>
                    </a:lnTo>
                    <a:lnTo>
                      <a:pt x="236" y="92"/>
                    </a:lnTo>
                    <a:lnTo>
                      <a:pt x="259" y="92"/>
                    </a:lnTo>
                    <a:lnTo>
                      <a:pt x="206" y="92"/>
                    </a:lnTo>
                    <a:lnTo>
                      <a:pt x="236" y="79"/>
                    </a:lnTo>
                    <a:lnTo>
                      <a:pt x="282" y="79"/>
                    </a:lnTo>
                    <a:lnTo>
                      <a:pt x="291" y="79"/>
                    </a:lnTo>
                    <a:lnTo>
                      <a:pt x="249" y="79"/>
                    </a:lnTo>
                    <a:lnTo>
                      <a:pt x="272" y="79"/>
                    </a:lnTo>
                    <a:lnTo>
                      <a:pt x="301" y="79"/>
                    </a:lnTo>
                    <a:lnTo>
                      <a:pt x="324" y="69"/>
                    </a:lnTo>
                    <a:lnTo>
                      <a:pt x="282" y="69"/>
                    </a:lnTo>
                    <a:lnTo>
                      <a:pt x="301" y="69"/>
                    </a:lnTo>
                    <a:lnTo>
                      <a:pt x="347" y="69"/>
                    </a:lnTo>
                    <a:lnTo>
                      <a:pt x="366" y="59"/>
                    </a:lnTo>
                    <a:lnTo>
                      <a:pt x="314" y="59"/>
                    </a:lnTo>
                    <a:lnTo>
                      <a:pt x="334" y="59"/>
                    </a:lnTo>
                    <a:lnTo>
                      <a:pt x="376" y="59"/>
                    </a:lnTo>
                    <a:lnTo>
                      <a:pt x="399" y="46"/>
                    </a:lnTo>
                    <a:lnTo>
                      <a:pt x="357" y="46"/>
                    </a:lnTo>
                    <a:lnTo>
                      <a:pt x="376" y="46"/>
                    </a:lnTo>
                    <a:lnTo>
                      <a:pt x="419" y="46"/>
                    </a:lnTo>
                    <a:lnTo>
                      <a:pt x="442" y="46"/>
                    </a:lnTo>
                    <a:lnTo>
                      <a:pt x="389" y="46"/>
                    </a:lnTo>
                    <a:lnTo>
                      <a:pt x="409" y="36"/>
                    </a:lnTo>
                    <a:lnTo>
                      <a:pt x="442" y="36"/>
                    </a:lnTo>
                    <a:lnTo>
                      <a:pt x="461" y="36"/>
                    </a:lnTo>
                    <a:lnTo>
                      <a:pt x="419" y="36"/>
                    </a:lnTo>
                    <a:lnTo>
                      <a:pt x="432" y="36"/>
                    </a:lnTo>
                    <a:lnTo>
                      <a:pt x="442" y="36"/>
                    </a:lnTo>
                    <a:lnTo>
                      <a:pt x="442" y="23"/>
                    </a:lnTo>
                    <a:lnTo>
                      <a:pt x="442" y="13"/>
                    </a:lnTo>
                    <a:lnTo>
                      <a:pt x="46" y="0"/>
                    </a:lnTo>
                    <a:close/>
                  </a:path>
                </a:pathLst>
              </a:custGeom>
              <a:solidFill>
                <a:srgbClr val="000000"/>
              </a:solidFill>
              <a:ln w="9525">
                <a:noFill/>
                <a:round/>
                <a:headEnd/>
                <a:tailEnd/>
              </a:ln>
            </p:spPr>
            <p:txBody>
              <a:bodyPr/>
              <a:lstStyle/>
              <a:p>
                <a:endParaRPr lang="en-US"/>
              </a:p>
            </p:txBody>
          </p:sp>
          <p:grpSp>
            <p:nvGrpSpPr>
              <p:cNvPr id="52648" name="Group 676"/>
              <p:cNvGrpSpPr>
                <a:grpSpLocks/>
              </p:cNvGrpSpPr>
              <p:nvPr/>
            </p:nvGrpSpPr>
            <p:grpSpPr bwMode="auto">
              <a:xfrm>
                <a:off x="2840" y="2701"/>
                <a:ext cx="449" cy="249"/>
                <a:chOff x="2840" y="2701"/>
                <a:chExt cx="449" cy="249"/>
              </a:xfrm>
            </p:grpSpPr>
            <p:grpSp>
              <p:nvGrpSpPr>
                <p:cNvPr id="52649" name="Group 677"/>
                <p:cNvGrpSpPr>
                  <a:grpSpLocks/>
                </p:cNvGrpSpPr>
                <p:nvPr/>
              </p:nvGrpSpPr>
              <p:grpSpPr bwMode="auto">
                <a:xfrm>
                  <a:off x="2840" y="2701"/>
                  <a:ext cx="448" cy="249"/>
                  <a:chOff x="2840" y="2701"/>
                  <a:chExt cx="448" cy="249"/>
                </a:xfrm>
              </p:grpSpPr>
              <p:grpSp>
                <p:nvGrpSpPr>
                  <p:cNvPr id="52694" name="Group 678"/>
                  <p:cNvGrpSpPr>
                    <a:grpSpLocks/>
                  </p:cNvGrpSpPr>
                  <p:nvPr/>
                </p:nvGrpSpPr>
                <p:grpSpPr bwMode="auto">
                  <a:xfrm>
                    <a:off x="2840" y="2701"/>
                    <a:ext cx="448" cy="249"/>
                    <a:chOff x="2840" y="2701"/>
                    <a:chExt cx="448" cy="249"/>
                  </a:xfrm>
                </p:grpSpPr>
                <p:grpSp>
                  <p:nvGrpSpPr>
                    <p:cNvPr id="52820" name="Group 679"/>
                    <p:cNvGrpSpPr>
                      <a:grpSpLocks/>
                    </p:cNvGrpSpPr>
                    <p:nvPr/>
                  </p:nvGrpSpPr>
                  <p:grpSpPr bwMode="auto">
                    <a:xfrm>
                      <a:off x="2984" y="2701"/>
                      <a:ext cx="46" cy="4"/>
                      <a:chOff x="2984" y="2701"/>
                      <a:chExt cx="46" cy="4"/>
                    </a:xfrm>
                  </p:grpSpPr>
                  <p:grpSp>
                    <p:nvGrpSpPr>
                      <p:cNvPr id="52869" name="Group 680"/>
                      <p:cNvGrpSpPr>
                        <a:grpSpLocks/>
                      </p:cNvGrpSpPr>
                      <p:nvPr/>
                    </p:nvGrpSpPr>
                    <p:grpSpPr bwMode="auto">
                      <a:xfrm>
                        <a:off x="3027" y="2701"/>
                        <a:ext cx="3" cy="4"/>
                        <a:chOff x="3027" y="2701"/>
                        <a:chExt cx="3" cy="4"/>
                      </a:xfrm>
                    </p:grpSpPr>
                    <p:sp>
                      <p:nvSpPr>
                        <p:cNvPr id="52873" name="Freeform 681"/>
                        <p:cNvSpPr>
                          <a:spLocks/>
                        </p:cNvSpPr>
                        <p:nvPr/>
                      </p:nvSpPr>
                      <p:spPr bwMode="auto">
                        <a:xfrm>
                          <a:off x="3027" y="2701"/>
                          <a:ext cx="3" cy="4"/>
                        </a:xfrm>
                        <a:custGeom>
                          <a:avLst/>
                          <a:gdLst>
                            <a:gd name="T0" fmla="*/ 0 w 3"/>
                            <a:gd name="T1" fmla="*/ 4 h 4"/>
                            <a:gd name="T2" fmla="*/ 0 w 3"/>
                            <a:gd name="T3" fmla="*/ 4 h 4"/>
                            <a:gd name="T4" fmla="*/ 0 w 3"/>
                            <a:gd name="T5" fmla="*/ 0 h 4"/>
                            <a:gd name="T6" fmla="*/ 3 w 3"/>
                            <a:gd name="T7" fmla="*/ 0 h 4"/>
                            <a:gd name="T8" fmla="*/ 3 w 3"/>
                            <a:gd name="T9" fmla="*/ 4 h 4"/>
                            <a:gd name="T10" fmla="*/ 0 w 3"/>
                            <a:gd name="T11" fmla="*/ 4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4"/>
                              </a:lnTo>
                              <a:lnTo>
                                <a:pt x="0" y="0"/>
                              </a:lnTo>
                              <a:lnTo>
                                <a:pt x="3" y="0"/>
                              </a:lnTo>
                              <a:lnTo>
                                <a:pt x="3" y="4"/>
                              </a:lnTo>
                              <a:lnTo>
                                <a:pt x="0" y="4"/>
                              </a:lnTo>
                              <a:close/>
                            </a:path>
                          </a:pathLst>
                        </a:custGeom>
                        <a:solidFill>
                          <a:srgbClr val="FF0000"/>
                        </a:solidFill>
                        <a:ln w="9525">
                          <a:noFill/>
                          <a:round/>
                          <a:headEnd/>
                          <a:tailEnd/>
                        </a:ln>
                      </p:spPr>
                      <p:txBody>
                        <a:bodyPr/>
                        <a:lstStyle/>
                        <a:p>
                          <a:endParaRPr lang="en-US"/>
                        </a:p>
                      </p:txBody>
                    </p:sp>
                    <p:sp>
                      <p:nvSpPr>
                        <p:cNvPr id="52874" name="Freeform 682"/>
                        <p:cNvSpPr>
                          <a:spLocks/>
                        </p:cNvSpPr>
                        <p:nvPr/>
                      </p:nvSpPr>
                      <p:spPr bwMode="auto">
                        <a:xfrm>
                          <a:off x="3027" y="2701"/>
                          <a:ext cx="1" cy="4"/>
                        </a:xfrm>
                        <a:custGeom>
                          <a:avLst/>
                          <a:gdLst>
                            <a:gd name="T0" fmla="*/ 0 w 1"/>
                            <a:gd name="T1" fmla="*/ 4 h 4"/>
                            <a:gd name="T2" fmla="*/ 0 w 1"/>
                            <a:gd name="T3" fmla="*/ 4 h 4"/>
                            <a:gd name="T4" fmla="*/ 0 w 1"/>
                            <a:gd name="T5" fmla="*/ 0 h 4"/>
                            <a:gd name="T6" fmla="*/ 0 w 1"/>
                            <a:gd name="T7" fmla="*/ 4 h 4"/>
                            <a:gd name="T8" fmla="*/ 0 60000 65536"/>
                            <a:gd name="T9" fmla="*/ 0 60000 65536"/>
                            <a:gd name="T10" fmla="*/ 0 60000 65536"/>
                            <a:gd name="T11" fmla="*/ 0 60000 65536"/>
                            <a:gd name="T12" fmla="*/ 0 w 1"/>
                            <a:gd name="T13" fmla="*/ 0 h 4"/>
                            <a:gd name="T14" fmla="*/ 1 w 1"/>
                            <a:gd name="T15" fmla="*/ 4 h 4"/>
                          </a:gdLst>
                          <a:ahLst/>
                          <a:cxnLst>
                            <a:cxn ang="T8">
                              <a:pos x="T0" y="T1"/>
                            </a:cxn>
                            <a:cxn ang="T9">
                              <a:pos x="T2" y="T3"/>
                            </a:cxn>
                            <a:cxn ang="T10">
                              <a:pos x="T4" y="T5"/>
                            </a:cxn>
                            <a:cxn ang="T11">
                              <a:pos x="T6" y="T7"/>
                            </a:cxn>
                          </a:cxnLst>
                          <a:rect l="T12" t="T13" r="T14" b="T15"/>
                          <a:pathLst>
                            <a:path w="1" h="4">
                              <a:moveTo>
                                <a:pt x="0" y="4"/>
                              </a:moveTo>
                              <a:lnTo>
                                <a:pt x="0" y="4"/>
                              </a:lnTo>
                              <a:lnTo>
                                <a:pt x="0" y="0"/>
                              </a:lnTo>
                              <a:lnTo>
                                <a:pt x="0" y="4"/>
                              </a:lnTo>
                              <a:close/>
                            </a:path>
                          </a:pathLst>
                        </a:custGeom>
                        <a:solidFill>
                          <a:srgbClr val="800000"/>
                        </a:solidFill>
                        <a:ln w="9525">
                          <a:noFill/>
                          <a:round/>
                          <a:headEnd/>
                          <a:tailEnd/>
                        </a:ln>
                      </p:spPr>
                      <p:txBody>
                        <a:bodyPr/>
                        <a:lstStyle/>
                        <a:p>
                          <a:endParaRPr lang="en-US"/>
                        </a:p>
                      </p:txBody>
                    </p:sp>
                  </p:grpSp>
                  <p:grpSp>
                    <p:nvGrpSpPr>
                      <p:cNvPr id="52870" name="Group 683"/>
                      <p:cNvGrpSpPr>
                        <a:grpSpLocks/>
                      </p:cNvGrpSpPr>
                      <p:nvPr/>
                    </p:nvGrpSpPr>
                    <p:grpSpPr bwMode="auto">
                      <a:xfrm>
                        <a:off x="2984" y="2701"/>
                        <a:ext cx="4" cy="4"/>
                        <a:chOff x="2984" y="2701"/>
                        <a:chExt cx="4" cy="4"/>
                      </a:xfrm>
                    </p:grpSpPr>
                    <p:sp>
                      <p:nvSpPr>
                        <p:cNvPr id="52871" name="Freeform 684"/>
                        <p:cNvSpPr>
                          <a:spLocks/>
                        </p:cNvSpPr>
                        <p:nvPr/>
                      </p:nvSpPr>
                      <p:spPr bwMode="auto">
                        <a:xfrm>
                          <a:off x="2984" y="2701"/>
                          <a:ext cx="4" cy="4"/>
                        </a:xfrm>
                        <a:custGeom>
                          <a:avLst/>
                          <a:gdLst>
                            <a:gd name="T0" fmla="*/ 4 w 4"/>
                            <a:gd name="T1" fmla="*/ 4 h 4"/>
                            <a:gd name="T2" fmla="*/ 4 w 4"/>
                            <a:gd name="T3" fmla="*/ 4 h 4"/>
                            <a:gd name="T4" fmla="*/ 0 w 4"/>
                            <a:gd name="T5" fmla="*/ 0 h 4"/>
                            <a:gd name="T6" fmla="*/ 0 w 4"/>
                            <a:gd name="T7" fmla="*/ 4 h 4"/>
                            <a:gd name="T8" fmla="*/ 4 w 4"/>
                            <a:gd name="T9" fmla="*/ 4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4"/>
                              </a:moveTo>
                              <a:lnTo>
                                <a:pt x="4" y="4"/>
                              </a:lnTo>
                              <a:lnTo>
                                <a:pt x="0" y="0"/>
                              </a:lnTo>
                              <a:lnTo>
                                <a:pt x="0" y="4"/>
                              </a:lnTo>
                              <a:lnTo>
                                <a:pt x="4" y="4"/>
                              </a:lnTo>
                              <a:close/>
                            </a:path>
                          </a:pathLst>
                        </a:custGeom>
                        <a:solidFill>
                          <a:srgbClr val="FF0000"/>
                        </a:solidFill>
                        <a:ln w="9525">
                          <a:noFill/>
                          <a:round/>
                          <a:headEnd/>
                          <a:tailEnd/>
                        </a:ln>
                      </p:spPr>
                      <p:txBody>
                        <a:bodyPr/>
                        <a:lstStyle/>
                        <a:p>
                          <a:endParaRPr lang="en-US"/>
                        </a:p>
                      </p:txBody>
                    </p:sp>
                    <p:sp>
                      <p:nvSpPr>
                        <p:cNvPr id="52872" name="Freeform 685"/>
                        <p:cNvSpPr>
                          <a:spLocks/>
                        </p:cNvSpPr>
                        <p:nvPr/>
                      </p:nvSpPr>
                      <p:spPr bwMode="auto">
                        <a:xfrm>
                          <a:off x="2984" y="2701"/>
                          <a:ext cx="1" cy="4"/>
                        </a:xfrm>
                        <a:custGeom>
                          <a:avLst/>
                          <a:gdLst>
                            <a:gd name="T0" fmla="*/ 0 w 1"/>
                            <a:gd name="T1" fmla="*/ 4 h 4"/>
                            <a:gd name="T2" fmla="*/ 0 w 1"/>
                            <a:gd name="T3" fmla="*/ 4 h 4"/>
                            <a:gd name="T4" fmla="*/ 0 w 1"/>
                            <a:gd name="T5" fmla="*/ 0 h 4"/>
                            <a:gd name="T6" fmla="*/ 0 w 1"/>
                            <a:gd name="T7" fmla="*/ 4 h 4"/>
                            <a:gd name="T8" fmla="*/ 0 60000 65536"/>
                            <a:gd name="T9" fmla="*/ 0 60000 65536"/>
                            <a:gd name="T10" fmla="*/ 0 60000 65536"/>
                            <a:gd name="T11" fmla="*/ 0 60000 65536"/>
                            <a:gd name="T12" fmla="*/ 0 w 1"/>
                            <a:gd name="T13" fmla="*/ 0 h 4"/>
                            <a:gd name="T14" fmla="*/ 1 w 1"/>
                            <a:gd name="T15" fmla="*/ 4 h 4"/>
                          </a:gdLst>
                          <a:ahLst/>
                          <a:cxnLst>
                            <a:cxn ang="T8">
                              <a:pos x="T0" y="T1"/>
                            </a:cxn>
                            <a:cxn ang="T9">
                              <a:pos x="T2" y="T3"/>
                            </a:cxn>
                            <a:cxn ang="T10">
                              <a:pos x="T4" y="T5"/>
                            </a:cxn>
                            <a:cxn ang="T11">
                              <a:pos x="T6" y="T7"/>
                            </a:cxn>
                          </a:cxnLst>
                          <a:rect l="T12" t="T13" r="T14" b="T15"/>
                          <a:pathLst>
                            <a:path w="1" h="4">
                              <a:moveTo>
                                <a:pt x="0" y="4"/>
                              </a:moveTo>
                              <a:lnTo>
                                <a:pt x="0" y="4"/>
                              </a:lnTo>
                              <a:lnTo>
                                <a:pt x="0" y="0"/>
                              </a:lnTo>
                              <a:lnTo>
                                <a:pt x="0" y="4"/>
                              </a:lnTo>
                              <a:close/>
                            </a:path>
                          </a:pathLst>
                        </a:custGeom>
                        <a:solidFill>
                          <a:srgbClr val="800000"/>
                        </a:solidFill>
                        <a:ln w="9525">
                          <a:noFill/>
                          <a:round/>
                          <a:headEnd/>
                          <a:tailEnd/>
                        </a:ln>
                      </p:spPr>
                      <p:txBody>
                        <a:bodyPr/>
                        <a:lstStyle/>
                        <a:p>
                          <a:endParaRPr lang="en-US"/>
                        </a:p>
                      </p:txBody>
                    </p:sp>
                  </p:grpSp>
                </p:grpSp>
                <p:grpSp>
                  <p:nvGrpSpPr>
                    <p:cNvPr id="52821" name="Group 686"/>
                    <p:cNvGrpSpPr>
                      <a:grpSpLocks/>
                    </p:cNvGrpSpPr>
                    <p:nvPr/>
                  </p:nvGrpSpPr>
                  <p:grpSpPr bwMode="auto">
                    <a:xfrm>
                      <a:off x="2840" y="2711"/>
                      <a:ext cx="448" cy="239"/>
                      <a:chOff x="2840" y="2711"/>
                      <a:chExt cx="448" cy="239"/>
                    </a:xfrm>
                  </p:grpSpPr>
                  <p:grpSp>
                    <p:nvGrpSpPr>
                      <p:cNvPr id="52822" name="Group 687"/>
                      <p:cNvGrpSpPr>
                        <a:grpSpLocks/>
                      </p:cNvGrpSpPr>
                      <p:nvPr/>
                    </p:nvGrpSpPr>
                    <p:grpSpPr bwMode="auto">
                      <a:xfrm>
                        <a:off x="2840" y="2711"/>
                        <a:ext cx="448" cy="239"/>
                        <a:chOff x="2840" y="2711"/>
                        <a:chExt cx="448" cy="239"/>
                      </a:xfrm>
                    </p:grpSpPr>
                    <p:grpSp>
                      <p:nvGrpSpPr>
                        <p:cNvPr id="52838" name="Group 688"/>
                        <p:cNvGrpSpPr>
                          <a:grpSpLocks/>
                        </p:cNvGrpSpPr>
                        <p:nvPr/>
                      </p:nvGrpSpPr>
                      <p:grpSpPr bwMode="auto">
                        <a:xfrm>
                          <a:off x="2840" y="2711"/>
                          <a:ext cx="448" cy="239"/>
                          <a:chOff x="2840" y="2711"/>
                          <a:chExt cx="448" cy="239"/>
                        </a:xfrm>
                      </p:grpSpPr>
                      <p:grpSp>
                        <p:nvGrpSpPr>
                          <p:cNvPr id="52857" name="Group 689"/>
                          <p:cNvGrpSpPr>
                            <a:grpSpLocks/>
                          </p:cNvGrpSpPr>
                          <p:nvPr/>
                        </p:nvGrpSpPr>
                        <p:grpSpPr bwMode="auto">
                          <a:xfrm>
                            <a:off x="2840" y="2871"/>
                            <a:ext cx="448" cy="79"/>
                            <a:chOff x="2840" y="2871"/>
                            <a:chExt cx="448" cy="79"/>
                          </a:xfrm>
                        </p:grpSpPr>
                        <p:sp>
                          <p:nvSpPr>
                            <p:cNvPr id="52861" name="Freeform 690"/>
                            <p:cNvSpPr>
                              <a:spLocks/>
                            </p:cNvSpPr>
                            <p:nvPr/>
                          </p:nvSpPr>
                          <p:spPr bwMode="auto">
                            <a:xfrm>
                              <a:off x="2840" y="2871"/>
                              <a:ext cx="442" cy="79"/>
                            </a:xfrm>
                            <a:custGeom>
                              <a:avLst/>
                              <a:gdLst>
                                <a:gd name="T0" fmla="*/ 442 w 442"/>
                                <a:gd name="T1" fmla="*/ 0 h 79"/>
                                <a:gd name="T2" fmla="*/ 442 w 442"/>
                                <a:gd name="T3" fmla="*/ 0 h 79"/>
                                <a:gd name="T4" fmla="*/ 442 w 442"/>
                                <a:gd name="T5" fmla="*/ 10 h 79"/>
                                <a:gd name="T6" fmla="*/ 226 w 442"/>
                                <a:gd name="T7" fmla="*/ 56 h 79"/>
                                <a:gd name="T8" fmla="*/ 131 w 442"/>
                                <a:gd name="T9" fmla="*/ 79 h 79"/>
                                <a:gd name="T10" fmla="*/ 33 w 442"/>
                                <a:gd name="T11" fmla="*/ 79 h 79"/>
                                <a:gd name="T12" fmla="*/ 23 w 442"/>
                                <a:gd name="T13" fmla="*/ 66 h 79"/>
                                <a:gd name="T14" fmla="*/ 23 w 442"/>
                                <a:gd name="T15" fmla="*/ 43 h 79"/>
                                <a:gd name="T16" fmla="*/ 23 w 442"/>
                                <a:gd name="T17" fmla="*/ 56 h 79"/>
                                <a:gd name="T18" fmla="*/ 10 w 442"/>
                                <a:gd name="T19" fmla="*/ 56 h 79"/>
                                <a:gd name="T20" fmla="*/ 0 w 442"/>
                                <a:gd name="T21" fmla="*/ 56 h 79"/>
                                <a:gd name="T22" fmla="*/ 0 w 442"/>
                                <a:gd name="T23" fmla="*/ 43 h 79"/>
                                <a:gd name="T24" fmla="*/ 0 w 442"/>
                                <a:gd name="T25" fmla="*/ 33 h 79"/>
                                <a:gd name="T26" fmla="*/ 442 w 442"/>
                                <a:gd name="T27" fmla="*/ 0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2"/>
                                <a:gd name="T43" fmla="*/ 0 h 79"/>
                                <a:gd name="T44" fmla="*/ 442 w 442"/>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2" h="79">
                                  <a:moveTo>
                                    <a:pt x="442" y="0"/>
                                  </a:moveTo>
                                  <a:lnTo>
                                    <a:pt x="442" y="0"/>
                                  </a:lnTo>
                                  <a:lnTo>
                                    <a:pt x="442" y="10"/>
                                  </a:lnTo>
                                  <a:lnTo>
                                    <a:pt x="226" y="56"/>
                                  </a:lnTo>
                                  <a:lnTo>
                                    <a:pt x="131" y="79"/>
                                  </a:lnTo>
                                  <a:lnTo>
                                    <a:pt x="33" y="79"/>
                                  </a:lnTo>
                                  <a:lnTo>
                                    <a:pt x="23" y="66"/>
                                  </a:lnTo>
                                  <a:lnTo>
                                    <a:pt x="23" y="43"/>
                                  </a:lnTo>
                                  <a:lnTo>
                                    <a:pt x="23" y="56"/>
                                  </a:lnTo>
                                  <a:lnTo>
                                    <a:pt x="10" y="56"/>
                                  </a:lnTo>
                                  <a:lnTo>
                                    <a:pt x="0" y="56"/>
                                  </a:lnTo>
                                  <a:lnTo>
                                    <a:pt x="0" y="43"/>
                                  </a:lnTo>
                                  <a:lnTo>
                                    <a:pt x="0" y="33"/>
                                  </a:lnTo>
                                  <a:lnTo>
                                    <a:pt x="442" y="0"/>
                                  </a:lnTo>
                                  <a:close/>
                                </a:path>
                              </a:pathLst>
                            </a:custGeom>
                            <a:solidFill>
                              <a:srgbClr val="3F3F3F"/>
                            </a:solidFill>
                            <a:ln w="9525">
                              <a:noFill/>
                              <a:round/>
                              <a:headEnd/>
                              <a:tailEnd/>
                            </a:ln>
                          </p:spPr>
                          <p:txBody>
                            <a:bodyPr/>
                            <a:lstStyle/>
                            <a:p>
                              <a:endParaRPr lang="en-US"/>
                            </a:p>
                          </p:txBody>
                        </p:sp>
                        <p:grpSp>
                          <p:nvGrpSpPr>
                            <p:cNvPr id="52862" name="Group 691"/>
                            <p:cNvGrpSpPr>
                              <a:grpSpLocks/>
                            </p:cNvGrpSpPr>
                            <p:nvPr/>
                          </p:nvGrpSpPr>
                          <p:grpSpPr bwMode="auto">
                            <a:xfrm>
                              <a:off x="2974" y="2885"/>
                              <a:ext cx="314" cy="65"/>
                              <a:chOff x="2974" y="2885"/>
                              <a:chExt cx="314" cy="65"/>
                            </a:xfrm>
                          </p:grpSpPr>
                          <p:sp>
                            <p:nvSpPr>
                              <p:cNvPr id="52863" name="Freeform 692"/>
                              <p:cNvSpPr>
                                <a:spLocks/>
                              </p:cNvSpPr>
                              <p:nvPr/>
                            </p:nvSpPr>
                            <p:spPr bwMode="auto">
                              <a:xfrm>
                                <a:off x="2974" y="2885"/>
                                <a:ext cx="314" cy="58"/>
                              </a:xfrm>
                              <a:custGeom>
                                <a:avLst/>
                                <a:gdLst>
                                  <a:gd name="T0" fmla="*/ 314 w 314"/>
                                  <a:gd name="T1" fmla="*/ 0 h 58"/>
                                  <a:gd name="T2" fmla="*/ 183 w 314"/>
                                  <a:gd name="T3" fmla="*/ 22 h 58"/>
                                  <a:gd name="T4" fmla="*/ 183 w 314"/>
                                  <a:gd name="T5" fmla="*/ 9 h 58"/>
                                  <a:gd name="T6" fmla="*/ 53 w 314"/>
                                  <a:gd name="T7" fmla="*/ 22 h 58"/>
                                  <a:gd name="T8" fmla="*/ 53 w 314"/>
                                  <a:gd name="T9" fmla="*/ 45 h 58"/>
                                  <a:gd name="T10" fmla="*/ 0 w 314"/>
                                  <a:gd name="T11" fmla="*/ 58 h 58"/>
                                  <a:gd name="T12" fmla="*/ 0 60000 65536"/>
                                  <a:gd name="T13" fmla="*/ 0 60000 65536"/>
                                  <a:gd name="T14" fmla="*/ 0 60000 65536"/>
                                  <a:gd name="T15" fmla="*/ 0 60000 65536"/>
                                  <a:gd name="T16" fmla="*/ 0 60000 65536"/>
                                  <a:gd name="T17" fmla="*/ 0 60000 65536"/>
                                  <a:gd name="T18" fmla="*/ 0 w 314"/>
                                  <a:gd name="T19" fmla="*/ 0 h 58"/>
                                  <a:gd name="T20" fmla="*/ 314 w 314"/>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314" h="58">
                                    <a:moveTo>
                                      <a:pt x="314" y="0"/>
                                    </a:moveTo>
                                    <a:lnTo>
                                      <a:pt x="183" y="22"/>
                                    </a:lnTo>
                                    <a:lnTo>
                                      <a:pt x="183" y="9"/>
                                    </a:lnTo>
                                    <a:lnTo>
                                      <a:pt x="53" y="22"/>
                                    </a:lnTo>
                                    <a:lnTo>
                                      <a:pt x="53" y="45"/>
                                    </a:lnTo>
                                    <a:lnTo>
                                      <a:pt x="0" y="58"/>
                                    </a:lnTo>
                                  </a:path>
                                </a:pathLst>
                              </a:custGeom>
                              <a:noFill/>
                              <a:ln w="11113">
                                <a:solidFill>
                                  <a:srgbClr val="5F5F5F"/>
                                </a:solidFill>
                                <a:prstDash val="solid"/>
                                <a:round/>
                                <a:headEnd/>
                                <a:tailEnd/>
                              </a:ln>
                            </p:spPr>
                            <p:txBody>
                              <a:bodyPr/>
                              <a:lstStyle/>
                              <a:p>
                                <a:endParaRPr lang="en-US"/>
                              </a:p>
                            </p:txBody>
                          </p:sp>
                          <p:grpSp>
                            <p:nvGrpSpPr>
                              <p:cNvPr id="52864" name="Group 693"/>
                              <p:cNvGrpSpPr>
                                <a:grpSpLocks/>
                              </p:cNvGrpSpPr>
                              <p:nvPr/>
                            </p:nvGrpSpPr>
                            <p:grpSpPr bwMode="auto">
                              <a:xfrm>
                                <a:off x="3040" y="2901"/>
                                <a:ext cx="111" cy="49"/>
                                <a:chOff x="3040" y="2901"/>
                                <a:chExt cx="111" cy="49"/>
                              </a:xfrm>
                            </p:grpSpPr>
                            <p:sp>
                              <p:nvSpPr>
                                <p:cNvPr id="52865" name="Oval 694"/>
                                <p:cNvSpPr>
                                  <a:spLocks noChangeArrowheads="1"/>
                                </p:cNvSpPr>
                                <p:nvPr/>
                              </p:nvSpPr>
                              <p:spPr bwMode="auto">
                                <a:xfrm>
                                  <a:off x="3040" y="2911"/>
                                  <a:ext cx="26" cy="39"/>
                                </a:xfrm>
                                <a:prstGeom prst="ellipse">
                                  <a:avLst/>
                                </a:prstGeom>
                                <a:noFill/>
                                <a:ln w="11113">
                                  <a:solidFill>
                                    <a:srgbClr val="5F5F5F"/>
                                  </a:solidFill>
                                  <a:round/>
                                  <a:headEnd/>
                                  <a:tailEnd/>
                                </a:ln>
                              </p:spPr>
                              <p:txBody>
                                <a:bodyPr/>
                                <a:lstStyle/>
                                <a:p>
                                  <a:endParaRPr lang="en-US"/>
                                </a:p>
                              </p:txBody>
                            </p:sp>
                            <p:sp>
                              <p:nvSpPr>
                                <p:cNvPr id="52866" name="Oval 695"/>
                                <p:cNvSpPr>
                                  <a:spLocks noChangeArrowheads="1"/>
                                </p:cNvSpPr>
                                <p:nvPr/>
                              </p:nvSpPr>
                              <p:spPr bwMode="auto">
                                <a:xfrm>
                                  <a:off x="3108" y="2911"/>
                                  <a:ext cx="20" cy="26"/>
                                </a:xfrm>
                                <a:prstGeom prst="ellipse">
                                  <a:avLst/>
                                </a:prstGeom>
                                <a:noFill/>
                                <a:ln w="11113">
                                  <a:solidFill>
                                    <a:srgbClr val="5F5F5F"/>
                                  </a:solidFill>
                                  <a:round/>
                                  <a:headEnd/>
                                  <a:tailEnd/>
                                </a:ln>
                              </p:spPr>
                              <p:txBody>
                                <a:bodyPr/>
                                <a:lstStyle/>
                                <a:p>
                                  <a:endParaRPr lang="en-US"/>
                                </a:p>
                              </p:txBody>
                            </p:sp>
                            <p:sp>
                              <p:nvSpPr>
                                <p:cNvPr id="52867" name="Oval 696"/>
                                <p:cNvSpPr>
                                  <a:spLocks noChangeArrowheads="1"/>
                                </p:cNvSpPr>
                                <p:nvPr/>
                              </p:nvSpPr>
                              <p:spPr bwMode="auto">
                                <a:xfrm>
                                  <a:off x="3076" y="2911"/>
                                  <a:ext cx="23" cy="26"/>
                                </a:xfrm>
                                <a:prstGeom prst="ellipse">
                                  <a:avLst/>
                                </a:prstGeom>
                                <a:noFill/>
                                <a:ln w="11113">
                                  <a:solidFill>
                                    <a:srgbClr val="5F5F5F"/>
                                  </a:solidFill>
                                  <a:round/>
                                  <a:headEnd/>
                                  <a:tailEnd/>
                                </a:ln>
                              </p:spPr>
                              <p:txBody>
                                <a:bodyPr/>
                                <a:lstStyle/>
                                <a:p>
                                  <a:endParaRPr lang="en-US"/>
                                </a:p>
                              </p:txBody>
                            </p:sp>
                            <p:sp>
                              <p:nvSpPr>
                                <p:cNvPr id="52868" name="Oval 697"/>
                                <p:cNvSpPr>
                                  <a:spLocks noChangeArrowheads="1"/>
                                </p:cNvSpPr>
                                <p:nvPr/>
                              </p:nvSpPr>
                              <p:spPr bwMode="auto">
                                <a:xfrm>
                                  <a:off x="3128" y="2901"/>
                                  <a:ext cx="23" cy="23"/>
                                </a:xfrm>
                                <a:prstGeom prst="ellipse">
                                  <a:avLst/>
                                </a:prstGeom>
                                <a:noFill/>
                                <a:ln w="11113">
                                  <a:solidFill>
                                    <a:srgbClr val="5F5F5F"/>
                                  </a:solidFill>
                                  <a:round/>
                                  <a:headEnd/>
                                  <a:tailEnd/>
                                </a:ln>
                              </p:spPr>
                              <p:txBody>
                                <a:bodyPr/>
                                <a:lstStyle/>
                                <a:p>
                                  <a:endParaRPr lang="en-US"/>
                                </a:p>
                              </p:txBody>
                            </p:sp>
                          </p:grpSp>
                        </p:grpSp>
                      </p:grpSp>
                      <p:grpSp>
                        <p:nvGrpSpPr>
                          <p:cNvPr id="52858" name="Group 698"/>
                          <p:cNvGrpSpPr>
                            <a:grpSpLocks/>
                          </p:cNvGrpSpPr>
                          <p:nvPr/>
                        </p:nvGrpSpPr>
                        <p:grpSpPr bwMode="auto">
                          <a:xfrm>
                            <a:off x="2854" y="2711"/>
                            <a:ext cx="428" cy="190"/>
                            <a:chOff x="2854" y="2711"/>
                            <a:chExt cx="428" cy="190"/>
                          </a:xfrm>
                        </p:grpSpPr>
                        <p:sp>
                          <p:nvSpPr>
                            <p:cNvPr id="52859" name="Freeform 699"/>
                            <p:cNvSpPr>
                              <a:spLocks/>
                            </p:cNvSpPr>
                            <p:nvPr/>
                          </p:nvSpPr>
                          <p:spPr bwMode="auto">
                            <a:xfrm>
                              <a:off x="2854" y="2711"/>
                              <a:ext cx="428" cy="190"/>
                            </a:xfrm>
                            <a:custGeom>
                              <a:avLst/>
                              <a:gdLst>
                                <a:gd name="T0" fmla="*/ 320 w 428"/>
                                <a:gd name="T1" fmla="*/ 72 h 190"/>
                                <a:gd name="T2" fmla="*/ 320 w 428"/>
                                <a:gd name="T3" fmla="*/ 72 h 190"/>
                                <a:gd name="T4" fmla="*/ 375 w 428"/>
                                <a:gd name="T5" fmla="*/ 95 h 190"/>
                                <a:gd name="T6" fmla="*/ 428 w 428"/>
                                <a:gd name="T7" fmla="*/ 118 h 190"/>
                                <a:gd name="T8" fmla="*/ 428 w 428"/>
                                <a:gd name="T9" fmla="*/ 131 h 190"/>
                                <a:gd name="T10" fmla="*/ 428 w 428"/>
                                <a:gd name="T11" fmla="*/ 144 h 190"/>
                                <a:gd name="T12" fmla="*/ 428 w 428"/>
                                <a:gd name="T13" fmla="*/ 154 h 190"/>
                                <a:gd name="T14" fmla="*/ 0 w 428"/>
                                <a:gd name="T15" fmla="*/ 190 h 190"/>
                                <a:gd name="T16" fmla="*/ 0 w 428"/>
                                <a:gd name="T17" fmla="*/ 144 h 190"/>
                                <a:gd name="T18" fmla="*/ 0 w 428"/>
                                <a:gd name="T19" fmla="*/ 131 h 190"/>
                                <a:gd name="T20" fmla="*/ 9 w 428"/>
                                <a:gd name="T21" fmla="*/ 118 h 190"/>
                                <a:gd name="T22" fmla="*/ 9 w 428"/>
                                <a:gd name="T23" fmla="*/ 108 h 190"/>
                                <a:gd name="T24" fmla="*/ 22 w 428"/>
                                <a:gd name="T25" fmla="*/ 95 h 190"/>
                                <a:gd name="T26" fmla="*/ 22 w 428"/>
                                <a:gd name="T27" fmla="*/ 85 h 190"/>
                                <a:gd name="T28" fmla="*/ 75 w 428"/>
                                <a:gd name="T29" fmla="*/ 72 h 190"/>
                                <a:gd name="T30" fmla="*/ 150 w 428"/>
                                <a:gd name="T31" fmla="*/ 72 h 190"/>
                                <a:gd name="T32" fmla="*/ 183 w 428"/>
                                <a:gd name="T33" fmla="*/ 72 h 190"/>
                                <a:gd name="T34" fmla="*/ 212 w 428"/>
                                <a:gd name="T35" fmla="*/ 85 h 190"/>
                                <a:gd name="T36" fmla="*/ 212 w 428"/>
                                <a:gd name="T37" fmla="*/ 59 h 190"/>
                                <a:gd name="T38" fmla="*/ 212 w 428"/>
                                <a:gd name="T39" fmla="*/ 49 h 190"/>
                                <a:gd name="T40" fmla="*/ 202 w 428"/>
                                <a:gd name="T41" fmla="*/ 36 h 190"/>
                                <a:gd name="T42" fmla="*/ 183 w 428"/>
                                <a:gd name="T43" fmla="*/ 36 h 190"/>
                                <a:gd name="T44" fmla="*/ 160 w 428"/>
                                <a:gd name="T45" fmla="*/ 36 h 190"/>
                                <a:gd name="T46" fmla="*/ 117 w 428"/>
                                <a:gd name="T47" fmla="*/ 36 h 190"/>
                                <a:gd name="T48" fmla="*/ 94 w 428"/>
                                <a:gd name="T49" fmla="*/ 36 h 190"/>
                                <a:gd name="T50" fmla="*/ 65 w 428"/>
                                <a:gd name="T51" fmla="*/ 36 h 190"/>
                                <a:gd name="T52" fmla="*/ 75 w 428"/>
                                <a:gd name="T53" fmla="*/ 26 h 190"/>
                                <a:gd name="T54" fmla="*/ 75 w 428"/>
                                <a:gd name="T55" fmla="*/ 13 h 190"/>
                                <a:gd name="T56" fmla="*/ 85 w 428"/>
                                <a:gd name="T57" fmla="*/ 13 h 190"/>
                                <a:gd name="T58" fmla="*/ 94 w 428"/>
                                <a:gd name="T59" fmla="*/ 13 h 190"/>
                                <a:gd name="T60" fmla="*/ 94 w 428"/>
                                <a:gd name="T61" fmla="*/ 0 h 190"/>
                                <a:gd name="T62" fmla="*/ 127 w 428"/>
                                <a:gd name="T63" fmla="*/ 0 h 190"/>
                                <a:gd name="T64" fmla="*/ 150 w 428"/>
                                <a:gd name="T65" fmla="*/ 0 h 190"/>
                                <a:gd name="T66" fmla="*/ 160 w 428"/>
                                <a:gd name="T67" fmla="*/ 0 h 190"/>
                                <a:gd name="T68" fmla="*/ 192 w 428"/>
                                <a:gd name="T69" fmla="*/ 0 h 190"/>
                                <a:gd name="T70" fmla="*/ 202 w 428"/>
                                <a:gd name="T71" fmla="*/ 13 h 190"/>
                                <a:gd name="T72" fmla="*/ 212 w 428"/>
                                <a:gd name="T73" fmla="*/ 13 h 190"/>
                                <a:gd name="T74" fmla="*/ 222 w 428"/>
                                <a:gd name="T75" fmla="*/ 13 h 190"/>
                                <a:gd name="T76" fmla="*/ 300 w 428"/>
                                <a:gd name="T77" fmla="*/ 36 h 190"/>
                                <a:gd name="T78" fmla="*/ 310 w 428"/>
                                <a:gd name="T79" fmla="*/ 49 h 190"/>
                                <a:gd name="T80" fmla="*/ 320 w 428"/>
                                <a:gd name="T81" fmla="*/ 72 h 1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8"/>
                                <a:gd name="T124" fmla="*/ 0 h 190"/>
                                <a:gd name="T125" fmla="*/ 428 w 428"/>
                                <a:gd name="T126" fmla="*/ 190 h 1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8" h="190">
                                  <a:moveTo>
                                    <a:pt x="320" y="72"/>
                                  </a:moveTo>
                                  <a:lnTo>
                                    <a:pt x="320" y="72"/>
                                  </a:lnTo>
                                  <a:lnTo>
                                    <a:pt x="375" y="95"/>
                                  </a:lnTo>
                                  <a:lnTo>
                                    <a:pt x="428" y="118"/>
                                  </a:lnTo>
                                  <a:lnTo>
                                    <a:pt x="428" y="131"/>
                                  </a:lnTo>
                                  <a:lnTo>
                                    <a:pt x="428" y="144"/>
                                  </a:lnTo>
                                  <a:lnTo>
                                    <a:pt x="428" y="154"/>
                                  </a:lnTo>
                                  <a:lnTo>
                                    <a:pt x="0" y="190"/>
                                  </a:lnTo>
                                  <a:lnTo>
                                    <a:pt x="0" y="144"/>
                                  </a:lnTo>
                                  <a:lnTo>
                                    <a:pt x="0" y="131"/>
                                  </a:lnTo>
                                  <a:lnTo>
                                    <a:pt x="9" y="118"/>
                                  </a:lnTo>
                                  <a:lnTo>
                                    <a:pt x="9" y="108"/>
                                  </a:lnTo>
                                  <a:lnTo>
                                    <a:pt x="22" y="95"/>
                                  </a:lnTo>
                                  <a:lnTo>
                                    <a:pt x="22" y="85"/>
                                  </a:lnTo>
                                  <a:lnTo>
                                    <a:pt x="75" y="72"/>
                                  </a:lnTo>
                                  <a:lnTo>
                                    <a:pt x="150" y="72"/>
                                  </a:lnTo>
                                  <a:lnTo>
                                    <a:pt x="183" y="72"/>
                                  </a:lnTo>
                                  <a:lnTo>
                                    <a:pt x="212" y="85"/>
                                  </a:lnTo>
                                  <a:lnTo>
                                    <a:pt x="212" y="59"/>
                                  </a:lnTo>
                                  <a:lnTo>
                                    <a:pt x="212" y="49"/>
                                  </a:lnTo>
                                  <a:lnTo>
                                    <a:pt x="202" y="36"/>
                                  </a:lnTo>
                                  <a:lnTo>
                                    <a:pt x="183" y="36"/>
                                  </a:lnTo>
                                  <a:lnTo>
                                    <a:pt x="160" y="36"/>
                                  </a:lnTo>
                                  <a:lnTo>
                                    <a:pt x="117" y="36"/>
                                  </a:lnTo>
                                  <a:lnTo>
                                    <a:pt x="94" y="36"/>
                                  </a:lnTo>
                                  <a:lnTo>
                                    <a:pt x="65" y="36"/>
                                  </a:lnTo>
                                  <a:lnTo>
                                    <a:pt x="75" y="26"/>
                                  </a:lnTo>
                                  <a:lnTo>
                                    <a:pt x="75" y="13"/>
                                  </a:lnTo>
                                  <a:lnTo>
                                    <a:pt x="85" y="13"/>
                                  </a:lnTo>
                                  <a:lnTo>
                                    <a:pt x="94" y="13"/>
                                  </a:lnTo>
                                  <a:lnTo>
                                    <a:pt x="94" y="0"/>
                                  </a:lnTo>
                                  <a:lnTo>
                                    <a:pt x="127" y="0"/>
                                  </a:lnTo>
                                  <a:lnTo>
                                    <a:pt x="150" y="0"/>
                                  </a:lnTo>
                                  <a:lnTo>
                                    <a:pt x="160" y="0"/>
                                  </a:lnTo>
                                  <a:lnTo>
                                    <a:pt x="192" y="0"/>
                                  </a:lnTo>
                                  <a:lnTo>
                                    <a:pt x="202" y="13"/>
                                  </a:lnTo>
                                  <a:lnTo>
                                    <a:pt x="212" y="13"/>
                                  </a:lnTo>
                                  <a:lnTo>
                                    <a:pt x="222" y="13"/>
                                  </a:lnTo>
                                  <a:lnTo>
                                    <a:pt x="300" y="36"/>
                                  </a:lnTo>
                                  <a:lnTo>
                                    <a:pt x="310" y="49"/>
                                  </a:lnTo>
                                  <a:lnTo>
                                    <a:pt x="320" y="72"/>
                                  </a:lnTo>
                                  <a:close/>
                                </a:path>
                              </a:pathLst>
                            </a:custGeom>
                            <a:solidFill>
                              <a:srgbClr val="C0C0C0"/>
                            </a:solidFill>
                            <a:ln w="9525">
                              <a:noFill/>
                              <a:round/>
                              <a:headEnd/>
                              <a:tailEnd/>
                            </a:ln>
                          </p:spPr>
                          <p:txBody>
                            <a:bodyPr/>
                            <a:lstStyle/>
                            <a:p>
                              <a:endParaRPr lang="en-US"/>
                            </a:p>
                          </p:txBody>
                        </p:sp>
                        <p:sp>
                          <p:nvSpPr>
                            <p:cNvPr id="52860" name="Freeform 700"/>
                            <p:cNvSpPr>
                              <a:spLocks/>
                            </p:cNvSpPr>
                            <p:nvPr/>
                          </p:nvSpPr>
                          <p:spPr bwMode="auto">
                            <a:xfrm>
                              <a:off x="2854" y="2871"/>
                              <a:ext cx="428" cy="30"/>
                            </a:xfrm>
                            <a:custGeom>
                              <a:avLst/>
                              <a:gdLst>
                                <a:gd name="T0" fmla="*/ 428 w 428"/>
                                <a:gd name="T1" fmla="*/ 0 h 30"/>
                                <a:gd name="T2" fmla="*/ 428 w 428"/>
                                <a:gd name="T3" fmla="*/ 0 h 30"/>
                                <a:gd name="T4" fmla="*/ 212 w 428"/>
                                <a:gd name="T5" fmla="*/ 0 h 30"/>
                                <a:gd name="T6" fmla="*/ 202 w 428"/>
                                <a:gd name="T7" fmla="*/ 0 h 30"/>
                                <a:gd name="T8" fmla="*/ 107 w 428"/>
                                <a:gd name="T9" fmla="*/ 0 h 30"/>
                                <a:gd name="T10" fmla="*/ 0 w 428"/>
                                <a:gd name="T11" fmla="*/ 0 h 30"/>
                                <a:gd name="T12" fmla="*/ 0 w 428"/>
                                <a:gd name="T13" fmla="*/ 30 h 30"/>
                                <a:gd name="T14" fmla="*/ 117 w 428"/>
                                <a:gd name="T15" fmla="*/ 30 h 30"/>
                                <a:gd name="T16" fmla="*/ 222 w 428"/>
                                <a:gd name="T17" fmla="*/ 20 h 30"/>
                                <a:gd name="T18" fmla="*/ 235 w 428"/>
                                <a:gd name="T19" fmla="*/ 20 h 30"/>
                                <a:gd name="T20" fmla="*/ 245 w 428"/>
                                <a:gd name="T21" fmla="*/ 10 h 30"/>
                                <a:gd name="T22" fmla="*/ 245 w 428"/>
                                <a:gd name="T23" fmla="*/ 20 h 30"/>
                                <a:gd name="T24" fmla="*/ 428 w 428"/>
                                <a:gd name="T25" fmla="*/ 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8"/>
                                <a:gd name="T40" fmla="*/ 0 h 30"/>
                                <a:gd name="T41" fmla="*/ 428 w 428"/>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8" h="30">
                                  <a:moveTo>
                                    <a:pt x="428" y="0"/>
                                  </a:moveTo>
                                  <a:lnTo>
                                    <a:pt x="428" y="0"/>
                                  </a:lnTo>
                                  <a:lnTo>
                                    <a:pt x="212" y="0"/>
                                  </a:lnTo>
                                  <a:lnTo>
                                    <a:pt x="202" y="0"/>
                                  </a:lnTo>
                                  <a:lnTo>
                                    <a:pt x="107" y="0"/>
                                  </a:lnTo>
                                  <a:lnTo>
                                    <a:pt x="0" y="0"/>
                                  </a:lnTo>
                                  <a:lnTo>
                                    <a:pt x="0" y="30"/>
                                  </a:lnTo>
                                  <a:lnTo>
                                    <a:pt x="117" y="30"/>
                                  </a:lnTo>
                                  <a:lnTo>
                                    <a:pt x="222" y="20"/>
                                  </a:lnTo>
                                  <a:lnTo>
                                    <a:pt x="235" y="20"/>
                                  </a:lnTo>
                                  <a:lnTo>
                                    <a:pt x="245" y="10"/>
                                  </a:lnTo>
                                  <a:lnTo>
                                    <a:pt x="245" y="20"/>
                                  </a:lnTo>
                                  <a:lnTo>
                                    <a:pt x="428" y="0"/>
                                  </a:lnTo>
                                  <a:close/>
                                </a:path>
                              </a:pathLst>
                            </a:custGeom>
                            <a:solidFill>
                              <a:srgbClr val="808080"/>
                            </a:solidFill>
                            <a:ln w="9525">
                              <a:noFill/>
                              <a:round/>
                              <a:headEnd/>
                              <a:tailEnd/>
                            </a:ln>
                          </p:spPr>
                          <p:txBody>
                            <a:bodyPr/>
                            <a:lstStyle/>
                            <a:p>
                              <a:endParaRPr lang="en-US"/>
                            </a:p>
                          </p:txBody>
                        </p:sp>
                      </p:grpSp>
                    </p:grpSp>
                    <p:grpSp>
                      <p:nvGrpSpPr>
                        <p:cNvPr id="52839" name="Group 701"/>
                        <p:cNvGrpSpPr>
                          <a:grpSpLocks/>
                        </p:cNvGrpSpPr>
                        <p:nvPr/>
                      </p:nvGrpSpPr>
                      <p:grpSpPr bwMode="auto">
                        <a:xfrm>
                          <a:off x="2840" y="2835"/>
                          <a:ext cx="442" cy="69"/>
                          <a:chOff x="2840" y="2835"/>
                          <a:chExt cx="442" cy="69"/>
                        </a:xfrm>
                      </p:grpSpPr>
                      <p:grpSp>
                        <p:nvGrpSpPr>
                          <p:cNvPr id="52840" name="Group 702"/>
                          <p:cNvGrpSpPr>
                            <a:grpSpLocks/>
                          </p:cNvGrpSpPr>
                          <p:nvPr/>
                        </p:nvGrpSpPr>
                        <p:grpSpPr bwMode="auto">
                          <a:xfrm>
                            <a:off x="2854" y="2858"/>
                            <a:ext cx="35" cy="43"/>
                            <a:chOff x="2854" y="2858"/>
                            <a:chExt cx="35" cy="43"/>
                          </a:xfrm>
                        </p:grpSpPr>
                        <p:sp>
                          <p:nvSpPr>
                            <p:cNvPr id="52855" name="Freeform 703"/>
                            <p:cNvSpPr>
                              <a:spLocks/>
                            </p:cNvSpPr>
                            <p:nvPr/>
                          </p:nvSpPr>
                          <p:spPr bwMode="auto">
                            <a:xfrm>
                              <a:off x="2854" y="2858"/>
                              <a:ext cx="35" cy="20"/>
                            </a:xfrm>
                            <a:custGeom>
                              <a:avLst/>
                              <a:gdLst>
                                <a:gd name="T0" fmla="*/ 35 w 35"/>
                                <a:gd name="T1" fmla="*/ 0 h 20"/>
                                <a:gd name="T2" fmla="*/ 35 w 35"/>
                                <a:gd name="T3" fmla="*/ 0 h 20"/>
                                <a:gd name="T4" fmla="*/ 0 w 35"/>
                                <a:gd name="T5" fmla="*/ 0 h 20"/>
                                <a:gd name="T6" fmla="*/ 0 w 35"/>
                                <a:gd name="T7" fmla="*/ 20 h 20"/>
                                <a:gd name="T8" fmla="*/ 35 w 35"/>
                                <a:gd name="T9" fmla="*/ 20 h 20"/>
                                <a:gd name="T10" fmla="*/ 35 w 35"/>
                                <a:gd name="T11" fmla="*/ 0 h 20"/>
                                <a:gd name="T12" fmla="*/ 0 60000 65536"/>
                                <a:gd name="T13" fmla="*/ 0 60000 65536"/>
                                <a:gd name="T14" fmla="*/ 0 60000 65536"/>
                                <a:gd name="T15" fmla="*/ 0 60000 65536"/>
                                <a:gd name="T16" fmla="*/ 0 60000 65536"/>
                                <a:gd name="T17" fmla="*/ 0 60000 65536"/>
                                <a:gd name="T18" fmla="*/ 0 w 35"/>
                                <a:gd name="T19" fmla="*/ 0 h 20"/>
                                <a:gd name="T20" fmla="*/ 35 w 3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35" h="20">
                                  <a:moveTo>
                                    <a:pt x="35" y="0"/>
                                  </a:moveTo>
                                  <a:lnTo>
                                    <a:pt x="35" y="0"/>
                                  </a:lnTo>
                                  <a:lnTo>
                                    <a:pt x="0" y="0"/>
                                  </a:lnTo>
                                  <a:lnTo>
                                    <a:pt x="0" y="20"/>
                                  </a:lnTo>
                                  <a:lnTo>
                                    <a:pt x="35" y="20"/>
                                  </a:lnTo>
                                  <a:lnTo>
                                    <a:pt x="35" y="0"/>
                                  </a:lnTo>
                                  <a:close/>
                                </a:path>
                              </a:pathLst>
                            </a:custGeom>
                            <a:solidFill>
                              <a:srgbClr val="9F9F9F"/>
                            </a:solidFill>
                            <a:ln w="9525">
                              <a:noFill/>
                              <a:round/>
                              <a:headEnd/>
                              <a:tailEnd/>
                            </a:ln>
                          </p:spPr>
                          <p:txBody>
                            <a:bodyPr/>
                            <a:lstStyle/>
                            <a:p>
                              <a:endParaRPr lang="en-US"/>
                            </a:p>
                          </p:txBody>
                        </p:sp>
                        <p:sp>
                          <p:nvSpPr>
                            <p:cNvPr id="52856" name="Freeform 704"/>
                            <p:cNvSpPr>
                              <a:spLocks/>
                            </p:cNvSpPr>
                            <p:nvPr/>
                          </p:nvSpPr>
                          <p:spPr bwMode="auto">
                            <a:xfrm>
                              <a:off x="2854" y="2871"/>
                              <a:ext cx="35" cy="30"/>
                            </a:xfrm>
                            <a:custGeom>
                              <a:avLst/>
                              <a:gdLst>
                                <a:gd name="T0" fmla="*/ 35 w 35"/>
                                <a:gd name="T1" fmla="*/ 0 h 30"/>
                                <a:gd name="T2" fmla="*/ 35 w 35"/>
                                <a:gd name="T3" fmla="*/ 0 h 30"/>
                                <a:gd name="T4" fmla="*/ 0 w 35"/>
                                <a:gd name="T5" fmla="*/ 0 h 30"/>
                                <a:gd name="T6" fmla="*/ 0 w 35"/>
                                <a:gd name="T7" fmla="*/ 30 h 30"/>
                                <a:gd name="T8" fmla="*/ 35 w 35"/>
                                <a:gd name="T9" fmla="*/ 30 h 30"/>
                                <a:gd name="T10" fmla="*/ 35 w 35"/>
                                <a:gd name="T11" fmla="*/ 0 h 30"/>
                                <a:gd name="T12" fmla="*/ 0 60000 65536"/>
                                <a:gd name="T13" fmla="*/ 0 60000 65536"/>
                                <a:gd name="T14" fmla="*/ 0 60000 65536"/>
                                <a:gd name="T15" fmla="*/ 0 60000 65536"/>
                                <a:gd name="T16" fmla="*/ 0 60000 65536"/>
                                <a:gd name="T17" fmla="*/ 0 60000 65536"/>
                                <a:gd name="T18" fmla="*/ 0 w 35"/>
                                <a:gd name="T19" fmla="*/ 0 h 30"/>
                                <a:gd name="T20" fmla="*/ 35 w 35"/>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5" h="30">
                                  <a:moveTo>
                                    <a:pt x="35" y="0"/>
                                  </a:moveTo>
                                  <a:lnTo>
                                    <a:pt x="35" y="0"/>
                                  </a:lnTo>
                                  <a:lnTo>
                                    <a:pt x="0" y="0"/>
                                  </a:lnTo>
                                  <a:lnTo>
                                    <a:pt x="0" y="30"/>
                                  </a:lnTo>
                                  <a:lnTo>
                                    <a:pt x="35" y="30"/>
                                  </a:lnTo>
                                  <a:lnTo>
                                    <a:pt x="35" y="0"/>
                                  </a:lnTo>
                                  <a:close/>
                                </a:path>
                              </a:pathLst>
                            </a:custGeom>
                            <a:solidFill>
                              <a:srgbClr val="5F5F5F"/>
                            </a:solidFill>
                            <a:ln w="9525">
                              <a:noFill/>
                              <a:round/>
                              <a:headEnd/>
                              <a:tailEnd/>
                            </a:ln>
                          </p:spPr>
                          <p:txBody>
                            <a:bodyPr/>
                            <a:lstStyle/>
                            <a:p>
                              <a:endParaRPr lang="en-US"/>
                            </a:p>
                          </p:txBody>
                        </p:sp>
                      </p:grpSp>
                      <p:grpSp>
                        <p:nvGrpSpPr>
                          <p:cNvPr id="52841" name="Group 705"/>
                          <p:cNvGrpSpPr>
                            <a:grpSpLocks/>
                          </p:cNvGrpSpPr>
                          <p:nvPr/>
                        </p:nvGrpSpPr>
                        <p:grpSpPr bwMode="auto">
                          <a:xfrm>
                            <a:off x="2840" y="2835"/>
                            <a:ext cx="442" cy="30"/>
                            <a:chOff x="2840" y="2835"/>
                            <a:chExt cx="442" cy="30"/>
                          </a:xfrm>
                        </p:grpSpPr>
                        <p:sp>
                          <p:nvSpPr>
                            <p:cNvPr id="52853" name="Freeform 706"/>
                            <p:cNvSpPr>
                              <a:spLocks/>
                            </p:cNvSpPr>
                            <p:nvPr/>
                          </p:nvSpPr>
                          <p:spPr bwMode="auto">
                            <a:xfrm>
                              <a:off x="2840" y="2835"/>
                              <a:ext cx="49" cy="17"/>
                            </a:xfrm>
                            <a:custGeom>
                              <a:avLst/>
                              <a:gdLst>
                                <a:gd name="T0" fmla="*/ 20 w 49"/>
                                <a:gd name="T1" fmla="*/ 0 h 17"/>
                                <a:gd name="T2" fmla="*/ 20 w 49"/>
                                <a:gd name="T3" fmla="*/ 0 h 17"/>
                                <a:gd name="T4" fmla="*/ 49 w 49"/>
                                <a:gd name="T5" fmla="*/ 0 h 17"/>
                                <a:gd name="T6" fmla="*/ 49 w 49"/>
                                <a:gd name="T7" fmla="*/ 17 h 17"/>
                                <a:gd name="T8" fmla="*/ 0 w 49"/>
                                <a:gd name="T9" fmla="*/ 17 h 17"/>
                                <a:gd name="T10" fmla="*/ 10 w 49"/>
                                <a:gd name="T11" fmla="*/ 7 h 17"/>
                                <a:gd name="T12" fmla="*/ 20 w 49"/>
                                <a:gd name="T13" fmla="*/ 0 h 17"/>
                                <a:gd name="T14" fmla="*/ 0 60000 65536"/>
                                <a:gd name="T15" fmla="*/ 0 60000 65536"/>
                                <a:gd name="T16" fmla="*/ 0 60000 65536"/>
                                <a:gd name="T17" fmla="*/ 0 60000 65536"/>
                                <a:gd name="T18" fmla="*/ 0 60000 65536"/>
                                <a:gd name="T19" fmla="*/ 0 60000 65536"/>
                                <a:gd name="T20" fmla="*/ 0 60000 65536"/>
                                <a:gd name="T21" fmla="*/ 0 w 49"/>
                                <a:gd name="T22" fmla="*/ 0 h 17"/>
                                <a:gd name="T23" fmla="*/ 49 w 4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17">
                                  <a:moveTo>
                                    <a:pt x="20" y="0"/>
                                  </a:moveTo>
                                  <a:lnTo>
                                    <a:pt x="20" y="0"/>
                                  </a:lnTo>
                                  <a:lnTo>
                                    <a:pt x="49" y="0"/>
                                  </a:lnTo>
                                  <a:lnTo>
                                    <a:pt x="49" y="17"/>
                                  </a:lnTo>
                                  <a:lnTo>
                                    <a:pt x="0" y="17"/>
                                  </a:lnTo>
                                  <a:lnTo>
                                    <a:pt x="10" y="7"/>
                                  </a:lnTo>
                                  <a:lnTo>
                                    <a:pt x="20" y="0"/>
                                  </a:lnTo>
                                  <a:close/>
                                </a:path>
                              </a:pathLst>
                            </a:custGeom>
                            <a:solidFill>
                              <a:srgbClr val="800000"/>
                            </a:solidFill>
                            <a:ln w="9525">
                              <a:noFill/>
                              <a:round/>
                              <a:headEnd/>
                              <a:tailEnd/>
                            </a:ln>
                          </p:spPr>
                          <p:txBody>
                            <a:bodyPr/>
                            <a:lstStyle/>
                            <a:p>
                              <a:endParaRPr lang="en-US"/>
                            </a:p>
                          </p:txBody>
                        </p:sp>
                        <p:sp>
                          <p:nvSpPr>
                            <p:cNvPr id="52854" name="Freeform 707"/>
                            <p:cNvSpPr>
                              <a:spLocks/>
                            </p:cNvSpPr>
                            <p:nvPr/>
                          </p:nvSpPr>
                          <p:spPr bwMode="auto">
                            <a:xfrm>
                              <a:off x="2896" y="2835"/>
                              <a:ext cx="386" cy="30"/>
                            </a:xfrm>
                            <a:custGeom>
                              <a:avLst/>
                              <a:gdLst>
                                <a:gd name="T0" fmla="*/ 0 w 386"/>
                                <a:gd name="T1" fmla="*/ 0 h 30"/>
                                <a:gd name="T2" fmla="*/ 0 w 386"/>
                                <a:gd name="T3" fmla="*/ 0 h 30"/>
                                <a:gd name="T4" fmla="*/ 0 w 386"/>
                                <a:gd name="T5" fmla="*/ 20 h 30"/>
                                <a:gd name="T6" fmla="*/ 85 w 386"/>
                                <a:gd name="T7" fmla="*/ 20 h 30"/>
                                <a:gd name="T8" fmla="*/ 108 w 386"/>
                                <a:gd name="T9" fmla="*/ 20 h 30"/>
                                <a:gd name="T10" fmla="*/ 141 w 386"/>
                                <a:gd name="T11" fmla="*/ 20 h 30"/>
                                <a:gd name="T12" fmla="*/ 203 w 386"/>
                                <a:gd name="T13" fmla="*/ 20 h 30"/>
                                <a:gd name="T14" fmla="*/ 386 w 386"/>
                                <a:gd name="T15" fmla="*/ 30 h 30"/>
                                <a:gd name="T16" fmla="*/ 386 w 386"/>
                                <a:gd name="T17" fmla="*/ 20 h 30"/>
                                <a:gd name="T18" fmla="*/ 193 w 386"/>
                                <a:gd name="T19" fmla="*/ 0 h 30"/>
                                <a:gd name="T20" fmla="*/ 141 w 386"/>
                                <a:gd name="T21" fmla="*/ 0 h 30"/>
                                <a:gd name="T22" fmla="*/ 108 w 386"/>
                                <a:gd name="T23" fmla="*/ 0 h 30"/>
                                <a:gd name="T24" fmla="*/ 85 w 386"/>
                                <a:gd name="T25" fmla="*/ 0 h 30"/>
                                <a:gd name="T26" fmla="*/ 0 w 386"/>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6"/>
                                <a:gd name="T43" fmla="*/ 0 h 30"/>
                                <a:gd name="T44" fmla="*/ 386 w 386"/>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6" h="30">
                                  <a:moveTo>
                                    <a:pt x="0" y="0"/>
                                  </a:moveTo>
                                  <a:lnTo>
                                    <a:pt x="0" y="0"/>
                                  </a:lnTo>
                                  <a:lnTo>
                                    <a:pt x="0" y="20"/>
                                  </a:lnTo>
                                  <a:lnTo>
                                    <a:pt x="85" y="20"/>
                                  </a:lnTo>
                                  <a:lnTo>
                                    <a:pt x="108" y="20"/>
                                  </a:lnTo>
                                  <a:lnTo>
                                    <a:pt x="141" y="20"/>
                                  </a:lnTo>
                                  <a:lnTo>
                                    <a:pt x="203" y="20"/>
                                  </a:lnTo>
                                  <a:lnTo>
                                    <a:pt x="386" y="30"/>
                                  </a:lnTo>
                                  <a:lnTo>
                                    <a:pt x="386" y="20"/>
                                  </a:lnTo>
                                  <a:lnTo>
                                    <a:pt x="193" y="0"/>
                                  </a:lnTo>
                                  <a:lnTo>
                                    <a:pt x="141" y="0"/>
                                  </a:lnTo>
                                  <a:lnTo>
                                    <a:pt x="108" y="0"/>
                                  </a:lnTo>
                                  <a:lnTo>
                                    <a:pt x="85" y="0"/>
                                  </a:lnTo>
                                  <a:lnTo>
                                    <a:pt x="0" y="0"/>
                                  </a:lnTo>
                                  <a:close/>
                                </a:path>
                              </a:pathLst>
                            </a:custGeom>
                            <a:solidFill>
                              <a:srgbClr val="FF0000"/>
                            </a:solidFill>
                            <a:ln w="9525">
                              <a:noFill/>
                              <a:round/>
                              <a:headEnd/>
                              <a:tailEnd/>
                            </a:ln>
                          </p:spPr>
                          <p:txBody>
                            <a:bodyPr/>
                            <a:lstStyle/>
                            <a:p>
                              <a:endParaRPr lang="en-US"/>
                            </a:p>
                          </p:txBody>
                        </p:sp>
                      </p:grpSp>
                      <p:grpSp>
                        <p:nvGrpSpPr>
                          <p:cNvPr id="52842" name="Group 708"/>
                          <p:cNvGrpSpPr>
                            <a:grpSpLocks/>
                          </p:cNvGrpSpPr>
                          <p:nvPr/>
                        </p:nvGrpSpPr>
                        <p:grpSpPr bwMode="auto">
                          <a:xfrm>
                            <a:off x="2863" y="2888"/>
                            <a:ext cx="80" cy="16"/>
                            <a:chOff x="2863" y="2888"/>
                            <a:chExt cx="80" cy="16"/>
                          </a:xfrm>
                        </p:grpSpPr>
                        <p:grpSp>
                          <p:nvGrpSpPr>
                            <p:cNvPr id="52847" name="Group 709"/>
                            <p:cNvGrpSpPr>
                              <a:grpSpLocks/>
                            </p:cNvGrpSpPr>
                            <p:nvPr/>
                          </p:nvGrpSpPr>
                          <p:grpSpPr bwMode="auto">
                            <a:xfrm>
                              <a:off x="2863" y="2888"/>
                              <a:ext cx="80" cy="16"/>
                              <a:chOff x="2863" y="2888"/>
                              <a:chExt cx="80" cy="16"/>
                            </a:xfrm>
                          </p:grpSpPr>
                          <p:sp>
                            <p:nvSpPr>
                              <p:cNvPr id="52851" name="Line 710"/>
                              <p:cNvSpPr>
                                <a:spLocks noChangeShapeType="1"/>
                              </p:cNvSpPr>
                              <p:nvPr/>
                            </p:nvSpPr>
                            <p:spPr bwMode="auto">
                              <a:xfrm>
                                <a:off x="2942" y="2888"/>
                                <a:ext cx="1" cy="16"/>
                              </a:xfrm>
                              <a:prstGeom prst="line">
                                <a:avLst/>
                              </a:prstGeom>
                              <a:noFill/>
                              <a:ln w="11113">
                                <a:solidFill>
                                  <a:srgbClr val="000000"/>
                                </a:solidFill>
                                <a:round/>
                                <a:headEnd/>
                                <a:tailEnd/>
                              </a:ln>
                            </p:spPr>
                            <p:txBody>
                              <a:bodyPr/>
                              <a:lstStyle/>
                              <a:p>
                                <a:endParaRPr lang="en-US"/>
                              </a:p>
                            </p:txBody>
                          </p:sp>
                          <p:sp>
                            <p:nvSpPr>
                              <p:cNvPr id="52852" name="Line 711"/>
                              <p:cNvSpPr>
                                <a:spLocks noChangeShapeType="1"/>
                              </p:cNvSpPr>
                              <p:nvPr/>
                            </p:nvSpPr>
                            <p:spPr bwMode="auto">
                              <a:xfrm>
                                <a:off x="2863" y="2888"/>
                                <a:ext cx="1" cy="16"/>
                              </a:xfrm>
                              <a:prstGeom prst="line">
                                <a:avLst/>
                              </a:prstGeom>
                              <a:noFill/>
                              <a:ln w="11113">
                                <a:solidFill>
                                  <a:srgbClr val="000000"/>
                                </a:solidFill>
                                <a:round/>
                                <a:headEnd/>
                                <a:tailEnd/>
                              </a:ln>
                            </p:spPr>
                            <p:txBody>
                              <a:bodyPr/>
                              <a:lstStyle/>
                              <a:p>
                                <a:endParaRPr lang="en-US"/>
                              </a:p>
                            </p:txBody>
                          </p:sp>
                        </p:grpSp>
                        <p:grpSp>
                          <p:nvGrpSpPr>
                            <p:cNvPr id="52848" name="Group 712"/>
                            <p:cNvGrpSpPr>
                              <a:grpSpLocks/>
                            </p:cNvGrpSpPr>
                            <p:nvPr/>
                          </p:nvGrpSpPr>
                          <p:grpSpPr bwMode="auto">
                            <a:xfrm>
                              <a:off x="2863" y="2888"/>
                              <a:ext cx="80" cy="16"/>
                              <a:chOff x="2863" y="2888"/>
                              <a:chExt cx="80" cy="16"/>
                            </a:xfrm>
                          </p:grpSpPr>
                          <p:sp>
                            <p:nvSpPr>
                              <p:cNvPr id="52849" name="Line 713"/>
                              <p:cNvSpPr>
                                <a:spLocks noChangeShapeType="1"/>
                              </p:cNvSpPr>
                              <p:nvPr/>
                            </p:nvSpPr>
                            <p:spPr bwMode="auto">
                              <a:xfrm>
                                <a:off x="2942" y="2888"/>
                                <a:ext cx="1" cy="16"/>
                              </a:xfrm>
                              <a:prstGeom prst="line">
                                <a:avLst/>
                              </a:prstGeom>
                              <a:noFill/>
                              <a:ln w="11113">
                                <a:solidFill>
                                  <a:srgbClr val="9F9F9F"/>
                                </a:solidFill>
                                <a:round/>
                                <a:headEnd/>
                                <a:tailEnd/>
                              </a:ln>
                            </p:spPr>
                            <p:txBody>
                              <a:bodyPr/>
                              <a:lstStyle/>
                              <a:p>
                                <a:endParaRPr lang="en-US"/>
                              </a:p>
                            </p:txBody>
                          </p:sp>
                          <p:sp>
                            <p:nvSpPr>
                              <p:cNvPr id="52850" name="Line 714"/>
                              <p:cNvSpPr>
                                <a:spLocks noChangeShapeType="1"/>
                              </p:cNvSpPr>
                              <p:nvPr/>
                            </p:nvSpPr>
                            <p:spPr bwMode="auto">
                              <a:xfrm>
                                <a:off x="2863" y="2888"/>
                                <a:ext cx="1" cy="16"/>
                              </a:xfrm>
                              <a:prstGeom prst="line">
                                <a:avLst/>
                              </a:prstGeom>
                              <a:noFill/>
                              <a:ln w="11113">
                                <a:solidFill>
                                  <a:srgbClr val="9F9F9F"/>
                                </a:solidFill>
                                <a:round/>
                                <a:headEnd/>
                                <a:tailEnd/>
                              </a:ln>
                            </p:spPr>
                            <p:txBody>
                              <a:bodyPr/>
                              <a:lstStyle/>
                              <a:p>
                                <a:endParaRPr lang="en-US"/>
                              </a:p>
                            </p:txBody>
                          </p:sp>
                        </p:grpSp>
                      </p:grpSp>
                      <p:grpSp>
                        <p:nvGrpSpPr>
                          <p:cNvPr id="52843" name="Group 715"/>
                          <p:cNvGrpSpPr>
                            <a:grpSpLocks/>
                          </p:cNvGrpSpPr>
                          <p:nvPr/>
                        </p:nvGrpSpPr>
                        <p:grpSpPr bwMode="auto">
                          <a:xfrm>
                            <a:off x="2854" y="2871"/>
                            <a:ext cx="228" cy="23"/>
                            <a:chOff x="2854" y="2871"/>
                            <a:chExt cx="228" cy="23"/>
                          </a:xfrm>
                        </p:grpSpPr>
                        <p:sp>
                          <p:nvSpPr>
                            <p:cNvPr id="52844" name="Freeform 716"/>
                            <p:cNvSpPr>
                              <a:spLocks/>
                            </p:cNvSpPr>
                            <p:nvPr/>
                          </p:nvSpPr>
                          <p:spPr bwMode="auto">
                            <a:xfrm>
                              <a:off x="2854" y="2871"/>
                              <a:ext cx="222" cy="7"/>
                            </a:xfrm>
                            <a:custGeom>
                              <a:avLst/>
                              <a:gdLst>
                                <a:gd name="T0" fmla="*/ 212 w 222"/>
                                <a:gd name="T1" fmla="*/ 0 h 7"/>
                                <a:gd name="T2" fmla="*/ 212 w 222"/>
                                <a:gd name="T3" fmla="*/ 0 h 7"/>
                                <a:gd name="T4" fmla="*/ 199 w 222"/>
                                <a:gd name="T5" fmla="*/ 0 h 7"/>
                                <a:gd name="T6" fmla="*/ 127 w 222"/>
                                <a:gd name="T7" fmla="*/ 0 h 7"/>
                                <a:gd name="T8" fmla="*/ 42 w 222"/>
                                <a:gd name="T9" fmla="*/ 7 h 7"/>
                                <a:gd name="T10" fmla="*/ 0 w 222"/>
                                <a:gd name="T11" fmla="*/ 7 h 7"/>
                                <a:gd name="T12" fmla="*/ 42 w 222"/>
                                <a:gd name="T13" fmla="*/ 7 h 7"/>
                                <a:gd name="T14" fmla="*/ 127 w 222"/>
                                <a:gd name="T15" fmla="*/ 7 h 7"/>
                                <a:gd name="T16" fmla="*/ 199 w 222"/>
                                <a:gd name="T17" fmla="*/ 7 h 7"/>
                                <a:gd name="T18" fmla="*/ 222 w 222"/>
                                <a:gd name="T19" fmla="*/ 7 h 7"/>
                                <a:gd name="T20" fmla="*/ 212 w 222"/>
                                <a:gd name="T21" fmla="*/ 0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2"/>
                                <a:gd name="T34" fmla="*/ 0 h 7"/>
                                <a:gd name="T35" fmla="*/ 222 w 222"/>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2" h="7">
                                  <a:moveTo>
                                    <a:pt x="212" y="0"/>
                                  </a:moveTo>
                                  <a:lnTo>
                                    <a:pt x="212" y="0"/>
                                  </a:lnTo>
                                  <a:lnTo>
                                    <a:pt x="199" y="0"/>
                                  </a:lnTo>
                                  <a:lnTo>
                                    <a:pt x="127" y="0"/>
                                  </a:lnTo>
                                  <a:lnTo>
                                    <a:pt x="42" y="7"/>
                                  </a:lnTo>
                                  <a:lnTo>
                                    <a:pt x="0" y="7"/>
                                  </a:lnTo>
                                  <a:lnTo>
                                    <a:pt x="42" y="7"/>
                                  </a:lnTo>
                                  <a:lnTo>
                                    <a:pt x="127" y="7"/>
                                  </a:lnTo>
                                  <a:lnTo>
                                    <a:pt x="199" y="7"/>
                                  </a:lnTo>
                                  <a:lnTo>
                                    <a:pt x="222" y="7"/>
                                  </a:lnTo>
                                  <a:lnTo>
                                    <a:pt x="212" y="0"/>
                                  </a:lnTo>
                                  <a:close/>
                                </a:path>
                              </a:pathLst>
                            </a:custGeom>
                            <a:solidFill>
                              <a:srgbClr val="9F9F9F"/>
                            </a:solidFill>
                            <a:ln w="9525">
                              <a:noFill/>
                              <a:round/>
                              <a:headEnd/>
                              <a:tailEnd/>
                            </a:ln>
                          </p:spPr>
                          <p:txBody>
                            <a:bodyPr/>
                            <a:lstStyle/>
                            <a:p>
                              <a:endParaRPr lang="en-US"/>
                            </a:p>
                          </p:txBody>
                        </p:sp>
                        <p:sp>
                          <p:nvSpPr>
                            <p:cNvPr id="52845" name="Freeform 717"/>
                            <p:cNvSpPr>
                              <a:spLocks/>
                            </p:cNvSpPr>
                            <p:nvPr/>
                          </p:nvSpPr>
                          <p:spPr bwMode="auto">
                            <a:xfrm>
                              <a:off x="3069" y="2871"/>
                              <a:ext cx="13" cy="23"/>
                            </a:xfrm>
                            <a:custGeom>
                              <a:avLst/>
                              <a:gdLst>
                                <a:gd name="T0" fmla="*/ 13 w 13"/>
                                <a:gd name="T1" fmla="*/ 14 h 23"/>
                                <a:gd name="T2" fmla="*/ 13 w 13"/>
                                <a:gd name="T3" fmla="*/ 23 h 23"/>
                                <a:gd name="T4" fmla="*/ 0 w 13"/>
                                <a:gd name="T5" fmla="*/ 0 h 23"/>
                                <a:gd name="T6" fmla="*/ 0 60000 65536"/>
                                <a:gd name="T7" fmla="*/ 0 60000 65536"/>
                                <a:gd name="T8" fmla="*/ 0 60000 65536"/>
                                <a:gd name="T9" fmla="*/ 0 w 13"/>
                                <a:gd name="T10" fmla="*/ 0 h 23"/>
                                <a:gd name="T11" fmla="*/ 13 w 13"/>
                                <a:gd name="T12" fmla="*/ 23 h 23"/>
                              </a:gdLst>
                              <a:ahLst/>
                              <a:cxnLst>
                                <a:cxn ang="T6">
                                  <a:pos x="T0" y="T1"/>
                                </a:cxn>
                                <a:cxn ang="T7">
                                  <a:pos x="T2" y="T3"/>
                                </a:cxn>
                                <a:cxn ang="T8">
                                  <a:pos x="T4" y="T5"/>
                                </a:cxn>
                              </a:cxnLst>
                              <a:rect l="T9" t="T10" r="T11" b="T12"/>
                              <a:pathLst>
                                <a:path w="13" h="23">
                                  <a:moveTo>
                                    <a:pt x="13" y="14"/>
                                  </a:moveTo>
                                  <a:lnTo>
                                    <a:pt x="13" y="23"/>
                                  </a:lnTo>
                                  <a:lnTo>
                                    <a:pt x="0" y="0"/>
                                  </a:lnTo>
                                </a:path>
                              </a:pathLst>
                            </a:custGeom>
                            <a:noFill/>
                            <a:ln w="11113">
                              <a:solidFill>
                                <a:srgbClr val="9F9F9F"/>
                              </a:solidFill>
                              <a:prstDash val="solid"/>
                              <a:round/>
                              <a:headEnd/>
                              <a:tailEnd/>
                            </a:ln>
                          </p:spPr>
                          <p:txBody>
                            <a:bodyPr/>
                            <a:lstStyle/>
                            <a:p>
                              <a:endParaRPr lang="en-US"/>
                            </a:p>
                          </p:txBody>
                        </p:sp>
                        <p:sp>
                          <p:nvSpPr>
                            <p:cNvPr id="52846" name="Line 718"/>
                            <p:cNvSpPr>
                              <a:spLocks noChangeShapeType="1"/>
                            </p:cNvSpPr>
                            <p:nvPr/>
                          </p:nvSpPr>
                          <p:spPr bwMode="auto">
                            <a:xfrm>
                              <a:off x="3059" y="2875"/>
                              <a:ext cx="1" cy="19"/>
                            </a:xfrm>
                            <a:prstGeom prst="line">
                              <a:avLst/>
                            </a:prstGeom>
                            <a:noFill/>
                            <a:ln w="11113">
                              <a:solidFill>
                                <a:srgbClr val="5F5F5F"/>
                              </a:solidFill>
                              <a:round/>
                              <a:headEnd/>
                              <a:tailEnd/>
                            </a:ln>
                          </p:spPr>
                          <p:txBody>
                            <a:bodyPr/>
                            <a:lstStyle/>
                            <a:p>
                              <a:endParaRPr lang="en-US"/>
                            </a:p>
                          </p:txBody>
                        </p:sp>
                      </p:grpSp>
                    </p:grpSp>
                  </p:grpSp>
                  <p:grpSp>
                    <p:nvGrpSpPr>
                      <p:cNvPr id="52823" name="Group 719"/>
                      <p:cNvGrpSpPr>
                        <a:grpSpLocks/>
                      </p:cNvGrpSpPr>
                      <p:nvPr/>
                    </p:nvGrpSpPr>
                    <p:grpSpPr bwMode="auto">
                      <a:xfrm>
                        <a:off x="2876" y="2724"/>
                        <a:ext cx="288" cy="75"/>
                        <a:chOff x="2876" y="2724"/>
                        <a:chExt cx="288" cy="75"/>
                      </a:xfrm>
                    </p:grpSpPr>
                    <p:grpSp>
                      <p:nvGrpSpPr>
                        <p:cNvPr id="52824" name="Group 720"/>
                        <p:cNvGrpSpPr>
                          <a:grpSpLocks/>
                        </p:cNvGrpSpPr>
                        <p:nvPr/>
                      </p:nvGrpSpPr>
                      <p:grpSpPr bwMode="auto">
                        <a:xfrm>
                          <a:off x="2876" y="2737"/>
                          <a:ext cx="206" cy="62"/>
                          <a:chOff x="2876" y="2737"/>
                          <a:chExt cx="206" cy="62"/>
                        </a:xfrm>
                      </p:grpSpPr>
                      <p:grpSp>
                        <p:nvGrpSpPr>
                          <p:cNvPr id="52828" name="Group 721"/>
                          <p:cNvGrpSpPr>
                            <a:grpSpLocks/>
                          </p:cNvGrpSpPr>
                          <p:nvPr/>
                        </p:nvGrpSpPr>
                        <p:grpSpPr bwMode="auto">
                          <a:xfrm>
                            <a:off x="2876" y="2737"/>
                            <a:ext cx="187" cy="53"/>
                            <a:chOff x="2876" y="2737"/>
                            <a:chExt cx="187" cy="53"/>
                          </a:xfrm>
                        </p:grpSpPr>
                        <p:sp>
                          <p:nvSpPr>
                            <p:cNvPr id="52830" name="Freeform 722"/>
                            <p:cNvSpPr>
                              <a:spLocks/>
                            </p:cNvSpPr>
                            <p:nvPr/>
                          </p:nvSpPr>
                          <p:spPr bwMode="auto">
                            <a:xfrm>
                              <a:off x="2876" y="2737"/>
                              <a:ext cx="187" cy="53"/>
                            </a:xfrm>
                            <a:custGeom>
                              <a:avLst/>
                              <a:gdLst>
                                <a:gd name="T0" fmla="*/ 187 w 187"/>
                                <a:gd name="T1" fmla="*/ 23 h 53"/>
                                <a:gd name="T2" fmla="*/ 187 w 187"/>
                                <a:gd name="T3" fmla="*/ 23 h 53"/>
                                <a:gd name="T4" fmla="*/ 177 w 187"/>
                                <a:gd name="T5" fmla="*/ 23 h 53"/>
                                <a:gd name="T6" fmla="*/ 157 w 187"/>
                                <a:gd name="T7" fmla="*/ 10 h 53"/>
                                <a:gd name="T8" fmla="*/ 138 w 187"/>
                                <a:gd name="T9" fmla="*/ 10 h 53"/>
                                <a:gd name="T10" fmla="*/ 105 w 187"/>
                                <a:gd name="T11" fmla="*/ 10 h 53"/>
                                <a:gd name="T12" fmla="*/ 72 w 187"/>
                                <a:gd name="T13" fmla="*/ 10 h 53"/>
                                <a:gd name="T14" fmla="*/ 40 w 187"/>
                                <a:gd name="T15" fmla="*/ 23 h 53"/>
                                <a:gd name="T16" fmla="*/ 30 w 187"/>
                                <a:gd name="T17" fmla="*/ 23 h 53"/>
                                <a:gd name="T18" fmla="*/ 10 w 187"/>
                                <a:gd name="T19" fmla="*/ 53 h 53"/>
                                <a:gd name="T20" fmla="*/ 0 w 187"/>
                                <a:gd name="T21" fmla="*/ 53 h 53"/>
                                <a:gd name="T22" fmla="*/ 30 w 187"/>
                                <a:gd name="T23" fmla="*/ 23 h 53"/>
                                <a:gd name="T24" fmla="*/ 40 w 187"/>
                                <a:gd name="T25" fmla="*/ 10 h 53"/>
                                <a:gd name="T26" fmla="*/ 72 w 187"/>
                                <a:gd name="T27" fmla="*/ 10 h 53"/>
                                <a:gd name="T28" fmla="*/ 105 w 187"/>
                                <a:gd name="T29" fmla="*/ 0 h 53"/>
                                <a:gd name="T30" fmla="*/ 138 w 187"/>
                                <a:gd name="T31" fmla="*/ 0 h 53"/>
                                <a:gd name="T32" fmla="*/ 157 w 187"/>
                                <a:gd name="T33" fmla="*/ 10 h 53"/>
                                <a:gd name="T34" fmla="*/ 177 w 187"/>
                                <a:gd name="T35" fmla="*/ 10 h 53"/>
                                <a:gd name="T36" fmla="*/ 187 w 187"/>
                                <a:gd name="T37" fmla="*/ 23 h 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7"/>
                                <a:gd name="T58" fmla="*/ 0 h 53"/>
                                <a:gd name="T59" fmla="*/ 187 w 187"/>
                                <a:gd name="T60" fmla="*/ 53 h 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7" h="53">
                                  <a:moveTo>
                                    <a:pt x="187" y="23"/>
                                  </a:moveTo>
                                  <a:lnTo>
                                    <a:pt x="187" y="23"/>
                                  </a:lnTo>
                                  <a:lnTo>
                                    <a:pt x="177" y="23"/>
                                  </a:lnTo>
                                  <a:lnTo>
                                    <a:pt x="157" y="10"/>
                                  </a:lnTo>
                                  <a:lnTo>
                                    <a:pt x="138" y="10"/>
                                  </a:lnTo>
                                  <a:lnTo>
                                    <a:pt x="105" y="10"/>
                                  </a:lnTo>
                                  <a:lnTo>
                                    <a:pt x="72" y="10"/>
                                  </a:lnTo>
                                  <a:lnTo>
                                    <a:pt x="40" y="23"/>
                                  </a:lnTo>
                                  <a:lnTo>
                                    <a:pt x="30" y="23"/>
                                  </a:lnTo>
                                  <a:lnTo>
                                    <a:pt x="10" y="53"/>
                                  </a:lnTo>
                                  <a:lnTo>
                                    <a:pt x="0" y="53"/>
                                  </a:lnTo>
                                  <a:lnTo>
                                    <a:pt x="30" y="23"/>
                                  </a:lnTo>
                                  <a:lnTo>
                                    <a:pt x="40" y="10"/>
                                  </a:lnTo>
                                  <a:lnTo>
                                    <a:pt x="72" y="10"/>
                                  </a:lnTo>
                                  <a:lnTo>
                                    <a:pt x="105" y="0"/>
                                  </a:lnTo>
                                  <a:lnTo>
                                    <a:pt x="138" y="0"/>
                                  </a:lnTo>
                                  <a:lnTo>
                                    <a:pt x="157" y="10"/>
                                  </a:lnTo>
                                  <a:lnTo>
                                    <a:pt x="177" y="10"/>
                                  </a:lnTo>
                                  <a:lnTo>
                                    <a:pt x="187" y="23"/>
                                  </a:lnTo>
                                  <a:close/>
                                </a:path>
                              </a:pathLst>
                            </a:custGeom>
                            <a:solidFill>
                              <a:srgbClr val="808080"/>
                            </a:solidFill>
                            <a:ln w="9525">
                              <a:noFill/>
                              <a:round/>
                              <a:headEnd/>
                              <a:tailEnd/>
                            </a:ln>
                          </p:spPr>
                          <p:txBody>
                            <a:bodyPr/>
                            <a:lstStyle/>
                            <a:p>
                              <a:endParaRPr lang="en-US"/>
                            </a:p>
                          </p:txBody>
                        </p:sp>
                        <p:grpSp>
                          <p:nvGrpSpPr>
                            <p:cNvPr id="52831" name="Group 723"/>
                            <p:cNvGrpSpPr>
                              <a:grpSpLocks/>
                            </p:cNvGrpSpPr>
                            <p:nvPr/>
                          </p:nvGrpSpPr>
                          <p:grpSpPr bwMode="auto">
                            <a:xfrm>
                              <a:off x="2929" y="2750"/>
                              <a:ext cx="91" cy="30"/>
                              <a:chOff x="2929" y="2750"/>
                              <a:chExt cx="91" cy="30"/>
                            </a:xfrm>
                          </p:grpSpPr>
                          <p:grpSp>
                            <p:nvGrpSpPr>
                              <p:cNvPr id="52832" name="Group 724"/>
                              <p:cNvGrpSpPr>
                                <a:grpSpLocks/>
                              </p:cNvGrpSpPr>
                              <p:nvPr/>
                            </p:nvGrpSpPr>
                            <p:grpSpPr bwMode="auto">
                              <a:xfrm>
                                <a:off x="2929" y="2750"/>
                                <a:ext cx="26" cy="30"/>
                                <a:chOff x="2929" y="2750"/>
                                <a:chExt cx="26" cy="30"/>
                              </a:xfrm>
                            </p:grpSpPr>
                            <p:sp>
                              <p:nvSpPr>
                                <p:cNvPr id="52836" name="Freeform 725"/>
                                <p:cNvSpPr>
                                  <a:spLocks/>
                                </p:cNvSpPr>
                                <p:nvPr/>
                              </p:nvSpPr>
                              <p:spPr bwMode="auto">
                                <a:xfrm>
                                  <a:off x="2929" y="2750"/>
                                  <a:ext cx="26" cy="30"/>
                                </a:xfrm>
                                <a:custGeom>
                                  <a:avLst/>
                                  <a:gdLst>
                                    <a:gd name="T0" fmla="*/ 16 w 26"/>
                                    <a:gd name="T1" fmla="*/ 0 h 30"/>
                                    <a:gd name="T2" fmla="*/ 16 w 26"/>
                                    <a:gd name="T3" fmla="*/ 0 h 30"/>
                                    <a:gd name="T4" fmla="*/ 0 w 26"/>
                                    <a:gd name="T5" fmla="*/ 30 h 30"/>
                                    <a:gd name="T6" fmla="*/ 10 w 26"/>
                                    <a:gd name="T7" fmla="*/ 30 h 30"/>
                                    <a:gd name="T8" fmla="*/ 26 w 26"/>
                                    <a:gd name="T9" fmla="*/ 0 h 30"/>
                                    <a:gd name="T10" fmla="*/ 16 w 26"/>
                                    <a:gd name="T11" fmla="*/ 0 h 30"/>
                                    <a:gd name="T12" fmla="*/ 0 60000 65536"/>
                                    <a:gd name="T13" fmla="*/ 0 60000 65536"/>
                                    <a:gd name="T14" fmla="*/ 0 60000 65536"/>
                                    <a:gd name="T15" fmla="*/ 0 60000 65536"/>
                                    <a:gd name="T16" fmla="*/ 0 60000 65536"/>
                                    <a:gd name="T17" fmla="*/ 0 60000 65536"/>
                                    <a:gd name="T18" fmla="*/ 0 w 26"/>
                                    <a:gd name="T19" fmla="*/ 0 h 30"/>
                                    <a:gd name="T20" fmla="*/ 26 w 26"/>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6" h="30">
                                      <a:moveTo>
                                        <a:pt x="16" y="0"/>
                                      </a:moveTo>
                                      <a:lnTo>
                                        <a:pt x="16" y="0"/>
                                      </a:lnTo>
                                      <a:lnTo>
                                        <a:pt x="0" y="30"/>
                                      </a:lnTo>
                                      <a:lnTo>
                                        <a:pt x="10" y="30"/>
                                      </a:lnTo>
                                      <a:lnTo>
                                        <a:pt x="26" y="0"/>
                                      </a:lnTo>
                                      <a:lnTo>
                                        <a:pt x="16" y="0"/>
                                      </a:lnTo>
                                      <a:close/>
                                    </a:path>
                                  </a:pathLst>
                                </a:custGeom>
                                <a:solidFill>
                                  <a:srgbClr val="808080"/>
                                </a:solidFill>
                                <a:ln w="9525">
                                  <a:noFill/>
                                  <a:round/>
                                  <a:headEnd/>
                                  <a:tailEnd/>
                                </a:ln>
                              </p:spPr>
                              <p:txBody>
                                <a:bodyPr/>
                                <a:lstStyle/>
                                <a:p>
                                  <a:endParaRPr lang="en-US"/>
                                </a:p>
                              </p:txBody>
                            </p:sp>
                            <p:sp>
                              <p:nvSpPr>
                                <p:cNvPr id="52837" name="Freeform 726"/>
                                <p:cNvSpPr>
                                  <a:spLocks/>
                                </p:cNvSpPr>
                                <p:nvPr/>
                              </p:nvSpPr>
                              <p:spPr bwMode="auto">
                                <a:xfrm>
                                  <a:off x="2942" y="2750"/>
                                  <a:ext cx="13" cy="30"/>
                                </a:xfrm>
                                <a:custGeom>
                                  <a:avLst/>
                                  <a:gdLst>
                                    <a:gd name="T0" fmla="*/ 13 w 13"/>
                                    <a:gd name="T1" fmla="*/ 0 h 30"/>
                                    <a:gd name="T2" fmla="*/ 13 w 13"/>
                                    <a:gd name="T3" fmla="*/ 0 h 30"/>
                                    <a:gd name="T4" fmla="*/ 0 w 13"/>
                                    <a:gd name="T5" fmla="*/ 30 h 30"/>
                                    <a:gd name="T6" fmla="*/ 13 w 13"/>
                                    <a:gd name="T7" fmla="*/ 0 h 30"/>
                                    <a:gd name="T8" fmla="*/ 0 60000 65536"/>
                                    <a:gd name="T9" fmla="*/ 0 60000 65536"/>
                                    <a:gd name="T10" fmla="*/ 0 60000 65536"/>
                                    <a:gd name="T11" fmla="*/ 0 60000 65536"/>
                                    <a:gd name="T12" fmla="*/ 0 w 13"/>
                                    <a:gd name="T13" fmla="*/ 0 h 30"/>
                                    <a:gd name="T14" fmla="*/ 13 w 13"/>
                                    <a:gd name="T15" fmla="*/ 30 h 30"/>
                                  </a:gdLst>
                                  <a:ahLst/>
                                  <a:cxnLst>
                                    <a:cxn ang="T8">
                                      <a:pos x="T0" y="T1"/>
                                    </a:cxn>
                                    <a:cxn ang="T9">
                                      <a:pos x="T2" y="T3"/>
                                    </a:cxn>
                                    <a:cxn ang="T10">
                                      <a:pos x="T4" y="T5"/>
                                    </a:cxn>
                                    <a:cxn ang="T11">
                                      <a:pos x="T6" y="T7"/>
                                    </a:cxn>
                                  </a:cxnLst>
                                  <a:rect l="T12" t="T13" r="T14" b="T15"/>
                                  <a:pathLst>
                                    <a:path w="13" h="30">
                                      <a:moveTo>
                                        <a:pt x="13" y="0"/>
                                      </a:moveTo>
                                      <a:lnTo>
                                        <a:pt x="13" y="0"/>
                                      </a:lnTo>
                                      <a:lnTo>
                                        <a:pt x="0" y="30"/>
                                      </a:lnTo>
                                      <a:lnTo>
                                        <a:pt x="13" y="0"/>
                                      </a:lnTo>
                                      <a:close/>
                                    </a:path>
                                  </a:pathLst>
                                </a:custGeom>
                                <a:solidFill>
                                  <a:srgbClr val="5F5F5F"/>
                                </a:solidFill>
                                <a:ln w="9525">
                                  <a:noFill/>
                                  <a:round/>
                                  <a:headEnd/>
                                  <a:tailEnd/>
                                </a:ln>
                              </p:spPr>
                              <p:txBody>
                                <a:bodyPr/>
                                <a:lstStyle/>
                                <a:p>
                                  <a:endParaRPr lang="en-US"/>
                                </a:p>
                              </p:txBody>
                            </p:sp>
                          </p:grpSp>
                          <p:grpSp>
                            <p:nvGrpSpPr>
                              <p:cNvPr id="52833" name="Group 727"/>
                              <p:cNvGrpSpPr>
                                <a:grpSpLocks/>
                              </p:cNvGrpSpPr>
                              <p:nvPr/>
                            </p:nvGrpSpPr>
                            <p:grpSpPr bwMode="auto">
                              <a:xfrm>
                                <a:off x="3007" y="2750"/>
                                <a:ext cx="13" cy="30"/>
                                <a:chOff x="3007" y="2750"/>
                                <a:chExt cx="13" cy="30"/>
                              </a:xfrm>
                            </p:grpSpPr>
                            <p:sp>
                              <p:nvSpPr>
                                <p:cNvPr id="52834" name="Freeform 728"/>
                                <p:cNvSpPr>
                                  <a:spLocks/>
                                </p:cNvSpPr>
                                <p:nvPr/>
                              </p:nvSpPr>
                              <p:spPr bwMode="auto">
                                <a:xfrm>
                                  <a:off x="3007" y="2750"/>
                                  <a:ext cx="13" cy="30"/>
                                </a:xfrm>
                                <a:custGeom>
                                  <a:avLst/>
                                  <a:gdLst>
                                    <a:gd name="T0" fmla="*/ 13 w 13"/>
                                    <a:gd name="T1" fmla="*/ 0 h 30"/>
                                    <a:gd name="T2" fmla="*/ 13 w 13"/>
                                    <a:gd name="T3" fmla="*/ 0 h 30"/>
                                    <a:gd name="T4" fmla="*/ 0 w 13"/>
                                    <a:gd name="T5" fmla="*/ 30 h 30"/>
                                    <a:gd name="T6" fmla="*/ 13 w 13"/>
                                    <a:gd name="T7" fmla="*/ 0 h 30"/>
                                    <a:gd name="T8" fmla="*/ 0 60000 65536"/>
                                    <a:gd name="T9" fmla="*/ 0 60000 65536"/>
                                    <a:gd name="T10" fmla="*/ 0 60000 65536"/>
                                    <a:gd name="T11" fmla="*/ 0 60000 65536"/>
                                    <a:gd name="T12" fmla="*/ 0 w 13"/>
                                    <a:gd name="T13" fmla="*/ 0 h 30"/>
                                    <a:gd name="T14" fmla="*/ 13 w 13"/>
                                    <a:gd name="T15" fmla="*/ 30 h 30"/>
                                  </a:gdLst>
                                  <a:ahLst/>
                                  <a:cxnLst>
                                    <a:cxn ang="T8">
                                      <a:pos x="T0" y="T1"/>
                                    </a:cxn>
                                    <a:cxn ang="T9">
                                      <a:pos x="T2" y="T3"/>
                                    </a:cxn>
                                    <a:cxn ang="T10">
                                      <a:pos x="T4" y="T5"/>
                                    </a:cxn>
                                    <a:cxn ang="T11">
                                      <a:pos x="T6" y="T7"/>
                                    </a:cxn>
                                  </a:cxnLst>
                                  <a:rect l="T12" t="T13" r="T14" b="T15"/>
                                  <a:pathLst>
                                    <a:path w="13" h="30">
                                      <a:moveTo>
                                        <a:pt x="13" y="0"/>
                                      </a:moveTo>
                                      <a:lnTo>
                                        <a:pt x="13" y="0"/>
                                      </a:lnTo>
                                      <a:lnTo>
                                        <a:pt x="0" y="30"/>
                                      </a:lnTo>
                                      <a:lnTo>
                                        <a:pt x="13" y="0"/>
                                      </a:lnTo>
                                      <a:close/>
                                    </a:path>
                                  </a:pathLst>
                                </a:custGeom>
                                <a:solidFill>
                                  <a:srgbClr val="808080"/>
                                </a:solidFill>
                                <a:ln w="9525">
                                  <a:noFill/>
                                  <a:round/>
                                  <a:headEnd/>
                                  <a:tailEnd/>
                                </a:ln>
                              </p:spPr>
                              <p:txBody>
                                <a:bodyPr/>
                                <a:lstStyle/>
                                <a:p>
                                  <a:endParaRPr lang="en-US"/>
                                </a:p>
                              </p:txBody>
                            </p:sp>
                            <p:sp>
                              <p:nvSpPr>
                                <p:cNvPr id="52835" name="Freeform 729"/>
                                <p:cNvSpPr>
                                  <a:spLocks/>
                                </p:cNvSpPr>
                                <p:nvPr/>
                              </p:nvSpPr>
                              <p:spPr bwMode="auto">
                                <a:xfrm>
                                  <a:off x="3007" y="2750"/>
                                  <a:ext cx="13" cy="30"/>
                                </a:xfrm>
                                <a:custGeom>
                                  <a:avLst/>
                                  <a:gdLst>
                                    <a:gd name="T0" fmla="*/ 13 w 13"/>
                                    <a:gd name="T1" fmla="*/ 0 h 30"/>
                                    <a:gd name="T2" fmla="*/ 13 w 13"/>
                                    <a:gd name="T3" fmla="*/ 0 h 30"/>
                                    <a:gd name="T4" fmla="*/ 0 w 13"/>
                                    <a:gd name="T5" fmla="*/ 30 h 30"/>
                                    <a:gd name="T6" fmla="*/ 13 w 13"/>
                                    <a:gd name="T7" fmla="*/ 0 h 30"/>
                                    <a:gd name="T8" fmla="*/ 0 60000 65536"/>
                                    <a:gd name="T9" fmla="*/ 0 60000 65536"/>
                                    <a:gd name="T10" fmla="*/ 0 60000 65536"/>
                                    <a:gd name="T11" fmla="*/ 0 60000 65536"/>
                                    <a:gd name="T12" fmla="*/ 0 w 13"/>
                                    <a:gd name="T13" fmla="*/ 0 h 30"/>
                                    <a:gd name="T14" fmla="*/ 13 w 13"/>
                                    <a:gd name="T15" fmla="*/ 30 h 30"/>
                                  </a:gdLst>
                                  <a:ahLst/>
                                  <a:cxnLst>
                                    <a:cxn ang="T8">
                                      <a:pos x="T0" y="T1"/>
                                    </a:cxn>
                                    <a:cxn ang="T9">
                                      <a:pos x="T2" y="T3"/>
                                    </a:cxn>
                                    <a:cxn ang="T10">
                                      <a:pos x="T4" y="T5"/>
                                    </a:cxn>
                                    <a:cxn ang="T11">
                                      <a:pos x="T6" y="T7"/>
                                    </a:cxn>
                                  </a:cxnLst>
                                  <a:rect l="T12" t="T13" r="T14" b="T15"/>
                                  <a:pathLst>
                                    <a:path w="13" h="30">
                                      <a:moveTo>
                                        <a:pt x="13" y="0"/>
                                      </a:moveTo>
                                      <a:lnTo>
                                        <a:pt x="13" y="0"/>
                                      </a:lnTo>
                                      <a:lnTo>
                                        <a:pt x="0" y="30"/>
                                      </a:lnTo>
                                      <a:lnTo>
                                        <a:pt x="13" y="0"/>
                                      </a:lnTo>
                                      <a:close/>
                                    </a:path>
                                  </a:pathLst>
                                </a:custGeom>
                                <a:solidFill>
                                  <a:srgbClr val="5F5F5F"/>
                                </a:solidFill>
                                <a:ln w="9525">
                                  <a:noFill/>
                                  <a:round/>
                                  <a:headEnd/>
                                  <a:tailEnd/>
                                </a:ln>
                              </p:spPr>
                              <p:txBody>
                                <a:bodyPr/>
                                <a:lstStyle/>
                                <a:p>
                                  <a:endParaRPr lang="en-US"/>
                                </a:p>
                              </p:txBody>
                            </p:sp>
                          </p:grpSp>
                        </p:grpSp>
                      </p:grpSp>
                      <p:sp>
                        <p:nvSpPr>
                          <p:cNvPr id="52829" name="Freeform 730"/>
                          <p:cNvSpPr>
                            <a:spLocks/>
                          </p:cNvSpPr>
                          <p:nvPr/>
                        </p:nvSpPr>
                        <p:spPr bwMode="auto">
                          <a:xfrm>
                            <a:off x="2876" y="2737"/>
                            <a:ext cx="206" cy="62"/>
                          </a:xfrm>
                          <a:custGeom>
                            <a:avLst/>
                            <a:gdLst>
                              <a:gd name="T0" fmla="*/ 30 w 206"/>
                              <a:gd name="T1" fmla="*/ 27 h 62"/>
                              <a:gd name="T2" fmla="*/ 43 w 206"/>
                              <a:gd name="T3" fmla="*/ 13 h 62"/>
                              <a:gd name="T4" fmla="*/ 72 w 206"/>
                              <a:gd name="T5" fmla="*/ 13 h 62"/>
                              <a:gd name="T6" fmla="*/ 108 w 206"/>
                              <a:gd name="T7" fmla="*/ 0 h 62"/>
                              <a:gd name="T8" fmla="*/ 141 w 206"/>
                              <a:gd name="T9" fmla="*/ 0 h 62"/>
                              <a:gd name="T10" fmla="*/ 161 w 206"/>
                              <a:gd name="T11" fmla="*/ 13 h 62"/>
                              <a:gd name="T12" fmla="*/ 183 w 206"/>
                              <a:gd name="T13" fmla="*/ 13 h 62"/>
                              <a:gd name="T14" fmla="*/ 193 w 206"/>
                              <a:gd name="T15" fmla="*/ 27 h 62"/>
                              <a:gd name="T16" fmla="*/ 193 w 206"/>
                              <a:gd name="T17" fmla="*/ 36 h 62"/>
                              <a:gd name="T18" fmla="*/ 206 w 206"/>
                              <a:gd name="T19" fmla="*/ 36 h 62"/>
                              <a:gd name="T20" fmla="*/ 206 w 206"/>
                              <a:gd name="T21" fmla="*/ 62 h 62"/>
                              <a:gd name="T22" fmla="*/ 161 w 206"/>
                              <a:gd name="T23" fmla="*/ 62 h 62"/>
                              <a:gd name="T24" fmla="*/ 131 w 206"/>
                              <a:gd name="T25" fmla="*/ 49 h 62"/>
                              <a:gd name="T26" fmla="*/ 53 w 206"/>
                              <a:gd name="T27" fmla="*/ 49 h 62"/>
                              <a:gd name="T28" fmla="*/ 0 w 206"/>
                              <a:gd name="T29" fmla="*/ 62 h 62"/>
                              <a:gd name="T30" fmla="*/ 20 w 206"/>
                              <a:gd name="T31" fmla="*/ 36 h 62"/>
                              <a:gd name="T32" fmla="*/ 30 w 206"/>
                              <a:gd name="T33" fmla="*/ 27 h 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6"/>
                              <a:gd name="T52" fmla="*/ 0 h 62"/>
                              <a:gd name="T53" fmla="*/ 206 w 206"/>
                              <a:gd name="T54" fmla="*/ 62 h 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6" h="62">
                                <a:moveTo>
                                  <a:pt x="30" y="27"/>
                                </a:moveTo>
                                <a:lnTo>
                                  <a:pt x="43" y="13"/>
                                </a:lnTo>
                                <a:lnTo>
                                  <a:pt x="72" y="13"/>
                                </a:lnTo>
                                <a:lnTo>
                                  <a:pt x="108" y="0"/>
                                </a:lnTo>
                                <a:lnTo>
                                  <a:pt x="141" y="0"/>
                                </a:lnTo>
                                <a:lnTo>
                                  <a:pt x="161" y="13"/>
                                </a:lnTo>
                                <a:lnTo>
                                  <a:pt x="183" y="13"/>
                                </a:lnTo>
                                <a:lnTo>
                                  <a:pt x="193" y="27"/>
                                </a:lnTo>
                                <a:lnTo>
                                  <a:pt x="193" y="36"/>
                                </a:lnTo>
                                <a:lnTo>
                                  <a:pt x="206" y="36"/>
                                </a:lnTo>
                                <a:lnTo>
                                  <a:pt x="206" y="62"/>
                                </a:lnTo>
                                <a:lnTo>
                                  <a:pt x="161" y="62"/>
                                </a:lnTo>
                                <a:lnTo>
                                  <a:pt x="131" y="49"/>
                                </a:lnTo>
                                <a:lnTo>
                                  <a:pt x="53" y="49"/>
                                </a:lnTo>
                                <a:lnTo>
                                  <a:pt x="0" y="62"/>
                                </a:lnTo>
                                <a:lnTo>
                                  <a:pt x="20" y="36"/>
                                </a:lnTo>
                                <a:lnTo>
                                  <a:pt x="30" y="27"/>
                                </a:lnTo>
                              </a:path>
                            </a:pathLst>
                          </a:custGeom>
                          <a:noFill/>
                          <a:ln w="11113">
                            <a:solidFill>
                              <a:srgbClr val="C0C0C0"/>
                            </a:solidFill>
                            <a:prstDash val="solid"/>
                            <a:round/>
                            <a:headEnd/>
                            <a:tailEnd/>
                          </a:ln>
                        </p:spPr>
                        <p:txBody>
                          <a:bodyPr/>
                          <a:lstStyle/>
                          <a:p>
                            <a:endParaRPr lang="en-US"/>
                          </a:p>
                        </p:txBody>
                      </p:sp>
                    </p:grpSp>
                    <p:grpSp>
                      <p:nvGrpSpPr>
                        <p:cNvPr id="52825" name="Group 731"/>
                        <p:cNvGrpSpPr>
                          <a:grpSpLocks/>
                        </p:cNvGrpSpPr>
                        <p:nvPr/>
                      </p:nvGrpSpPr>
                      <p:grpSpPr bwMode="auto">
                        <a:xfrm>
                          <a:off x="2929" y="2724"/>
                          <a:ext cx="235" cy="69"/>
                          <a:chOff x="2929" y="2724"/>
                          <a:chExt cx="235" cy="69"/>
                        </a:xfrm>
                      </p:grpSpPr>
                      <p:sp>
                        <p:nvSpPr>
                          <p:cNvPr id="52826" name="Freeform 732"/>
                          <p:cNvSpPr>
                            <a:spLocks/>
                          </p:cNvSpPr>
                          <p:nvPr/>
                        </p:nvSpPr>
                        <p:spPr bwMode="auto">
                          <a:xfrm>
                            <a:off x="2929" y="2724"/>
                            <a:ext cx="134" cy="7"/>
                          </a:xfrm>
                          <a:custGeom>
                            <a:avLst/>
                            <a:gdLst>
                              <a:gd name="T0" fmla="*/ 134 w 134"/>
                              <a:gd name="T1" fmla="*/ 7 h 7"/>
                              <a:gd name="T2" fmla="*/ 134 w 134"/>
                              <a:gd name="T3" fmla="*/ 7 h 7"/>
                              <a:gd name="T4" fmla="*/ 134 w 134"/>
                              <a:gd name="T5" fmla="*/ 0 h 7"/>
                              <a:gd name="T6" fmla="*/ 114 w 134"/>
                              <a:gd name="T7" fmla="*/ 0 h 7"/>
                              <a:gd name="T8" fmla="*/ 85 w 134"/>
                              <a:gd name="T9" fmla="*/ 0 h 7"/>
                              <a:gd name="T10" fmla="*/ 62 w 134"/>
                              <a:gd name="T11" fmla="*/ 0 h 7"/>
                              <a:gd name="T12" fmla="*/ 42 w 134"/>
                              <a:gd name="T13" fmla="*/ 0 h 7"/>
                              <a:gd name="T14" fmla="*/ 19 w 134"/>
                              <a:gd name="T15" fmla="*/ 0 h 7"/>
                              <a:gd name="T16" fmla="*/ 10 w 134"/>
                              <a:gd name="T17" fmla="*/ 0 h 7"/>
                              <a:gd name="T18" fmla="*/ 0 w 134"/>
                              <a:gd name="T19" fmla="*/ 7 h 7"/>
                              <a:gd name="T20" fmla="*/ 10 w 134"/>
                              <a:gd name="T21" fmla="*/ 7 h 7"/>
                              <a:gd name="T22" fmla="*/ 19 w 134"/>
                              <a:gd name="T23" fmla="*/ 0 h 7"/>
                              <a:gd name="T24" fmla="*/ 42 w 134"/>
                              <a:gd name="T25" fmla="*/ 0 h 7"/>
                              <a:gd name="T26" fmla="*/ 85 w 134"/>
                              <a:gd name="T27" fmla="*/ 0 h 7"/>
                              <a:gd name="T28" fmla="*/ 114 w 134"/>
                              <a:gd name="T29" fmla="*/ 0 h 7"/>
                              <a:gd name="T30" fmla="*/ 134 w 134"/>
                              <a:gd name="T31" fmla="*/ 7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
                              <a:gd name="T49" fmla="*/ 0 h 7"/>
                              <a:gd name="T50" fmla="*/ 134 w 134"/>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 h="7">
                                <a:moveTo>
                                  <a:pt x="134" y="7"/>
                                </a:moveTo>
                                <a:lnTo>
                                  <a:pt x="134" y="7"/>
                                </a:lnTo>
                                <a:lnTo>
                                  <a:pt x="134" y="0"/>
                                </a:lnTo>
                                <a:lnTo>
                                  <a:pt x="114" y="0"/>
                                </a:lnTo>
                                <a:lnTo>
                                  <a:pt x="85" y="0"/>
                                </a:lnTo>
                                <a:lnTo>
                                  <a:pt x="62" y="0"/>
                                </a:lnTo>
                                <a:lnTo>
                                  <a:pt x="42" y="0"/>
                                </a:lnTo>
                                <a:lnTo>
                                  <a:pt x="19" y="0"/>
                                </a:lnTo>
                                <a:lnTo>
                                  <a:pt x="10" y="0"/>
                                </a:lnTo>
                                <a:lnTo>
                                  <a:pt x="0" y="7"/>
                                </a:lnTo>
                                <a:lnTo>
                                  <a:pt x="10" y="7"/>
                                </a:lnTo>
                                <a:lnTo>
                                  <a:pt x="19" y="0"/>
                                </a:lnTo>
                                <a:lnTo>
                                  <a:pt x="42" y="0"/>
                                </a:lnTo>
                                <a:lnTo>
                                  <a:pt x="85" y="0"/>
                                </a:lnTo>
                                <a:lnTo>
                                  <a:pt x="114" y="0"/>
                                </a:lnTo>
                                <a:lnTo>
                                  <a:pt x="134" y="7"/>
                                </a:lnTo>
                                <a:close/>
                              </a:path>
                            </a:pathLst>
                          </a:custGeom>
                          <a:solidFill>
                            <a:srgbClr val="808080"/>
                          </a:solidFill>
                          <a:ln w="9525">
                            <a:noFill/>
                            <a:round/>
                            <a:headEnd/>
                            <a:tailEnd/>
                          </a:ln>
                        </p:spPr>
                        <p:txBody>
                          <a:bodyPr/>
                          <a:lstStyle/>
                          <a:p>
                            <a:endParaRPr lang="en-US"/>
                          </a:p>
                        </p:txBody>
                      </p:sp>
                      <p:sp>
                        <p:nvSpPr>
                          <p:cNvPr id="52827" name="Line 733"/>
                          <p:cNvSpPr>
                            <a:spLocks noChangeShapeType="1"/>
                          </p:cNvSpPr>
                          <p:nvPr/>
                        </p:nvSpPr>
                        <p:spPr bwMode="auto">
                          <a:xfrm>
                            <a:off x="3076" y="2767"/>
                            <a:ext cx="88" cy="26"/>
                          </a:xfrm>
                          <a:prstGeom prst="line">
                            <a:avLst/>
                          </a:prstGeom>
                          <a:noFill/>
                          <a:ln w="11113">
                            <a:solidFill>
                              <a:srgbClr val="3F3F3F"/>
                            </a:solidFill>
                            <a:round/>
                            <a:headEnd/>
                            <a:tailEnd/>
                          </a:ln>
                        </p:spPr>
                        <p:txBody>
                          <a:bodyPr/>
                          <a:lstStyle/>
                          <a:p>
                            <a:endParaRPr lang="en-US"/>
                          </a:p>
                        </p:txBody>
                      </p:sp>
                    </p:grpSp>
                  </p:grpSp>
                </p:grpSp>
              </p:grpSp>
              <p:grpSp>
                <p:nvGrpSpPr>
                  <p:cNvPr id="52695" name="Group 734"/>
                  <p:cNvGrpSpPr>
                    <a:grpSpLocks/>
                  </p:cNvGrpSpPr>
                  <p:nvPr/>
                </p:nvGrpSpPr>
                <p:grpSpPr bwMode="auto">
                  <a:xfrm>
                    <a:off x="2854" y="2737"/>
                    <a:ext cx="310" cy="151"/>
                    <a:chOff x="2854" y="2737"/>
                    <a:chExt cx="310" cy="151"/>
                  </a:xfrm>
                </p:grpSpPr>
                <p:grpSp>
                  <p:nvGrpSpPr>
                    <p:cNvPr id="52696" name="Group 735"/>
                    <p:cNvGrpSpPr>
                      <a:grpSpLocks/>
                    </p:cNvGrpSpPr>
                    <p:nvPr/>
                  </p:nvGrpSpPr>
                  <p:grpSpPr bwMode="auto">
                    <a:xfrm>
                      <a:off x="2854" y="2737"/>
                      <a:ext cx="310" cy="151"/>
                      <a:chOff x="2854" y="2737"/>
                      <a:chExt cx="310" cy="151"/>
                    </a:xfrm>
                  </p:grpSpPr>
                  <p:grpSp>
                    <p:nvGrpSpPr>
                      <p:cNvPr id="52708" name="Group 736"/>
                      <p:cNvGrpSpPr>
                        <a:grpSpLocks/>
                      </p:cNvGrpSpPr>
                      <p:nvPr/>
                    </p:nvGrpSpPr>
                    <p:grpSpPr bwMode="auto">
                      <a:xfrm>
                        <a:off x="2854" y="2737"/>
                        <a:ext cx="205" cy="144"/>
                        <a:chOff x="2854" y="2737"/>
                        <a:chExt cx="205" cy="144"/>
                      </a:xfrm>
                    </p:grpSpPr>
                    <p:grpSp>
                      <p:nvGrpSpPr>
                        <p:cNvPr id="52760" name="Group 737"/>
                        <p:cNvGrpSpPr>
                          <a:grpSpLocks/>
                        </p:cNvGrpSpPr>
                        <p:nvPr/>
                      </p:nvGrpSpPr>
                      <p:grpSpPr bwMode="auto">
                        <a:xfrm>
                          <a:off x="2854" y="2737"/>
                          <a:ext cx="176" cy="144"/>
                          <a:chOff x="2854" y="2737"/>
                          <a:chExt cx="176" cy="144"/>
                        </a:xfrm>
                      </p:grpSpPr>
                      <p:grpSp>
                        <p:nvGrpSpPr>
                          <p:cNvPr id="52802" name="Group 738"/>
                          <p:cNvGrpSpPr>
                            <a:grpSpLocks/>
                          </p:cNvGrpSpPr>
                          <p:nvPr/>
                        </p:nvGrpSpPr>
                        <p:grpSpPr bwMode="auto">
                          <a:xfrm>
                            <a:off x="2906" y="2809"/>
                            <a:ext cx="23" cy="23"/>
                            <a:chOff x="2906" y="2809"/>
                            <a:chExt cx="23" cy="23"/>
                          </a:xfrm>
                        </p:grpSpPr>
                        <p:sp>
                          <p:nvSpPr>
                            <p:cNvPr id="52817" name="Oval 739"/>
                            <p:cNvSpPr>
                              <a:spLocks noChangeArrowheads="1"/>
                            </p:cNvSpPr>
                            <p:nvPr/>
                          </p:nvSpPr>
                          <p:spPr bwMode="auto">
                            <a:xfrm>
                              <a:off x="2906" y="2809"/>
                              <a:ext cx="23" cy="23"/>
                            </a:xfrm>
                            <a:prstGeom prst="ellipse">
                              <a:avLst/>
                            </a:prstGeom>
                            <a:solidFill>
                              <a:srgbClr val="5F5F5F"/>
                            </a:solidFill>
                            <a:ln w="9525">
                              <a:noFill/>
                              <a:round/>
                              <a:headEnd/>
                              <a:tailEnd/>
                            </a:ln>
                          </p:spPr>
                          <p:txBody>
                            <a:bodyPr/>
                            <a:lstStyle/>
                            <a:p>
                              <a:endParaRPr lang="en-US"/>
                            </a:p>
                          </p:txBody>
                        </p:sp>
                        <p:sp>
                          <p:nvSpPr>
                            <p:cNvPr id="52818" name="Oval 740"/>
                            <p:cNvSpPr>
                              <a:spLocks noChangeArrowheads="1"/>
                            </p:cNvSpPr>
                            <p:nvPr/>
                          </p:nvSpPr>
                          <p:spPr bwMode="auto">
                            <a:xfrm>
                              <a:off x="2906" y="2809"/>
                              <a:ext cx="23" cy="23"/>
                            </a:xfrm>
                            <a:prstGeom prst="ellipse">
                              <a:avLst/>
                            </a:prstGeom>
                            <a:solidFill>
                              <a:srgbClr val="9F9F9F"/>
                            </a:solidFill>
                            <a:ln w="9525">
                              <a:noFill/>
                              <a:round/>
                              <a:headEnd/>
                              <a:tailEnd/>
                            </a:ln>
                          </p:spPr>
                          <p:txBody>
                            <a:bodyPr/>
                            <a:lstStyle/>
                            <a:p>
                              <a:endParaRPr lang="en-US"/>
                            </a:p>
                          </p:txBody>
                        </p:sp>
                        <p:sp>
                          <p:nvSpPr>
                            <p:cNvPr id="52819" name="Oval 741"/>
                            <p:cNvSpPr>
                              <a:spLocks noChangeArrowheads="1"/>
                            </p:cNvSpPr>
                            <p:nvPr/>
                          </p:nvSpPr>
                          <p:spPr bwMode="auto">
                            <a:xfrm>
                              <a:off x="2906" y="2809"/>
                              <a:ext cx="23" cy="23"/>
                            </a:xfrm>
                            <a:prstGeom prst="ellipse">
                              <a:avLst/>
                            </a:prstGeom>
                            <a:solidFill>
                              <a:srgbClr val="FF9F00"/>
                            </a:solidFill>
                            <a:ln w="9525">
                              <a:noFill/>
                              <a:round/>
                              <a:headEnd/>
                              <a:tailEnd/>
                            </a:ln>
                          </p:spPr>
                          <p:txBody>
                            <a:bodyPr/>
                            <a:lstStyle/>
                            <a:p>
                              <a:endParaRPr lang="en-US"/>
                            </a:p>
                          </p:txBody>
                        </p:sp>
                      </p:grpSp>
                      <p:grpSp>
                        <p:nvGrpSpPr>
                          <p:cNvPr id="52803" name="Group 742"/>
                          <p:cNvGrpSpPr>
                            <a:grpSpLocks/>
                          </p:cNvGrpSpPr>
                          <p:nvPr/>
                        </p:nvGrpSpPr>
                        <p:grpSpPr bwMode="auto">
                          <a:xfrm>
                            <a:off x="2854" y="2858"/>
                            <a:ext cx="9" cy="23"/>
                            <a:chOff x="2854" y="2858"/>
                            <a:chExt cx="9" cy="23"/>
                          </a:xfrm>
                        </p:grpSpPr>
                        <p:sp>
                          <p:nvSpPr>
                            <p:cNvPr id="52813" name="Oval 743"/>
                            <p:cNvSpPr>
                              <a:spLocks noChangeArrowheads="1"/>
                            </p:cNvSpPr>
                            <p:nvPr/>
                          </p:nvSpPr>
                          <p:spPr bwMode="auto">
                            <a:xfrm>
                              <a:off x="2854" y="2858"/>
                              <a:ext cx="9" cy="23"/>
                            </a:xfrm>
                            <a:prstGeom prst="ellipse">
                              <a:avLst/>
                            </a:prstGeom>
                            <a:solidFill>
                              <a:srgbClr val="C0C0C0"/>
                            </a:solidFill>
                            <a:ln w="9525">
                              <a:noFill/>
                              <a:round/>
                              <a:headEnd/>
                              <a:tailEnd/>
                            </a:ln>
                          </p:spPr>
                          <p:txBody>
                            <a:bodyPr/>
                            <a:lstStyle/>
                            <a:p>
                              <a:endParaRPr lang="en-US"/>
                            </a:p>
                          </p:txBody>
                        </p:sp>
                        <p:sp>
                          <p:nvSpPr>
                            <p:cNvPr id="52814" name="Oval 744"/>
                            <p:cNvSpPr>
                              <a:spLocks noChangeArrowheads="1"/>
                            </p:cNvSpPr>
                            <p:nvPr/>
                          </p:nvSpPr>
                          <p:spPr bwMode="auto">
                            <a:xfrm>
                              <a:off x="2854" y="2858"/>
                              <a:ext cx="9" cy="23"/>
                            </a:xfrm>
                            <a:prstGeom prst="ellipse">
                              <a:avLst/>
                            </a:prstGeom>
                            <a:solidFill>
                              <a:srgbClr val="808080"/>
                            </a:solidFill>
                            <a:ln w="9525">
                              <a:noFill/>
                              <a:round/>
                              <a:headEnd/>
                              <a:tailEnd/>
                            </a:ln>
                          </p:spPr>
                          <p:txBody>
                            <a:bodyPr/>
                            <a:lstStyle/>
                            <a:p>
                              <a:endParaRPr lang="en-US"/>
                            </a:p>
                          </p:txBody>
                        </p:sp>
                        <p:sp>
                          <p:nvSpPr>
                            <p:cNvPr id="52815" name="Oval 745"/>
                            <p:cNvSpPr>
                              <a:spLocks noChangeArrowheads="1"/>
                            </p:cNvSpPr>
                            <p:nvPr/>
                          </p:nvSpPr>
                          <p:spPr bwMode="auto">
                            <a:xfrm>
                              <a:off x="2854" y="2858"/>
                              <a:ext cx="9" cy="23"/>
                            </a:xfrm>
                            <a:prstGeom prst="ellipse">
                              <a:avLst/>
                            </a:prstGeom>
                            <a:solidFill>
                              <a:srgbClr val="FF9F00"/>
                            </a:solidFill>
                            <a:ln w="9525">
                              <a:noFill/>
                              <a:round/>
                              <a:headEnd/>
                              <a:tailEnd/>
                            </a:ln>
                          </p:spPr>
                          <p:txBody>
                            <a:bodyPr/>
                            <a:lstStyle/>
                            <a:p>
                              <a:endParaRPr lang="en-US"/>
                            </a:p>
                          </p:txBody>
                        </p:sp>
                        <p:sp>
                          <p:nvSpPr>
                            <p:cNvPr id="52816" name="Oval 746"/>
                            <p:cNvSpPr>
                              <a:spLocks noChangeArrowheads="1"/>
                            </p:cNvSpPr>
                            <p:nvPr/>
                          </p:nvSpPr>
                          <p:spPr bwMode="auto">
                            <a:xfrm>
                              <a:off x="2854" y="2858"/>
                              <a:ext cx="9" cy="23"/>
                            </a:xfrm>
                            <a:prstGeom prst="ellipse">
                              <a:avLst/>
                            </a:prstGeom>
                            <a:solidFill>
                              <a:srgbClr val="FFBF5F"/>
                            </a:solidFill>
                            <a:ln w="9525">
                              <a:noFill/>
                              <a:round/>
                              <a:headEnd/>
                              <a:tailEnd/>
                            </a:ln>
                          </p:spPr>
                          <p:txBody>
                            <a:bodyPr/>
                            <a:lstStyle/>
                            <a:p>
                              <a:endParaRPr lang="en-US"/>
                            </a:p>
                          </p:txBody>
                        </p:sp>
                      </p:grpSp>
                      <p:grpSp>
                        <p:nvGrpSpPr>
                          <p:cNvPr id="52804" name="Group 747"/>
                          <p:cNvGrpSpPr>
                            <a:grpSpLocks/>
                          </p:cNvGrpSpPr>
                          <p:nvPr/>
                        </p:nvGrpSpPr>
                        <p:grpSpPr bwMode="auto">
                          <a:xfrm>
                            <a:off x="2961" y="2858"/>
                            <a:ext cx="20" cy="23"/>
                            <a:chOff x="2961" y="2858"/>
                            <a:chExt cx="20" cy="23"/>
                          </a:xfrm>
                        </p:grpSpPr>
                        <p:sp>
                          <p:nvSpPr>
                            <p:cNvPr id="52809" name="Oval 748"/>
                            <p:cNvSpPr>
                              <a:spLocks noChangeArrowheads="1"/>
                            </p:cNvSpPr>
                            <p:nvPr/>
                          </p:nvSpPr>
                          <p:spPr bwMode="auto">
                            <a:xfrm>
                              <a:off x="2961" y="2858"/>
                              <a:ext cx="20" cy="23"/>
                            </a:xfrm>
                            <a:prstGeom prst="ellipse">
                              <a:avLst/>
                            </a:prstGeom>
                            <a:solidFill>
                              <a:srgbClr val="C0C0C0"/>
                            </a:solidFill>
                            <a:ln w="9525">
                              <a:noFill/>
                              <a:round/>
                              <a:headEnd/>
                              <a:tailEnd/>
                            </a:ln>
                          </p:spPr>
                          <p:txBody>
                            <a:bodyPr/>
                            <a:lstStyle/>
                            <a:p>
                              <a:endParaRPr lang="en-US"/>
                            </a:p>
                          </p:txBody>
                        </p:sp>
                        <p:sp>
                          <p:nvSpPr>
                            <p:cNvPr id="52810" name="Oval 749"/>
                            <p:cNvSpPr>
                              <a:spLocks noChangeArrowheads="1"/>
                            </p:cNvSpPr>
                            <p:nvPr/>
                          </p:nvSpPr>
                          <p:spPr bwMode="auto">
                            <a:xfrm>
                              <a:off x="2961" y="2858"/>
                              <a:ext cx="20" cy="23"/>
                            </a:xfrm>
                            <a:prstGeom prst="ellipse">
                              <a:avLst/>
                            </a:prstGeom>
                            <a:solidFill>
                              <a:srgbClr val="808080"/>
                            </a:solidFill>
                            <a:ln w="9525">
                              <a:noFill/>
                              <a:round/>
                              <a:headEnd/>
                              <a:tailEnd/>
                            </a:ln>
                          </p:spPr>
                          <p:txBody>
                            <a:bodyPr/>
                            <a:lstStyle/>
                            <a:p>
                              <a:endParaRPr lang="en-US"/>
                            </a:p>
                          </p:txBody>
                        </p:sp>
                        <p:sp>
                          <p:nvSpPr>
                            <p:cNvPr id="52811" name="Oval 750"/>
                            <p:cNvSpPr>
                              <a:spLocks noChangeArrowheads="1"/>
                            </p:cNvSpPr>
                            <p:nvPr/>
                          </p:nvSpPr>
                          <p:spPr bwMode="auto">
                            <a:xfrm>
                              <a:off x="2961" y="2858"/>
                              <a:ext cx="20" cy="23"/>
                            </a:xfrm>
                            <a:prstGeom prst="ellipse">
                              <a:avLst/>
                            </a:prstGeom>
                            <a:solidFill>
                              <a:srgbClr val="FF9F00"/>
                            </a:solidFill>
                            <a:ln w="9525">
                              <a:noFill/>
                              <a:round/>
                              <a:headEnd/>
                              <a:tailEnd/>
                            </a:ln>
                          </p:spPr>
                          <p:txBody>
                            <a:bodyPr/>
                            <a:lstStyle/>
                            <a:p>
                              <a:endParaRPr lang="en-US"/>
                            </a:p>
                          </p:txBody>
                        </p:sp>
                        <p:sp>
                          <p:nvSpPr>
                            <p:cNvPr id="52812" name="Oval 751"/>
                            <p:cNvSpPr>
                              <a:spLocks noChangeArrowheads="1"/>
                            </p:cNvSpPr>
                            <p:nvPr/>
                          </p:nvSpPr>
                          <p:spPr bwMode="auto">
                            <a:xfrm>
                              <a:off x="2974" y="2858"/>
                              <a:ext cx="7" cy="10"/>
                            </a:xfrm>
                            <a:prstGeom prst="ellipse">
                              <a:avLst/>
                            </a:prstGeom>
                            <a:solidFill>
                              <a:srgbClr val="FFBF5F"/>
                            </a:solidFill>
                            <a:ln w="9525">
                              <a:noFill/>
                              <a:round/>
                              <a:headEnd/>
                              <a:tailEnd/>
                            </a:ln>
                          </p:spPr>
                          <p:txBody>
                            <a:bodyPr/>
                            <a:lstStyle/>
                            <a:p>
                              <a:endParaRPr lang="en-US"/>
                            </a:p>
                          </p:txBody>
                        </p:sp>
                      </p:grpSp>
                      <p:grpSp>
                        <p:nvGrpSpPr>
                          <p:cNvPr id="52805" name="Group 752"/>
                          <p:cNvGrpSpPr>
                            <a:grpSpLocks/>
                          </p:cNvGrpSpPr>
                          <p:nvPr/>
                        </p:nvGrpSpPr>
                        <p:grpSpPr bwMode="auto">
                          <a:xfrm>
                            <a:off x="3017" y="2737"/>
                            <a:ext cx="13" cy="1"/>
                            <a:chOff x="3017" y="2737"/>
                            <a:chExt cx="13" cy="1"/>
                          </a:xfrm>
                        </p:grpSpPr>
                        <p:sp>
                          <p:nvSpPr>
                            <p:cNvPr id="52806" name="Freeform 753"/>
                            <p:cNvSpPr>
                              <a:spLocks/>
                            </p:cNvSpPr>
                            <p:nvPr/>
                          </p:nvSpPr>
                          <p:spPr bwMode="auto">
                            <a:xfrm>
                              <a:off x="3017" y="2737"/>
                              <a:ext cx="13" cy="1"/>
                            </a:xfrm>
                            <a:custGeom>
                              <a:avLst/>
                              <a:gdLst>
                                <a:gd name="T0" fmla="*/ 13 w 13"/>
                                <a:gd name="T1" fmla="*/ 0 h 1"/>
                                <a:gd name="T2" fmla="*/ 13 w 13"/>
                                <a:gd name="T3" fmla="*/ 0 h 1"/>
                                <a:gd name="T4" fmla="*/ 6 w 13"/>
                                <a:gd name="T5" fmla="*/ 0 h 1"/>
                                <a:gd name="T6" fmla="*/ 0 w 13"/>
                                <a:gd name="T7" fmla="*/ 0 h 1"/>
                                <a:gd name="T8" fmla="*/ 6 w 13"/>
                                <a:gd name="T9" fmla="*/ 0 h 1"/>
                                <a:gd name="T10" fmla="*/ 13 w 13"/>
                                <a:gd name="T11" fmla="*/ 0 h 1"/>
                                <a:gd name="T12" fmla="*/ 0 60000 65536"/>
                                <a:gd name="T13" fmla="*/ 0 60000 65536"/>
                                <a:gd name="T14" fmla="*/ 0 60000 65536"/>
                                <a:gd name="T15" fmla="*/ 0 60000 65536"/>
                                <a:gd name="T16" fmla="*/ 0 60000 65536"/>
                                <a:gd name="T17" fmla="*/ 0 60000 65536"/>
                                <a:gd name="T18" fmla="*/ 0 w 13"/>
                                <a:gd name="T19" fmla="*/ 0 h 1"/>
                                <a:gd name="T20" fmla="*/ 13 w 13"/>
                                <a:gd name="T21" fmla="*/ 1 h 1"/>
                              </a:gdLst>
                              <a:ahLst/>
                              <a:cxnLst>
                                <a:cxn ang="T12">
                                  <a:pos x="T0" y="T1"/>
                                </a:cxn>
                                <a:cxn ang="T13">
                                  <a:pos x="T2" y="T3"/>
                                </a:cxn>
                                <a:cxn ang="T14">
                                  <a:pos x="T4" y="T5"/>
                                </a:cxn>
                                <a:cxn ang="T15">
                                  <a:pos x="T6" y="T7"/>
                                </a:cxn>
                                <a:cxn ang="T16">
                                  <a:pos x="T8" y="T9"/>
                                </a:cxn>
                                <a:cxn ang="T17">
                                  <a:pos x="T10" y="T11"/>
                                </a:cxn>
                              </a:cxnLst>
                              <a:rect l="T18" t="T19" r="T20" b="T21"/>
                              <a:pathLst>
                                <a:path w="13" h="1">
                                  <a:moveTo>
                                    <a:pt x="13" y="0"/>
                                  </a:moveTo>
                                  <a:lnTo>
                                    <a:pt x="13" y="0"/>
                                  </a:lnTo>
                                  <a:lnTo>
                                    <a:pt x="6" y="0"/>
                                  </a:lnTo>
                                  <a:lnTo>
                                    <a:pt x="0" y="0"/>
                                  </a:lnTo>
                                  <a:lnTo>
                                    <a:pt x="6" y="0"/>
                                  </a:lnTo>
                                  <a:lnTo>
                                    <a:pt x="13" y="0"/>
                                  </a:lnTo>
                                  <a:close/>
                                </a:path>
                              </a:pathLst>
                            </a:custGeom>
                            <a:solidFill>
                              <a:srgbClr val="808080"/>
                            </a:solidFill>
                            <a:ln w="9525">
                              <a:noFill/>
                              <a:round/>
                              <a:headEnd/>
                              <a:tailEnd/>
                            </a:ln>
                          </p:spPr>
                          <p:txBody>
                            <a:bodyPr/>
                            <a:lstStyle/>
                            <a:p>
                              <a:endParaRPr lang="en-US"/>
                            </a:p>
                          </p:txBody>
                        </p:sp>
                        <p:sp>
                          <p:nvSpPr>
                            <p:cNvPr id="52807" name="Freeform 754"/>
                            <p:cNvSpPr>
                              <a:spLocks/>
                            </p:cNvSpPr>
                            <p:nvPr/>
                          </p:nvSpPr>
                          <p:spPr bwMode="auto">
                            <a:xfrm>
                              <a:off x="3017" y="2737"/>
                              <a:ext cx="3" cy="1"/>
                            </a:xfrm>
                            <a:custGeom>
                              <a:avLst/>
                              <a:gdLst>
                                <a:gd name="T0" fmla="*/ 3 w 3"/>
                                <a:gd name="T1" fmla="*/ 0 h 1"/>
                                <a:gd name="T2" fmla="*/ 3 w 3"/>
                                <a:gd name="T3" fmla="*/ 0 h 1"/>
                                <a:gd name="T4" fmla="*/ 0 w 3"/>
                                <a:gd name="T5" fmla="*/ 0 h 1"/>
                                <a:gd name="T6" fmla="*/ 3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3" y="0"/>
                                  </a:moveTo>
                                  <a:lnTo>
                                    <a:pt x="3" y="0"/>
                                  </a:lnTo>
                                  <a:lnTo>
                                    <a:pt x="0" y="0"/>
                                  </a:lnTo>
                                  <a:lnTo>
                                    <a:pt x="3" y="0"/>
                                  </a:lnTo>
                                  <a:close/>
                                </a:path>
                              </a:pathLst>
                            </a:custGeom>
                            <a:solidFill>
                              <a:srgbClr val="9F9F9F"/>
                            </a:solidFill>
                            <a:ln w="9525">
                              <a:noFill/>
                              <a:round/>
                              <a:headEnd/>
                              <a:tailEnd/>
                            </a:ln>
                          </p:spPr>
                          <p:txBody>
                            <a:bodyPr/>
                            <a:lstStyle/>
                            <a:p>
                              <a:endParaRPr lang="en-US"/>
                            </a:p>
                          </p:txBody>
                        </p:sp>
                        <p:sp>
                          <p:nvSpPr>
                            <p:cNvPr id="52808" name="Freeform 755"/>
                            <p:cNvSpPr>
                              <a:spLocks/>
                            </p:cNvSpPr>
                            <p:nvPr/>
                          </p:nvSpPr>
                          <p:spPr bwMode="auto">
                            <a:xfrm>
                              <a:off x="3017" y="2737"/>
                              <a:ext cx="3" cy="1"/>
                            </a:xfrm>
                            <a:custGeom>
                              <a:avLst/>
                              <a:gdLst>
                                <a:gd name="T0" fmla="*/ 3 w 3"/>
                                <a:gd name="T1" fmla="*/ 0 h 1"/>
                                <a:gd name="T2" fmla="*/ 3 w 3"/>
                                <a:gd name="T3" fmla="*/ 0 h 1"/>
                                <a:gd name="T4" fmla="*/ 0 w 3"/>
                                <a:gd name="T5" fmla="*/ 0 h 1"/>
                                <a:gd name="T6" fmla="*/ 3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3" y="0"/>
                                  </a:moveTo>
                                  <a:lnTo>
                                    <a:pt x="3" y="0"/>
                                  </a:lnTo>
                                  <a:lnTo>
                                    <a:pt x="0" y="0"/>
                                  </a:lnTo>
                                  <a:lnTo>
                                    <a:pt x="3" y="0"/>
                                  </a:lnTo>
                                  <a:close/>
                                </a:path>
                              </a:pathLst>
                            </a:custGeom>
                            <a:solidFill>
                              <a:srgbClr val="FF9F00"/>
                            </a:solidFill>
                            <a:ln w="9525">
                              <a:noFill/>
                              <a:round/>
                              <a:headEnd/>
                              <a:tailEnd/>
                            </a:ln>
                          </p:spPr>
                          <p:txBody>
                            <a:bodyPr/>
                            <a:lstStyle/>
                            <a:p>
                              <a:endParaRPr lang="en-US"/>
                            </a:p>
                          </p:txBody>
                        </p:sp>
                      </p:grpSp>
                    </p:grpSp>
                    <p:grpSp>
                      <p:nvGrpSpPr>
                        <p:cNvPr id="52761" name="Group 756"/>
                        <p:cNvGrpSpPr>
                          <a:grpSpLocks/>
                        </p:cNvGrpSpPr>
                        <p:nvPr/>
                      </p:nvGrpSpPr>
                      <p:grpSpPr bwMode="auto">
                        <a:xfrm>
                          <a:off x="2906" y="2764"/>
                          <a:ext cx="153" cy="52"/>
                          <a:chOff x="2906" y="2764"/>
                          <a:chExt cx="153" cy="52"/>
                        </a:xfrm>
                      </p:grpSpPr>
                      <p:grpSp>
                        <p:nvGrpSpPr>
                          <p:cNvPr id="52762" name="Group 757"/>
                          <p:cNvGrpSpPr>
                            <a:grpSpLocks/>
                          </p:cNvGrpSpPr>
                          <p:nvPr/>
                        </p:nvGrpSpPr>
                        <p:grpSpPr bwMode="auto">
                          <a:xfrm>
                            <a:off x="2906" y="2764"/>
                            <a:ext cx="65" cy="45"/>
                            <a:chOff x="2906" y="2764"/>
                            <a:chExt cx="65" cy="45"/>
                          </a:xfrm>
                        </p:grpSpPr>
                        <p:grpSp>
                          <p:nvGrpSpPr>
                            <p:cNvPr id="52778" name="Group 758"/>
                            <p:cNvGrpSpPr>
                              <a:grpSpLocks/>
                            </p:cNvGrpSpPr>
                            <p:nvPr/>
                          </p:nvGrpSpPr>
                          <p:grpSpPr bwMode="auto">
                            <a:xfrm>
                              <a:off x="2906" y="2764"/>
                              <a:ext cx="39" cy="45"/>
                              <a:chOff x="2906" y="2764"/>
                              <a:chExt cx="39" cy="45"/>
                            </a:xfrm>
                          </p:grpSpPr>
                          <p:grpSp>
                            <p:nvGrpSpPr>
                              <p:cNvPr id="52792" name="Group 759"/>
                              <p:cNvGrpSpPr>
                                <a:grpSpLocks/>
                              </p:cNvGrpSpPr>
                              <p:nvPr/>
                            </p:nvGrpSpPr>
                            <p:grpSpPr bwMode="auto">
                              <a:xfrm>
                                <a:off x="2906" y="2764"/>
                                <a:ext cx="39" cy="26"/>
                                <a:chOff x="2906" y="2764"/>
                                <a:chExt cx="39" cy="26"/>
                              </a:xfrm>
                            </p:grpSpPr>
                            <p:sp>
                              <p:nvSpPr>
                                <p:cNvPr id="52800" name="Freeform 760"/>
                                <p:cNvSpPr>
                                  <a:spLocks/>
                                </p:cNvSpPr>
                                <p:nvPr/>
                              </p:nvSpPr>
                              <p:spPr bwMode="auto">
                                <a:xfrm>
                                  <a:off x="2906" y="2764"/>
                                  <a:ext cx="39" cy="26"/>
                                </a:xfrm>
                                <a:custGeom>
                                  <a:avLst/>
                                  <a:gdLst>
                                    <a:gd name="T0" fmla="*/ 0 w 39"/>
                                    <a:gd name="T1" fmla="*/ 26 h 26"/>
                                    <a:gd name="T2" fmla="*/ 0 w 39"/>
                                    <a:gd name="T3" fmla="*/ 26 h 26"/>
                                    <a:gd name="T4" fmla="*/ 10 w 39"/>
                                    <a:gd name="T5" fmla="*/ 16 h 26"/>
                                    <a:gd name="T6" fmla="*/ 29 w 39"/>
                                    <a:gd name="T7" fmla="*/ 0 h 26"/>
                                    <a:gd name="T8" fmla="*/ 39 w 39"/>
                                    <a:gd name="T9" fmla="*/ 0 h 26"/>
                                    <a:gd name="T10" fmla="*/ 29 w 39"/>
                                    <a:gd name="T11" fmla="*/ 6 h 26"/>
                                    <a:gd name="T12" fmla="*/ 29 w 39"/>
                                    <a:gd name="T13" fmla="*/ 0 h 26"/>
                                    <a:gd name="T14" fmla="*/ 10 w 39"/>
                                    <a:gd name="T15" fmla="*/ 16 h 26"/>
                                    <a:gd name="T16" fmla="*/ 0 w 39"/>
                                    <a:gd name="T17" fmla="*/ 26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26"/>
                                    <a:gd name="T29" fmla="*/ 39 w 39"/>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26">
                                      <a:moveTo>
                                        <a:pt x="0" y="26"/>
                                      </a:moveTo>
                                      <a:lnTo>
                                        <a:pt x="0" y="26"/>
                                      </a:lnTo>
                                      <a:lnTo>
                                        <a:pt x="10" y="16"/>
                                      </a:lnTo>
                                      <a:lnTo>
                                        <a:pt x="29" y="0"/>
                                      </a:lnTo>
                                      <a:lnTo>
                                        <a:pt x="39" y="0"/>
                                      </a:lnTo>
                                      <a:lnTo>
                                        <a:pt x="29" y="6"/>
                                      </a:lnTo>
                                      <a:lnTo>
                                        <a:pt x="29" y="0"/>
                                      </a:lnTo>
                                      <a:lnTo>
                                        <a:pt x="10" y="16"/>
                                      </a:lnTo>
                                      <a:lnTo>
                                        <a:pt x="0" y="26"/>
                                      </a:lnTo>
                                      <a:close/>
                                    </a:path>
                                  </a:pathLst>
                                </a:custGeom>
                                <a:solidFill>
                                  <a:srgbClr val="3F3F3F"/>
                                </a:solidFill>
                                <a:ln w="9525">
                                  <a:noFill/>
                                  <a:round/>
                                  <a:headEnd/>
                                  <a:tailEnd/>
                                </a:ln>
                              </p:spPr>
                              <p:txBody>
                                <a:bodyPr/>
                                <a:lstStyle/>
                                <a:p>
                                  <a:endParaRPr lang="en-US"/>
                                </a:p>
                              </p:txBody>
                            </p:sp>
                            <p:sp>
                              <p:nvSpPr>
                                <p:cNvPr id="52801" name="Freeform 761"/>
                                <p:cNvSpPr>
                                  <a:spLocks/>
                                </p:cNvSpPr>
                                <p:nvPr/>
                              </p:nvSpPr>
                              <p:spPr bwMode="auto">
                                <a:xfrm>
                                  <a:off x="2906" y="2764"/>
                                  <a:ext cx="39" cy="26"/>
                                </a:xfrm>
                                <a:custGeom>
                                  <a:avLst/>
                                  <a:gdLst>
                                    <a:gd name="T0" fmla="*/ 0 w 39"/>
                                    <a:gd name="T1" fmla="*/ 26 h 26"/>
                                    <a:gd name="T2" fmla="*/ 0 w 39"/>
                                    <a:gd name="T3" fmla="*/ 26 h 26"/>
                                    <a:gd name="T4" fmla="*/ 10 w 39"/>
                                    <a:gd name="T5" fmla="*/ 16 h 26"/>
                                    <a:gd name="T6" fmla="*/ 29 w 39"/>
                                    <a:gd name="T7" fmla="*/ 0 h 26"/>
                                    <a:gd name="T8" fmla="*/ 39 w 39"/>
                                    <a:gd name="T9" fmla="*/ 0 h 26"/>
                                    <a:gd name="T10" fmla="*/ 29 w 39"/>
                                    <a:gd name="T11" fmla="*/ 6 h 26"/>
                                    <a:gd name="T12" fmla="*/ 29 w 39"/>
                                    <a:gd name="T13" fmla="*/ 0 h 26"/>
                                    <a:gd name="T14" fmla="*/ 10 w 39"/>
                                    <a:gd name="T15" fmla="*/ 16 h 26"/>
                                    <a:gd name="T16" fmla="*/ 0 w 39"/>
                                    <a:gd name="T17" fmla="*/ 26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26"/>
                                    <a:gd name="T29" fmla="*/ 39 w 39"/>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26">
                                      <a:moveTo>
                                        <a:pt x="0" y="26"/>
                                      </a:moveTo>
                                      <a:lnTo>
                                        <a:pt x="0" y="26"/>
                                      </a:lnTo>
                                      <a:lnTo>
                                        <a:pt x="10" y="16"/>
                                      </a:lnTo>
                                      <a:lnTo>
                                        <a:pt x="29" y="0"/>
                                      </a:lnTo>
                                      <a:lnTo>
                                        <a:pt x="39" y="0"/>
                                      </a:lnTo>
                                      <a:lnTo>
                                        <a:pt x="29" y="6"/>
                                      </a:lnTo>
                                      <a:lnTo>
                                        <a:pt x="29" y="0"/>
                                      </a:lnTo>
                                      <a:lnTo>
                                        <a:pt x="10" y="16"/>
                                      </a:lnTo>
                                      <a:lnTo>
                                        <a:pt x="0" y="26"/>
                                      </a:lnTo>
                                      <a:close/>
                                    </a:path>
                                  </a:pathLst>
                                </a:custGeom>
                                <a:solidFill>
                                  <a:srgbClr val="9F9F9F"/>
                                </a:solidFill>
                                <a:ln w="9525">
                                  <a:noFill/>
                                  <a:round/>
                                  <a:headEnd/>
                                  <a:tailEnd/>
                                </a:ln>
                              </p:spPr>
                              <p:txBody>
                                <a:bodyPr/>
                                <a:lstStyle/>
                                <a:p>
                                  <a:endParaRPr lang="en-US"/>
                                </a:p>
                              </p:txBody>
                            </p:sp>
                          </p:grpSp>
                          <p:grpSp>
                            <p:nvGrpSpPr>
                              <p:cNvPr id="52793" name="Group 762"/>
                              <p:cNvGrpSpPr>
                                <a:grpSpLocks/>
                              </p:cNvGrpSpPr>
                              <p:nvPr/>
                            </p:nvGrpSpPr>
                            <p:grpSpPr bwMode="auto">
                              <a:xfrm>
                                <a:off x="2906" y="2799"/>
                                <a:ext cx="10" cy="10"/>
                                <a:chOff x="2906" y="2799"/>
                                <a:chExt cx="10" cy="10"/>
                              </a:xfrm>
                            </p:grpSpPr>
                            <p:grpSp>
                              <p:nvGrpSpPr>
                                <p:cNvPr id="52794" name="Group 763"/>
                                <p:cNvGrpSpPr>
                                  <a:grpSpLocks/>
                                </p:cNvGrpSpPr>
                                <p:nvPr/>
                              </p:nvGrpSpPr>
                              <p:grpSpPr bwMode="auto">
                                <a:xfrm>
                                  <a:off x="2906" y="2799"/>
                                  <a:ext cx="10" cy="10"/>
                                  <a:chOff x="2906" y="2799"/>
                                  <a:chExt cx="10" cy="10"/>
                                </a:xfrm>
                              </p:grpSpPr>
                              <p:sp>
                                <p:nvSpPr>
                                  <p:cNvPr id="52798" name="Oval 764"/>
                                  <p:cNvSpPr>
                                    <a:spLocks noChangeArrowheads="1"/>
                                  </p:cNvSpPr>
                                  <p:nvPr/>
                                </p:nvSpPr>
                                <p:spPr bwMode="auto">
                                  <a:xfrm>
                                    <a:off x="2906" y="2799"/>
                                    <a:ext cx="10" cy="10"/>
                                  </a:xfrm>
                                  <a:prstGeom prst="ellipse">
                                    <a:avLst/>
                                  </a:prstGeom>
                                  <a:solidFill>
                                    <a:srgbClr val="5F5F5F"/>
                                  </a:solidFill>
                                  <a:ln w="9525">
                                    <a:noFill/>
                                    <a:round/>
                                    <a:headEnd/>
                                    <a:tailEnd/>
                                  </a:ln>
                                </p:spPr>
                                <p:txBody>
                                  <a:bodyPr/>
                                  <a:lstStyle/>
                                  <a:p>
                                    <a:endParaRPr lang="en-US"/>
                                  </a:p>
                                </p:txBody>
                              </p:sp>
                              <p:sp>
                                <p:nvSpPr>
                                  <p:cNvPr id="52799" name="Oval 765"/>
                                  <p:cNvSpPr>
                                    <a:spLocks noChangeArrowheads="1"/>
                                  </p:cNvSpPr>
                                  <p:nvPr/>
                                </p:nvSpPr>
                                <p:spPr bwMode="auto">
                                  <a:xfrm>
                                    <a:off x="2906" y="2799"/>
                                    <a:ext cx="10" cy="10"/>
                                  </a:xfrm>
                                  <a:prstGeom prst="ellipse">
                                    <a:avLst/>
                                  </a:prstGeom>
                                  <a:solidFill>
                                    <a:srgbClr val="9F9F9F"/>
                                  </a:solidFill>
                                  <a:ln w="9525">
                                    <a:noFill/>
                                    <a:round/>
                                    <a:headEnd/>
                                    <a:tailEnd/>
                                  </a:ln>
                                </p:spPr>
                                <p:txBody>
                                  <a:bodyPr/>
                                  <a:lstStyle/>
                                  <a:p>
                                    <a:endParaRPr lang="en-US"/>
                                  </a:p>
                                </p:txBody>
                              </p:sp>
                            </p:grpSp>
                            <p:grpSp>
                              <p:nvGrpSpPr>
                                <p:cNvPr id="52795" name="Group 766"/>
                                <p:cNvGrpSpPr>
                                  <a:grpSpLocks/>
                                </p:cNvGrpSpPr>
                                <p:nvPr/>
                              </p:nvGrpSpPr>
                              <p:grpSpPr bwMode="auto">
                                <a:xfrm>
                                  <a:off x="2906" y="2799"/>
                                  <a:ext cx="10" cy="10"/>
                                  <a:chOff x="2906" y="2799"/>
                                  <a:chExt cx="10" cy="10"/>
                                </a:xfrm>
                              </p:grpSpPr>
                              <p:sp>
                                <p:nvSpPr>
                                  <p:cNvPr id="52796" name="Oval 767"/>
                                  <p:cNvSpPr>
                                    <a:spLocks noChangeArrowheads="1"/>
                                  </p:cNvSpPr>
                                  <p:nvPr/>
                                </p:nvSpPr>
                                <p:spPr bwMode="auto">
                                  <a:xfrm>
                                    <a:off x="2906" y="2799"/>
                                    <a:ext cx="10" cy="10"/>
                                  </a:xfrm>
                                  <a:prstGeom prst="ellipse">
                                    <a:avLst/>
                                  </a:prstGeom>
                                  <a:solidFill>
                                    <a:srgbClr val="5F5F5F"/>
                                  </a:solidFill>
                                  <a:ln w="9525">
                                    <a:noFill/>
                                    <a:round/>
                                    <a:headEnd/>
                                    <a:tailEnd/>
                                  </a:ln>
                                </p:spPr>
                                <p:txBody>
                                  <a:bodyPr/>
                                  <a:lstStyle/>
                                  <a:p>
                                    <a:endParaRPr lang="en-US"/>
                                  </a:p>
                                </p:txBody>
                              </p:sp>
                              <p:sp>
                                <p:nvSpPr>
                                  <p:cNvPr id="52797" name="Oval 768"/>
                                  <p:cNvSpPr>
                                    <a:spLocks noChangeArrowheads="1"/>
                                  </p:cNvSpPr>
                                  <p:nvPr/>
                                </p:nvSpPr>
                                <p:spPr bwMode="auto">
                                  <a:xfrm>
                                    <a:off x="2906" y="2799"/>
                                    <a:ext cx="10" cy="10"/>
                                  </a:xfrm>
                                  <a:prstGeom prst="ellipse">
                                    <a:avLst/>
                                  </a:prstGeom>
                                  <a:solidFill>
                                    <a:srgbClr val="9F9F9F"/>
                                  </a:solidFill>
                                  <a:ln w="9525">
                                    <a:noFill/>
                                    <a:round/>
                                    <a:headEnd/>
                                    <a:tailEnd/>
                                  </a:ln>
                                </p:spPr>
                                <p:txBody>
                                  <a:bodyPr/>
                                  <a:lstStyle/>
                                  <a:p>
                                    <a:endParaRPr lang="en-US"/>
                                  </a:p>
                                </p:txBody>
                              </p:sp>
                            </p:grpSp>
                          </p:grpSp>
                        </p:grpSp>
                        <p:grpSp>
                          <p:nvGrpSpPr>
                            <p:cNvPr id="52779" name="Group 769"/>
                            <p:cNvGrpSpPr>
                              <a:grpSpLocks/>
                            </p:cNvGrpSpPr>
                            <p:nvPr/>
                          </p:nvGrpSpPr>
                          <p:grpSpPr bwMode="auto">
                            <a:xfrm>
                              <a:off x="2942" y="2764"/>
                              <a:ext cx="29" cy="45"/>
                              <a:chOff x="2942" y="2764"/>
                              <a:chExt cx="29" cy="45"/>
                            </a:xfrm>
                          </p:grpSpPr>
                          <p:grpSp>
                            <p:nvGrpSpPr>
                              <p:cNvPr id="52780" name="Group 770"/>
                              <p:cNvGrpSpPr>
                                <a:grpSpLocks/>
                              </p:cNvGrpSpPr>
                              <p:nvPr/>
                            </p:nvGrpSpPr>
                            <p:grpSpPr bwMode="auto">
                              <a:xfrm>
                                <a:off x="2942" y="2764"/>
                                <a:ext cx="16" cy="29"/>
                                <a:chOff x="2942" y="2764"/>
                                <a:chExt cx="16" cy="29"/>
                              </a:xfrm>
                            </p:grpSpPr>
                            <p:sp>
                              <p:nvSpPr>
                                <p:cNvPr id="52788" name="Line 771"/>
                                <p:cNvSpPr>
                                  <a:spLocks noChangeShapeType="1"/>
                                </p:cNvSpPr>
                                <p:nvPr/>
                              </p:nvSpPr>
                              <p:spPr bwMode="auto">
                                <a:xfrm>
                                  <a:off x="2955" y="2780"/>
                                  <a:ext cx="3" cy="13"/>
                                </a:xfrm>
                                <a:prstGeom prst="line">
                                  <a:avLst/>
                                </a:prstGeom>
                                <a:noFill/>
                                <a:ln w="11113">
                                  <a:solidFill>
                                    <a:srgbClr val="5F5F5F"/>
                                  </a:solidFill>
                                  <a:round/>
                                  <a:headEnd/>
                                  <a:tailEnd/>
                                </a:ln>
                              </p:spPr>
                              <p:txBody>
                                <a:bodyPr/>
                                <a:lstStyle/>
                                <a:p>
                                  <a:endParaRPr lang="en-US"/>
                                </a:p>
                              </p:txBody>
                            </p:sp>
                            <p:grpSp>
                              <p:nvGrpSpPr>
                                <p:cNvPr id="52789" name="Group 772"/>
                                <p:cNvGrpSpPr>
                                  <a:grpSpLocks/>
                                </p:cNvGrpSpPr>
                                <p:nvPr/>
                              </p:nvGrpSpPr>
                              <p:grpSpPr bwMode="auto">
                                <a:xfrm>
                                  <a:off x="2942" y="2764"/>
                                  <a:ext cx="13" cy="26"/>
                                  <a:chOff x="2942" y="2764"/>
                                  <a:chExt cx="13" cy="26"/>
                                </a:xfrm>
                              </p:grpSpPr>
                              <p:sp>
                                <p:nvSpPr>
                                  <p:cNvPr id="52790" name="Freeform 773"/>
                                  <p:cNvSpPr>
                                    <a:spLocks/>
                                  </p:cNvSpPr>
                                  <p:nvPr/>
                                </p:nvSpPr>
                                <p:spPr bwMode="auto">
                                  <a:xfrm>
                                    <a:off x="2942" y="2764"/>
                                    <a:ext cx="13" cy="26"/>
                                  </a:xfrm>
                                  <a:custGeom>
                                    <a:avLst/>
                                    <a:gdLst>
                                      <a:gd name="T0" fmla="*/ 6 w 13"/>
                                      <a:gd name="T1" fmla="*/ 0 h 26"/>
                                      <a:gd name="T2" fmla="*/ 6 w 13"/>
                                      <a:gd name="T3" fmla="*/ 0 h 26"/>
                                      <a:gd name="T4" fmla="*/ 0 w 13"/>
                                      <a:gd name="T5" fmla="*/ 6 h 26"/>
                                      <a:gd name="T6" fmla="*/ 6 w 13"/>
                                      <a:gd name="T7" fmla="*/ 6 h 26"/>
                                      <a:gd name="T8" fmla="*/ 13 w 13"/>
                                      <a:gd name="T9" fmla="*/ 26 h 26"/>
                                      <a:gd name="T10" fmla="*/ 6 w 13"/>
                                      <a:gd name="T11" fmla="*/ 6 h 26"/>
                                      <a:gd name="T12" fmla="*/ 6 w 13"/>
                                      <a:gd name="T13" fmla="*/ 0 h 26"/>
                                      <a:gd name="T14" fmla="*/ 0 60000 65536"/>
                                      <a:gd name="T15" fmla="*/ 0 60000 65536"/>
                                      <a:gd name="T16" fmla="*/ 0 60000 65536"/>
                                      <a:gd name="T17" fmla="*/ 0 60000 65536"/>
                                      <a:gd name="T18" fmla="*/ 0 60000 65536"/>
                                      <a:gd name="T19" fmla="*/ 0 60000 65536"/>
                                      <a:gd name="T20" fmla="*/ 0 60000 65536"/>
                                      <a:gd name="T21" fmla="*/ 0 w 13"/>
                                      <a:gd name="T22" fmla="*/ 0 h 26"/>
                                      <a:gd name="T23" fmla="*/ 13 w 13"/>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26">
                                        <a:moveTo>
                                          <a:pt x="6" y="0"/>
                                        </a:moveTo>
                                        <a:lnTo>
                                          <a:pt x="6" y="0"/>
                                        </a:lnTo>
                                        <a:lnTo>
                                          <a:pt x="0" y="6"/>
                                        </a:lnTo>
                                        <a:lnTo>
                                          <a:pt x="6" y="6"/>
                                        </a:lnTo>
                                        <a:lnTo>
                                          <a:pt x="13" y="26"/>
                                        </a:lnTo>
                                        <a:lnTo>
                                          <a:pt x="6" y="6"/>
                                        </a:lnTo>
                                        <a:lnTo>
                                          <a:pt x="6" y="0"/>
                                        </a:lnTo>
                                        <a:close/>
                                      </a:path>
                                    </a:pathLst>
                                  </a:custGeom>
                                  <a:solidFill>
                                    <a:srgbClr val="3F3F3F"/>
                                  </a:solidFill>
                                  <a:ln w="9525">
                                    <a:noFill/>
                                    <a:round/>
                                    <a:headEnd/>
                                    <a:tailEnd/>
                                  </a:ln>
                                </p:spPr>
                                <p:txBody>
                                  <a:bodyPr/>
                                  <a:lstStyle/>
                                  <a:p>
                                    <a:endParaRPr lang="en-US"/>
                                  </a:p>
                                </p:txBody>
                              </p:sp>
                              <p:sp>
                                <p:nvSpPr>
                                  <p:cNvPr id="52791" name="Freeform 774"/>
                                  <p:cNvSpPr>
                                    <a:spLocks/>
                                  </p:cNvSpPr>
                                  <p:nvPr/>
                                </p:nvSpPr>
                                <p:spPr bwMode="auto">
                                  <a:xfrm>
                                    <a:off x="2942" y="2764"/>
                                    <a:ext cx="13" cy="26"/>
                                  </a:xfrm>
                                  <a:custGeom>
                                    <a:avLst/>
                                    <a:gdLst>
                                      <a:gd name="T0" fmla="*/ 6 w 13"/>
                                      <a:gd name="T1" fmla="*/ 0 h 26"/>
                                      <a:gd name="T2" fmla="*/ 6 w 13"/>
                                      <a:gd name="T3" fmla="*/ 0 h 26"/>
                                      <a:gd name="T4" fmla="*/ 0 w 13"/>
                                      <a:gd name="T5" fmla="*/ 6 h 26"/>
                                      <a:gd name="T6" fmla="*/ 6 w 13"/>
                                      <a:gd name="T7" fmla="*/ 6 h 26"/>
                                      <a:gd name="T8" fmla="*/ 13 w 13"/>
                                      <a:gd name="T9" fmla="*/ 26 h 26"/>
                                      <a:gd name="T10" fmla="*/ 6 w 13"/>
                                      <a:gd name="T11" fmla="*/ 6 h 26"/>
                                      <a:gd name="T12" fmla="*/ 6 w 13"/>
                                      <a:gd name="T13" fmla="*/ 0 h 26"/>
                                      <a:gd name="T14" fmla="*/ 0 60000 65536"/>
                                      <a:gd name="T15" fmla="*/ 0 60000 65536"/>
                                      <a:gd name="T16" fmla="*/ 0 60000 65536"/>
                                      <a:gd name="T17" fmla="*/ 0 60000 65536"/>
                                      <a:gd name="T18" fmla="*/ 0 60000 65536"/>
                                      <a:gd name="T19" fmla="*/ 0 60000 65536"/>
                                      <a:gd name="T20" fmla="*/ 0 60000 65536"/>
                                      <a:gd name="T21" fmla="*/ 0 w 13"/>
                                      <a:gd name="T22" fmla="*/ 0 h 26"/>
                                      <a:gd name="T23" fmla="*/ 13 w 13"/>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26">
                                        <a:moveTo>
                                          <a:pt x="6" y="0"/>
                                        </a:moveTo>
                                        <a:lnTo>
                                          <a:pt x="6" y="0"/>
                                        </a:lnTo>
                                        <a:lnTo>
                                          <a:pt x="0" y="6"/>
                                        </a:lnTo>
                                        <a:lnTo>
                                          <a:pt x="6" y="6"/>
                                        </a:lnTo>
                                        <a:lnTo>
                                          <a:pt x="13" y="26"/>
                                        </a:lnTo>
                                        <a:lnTo>
                                          <a:pt x="6" y="6"/>
                                        </a:lnTo>
                                        <a:lnTo>
                                          <a:pt x="6" y="0"/>
                                        </a:lnTo>
                                        <a:close/>
                                      </a:path>
                                    </a:pathLst>
                                  </a:custGeom>
                                  <a:solidFill>
                                    <a:srgbClr val="9F9F9F"/>
                                  </a:solidFill>
                                  <a:ln w="9525">
                                    <a:noFill/>
                                    <a:round/>
                                    <a:headEnd/>
                                    <a:tailEnd/>
                                  </a:ln>
                                </p:spPr>
                                <p:txBody>
                                  <a:bodyPr/>
                                  <a:lstStyle/>
                                  <a:p>
                                    <a:endParaRPr lang="en-US"/>
                                  </a:p>
                                </p:txBody>
                              </p:sp>
                            </p:grpSp>
                          </p:grpSp>
                          <p:grpSp>
                            <p:nvGrpSpPr>
                              <p:cNvPr id="52781" name="Group 775"/>
                              <p:cNvGrpSpPr>
                                <a:grpSpLocks/>
                              </p:cNvGrpSpPr>
                              <p:nvPr/>
                            </p:nvGrpSpPr>
                            <p:grpSpPr bwMode="auto">
                              <a:xfrm>
                                <a:off x="2961" y="2799"/>
                                <a:ext cx="10" cy="10"/>
                                <a:chOff x="2961" y="2799"/>
                                <a:chExt cx="10" cy="10"/>
                              </a:xfrm>
                            </p:grpSpPr>
                            <p:grpSp>
                              <p:nvGrpSpPr>
                                <p:cNvPr id="52782" name="Group 776"/>
                                <p:cNvGrpSpPr>
                                  <a:grpSpLocks/>
                                </p:cNvGrpSpPr>
                                <p:nvPr/>
                              </p:nvGrpSpPr>
                              <p:grpSpPr bwMode="auto">
                                <a:xfrm>
                                  <a:off x="2961" y="2799"/>
                                  <a:ext cx="10" cy="10"/>
                                  <a:chOff x="2961" y="2799"/>
                                  <a:chExt cx="10" cy="10"/>
                                </a:xfrm>
                              </p:grpSpPr>
                              <p:sp>
                                <p:nvSpPr>
                                  <p:cNvPr id="52786" name="Oval 777"/>
                                  <p:cNvSpPr>
                                    <a:spLocks noChangeArrowheads="1"/>
                                  </p:cNvSpPr>
                                  <p:nvPr/>
                                </p:nvSpPr>
                                <p:spPr bwMode="auto">
                                  <a:xfrm>
                                    <a:off x="2961" y="2799"/>
                                    <a:ext cx="10" cy="10"/>
                                  </a:xfrm>
                                  <a:prstGeom prst="ellipse">
                                    <a:avLst/>
                                  </a:prstGeom>
                                  <a:solidFill>
                                    <a:srgbClr val="5F5F5F"/>
                                  </a:solidFill>
                                  <a:ln w="9525">
                                    <a:noFill/>
                                    <a:round/>
                                    <a:headEnd/>
                                    <a:tailEnd/>
                                  </a:ln>
                                </p:spPr>
                                <p:txBody>
                                  <a:bodyPr/>
                                  <a:lstStyle/>
                                  <a:p>
                                    <a:endParaRPr lang="en-US"/>
                                  </a:p>
                                </p:txBody>
                              </p:sp>
                              <p:sp>
                                <p:nvSpPr>
                                  <p:cNvPr id="52787" name="Oval 778"/>
                                  <p:cNvSpPr>
                                    <a:spLocks noChangeArrowheads="1"/>
                                  </p:cNvSpPr>
                                  <p:nvPr/>
                                </p:nvSpPr>
                                <p:spPr bwMode="auto">
                                  <a:xfrm>
                                    <a:off x="2961" y="2799"/>
                                    <a:ext cx="10" cy="10"/>
                                  </a:xfrm>
                                  <a:prstGeom prst="ellipse">
                                    <a:avLst/>
                                  </a:prstGeom>
                                  <a:solidFill>
                                    <a:srgbClr val="9F9F9F"/>
                                  </a:solidFill>
                                  <a:ln w="9525">
                                    <a:noFill/>
                                    <a:round/>
                                    <a:headEnd/>
                                    <a:tailEnd/>
                                  </a:ln>
                                </p:spPr>
                                <p:txBody>
                                  <a:bodyPr/>
                                  <a:lstStyle/>
                                  <a:p>
                                    <a:endParaRPr lang="en-US"/>
                                  </a:p>
                                </p:txBody>
                              </p:sp>
                            </p:grpSp>
                            <p:grpSp>
                              <p:nvGrpSpPr>
                                <p:cNvPr id="52783" name="Group 779"/>
                                <p:cNvGrpSpPr>
                                  <a:grpSpLocks/>
                                </p:cNvGrpSpPr>
                                <p:nvPr/>
                              </p:nvGrpSpPr>
                              <p:grpSpPr bwMode="auto">
                                <a:xfrm>
                                  <a:off x="2961" y="2799"/>
                                  <a:ext cx="10" cy="10"/>
                                  <a:chOff x="2961" y="2799"/>
                                  <a:chExt cx="10" cy="10"/>
                                </a:xfrm>
                              </p:grpSpPr>
                              <p:sp>
                                <p:nvSpPr>
                                  <p:cNvPr id="52784" name="Oval 780"/>
                                  <p:cNvSpPr>
                                    <a:spLocks noChangeArrowheads="1"/>
                                  </p:cNvSpPr>
                                  <p:nvPr/>
                                </p:nvSpPr>
                                <p:spPr bwMode="auto">
                                  <a:xfrm>
                                    <a:off x="2961" y="2799"/>
                                    <a:ext cx="10" cy="10"/>
                                  </a:xfrm>
                                  <a:prstGeom prst="ellipse">
                                    <a:avLst/>
                                  </a:prstGeom>
                                  <a:solidFill>
                                    <a:srgbClr val="5F5F5F"/>
                                  </a:solidFill>
                                  <a:ln w="9525">
                                    <a:noFill/>
                                    <a:round/>
                                    <a:headEnd/>
                                    <a:tailEnd/>
                                  </a:ln>
                                </p:spPr>
                                <p:txBody>
                                  <a:bodyPr/>
                                  <a:lstStyle/>
                                  <a:p>
                                    <a:endParaRPr lang="en-US"/>
                                  </a:p>
                                </p:txBody>
                              </p:sp>
                              <p:sp>
                                <p:nvSpPr>
                                  <p:cNvPr id="52785" name="Oval 781"/>
                                  <p:cNvSpPr>
                                    <a:spLocks noChangeArrowheads="1"/>
                                  </p:cNvSpPr>
                                  <p:nvPr/>
                                </p:nvSpPr>
                                <p:spPr bwMode="auto">
                                  <a:xfrm>
                                    <a:off x="2961" y="2799"/>
                                    <a:ext cx="10" cy="10"/>
                                  </a:xfrm>
                                  <a:prstGeom prst="ellipse">
                                    <a:avLst/>
                                  </a:prstGeom>
                                  <a:solidFill>
                                    <a:srgbClr val="9F9F9F"/>
                                  </a:solidFill>
                                  <a:ln w="9525">
                                    <a:noFill/>
                                    <a:round/>
                                    <a:headEnd/>
                                    <a:tailEnd/>
                                  </a:ln>
                                </p:spPr>
                                <p:txBody>
                                  <a:bodyPr/>
                                  <a:lstStyle/>
                                  <a:p>
                                    <a:endParaRPr lang="en-US"/>
                                  </a:p>
                                </p:txBody>
                              </p:sp>
                            </p:grpSp>
                          </p:grpSp>
                        </p:grpSp>
                      </p:grpSp>
                      <p:grpSp>
                        <p:nvGrpSpPr>
                          <p:cNvPr id="52763" name="Group 782"/>
                          <p:cNvGrpSpPr>
                            <a:grpSpLocks/>
                          </p:cNvGrpSpPr>
                          <p:nvPr/>
                        </p:nvGrpSpPr>
                        <p:grpSpPr bwMode="auto">
                          <a:xfrm>
                            <a:off x="3027" y="2773"/>
                            <a:ext cx="32" cy="43"/>
                            <a:chOff x="3027" y="2773"/>
                            <a:chExt cx="32" cy="43"/>
                          </a:xfrm>
                        </p:grpSpPr>
                        <p:sp>
                          <p:nvSpPr>
                            <p:cNvPr id="52764" name="Freeform 783"/>
                            <p:cNvSpPr>
                              <a:spLocks/>
                            </p:cNvSpPr>
                            <p:nvPr/>
                          </p:nvSpPr>
                          <p:spPr bwMode="auto">
                            <a:xfrm>
                              <a:off x="3027" y="2799"/>
                              <a:ext cx="3" cy="17"/>
                            </a:xfrm>
                            <a:custGeom>
                              <a:avLst/>
                              <a:gdLst>
                                <a:gd name="T0" fmla="*/ 0 w 3"/>
                                <a:gd name="T1" fmla="*/ 0 h 17"/>
                                <a:gd name="T2" fmla="*/ 0 w 3"/>
                                <a:gd name="T3" fmla="*/ 0 h 17"/>
                                <a:gd name="T4" fmla="*/ 3 w 3"/>
                                <a:gd name="T5" fmla="*/ 7 h 17"/>
                                <a:gd name="T6" fmla="*/ 3 w 3"/>
                                <a:gd name="T7" fmla="*/ 0 h 17"/>
                                <a:gd name="T8" fmla="*/ 3 w 3"/>
                                <a:gd name="T9" fmla="*/ 7 h 17"/>
                                <a:gd name="T10" fmla="*/ 3 w 3"/>
                                <a:gd name="T11" fmla="*/ 17 h 17"/>
                                <a:gd name="T12" fmla="*/ 3 w 3"/>
                                <a:gd name="T13" fmla="*/ 7 h 17"/>
                                <a:gd name="T14" fmla="*/ 0 w 3"/>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17"/>
                                <a:gd name="T26" fmla="*/ 3 w 3"/>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17">
                                  <a:moveTo>
                                    <a:pt x="0" y="0"/>
                                  </a:moveTo>
                                  <a:lnTo>
                                    <a:pt x="0" y="0"/>
                                  </a:lnTo>
                                  <a:lnTo>
                                    <a:pt x="3" y="7"/>
                                  </a:lnTo>
                                  <a:lnTo>
                                    <a:pt x="3" y="0"/>
                                  </a:lnTo>
                                  <a:lnTo>
                                    <a:pt x="3" y="7"/>
                                  </a:lnTo>
                                  <a:lnTo>
                                    <a:pt x="3" y="17"/>
                                  </a:lnTo>
                                  <a:lnTo>
                                    <a:pt x="3" y="7"/>
                                  </a:lnTo>
                                  <a:lnTo>
                                    <a:pt x="0" y="0"/>
                                  </a:lnTo>
                                  <a:close/>
                                </a:path>
                              </a:pathLst>
                            </a:custGeom>
                            <a:solidFill>
                              <a:srgbClr val="9F9F9F"/>
                            </a:solidFill>
                            <a:ln w="9525">
                              <a:noFill/>
                              <a:round/>
                              <a:headEnd/>
                              <a:tailEnd/>
                            </a:ln>
                          </p:spPr>
                          <p:txBody>
                            <a:bodyPr/>
                            <a:lstStyle/>
                            <a:p>
                              <a:endParaRPr lang="en-US"/>
                            </a:p>
                          </p:txBody>
                        </p:sp>
                        <p:grpSp>
                          <p:nvGrpSpPr>
                            <p:cNvPr id="52765" name="Group 784"/>
                            <p:cNvGrpSpPr>
                              <a:grpSpLocks/>
                            </p:cNvGrpSpPr>
                            <p:nvPr/>
                          </p:nvGrpSpPr>
                          <p:grpSpPr bwMode="auto">
                            <a:xfrm>
                              <a:off x="3027" y="2773"/>
                              <a:ext cx="32" cy="30"/>
                              <a:chOff x="3027" y="2773"/>
                              <a:chExt cx="32" cy="30"/>
                            </a:xfrm>
                          </p:grpSpPr>
                          <p:grpSp>
                            <p:nvGrpSpPr>
                              <p:cNvPr id="52766" name="Group 785"/>
                              <p:cNvGrpSpPr>
                                <a:grpSpLocks/>
                              </p:cNvGrpSpPr>
                              <p:nvPr/>
                            </p:nvGrpSpPr>
                            <p:grpSpPr bwMode="auto">
                              <a:xfrm>
                                <a:off x="3027" y="2773"/>
                                <a:ext cx="32" cy="30"/>
                                <a:chOff x="3027" y="2773"/>
                                <a:chExt cx="32" cy="30"/>
                              </a:xfrm>
                            </p:grpSpPr>
                            <p:sp>
                              <p:nvSpPr>
                                <p:cNvPr id="52773" name="Freeform 786"/>
                                <p:cNvSpPr>
                                  <a:spLocks/>
                                </p:cNvSpPr>
                                <p:nvPr/>
                              </p:nvSpPr>
                              <p:spPr bwMode="auto">
                                <a:xfrm>
                                  <a:off x="3027" y="2799"/>
                                  <a:ext cx="26" cy="1"/>
                                </a:xfrm>
                                <a:custGeom>
                                  <a:avLst/>
                                  <a:gdLst>
                                    <a:gd name="T0" fmla="*/ 16 w 26"/>
                                    <a:gd name="T1" fmla="*/ 0 h 1"/>
                                    <a:gd name="T2" fmla="*/ 16 w 26"/>
                                    <a:gd name="T3" fmla="*/ 0 h 1"/>
                                    <a:gd name="T4" fmla="*/ 10 w 26"/>
                                    <a:gd name="T5" fmla="*/ 0 h 1"/>
                                    <a:gd name="T6" fmla="*/ 0 w 26"/>
                                    <a:gd name="T7" fmla="*/ 0 h 1"/>
                                    <a:gd name="T8" fmla="*/ 10 w 26"/>
                                    <a:gd name="T9" fmla="*/ 0 h 1"/>
                                    <a:gd name="T10" fmla="*/ 26 w 26"/>
                                    <a:gd name="T11" fmla="*/ 0 h 1"/>
                                    <a:gd name="T12" fmla="*/ 16 w 26"/>
                                    <a:gd name="T13" fmla="*/ 0 h 1"/>
                                    <a:gd name="T14" fmla="*/ 0 60000 65536"/>
                                    <a:gd name="T15" fmla="*/ 0 60000 65536"/>
                                    <a:gd name="T16" fmla="*/ 0 60000 65536"/>
                                    <a:gd name="T17" fmla="*/ 0 60000 65536"/>
                                    <a:gd name="T18" fmla="*/ 0 60000 65536"/>
                                    <a:gd name="T19" fmla="*/ 0 60000 65536"/>
                                    <a:gd name="T20" fmla="*/ 0 60000 65536"/>
                                    <a:gd name="T21" fmla="*/ 0 w 26"/>
                                    <a:gd name="T22" fmla="*/ 0 h 1"/>
                                    <a:gd name="T23" fmla="*/ 26 w 26"/>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
                                      <a:moveTo>
                                        <a:pt x="16" y="0"/>
                                      </a:moveTo>
                                      <a:lnTo>
                                        <a:pt x="16" y="0"/>
                                      </a:lnTo>
                                      <a:lnTo>
                                        <a:pt x="10" y="0"/>
                                      </a:lnTo>
                                      <a:lnTo>
                                        <a:pt x="0" y="0"/>
                                      </a:lnTo>
                                      <a:lnTo>
                                        <a:pt x="10" y="0"/>
                                      </a:lnTo>
                                      <a:lnTo>
                                        <a:pt x="26" y="0"/>
                                      </a:lnTo>
                                      <a:lnTo>
                                        <a:pt x="16" y="0"/>
                                      </a:lnTo>
                                      <a:close/>
                                    </a:path>
                                  </a:pathLst>
                                </a:custGeom>
                                <a:solidFill>
                                  <a:srgbClr val="5F5F5F"/>
                                </a:solidFill>
                                <a:ln w="9525">
                                  <a:noFill/>
                                  <a:round/>
                                  <a:headEnd/>
                                  <a:tailEnd/>
                                </a:ln>
                              </p:spPr>
                              <p:txBody>
                                <a:bodyPr/>
                                <a:lstStyle/>
                                <a:p>
                                  <a:endParaRPr lang="en-US"/>
                                </a:p>
                              </p:txBody>
                            </p:sp>
                            <p:sp>
                              <p:nvSpPr>
                                <p:cNvPr id="52774" name="Freeform 787"/>
                                <p:cNvSpPr>
                                  <a:spLocks/>
                                </p:cNvSpPr>
                                <p:nvPr/>
                              </p:nvSpPr>
                              <p:spPr bwMode="auto">
                                <a:xfrm>
                                  <a:off x="3027" y="2799"/>
                                  <a:ext cx="1" cy="4"/>
                                </a:xfrm>
                                <a:custGeom>
                                  <a:avLst/>
                                  <a:gdLst>
                                    <a:gd name="T0" fmla="*/ 0 w 1"/>
                                    <a:gd name="T1" fmla="*/ 0 h 4"/>
                                    <a:gd name="T2" fmla="*/ 0 w 1"/>
                                    <a:gd name="T3" fmla="*/ 0 h 4"/>
                                    <a:gd name="T4" fmla="*/ 0 w 1"/>
                                    <a:gd name="T5" fmla="*/ 4 h 4"/>
                                    <a:gd name="T6" fmla="*/ 0 w 1"/>
                                    <a:gd name="T7" fmla="*/ 0 h 4"/>
                                    <a:gd name="T8" fmla="*/ 0 60000 65536"/>
                                    <a:gd name="T9" fmla="*/ 0 60000 65536"/>
                                    <a:gd name="T10" fmla="*/ 0 60000 65536"/>
                                    <a:gd name="T11" fmla="*/ 0 60000 65536"/>
                                    <a:gd name="T12" fmla="*/ 0 w 1"/>
                                    <a:gd name="T13" fmla="*/ 0 h 4"/>
                                    <a:gd name="T14" fmla="*/ 1 w 1"/>
                                    <a:gd name="T15" fmla="*/ 4 h 4"/>
                                  </a:gdLst>
                                  <a:ahLst/>
                                  <a:cxnLst>
                                    <a:cxn ang="T8">
                                      <a:pos x="T0" y="T1"/>
                                    </a:cxn>
                                    <a:cxn ang="T9">
                                      <a:pos x="T2" y="T3"/>
                                    </a:cxn>
                                    <a:cxn ang="T10">
                                      <a:pos x="T4" y="T5"/>
                                    </a:cxn>
                                    <a:cxn ang="T11">
                                      <a:pos x="T6" y="T7"/>
                                    </a:cxn>
                                  </a:cxnLst>
                                  <a:rect l="T12" t="T13" r="T14" b="T15"/>
                                  <a:pathLst>
                                    <a:path w="1" h="4">
                                      <a:moveTo>
                                        <a:pt x="0" y="0"/>
                                      </a:moveTo>
                                      <a:lnTo>
                                        <a:pt x="0" y="0"/>
                                      </a:lnTo>
                                      <a:lnTo>
                                        <a:pt x="0" y="4"/>
                                      </a:lnTo>
                                      <a:lnTo>
                                        <a:pt x="0" y="0"/>
                                      </a:lnTo>
                                      <a:close/>
                                    </a:path>
                                  </a:pathLst>
                                </a:custGeom>
                                <a:solidFill>
                                  <a:srgbClr val="5F5F5F"/>
                                </a:solidFill>
                                <a:ln w="9525">
                                  <a:noFill/>
                                  <a:round/>
                                  <a:headEnd/>
                                  <a:tailEnd/>
                                </a:ln>
                              </p:spPr>
                              <p:txBody>
                                <a:bodyPr/>
                                <a:lstStyle/>
                                <a:p>
                                  <a:endParaRPr lang="en-US"/>
                                </a:p>
                              </p:txBody>
                            </p:sp>
                            <p:grpSp>
                              <p:nvGrpSpPr>
                                <p:cNvPr id="52775" name="Group 788"/>
                                <p:cNvGrpSpPr>
                                  <a:grpSpLocks/>
                                </p:cNvGrpSpPr>
                                <p:nvPr/>
                              </p:nvGrpSpPr>
                              <p:grpSpPr bwMode="auto">
                                <a:xfrm>
                                  <a:off x="3050" y="2773"/>
                                  <a:ext cx="9" cy="23"/>
                                  <a:chOff x="3050" y="2773"/>
                                  <a:chExt cx="9" cy="23"/>
                                </a:xfrm>
                              </p:grpSpPr>
                              <p:sp>
                                <p:nvSpPr>
                                  <p:cNvPr id="52776" name="Freeform 789"/>
                                  <p:cNvSpPr>
                                    <a:spLocks/>
                                  </p:cNvSpPr>
                                  <p:nvPr/>
                                </p:nvSpPr>
                                <p:spPr bwMode="auto">
                                  <a:xfrm>
                                    <a:off x="3050" y="2773"/>
                                    <a:ext cx="3" cy="17"/>
                                  </a:xfrm>
                                  <a:custGeom>
                                    <a:avLst/>
                                    <a:gdLst>
                                      <a:gd name="T0" fmla="*/ 3 w 3"/>
                                      <a:gd name="T1" fmla="*/ 17 h 17"/>
                                      <a:gd name="T2" fmla="*/ 3 w 3"/>
                                      <a:gd name="T3" fmla="*/ 17 h 17"/>
                                      <a:gd name="T4" fmla="*/ 0 w 3"/>
                                      <a:gd name="T5" fmla="*/ 17 h 17"/>
                                      <a:gd name="T6" fmla="*/ 0 w 3"/>
                                      <a:gd name="T7" fmla="*/ 0 h 17"/>
                                      <a:gd name="T8" fmla="*/ 3 w 3"/>
                                      <a:gd name="T9" fmla="*/ 0 h 17"/>
                                      <a:gd name="T10" fmla="*/ 3 w 3"/>
                                      <a:gd name="T11" fmla="*/ 17 h 17"/>
                                      <a:gd name="T12" fmla="*/ 0 60000 65536"/>
                                      <a:gd name="T13" fmla="*/ 0 60000 65536"/>
                                      <a:gd name="T14" fmla="*/ 0 60000 65536"/>
                                      <a:gd name="T15" fmla="*/ 0 60000 65536"/>
                                      <a:gd name="T16" fmla="*/ 0 60000 65536"/>
                                      <a:gd name="T17" fmla="*/ 0 60000 65536"/>
                                      <a:gd name="T18" fmla="*/ 0 w 3"/>
                                      <a:gd name="T19" fmla="*/ 0 h 17"/>
                                      <a:gd name="T20" fmla="*/ 3 w 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 h="17">
                                        <a:moveTo>
                                          <a:pt x="3" y="17"/>
                                        </a:moveTo>
                                        <a:lnTo>
                                          <a:pt x="3" y="17"/>
                                        </a:lnTo>
                                        <a:lnTo>
                                          <a:pt x="0" y="17"/>
                                        </a:lnTo>
                                        <a:lnTo>
                                          <a:pt x="0" y="0"/>
                                        </a:lnTo>
                                        <a:lnTo>
                                          <a:pt x="3" y="0"/>
                                        </a:lnTo>
                                        <a:lnTo>
                                          <a:pt x="3" y="17"/>
                                        </a:lnTo>
                                        <a:close/>
                                      </a:path>
                                    </a:pathLst>
                                  </a:custGeom>
                                  <a:solidFill>
                                    <a:srgbClr val="5F5F5F"/>
                                  </a:solidFill>
                                  <a:ln w="9525">
                                    <a:noFill/>
                                    <a:round/>
                                    <a:headEnd/>
                                    <a:tailEnd/>
                                  </a:ln>
                                </p:spPr>
                                <p:txBody>
                                  <a:bodyPr/>
                                  <a:lstStyle/>
                                  <a:p>
                                    <a:endParaRPr lang="en-US"/>
                                  </a:p>
                                </p:txBody>
                              </p:sp>
                              <p:sp>
                                <p:nvSpPr>
                                  <p:cNvPr id="52777" name="Rectangle 790"/>
                                  <p:cNvSpPr>
                                    <a:spLocks noChangeArrowheads="1"/>
                                  </p:cNvSpPr>
                                  <p:nvPr/>
                                </p:nvSpPr>
                                <p:spPr bwMode="auto">
                                  <a:xfrm>
                                    <a:off x="3053" y="2777"/>
                                    <a:ext cx="6" cy="19"/>
                                  </a:xfrm>
                                  <a:prstGeom prst="rect">
                                    <a:avLst/>
                                  </a:prstGeom>
                                  <a:noFill/>
                                  <a:ln w="11113">
                                    <a:solidFill>
                                      <a:srgbClr val="5F5F5F"/>
                                    </a:solidFill>
                                    <a:miter lim="800000"/>
                                    <a:headEnd/>
                                    <a:tailEnd/>
                                  </a:ln>
                                </p:spPr>
                                <p:txBody>
                                  <a:bodyPr/>
                                  <a:lstStyle/>
                                  <a:p>
                                    <a:endParaRPr lang="en-US"/>
                                  </a:p>
                                </p:txBody>
                              </p:sp>
                            </p:grpSp>
                          </p:grpSp>
                          <p:grpSp>
                            <p:nvGrpSpPr>
                              <p:cNvPr id="52767" name="Group 791"/>
                              <p:cNvGrpSpPr>
                                <a:grpSpLocks/>
                              </p:cNvGrpSpPr>
                              <p:nvPr/>
                            </p:nvGrpSpPr>
                            <p:grpSpPr bwMode="auto">
                              <a:xfrm>
                                <a:off x="3027" y="2773"/>
                                <a:ext cx="32" cy="30"/>
                                <a:chOff x="3027" y="2773"/>
                                <a:chExt cx="32" cy="30"/>
                              </a:xfrm>
                            </p:grpSpPr>
                            <p:sp>
                              <p:nvSpPr>
                                <p:cNvPr id="52768" name="Freeform 792"/>
                                <p:cNvSpPr>
                                  <a:spLocks/>
                                </p:cNvSpPr>
                                <p:nvPr/>
                              </p:nvSpPr>
                              <p:spPr bwMode="auto">
                                <a:xfrm>
                                  <a:off x="3027" y="2786"/>
                                  <a:ext cx="26" cy="4"/>
                                </a:xfrm>
                                <a:custGeom>
                                  <a:avLst/>
                                  <a:gdLst>
                                    <a:gd name="T0" fmla="*/ 16 w 26"/>
                                    <a:gd name="T1" fmla="*/ 0 h 4"/>
                                    <a:gd name="T2" fmla="*/ 16 w 26"/>
                                    <a:gd name="T3" fmla="*/ 0 h 4"/>
                                    <a:gd name="T4" fmla="*/ 10 w 26"/>
                                    <a:gd name="T5" fmla="*/ 4 h 4"/>
                                    <a:gd name="T6" fmla="*/ 0 w 26"/>
                                    <a:gd name="T7" fmla="*/ 4 h 4"/>
                                    <a:gd name="T8" fmla="*/ 10 w 26"/>
                                    <a:gd name="T9" fmla="*/ 4 h 4"/>
                                    <a:gd name="T10" fmla="*/ 26 w 26"/>
                                    <a:gd name="T11" fmla="*/ 4 h 4"/>
                                    <a:gd name="T12" fmla="*/ 16 w 26"/>
                                    <a:gd name="T13" fmla="*/ 0 h 4"/>
                                    <a:gd name="T14" fmla="*/ 0 60000 65536"/>
                                    <a:gd name="T15" fmla="*/ 0 60000 65536"/>
                                    <a:gd name="T16" fmla="*/ 0 60000 65536"/>
                                    <a:gd name="T17" fmla="*/ 0 60000 65536"/>
                                    <a:gd name="T18" fmla="*/ 0 60000 65536"/>
                                    <a:gd name="T19" fmla="*/ 0 60000 65536"/>
                                    <a:gd name="T20" fmla="*/ 0 60000 65536"/>
                                    <a:gd name="T21" fmla="*/ 0 w 26"/>
                                    <a:gd name="T22" fmla="*/ 0 h 4"/>
                                    <a:gd name="T23" fmla="*/ 26 w 2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4">
                                      <a:moveTo>
                                        <a:pt x="16" y="0"/>
                                      </a:moveTo>
                                      <a:lnTo>
                                        <a:pt x="16" y="0"/>
                                      </a:lnTo>
                                      <a:lnTo>
                                        <a:pt x="10" y="4"/>
                                      </a:lnTo>
                                      <a:lnTo>
                                        <a:pt x="0" y="4"/>
                                      </a:lnTo>
                                      <a:lnTo>
                                        <a:pt x="10" y="4"/>
                                      </a:lnTo>
                                      <a:lnTo>
                                        <a:pt x="26" y="4"/>
                                      </a:lnTo>
                                      <a:lnTo>
                                        <a:pt x="16" y="0"/>
                                      </a:lnTo>
                                      <a:close/>
                                    </a:path>
                                  </a:pathLst>
                                </a:custGeom>
                                <a:solidFill>
                                  <a:srgbClr val="808080"/>
                                </a:solidFill>
                                <a:ln w="9525">
                                  <a:noFill/>
                                  <a:round/>
                                  <a:headEnd/>
                                  <a:tailEnd/>
                                </a:ln>
                              </p:spPr>
                              <p:txBody>
                                <a:bodyPr/>
                                <a:lstStyle/>
                                <a:p>
                                  <a:endParaRPr lang="en-US"/>
                                </a:p>
                              </p:txBody>
                            </p:sp>
                            <p:sp>
                              <p:nvSpPr>
                                <p:cNvPr id="52769" name="Freeform 793"/>
                                <p:cNvSpPr>
                                  <a:spLocks/>
                                </p:cNvSpPr>
                                <p:nvPr/>
                              </p:nvSpPr>
                              <p:spPr bwMode="auto">
                                <a:xfrm>
                                  <a:off x="3027" y="2799"/>
                                  <a:ext cx="1" cy="4"/>
                                </a:xfrm>
                                <a:custGeom>
                                  <a:avLst/>
                                  <a:gdLst>
                                    <a:gd name="T0" fmla="*/ 0 w 1"/>
                                    <a:gd name="T1" fmla="*/ 0 h 4"/>
                                    <a:gd name="T2" fmla="*/ 0 w 1"/>
                                    <a:gd name="T3" fmla="*/ 0 h 4"/>
                                    <a:gd name="T4" fmla="*/ 0 w 1"/>
                                    <a:gd name="T5" fmla="*/ 4 h 4"/>
                                    <a:gd name="T6" fmla="*/ 0 w 1"/>
                                    <a:gd name="T7" fmla="*/ 0 h 4"/>
                                    <a:gd name="T8" fmla="*/ 0 60000 65536"/>
                                    <a:gd name="T9" fmla="*/ 0 60000 65536"/>
                                    <a:gd name="T10" fmla="*/ 0 60000 65536"/>
                                    <a:gd name="T11" fmla="*/ 0 60000 65536"/>
                                    <a:gd name="T12" fmla="*/ 0 w 1"/>
                                    <a:gd name="T13" fmla="*/ 0 h 4"/>
                                    <a:gd name="T14" fmla="*/ 1 w 1"/>
                                    <a:gd name="T15" fmla="*/ 4 h 4"/>
                                  </a:gdLst>
                                  <a:ahLst/>
                                  <a:cxnLst>
                                    <a:cxn ang="T8">
                                      <a:pos x="T0" y="T1"/>
                                    </a:cxn>
                                    <a:cxn ang="T9">
                                      <a:pos x="T2" y="T3"/>
                                    </a:cxn>
                                    <a:cxn ang="T10">
                                      <a:pos x="T4" y="T5"/>
                                    </a:cxn>
                                    <a:cxn ang="T11">
                                      <a:pos x="T6" y="T7"/>
                                    </a:cxn>
                                  </a:cxnLst>
                                  <a:rect l="T12" t="T13" r="T14" b="T15"/>
                                  <a:pathLst>
                                    <a:path w="1" h="4">
                                      <a:moveTo>
                                        <a:pt x="0" y="0"/>
                                      </a:moveTo>
                                      <a:lnTo>
                                        <a:pt x="0" y="0"/>
                                      </a:lnTo>
                                      <a:lnTo>
                                        <a:pt x="0" y="4"/>
                                      </a:lnTo>
                                      <a:lnTo>
                                        <a:pt x="0" y="0"/>
                                      </a:lnTo>
                                      <a:close/>
                                    </a:path>
                                  </a:pathLst>
                                </a:custGeom>
                                <a:solidFill>
                                  <a:srgbClr val="808080"/>
                                </a:solidFill>
                                <a:ln w="9525">
                                  <a:noFill/>
                                  <a:round/>
                                  <a:headEnd/>
                                  <a:tailEnd/>
                                </a:ln>
                              </p:spPr>
                              <p:txBody>
                                <a:bodyPr/>
                                <a:lstStyle/>
                                <a:p>
                                  <a:endParaRPr lang="en-US"/>
                                </a:p>
                              </p:txBody>
                            </p:sp>
                            <p:grpSp>
                              <p:nvGrpSpPr>
                                <p:cNvPr id="52770" name="Group 794"/>
                                <p:cNvGrpSpPr>
                                  <a:grpSpLocks/>
                                </p:cNvGrpSpPr>
                                <p:nvPr/>
                              </p:nvGrpSpPr>
                              <p:grpSpPr bwMode="auto">
                                <a:xfrm>
                                  <a:off x="3050" y="2773"/>
                                  <a:ext cx="9" cy="23"/>
                                  <a:chOff x="3050" y="2773"/>
                                  <a:chExt cx="9" cy="23"/>
                                </a:xfrm>
                              </p:grpSpPr>
                              <p:sp>
                                <p:nvSpPr>
                                  <p:cNvPr id="52771" name="Freeform 795"/>
                                  <p:cNvSpPr>
                                    <a:spLocks/>
                                  </p:cNvSpPr>
                                  <p:nvPr/>
                                </p:nvSpPr>
                                <p:spPr bwMode="auto">
                                  <a:xfrm>
                                    <a:off x="3050" y="2773"/>
                                    <a:ext cx="3" cy="17"/>
                                  </a:xfrm>
                                  <a:custGeom>
                                    <a:avLst/>
                                    <a:gdLst>
                                      <a:gd name="T0" fmla="*/ 3 w 3"/>
                                      <a:gd name="T1" fmla="*/ 17 h 17"/>
                                      <a:gd name="T2" fmla="*/ 3 w 3"/>
                                      <a:gd name="T3" fmla="*/ 17 h 17"/>
                                      <a:gd name="T4" fmla="*/ 0 w 3"/>
                                      <a:gd name="T5" fmla="*/ 17 h 17"/>
                                      <a:gd name="T6" fmla="*/ 0 w 3"/>
                                      <a:gd name="T7" fmla="*/ 0 h 17"/>
                                      <a:gd name="T8" fmla="*/ 3 w 3"/>
                                      <a:gd name="T9" fmla="*/ 0 h 17"/>
                                      <a:gd name="T10" fmla="*/ 3 w 3"/>
                                      <a:gd name="T11" fmla="*/ 17 h 17"/>
                                      <a:gd name="T12" fmla="*/ 0 60000 65536"/>
                                      <a:gd name="T13" fmla="*/ 0 60000 65536"/>
                                      <a:gd name="T14" fmla="*/ 0 60000 65536"/>
                                      <a:gd name="T15" fmla="*/ 0 60000 65536"/>
                                      <a:gd name="T16" fmla="*/ 0 60000 65536"/>
                                      <a:gd name="T17" fmla="*/ 0 60000 65536"/>
                                      <a:gd name="T18" fmla="*/ 0 w 3"/>
                                      <a:gd name="T19" fmla="*/ 0 h 17"/>
                                      <a:gd name="T20" fmla="*/ 3 w 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 h="17">
                                        <a:moveTo>
                                          <a:pt x="3" y="17"/>
                                        </a:moveTo>
                                        <a:lnTo>
                                          <a:pt x="3" y="17"/>
                                        </a:lnTo>
                                        <a:lnTo>
                                          <a:pt x="0" y="17"/>
                                        </a:lnTo>
                                        <a:lnTo>
                                          <a:pt x="0" y="0"/>
                                        </a:lnTo>
                                        <a:lnTo>
                                          <a:pt x="3" y="0"/>
                                        </a:lnTo>
                                        <a:lnTo>
                                          <a:pt x="3" y="17"/>
                                        </a:lnTo>
                                        <a:close/>
                                      </a:path>
                                    </a:pathLst>
                                  </a:custGeom>
                                  <a:solidFill>
                                    <a:srgbClr val="9F9F9F"/>
                                  </a:solidFill>
                                  <a:ln w="9525">
                                    <a:noFill/>
                                    <a:round/>
                                    <a:headEnd/>
                                    <a:tailEnd/>
                                  </a:ln>
                                </p:spPr>
                                <p:txBody>
                                  <a:bodyPr/>
                                  <a:lstStyle/>
                                  <a:p>
                                    <a:endParaRPr lang="en-US"/>
                                  </a:p>
                                </p:txBody>
                              </p:sp>
                              <p:sp>
                                <p:nvSpPr>
                                  <p:cNvPr id="52772" name="Rectangle 796"/>
                                  <p:cNvSpPr>
                                    <a:spLocks noChangeArrowheads="1"/>
                                  </p:cNvSpPr>
                                  <p:nvPr/>
                                </p:nvSpPr>
                                <p:spPr bwMode="auto">
                                  <a:xfrm>
                                    <a:off x="3053" y="2777"/>
                                    <a:ext cx="6" cy="19"/>
                                  </a:xfrm>
                                  <a:prstGeom prst="rect">
                                    <a:avLst/>
                                  </a:prstGeom>
                                  <a:noFill/>
                                  <a:ln w="11113">
                                    <a:solidFill>
                                      <a:srgbClr val="808080"/>
                                    </a:solidFill>
                                    <a:miter lim="800000"/>
                                    <a:headEnd/>
                                    <a:tailEnd/>
                                  </a:ln>
                                </p:spPr>
                                <p:txBody>
                                  <a:bodyPr/>
                                  <a:lstStyle/>
                                  <a:p>
                                    <a:endParaRPr lang="en-US"/>
                                  </a:p>
                                </p:txBody>
                              </p:sp>
                            </p:grpSp>
                          </p:grpSp>
                        </p:grpSp>
                      </p:grpSp>
                    </p:grpSp>
                  </p:grpSp>
                  <p:grpSp>
                    <p:nvGrpSpPr>
                      <p:cNvPr id="52709" name="Group 797"/>
                      <p:cNvGrpSpPr>
                        <a:grpSpLocks/>
                      </p:cNvGrpSpPr>
                      <p:nvPr/>
                    </p:nvGrpSpPr>
                    <p:grpSpPr bwMode="auto">
                      <a:xfrm>
                        <a:off x="3050" y="2764"/>
                        <a:ext cx="114" cy="124"/>
                        <a:chOff x="3050" y="2764"/>
                        <a:chExt cx="114" cy="124"/>
                      </a:xfrm>
                    </p:grpSpPr>
                    <p:grpSp>
                      <p:nvGrpSpPr>
                        <p:cNvPr id="52710" name="Group 798"/>
                        <p:cNvGrpSpPr>
                          <a:grpSpLocks/>
                        </p:cNvGrpSpPr>
                        <p:nvPr/>
                      </p:nvGrpSpPr>
                      <p:grpSpPr bwMode="auto">
                        <a:xfrm>
                          <a:off x="3050" y="2845"/>
                          <a:ext cx="94" cy="23"/>
                          <a:chOff x="3050" y="2845"/>
                          <a:chExt cx="94" cy="23"/>
                        </a:xfrm>
                      </p:grpSpPr>
                      <p:grpSp>
                        <p:nvGrpSpPr>
                          <p:cNvPr id="52748" name="Group 799"/>
                          <p:cNvGrpSpPr>
                            <a:grpSpLocks/>
                          </p:cNvGrpSpPr>
                          <p:nvPr/>
                        </p:nvGrpSpPr>
                        <p:grpSpPr bwMode="auto">
                          <a:xfrm>
                            <a:off x="3050" y="2845"/>
                            <a:ext cx="19" cy="23"/>
                            <a:chOff x="3050" y="2845"/>
                            <a:chExt cx="19" cy="23"/>
                          </a:xfrm>
                        </p:grpSpPr>
                        <p:sp>
                          <p:nvSpPr>
                            <p:cNvPr id="52755" name="Oval 800"/>
                            <p:cNvSpPr>
                              <a:spLocks noChangeArrowheads="1"/>
                            </p:cNvSpPr>
                            <p:nvPr/>
                          </p:nvSpPr>
                          <p:spPr bwMode="auto">
                            <a:xfrm>
                              <a:off x="3050" y="2845"/>
                              <a:ext cx="19" cy="23"/>
                            </a:xfrm>
                            <a:prstGeom prst="ellipse">
                              <a:avLst/>
                            </a:prstGeom>
                            <a:solidFill>
                              <a:srgbClr val="5F5F5F"/>
                            </a:solidFill>
                            <a:ln w="9525">
                              <a:noFill/>
                              <a:round/>
                              <a:headEnd/>
                              <a:tailEnd/>
                            </a:ln>
                          </p:spPr>
                          <p:txBody>
                            <a:bodyPr/>
                            <a:lstStyle/>
                            <a:p>
                              <a:endParaRPr lang="en-US"/>
                            </a:p>
                          </p:txBody>
                        </p:sp>
                        <p:sp>
                          <p:nvSpPr>
                            <p:cNvPr id="52756" name="Oval 801"/>
                            <p:cNvSpPr>
                              <a:spLocks noChangeArrowheads="1"/>
                            </p:cNvSpPr>
                            <p:nvPr/>
                          </p:nvSpPr>
                          <p:spPr bwMode="auto">
                            <a:xfrm>
                              <a:off x="3050" y="2845"/>
                              <a:ext cx="19" cy="23"/>
                            </a:xfrm>
                            <a:prstGeom prst="ellipse">
                              <a:avLst/>
                            </a:prstGeom>
                            <a:solidFill>
                              <a:srgbClr val="808080"/>
                            </a:solidFill>
                            <a:ln w="9525">
                              <a:noFill/>
                              <a:round/>
                              <a:headEnd/>
                              <a:tailEnd/>
                            </a:ln>
                          </p:spPr>
                          <p:txBody>
                            <a:bodyPr/>
                            <a:lstStyle/>
                            <a:p>
                              <a:endParaRPr lang="en-US"/>
                            </a:p>
                          </p:txBody>
                        </p:sp>
                        <p:sp>
                          <p:nvSpPr>
                            <p:cNvPr id="52757" name="Oval 802"/>
                            <p:cNvSpPr>
                              <a:spLocks noChangeArrowheads="1"/>
                            </p:cNvSpPr>
                            <p:nvPr/>
                          </p:nvSpPr>
                          <p:spPr bwMode="auto">
                            <a:xfrm>
                              <a:off x="3050" y="2845"/>
                              <a:ext cx="19" cy="23"/>
                            </a:xfrm>
                            <a:prstGeom prst="ellipse">
                              <a:avLst/>
                            </a:prstGeom>
                            <a:solidFill>
                              <a:srgbClr val="9F9F9F"/>
                            </a:solidFill>
                            <a:ln w="9525">
                              <a:noFill/>
                              <a:round/>
                              <a:headEnd/>
                              <a:tailEnd/>
                            </a:ln>
                          </p:spPr>
                          <p:txBody>
                            <a:bodyPr/>
                            <a:lstStyle/>
                            <a:p>
                              <a:endParaRPr lang="en-US"/>
                            </a:p>
                          </p:txBody>
                        </p:sp>
                        <p:sp>
                          <p:nvSpPr>
                            <p:cNvPr id="52758" name="Oval 803"/>
                            <p:cNvSpPr>
                              <a:spLocks noChangeArrowheads="1"/>
                            </p:cNvSpPr>
                            <p:nvPr/>
                          </p:nvSpPr>
                          <p:spPr bwMode="auto">
                            <a:xfrm>
                              <a:off x="3050" y="2845"/>
                              <a:ext cx="19" cy="23"/>
                            </a:xfrm>
                            <a:prstGeom prst="ellipse">
                              <a:avLst/>
                            </a:prstGeom>
                            <a:solidFill>
                              <a:srgbClr val="5F5F5F"/>
                            </a:solidFill>
                            <a:ln w="9525">
                              <a:noFill/>
                              <a:round/>
                              <a:headEnd/>
                              <a:tailEnd/>
                            </a:ln>
                          </p:spPr>
                          <p:txBody>
                            <a:bodyPr/>
                            <a:lstStyle/>
                            <a:p>
                              <a:endParaRPr lang="en-US"/>
                            </a:p>
                          </p:txBody>
                        </p:sp>
                        <p:sp>
                          <p:nvSpPr>
                            <p:cNvPr id="52759" name="Oval 804"/>
                            <p:cNvSpPr>
                              <a:spLocks noChangeArrowheads="1"/>
                            </p:cNvSpPr>
                            <p:nvPr/>
                          </p:nvSpPr>
                          <p:spPr bwMode="auto">
                            <a:xfrm>
                              <a:off x="3050" y="2845"/>
                              <a:ext cx="19" cy="23"/>
                            </a:xfrm>
                            <a:prstGeom prst="ellipse">
                              <a:avLst/>
                            </a:prstGeom>
                            <a:solidFill>
                              <a:srgbClr val="C0C0C0"/>
                            </a:solidFill>
                            <a:ln w="9525">
                              <a:noFill/>
                              <a:round/>
                              <a:headEnd/>
                              <a:tailEnd/>
                            </a:ln>
                          </p:spPr>
                          <p:txBody>
                            <a:bodyPr/>
                            <a:lstStyle/>
                            <a:p>
                              <a:endParaRPr lang="en-US"/>
                            </a:p>
                          </p:txBody>
                        </p:sp>
                      </p:grpSp>
                      <p:grpSp>
                        <p:nvGrpSpPr>
                          <p:cNvPr id="52749" name="Group 805"/>
                          <p:cNvGrpSpPr>
                            <a:grpSpLocks/>
                          </p:cNvGrpSpPr>
                          <p:nvPr/>
                        </p:nvGrpSpPr>
                        <p:grpSpPr bwMode="auto">
                          <a:xfrm>
                            <a:off x="3135" y="2845"/>
                            <a:ext cx="9" cy="23"/>
                            <a:chOff x="3135" y="2845"/>
                            <a:chExt cx="9" cy="23"/>
                          </a:xfrm>
                        </p:grpSpPr>
                        <p:sp>
                          <p:nvSpPr>
                            <p:cNvPr id="52750" name="Oval 806"/>
                            <p:cNvSpPr>
                              <a:spLocks noChangeArrowheads="1"/>
                            </p:cNvSpPr>
                            <p:nvPr/>
                          </p:nvSpPr>
                          <p:spPr bwMode="auto">
                            <a:xfrm>
                              <a:off x="3135" y="2845"/>
                              <a:ext cx="9" cy="23"/>
                            </a:xfrm>
                            <a:prstGeom prst="ellipse">
                              <a:avLst/>
                            </a:prstGeom>
                            <a:solidFill>
                              <a:srgbClr val="5F5F5F"/>
                            </a:solidFill>
                            <a:ln w="9525">
                              <a:noFill/>
                              <a:round/>
                              <a:headEnd/>
                              <a:tailEnd/>
                            </a:ln>
                          </p:spPr>
                          <p:txBody>
                            <a:bodyPr/>
                            <a:lstStyle/>
                            <a:p>
                              <a:endParaRPr lang="en-US"/>
                            </a:p>
                          </p:txBody>
                        </p:sp>
                        <p:sp>
                          <p:nvSpPr>
                            <p:cNvPr id="52751" name="Oval 807"/>
                            <p:cNvSpPr>
                              <a:spLocks noChangeArrowheads="1"/>
                            </p:cNvSpPr>
                            <p:nvPr/>
                          </p:nvSpPr>
                          <p:spPr bwMode="auto">
                            <a:xfrm>
                              <a:off x="3135" y="2845"/>
                              <a:ext cx="9" cy="23"/>
                            </a:xfrm>
                            <a:prstGeom prst="ellipse">
                              <a:avLst/>
                            </a:prstGeom>
                            <a:solidFill>
                              <a:srgbClr val="808080"/>
                            </a:solidFill>
                            <a:ln w="9525">
                              <a:noFill/>
                              <a:round/>
                              <a:headEnd/>
                              <a:tailEnd/>
                            </a:ln>
                          </p:spPr>
                          <p:txBody>
                            <a:bodyPr/>
                            <a:lstStyle/>
                            <a:p>
                              <a:endParaRPr lang="en-US"/>
                            </a:p>
                          </p:txBody>
                        </p:sp>
                        <p:sp>
                          <p:nvSpPr>
                            <p:cNvPr id="52752" name="Oval 808"/>
                            <p:cNvSpPr>
                              <a:spLocks noChangeArrowheads="1"/>
                            </p:cNvSpPr>
                            <p:nvPr/>
                          </p:nvSpPr>
                          <p:spPr bwMode="auto">
                            <a:xfrm>
                              <a:off x="3135" y="2845"/>
                              <a:ext cx="9" cy="23"/>
                            </a:xfrm>
                            <a:prstGeom prst="ellipse">
                              <a:avLst/>
                            </a:prstGeom>
                            <a:solidFill>
                              <a:srgbClr val="9F9F9F"/>
                            </a:solidFill>
                            <a:ln w="9525">
                              <a:noFill/>
                              <a:round/>
                              <a:headEnd/>
                              <a:tailEnd/>
                            </a:ln>
                          </p:spPr>
                          <p:txBody>
                            <a:bodyPr/>
                            <a:lstStyle/>
                            <a:p>
                              <a:endParaRPr lang="en-US"/>
                            </a:p>
                          </p:txBody>
                        </p:sp>
                        <p:sp>
                          <p:nvSpPr>
                            <p:cNvPr id="52753" name="Oval 809"/>
                            <p:cNvSpPr>
                              <a:spLocks noChangeArrowheads="1"/>
                            </p:cNvSpPr>
                            <p:nvPr/>
                          </p:nvSpPr>
                          <p:spPr bwMode="auto">
                            <a:xfrm>
                              <a:off x="3135" y="2845"/>
                              <a:ext cx="9" cy="23"/>
                            </a:xfrm>
                            <a:prstGeom prst="ellipse">
                              <a:avLst/>
                            </a:prstGeom>
                            <a:solidFill>
                              <a:srgbClr val="5F5F5F"/>
                            </a:solidFill>
                            <a:ln w="9525">
                              <a:noFill/>
                              <a:round/>
                              <a:headEnd/>
                              <a:tailEnd/>
                            </a:ln>
                          </p:spPr>
                          <p:txBody>
                            <a:bodyPr/>
                            <a:lstStyle/>
                            <a:p>
                              <a:endParaRPr lang="en-US"/>
                            </a:p>
                          </p:txBody>
                        </p:sp>
                        <p:sp>
                          <p:nvSpPr>
                            <p:cNvPr id="52754" name="Oval 810"/>
                            <p:cNvSpPr>
                              <a:spLocks noChangeArrowheads="1"/>
                            </p:cNvSpPr>
                            <p:nvPr/>
                          </p:nvSpPr>
                          <p:spPr bwMode="auto">
                            <a:xfrm>
                              <a:off x="3135" y="2845"/>
                              <a:ext cx="9" cy="23"/>
                            </a:xfrm>
                            <a:prstGeom prst="ellipse">
                              <a:avLst/>
                            </a:prstGeom>
                            <a:solidFill>
                              <a:srgbClr val="C0C0C0"/>
                            </a:solidFill>
                            <a:ln w="9525">
                              <a:noFill/>
                              <a:round/>
                              <a:headEnd/>
                              <a:tailEnd/>
                            </a:ln>
                          </p:spPr>
                          <p:txBody>
                            <a:bodyPr/>
                            <a:lstStyle/>
                            <a:p>
                              <a:endParaRPr lang="en-US"/>
                            </a:p>
                          </p:txBody>
                        </p:sp>
                      </p:grpSp>
                    </p:grpSp>
                    <p:grpSp>
                      <p:nvGrpSpPr>
                        <p:cNvPr id="52711" name="Group 811"/>
                        <p:cNvGrpSpPr>
                          <a:grpSpLocks/>
                        </p:cNvGrpSpPr>
                        <p:nvPr/>
                      </p:nvGrpSpPr>
                      <p:grpSpPr bwMode="auto">
                        <a:xfrm>
                          <a:off x="3069" y="2764"/>
                          <a:ext cx="95" cy="124"/>
                          <a:chOff x="3069" y="2764"/>
                          <a:chExt cx="95" cy="124"/>
                        </a:xfrm>
                      </p:grpSpPr>
                      <p:grpSp>
                        <p:nvGrpSpPr>
                          <p:cNvPr id="52712" name="Group 812"/>
                          <p:cNvGrpSpPr>
                            <a:grpSpLocks/>
                          </p:cNvGrpSpPr>
                          <p:nvPr/>
                        </p:nvGrpSpPr>
                        <p:grpSpPr bwMode="auto">
                          <a:xfrm>
                            <a:off x="3082" y="2764"/>
                            <a:ext cx="17" cy="45"/>
                            <a:chOff x="3082" y="2764"/>
                            <a:chExt cx="17" cy="45"/>
                          </a:xfrm>
                        </p:grpSpPr>
                        <p:sp>
                          <p:nvSpPr>
                            <p:cNvPr id="52744" name="Freeform 813"/>
                            <p:cNvSpPr>
                              <a:spLocks/>
                            </p:cNvSpPr>
                            <p:nvPr/>
                          </p:nvSpPr>
                          <p:spPr bwMode="auto">
                            <a:xfrm>
                              <a:off x="3082" y="2764"/>
                              <a:ext cx="17" cy="16"/>
                            </a:xfrm>
                            <a:custGeom>
                              <a:avLst/>
                              <a:gdLst>
                                <a:gd name="T0" fmla="*/ 17 w 17"/>
                                <a:gd name="T1" fmla="*/ 6 h 16"/>
                                <a:gd name="T2" fmla="*/ 17 w 17"/>
                                <a:gd name="T3" fmla="*/ 6 h 16"/>
                                <a:gd name="T4" fmla="*/ 7 w 17"/>
                                <a:gd name="T5" fmla="*/ 16 h 16"/>
                                <a:gd name="T6" fmla="*/ 0 w 17"/>
                                <a:gd name="T7" fmla="*/ 6 h 16"/>
                                <a:gd name="T8" fmla="*/ 0 w 17"/>
                                <a:gd name="T9" fmla="*/ 0 h 16"/>
                                <a:gd name="T10" fmla="*/ 17 w 17"/>
                                <a:gd name="T11" fmla="*/ 6 h 16"/>
                                <a:gd name="T12" fmla="*/ 0 60000 65536"/>
                                <a:gd name="T13" fmla="*/ 0 60000 65536"/>
                                <a:gd name="T14" fmla="*/ 0 60000 65536"/>
                                <a:gd name="T15" fmla="*/ 0 60000 65536"/>
                                <a:gd name="T16" fmla="*/ 0 60000 65536"/>
                                <a:gd name="T17" fmla="*/ 0 60000 65536"/>
                                <a:gd name="T18" fmla="*/ 0 w 17"/>
                                <a:gd name="T19" fmla="*/ 0 h 16"/>
                                <a:gd name="T20" fmla="*/ 17 w 17"/>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7" h="16">
                                  <a:moveTo>
                                    <a:pt x="17" y="6"/>
                                  </a:moveTo>
                                  <a:lnTo>
                                    <a:pt x="17" y="6"/>
                                  </a:lnTo>
                                  <a:lnTo>
                                    <a:pt x="7" y="16"/>
                                  </a:lnTo>
                                  <a:lnTo>
                                    <a:pt x="0" y="6"/>
                                  </a:lnTo>
                                  <a:lnTo>
                                    <a:pt x="0" y="0"/>
                                  </a:lnTo>
                                  <a:lnTo>
                                    <a:pt x="17" y="6"/>
                                  </a:lnTo>
                                  <a:close/>
                                </a:path>
                              </a:pathLst>
                            </a:custGeom>
                            <a:solidFill>
                              <a:srgbClr val="5F5F5F"/>
                            </a:solidFill>
                            <a:ln w="9525">
                              <a:noFill/>
                              <a:round/>
                              <a:headEnd/>
                              <a:tailEnd/>
                            </a:ln>
                          </p:spPr>
                          <p:txBody>
                            <a:bodyPr/>
                            <a:lstStyle/>
                            <a:p>
                              <a:endParaRPr lang="en-US"/>
                            </a:p>
                          </p:txBody>
                        </p:sp>
                        <p:sp>
                          <p:nvSpPr>
                            <p:cNvPr id="52745" name="Freeform 814"/>
                            <p:cNvSpPr>
                              <a:spLocks/>
                            </p:cNvSpPr>
                            <p:nvPr/>
                          </p:nvSpPr>
                          <p:spPr bwMode="auto">
                            <a:xfrm>
                              <a:off x="3092" y="2773"/>
                              <a:ext cx="7" cy="30"/>
                            </a:xfrm>
                            <a:custGeom>
                              <a:avLst/>
                              <a:gdLst>
                                <a:gd name="T0" fmla="*/ 7 w 7"/>
                                <a:gd name="T1" fmla="*/ 0 h 30"/>
                                <a:gd name="T2" fmla="*/ 7 w 7"/>
                                <a:gd name="T3" fmla="*/ 0 h 30"/>
                                <a:gd name="T4" fmla="*/ 0 w 7"/>
                                <a:gd name="T5" fmla="*/ 10 h 30"/>
                                <a:gd name="T6" fmla="*/ 0 w 7"/>
                                <a:gd name="T7" fmla="*/ 30 h 30"/>
                                <a:gd name="T8" fmla="*/ 7 w 7"/>
                                <a:gd name="T9" fmla="*/ 30 h 30"/>
                                <a:gd name="T10" fmla="*/ 7 w 7"/>
                                <a:gd name="T11" fmla="*/ 0 h 30"/>
                                <a:gd name="T12" fmla="*/ 0 60000 65536"/>
                                <a:gd name="T13" fmla="*/ 0 60000 65536"/>
                                <a:gd name="T14" fmla="*/ 0 60000 65536"/>
                                <a:gd name="T15" fmla="*/ 0 60000 65536"/>
                                <a:gd name="T16" fmla="*/ 0 60000 65536"/>
                                <a:gd name="T17" fmla="*/ 0 60000 65536"/>
                                <a:gd name="T18" fmla="*/ 0 w 7"/>
                                <a:gd name="T19" fmla="*/ 0 h 30"/>
                                <a:gd name="T20" fmla="*/ 7 w 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7" h="30">
                                  <a:moveTo>
                                    <a:pt x="7" y="0"/>
                                  </a:moveTo>
                                  <a:lnTo>
                                    <a:pt x="7" y="0"/>
                                  </a:lnTo>
                                  <a:lnTo>
                                    <a:pt x="0" y="10"/>
                                  </a:lnTo>
                                  <a:lnTo>
                                    <a:pt x="0" y="30"/>
                                  </a:lnTo>
                                  <a:lnTo>
                                    <a:pt x="7" y="30"/>
                                  </a:lnTo>
                                  <a:lnTo>
                                    <a:pt x="7" y="0"/>
                                  </a:lnTo>
                                  <a:close/>
                                </a:path>
                              </a:pathLst>
                            </a:custGeom>
                            <a:solidFill>
                              <a:srgbClr val="9F9F9F"/>
                            </a:solidFill>
                            <a:ln w="9525">
                              <a:noFill/>
                              <a:round/>
                              <a:headEnd/>
                              <a:tailEnd/>
                            </a:ln>
                          </p:spPr>
                          <p:txBody>
                            <a:bodyPr/>
                            <a:lstStyle/>
                            <a:p>
                              <a:endParaRPr lang="en-US"/>
                            </a:p>
                          </p:txBody>
                        </p:sp>
                        <p:sp>
                          <p:nvSpPr>
                            <p:cNvPr id="52746" name="Freeform 815"/>
                            <p:cNvSpPr>
                              <a:spLocks/>
                            </p:cNvSpPr>
                            <p:nvPr/>
                          </p:nvSpPr>
                          <p:spPr bwMode="auto">
                            <a:xfrm>
                              <a:off x="3082" y="2773"/>
                              <a:ext cx="4" cy="30"/>
                            </a:xfrm>
                            <a:custGeom>
                              <a:avLst/>
                              <a:gdLst>
                                <a:gd name="T0" fmla="*/ 0 w 4"/>
                                <a:gd name="T1" fmla="*/ 0 h 30"/>
                                <a:gd name="T2" fmla="*/ 0 w 4"/>
                                <a:gd name="T3" fmla="*/ 0 h 30"/>
                                <a:gd name="T4" fmla="*/ 4 w 4"/>
                                <a:gd name="T5" fmla="*/ 10 h 30"/>
                                <a:gd name="T6" fmla="*/ 4 w 4"/>
                                <a:gd name="T7" fmla="*/ 30 h 30"/>
                                <a:gd name="T8" fmla="*/ 0 w 4"/>
                                <a:gd name="T9" fmla="*/ 30 h 30"/>
                                <a:gd name="T10" fmla="*/ 0 w 4"/>
                                <a:gd name="T11" fmla="*/ 0 h 30"/>
                                <a:gd name="T12" fmla="*/ 0 60000 65536"/>
                                <a:gd name="T13" fmla="*/ 0 60000 65536"/>
                                <a:gd name="T14" fmla="*/ 0 60000 65536"/>
                                <a:gd name="T15" fmla="*/ 0 60000 65536"/>
                                <a:gd name="T16" fmla="*/ 0 60000 65536"/>
                                <a:gd name="T17" fmla="*/ 0 60000 65536"/>
                                <a:gd name="T18" fmla="*/ 0 w 4"/>
                                <a:gd name="T19" fmla="*/ 0 h 30"/>
                                <a:gd name="T20" fmla="*/ 4 w 4"/>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4" h="30">
                                  <a:moveTo>
                                    <a:pt x="0" y="0"/>
                                  </a:moveTo>
                                  <a:lnTo>
                                    <a:pt x="0" y="0"/>
                                  </a:lnTo>
                                  <a:lnTo>
                                    <a:pt x="4" y="10"/>
                                  </a:lnTo>
                                  <a:lnTo>
                                    <a:pt x="4" y="30"/>
                                  </a:lnTo>
                                  <a:lnTo>
                                    <a:pt x="0" y="30"/>
                                  </a:lnTo>
                                  <a:lnTo>
                                    <a:pt x="0" y="0"/>
                                  </a:lnTo>
                                  <a:close/>
                                </a:path>
                              </a:pathLst>
                            </a:custGeom>
                            <a:solidFill>
                              <a:srgbClr val="808080"/>
                            </a:solidFill>
                            <a:ln w="9525">
                              <a:noFill/>
                              <a:round/>
                              <a:headEnd/>
                              <a:tailEnd/>
                            </a:ln>
                          </p:spPr>
                          <p:txBody>
                            <a:bodyPr/>
                            <a:lstStyle/>
                            <a:p>
                              <a:endParaRPr lang="en-US"/>
                            </a:p>
                          </p:txBody>
                        </p:sp>
                        <p:sp>
                          <p:nvSpPr>
                            <p:cNvPr id="52747" name="Line 816"/>
                            <p:cNvSpPr>
                              <a:spLocks noChangeShapeType="1"/>
                            </p:cNvSpPr>
                            <p:nvPr/>
                          </p:nvSpPr>
                          <p:spPr bwMode="auto">
                            <a:xfrm>
                              <a:off x="3092" y="2780"/>
                              <a:ext cx="1" cy="29"/>
                            </a:xfrm>
                            <a:prstGeom prst="line">
                              <a:avLst/>
                            </a:prstGeom>
                            <a:noFill/>
                            <a:ln w="11113">
                              <a:solidFill>
                                <a:srgbClr val="9F9F9F"/>
                              </a:solidFill>
                              <a:round/>
                              <a:headEnd/>
                              <a:tailEnd/>
                            </a:ln>
                          </p:spPr>
                          <p:txBody>
                            <a:bodyPr/>
                            <a:lstStyle/>
                            <a:p>
                              <a:endParaRPr lang="en-US"/>
                            </a:p>
                          </p:txBody>
                        </p:sp>
                      </p:grpSp>
                      <p:grpSp>
                        <p:nvGrpSpPr>
                          <p:cNvPr id="52713" name="Group 817"/>
                          <p:cNvGrpSpPr>
                            <a:grpSpLocks/>
                          </p:cNvGrpSpPr>
                          <p:nvPr/>
                        </p:nvGrpSpPr>
                        <p:grpSpPr bwMode="auto">
                          <a:xfrm>
                            <a:off x="3069" y="2773"/>
                            <a:ext cx="95" cy="115"/>
                            <a:chOff x="3069" y="2773"/>
                            <a:chExt cx="95" cy="115"/>
                          </a:xfrm>
                        </p:grpSpPr>
                        <p:grpSp>
                          <p:nvGrpSpPr>
                            <p:cNvPr id="52714" name="Group 818"/>
                            <p:cNvGrpSpPr>
                              <a:grpSpLocks/>
                            </p:cNvGrpSpPr>
                            <p:nvPr/>
                          </p:nvGrpSpPr>
                          <p:grpSpPr bwMode="auto">
                            <a:xfrm>
                              <a:off x="3069" y="2885"/>
                              <a:ext cx="1" cy="3"/>
                              <a:chOff x="3069" y="2885"/>
                              <a:chExt cx="1" cy="3"/>
                            </a:xfrm>
                          </p:grpSpPr>
                          <p:sp>
                            <p:nvSpPr>
                              <p:cNvPr id="52742" name="Freeform 819"/>
                              <p:cNvSpPr>
                                <a:spLocks/>
                              </p:cNvSpPr>
                              <p:nvPr/>
                            </p:nvSpPr>
                            <p:spPr bwMode="auto">
                              <a:xfrm>
                                <a:off x="3069" y="2885"/>
                                <a:ext cx="1" cy="3"/>
                              </a:xfrm>
                              <a:custGeom>
                                <a:avLst/>
                                <a:gdLst>
                                  <a:gd name="T0" fmla="*/ 0 w 1"/>
                                  <a:gd name="T1" fmla="*/ 0 h 3"/>
                                  <a:gd name="T2" fmla="*/ 0 w 1"/>
                                  <a:gd name="T3" fmla="*/ 0 h 3"/>
                                  <a:gd name="T4" fmla="*/ 0 w 1"/>
                                  <a:gd name="T5" fmla="*/ 3 h 3"/>
                                  <a:gd name="T6" fmla="*/ 0 w 1"/>
                                  <a:gd name="T7" fmla="*/ 0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0" y="0"/>
                                    </a:moveTo>
                                    <a:lnTo>
                                      <a:pt x="0" y="0"/>
                                    </a:lnTo>
                                    <a:lnTo>
                                      <a:pt x="0" y="3"/>
                                    </a:lnTo>
                                    <a:lnTo>
                                      <a:pt x="0" y="0"/>
                                    </a:lnTo>
                                    <a:close/>
                                  </a:path>
                                </a:pathLst>
                              </a:custGeom>
                              <a:solidFill>
                                <a:srgbClr val="3F3F3F"/>
                              </a:solidFill>
                              <a:ln w="9525">
                                <a:noFill/>
                                <a:round/>
                                <a:headEnd/>
                                <a:tailEnd/>
                              </a:ln>
                            </p:spPr>
                            <p:txBody>
                              <a:bodyPr/>
                              <a:lstStyle/>
                              <a:p>
                                <a:endParaRPr lang="en-US"/>
                              </a:p>
                            </p:txBody>
                          </p:sp>
                          <p:sp>
                            <p:nvSpPr>
                              <p:cNvPr id="52743" name="Freeform 820"/>
                              <p:cNvSpPr>
                                <a:spLocks/>
                              </p:cNvSpPr>
                              <p:nvPr/>
                            </p:nvSpPr>
                            <p:spPr bwMode="auto">
                              <a:xfrm>
                                <a:off x="3069" y="2885"/>
                                <a:ext cx="1" cy="3"/>
                              </a:xfrm>
                              <a:custGeom>
                                <a:avLst/>
                                <a:gdLst>
                                  <a:gd name="T0" fmla="*/ 0 w 1"/>
                                  <a:gd name="T1" fmla="*/ 0 h 3"/>
                                  <a:gd name="T2" fmla="*/ 0 w 1"/>
                                  <a:gd name="T3" fmla="*/ 0 h 3"/>
                                  <a:gd name="T4" fmla="*/ 0 w 1"/>
                                  <a:gd name="T5" fmla="*/ 3 h 3"/>
                                  <a:gd name="T6" fmla="*/ 0 w 1"/>
                                  <a:gd name="T7" fmla="*/ 0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0" y="0"/>
                                    </a:moveTo>
                                    <a:lnTo>
                                      <a:pt x="0" y="0"/>
                                    </a:lnTo>
                                    <a:lnTo>
                                      <a:pt x="0" y="3"/>
                                    </a:lnTo>
                                    <a:lnTo>
                                      <a:pt x="0" y="0"/>
                                    </a:lnTo>
                                    <a:close/>
                                  </a:path>
                                </a:pathLst>
                              </a:custGeom>
                              <a:solidFill>
                                <a:srgbClr val="5F5F5F"/>
                              </a:solidFill>
                              <a:ln w="9525">
                                <a:noFill/>
                                <a:round/>
                                <a:headEnd/>
                                <a:tailEnd/>
                              </a:ln>
                            </p:spPr>
                            <p:txBody>
                              <a:bodyPr/>
                              <a:lstStyle/>
                              <a:p>
                                <a:endParaRPr lang="en-US"/>
                              </a:p>
                            </p:txBody>
                          </p:sp>
                        </p:grpSp>
                        <p:grpSp>
                          <p:nvGrpSpPr>
                            <p:cNvPr id="52715" name="Group 821"/>
                            <p:cNvGrpSpPr>
                              <a:grpSpLocks/>
                            </p:cNvGrpSpPr>
                            <p:nvPr/>
                          </p:nvGrpSpPr>
                          <p:grpSpPr bwMode="auto">
                            <a:xfrm>
                              <a:off x="3115" y="2773"/>
                              <a:ext cx="49" cy="92"/>
                              <a:chOff x="3115" y="2773"/>
                              <a:chExt cx="49" cy="92"/>
                            </a:xfrm>
                          </p:grpSpPr>
                          <p:grpSp>
                            <p:nvGrpSpPr>
                              <p:cNvPr id="52716" name="Group 822"/>
                              <p:cNvGrpSpPr>
                                <a:grpSpLocks/>
                              </p:cNvGrpSpPr>
                              <p:nvPr/>
                            </p:nvGrpSpPr>
                            <p:grpSpPr bwMode="auto">
                              <a:xfrm>
                                <a:off x="3115" y="2796"/>
                                <a:ext cx="49" cy="69"/>
                                <a:chOff x="3115" y="2796"/>
                                <a:chExt cx="49" cy="69"/>
                              </a:xfrm>
                            </p:grpSpPr>
                            <p:grpSp>
                              <p:nvGrpSpPr>
                                <p:cNvPr id="52720" name="Group 823"/>
                                <p:cNvGrpSpPr>
                                  <a:grpSpLocks/>
                                </p:cNvGrpSpPr>
                                <p:nvPr/>
                              </p:nvGrpSpPr>
                              <p:grpSpPr bwMode="auto">
                                <a:xfrm>
                                  <a:off x="3131" y="2796"/>
                                  <a:ext cx="33" cy="56"/>
                                  <a:chOff x="3131" y="2796"/>
                                  <a:chExt cx="33" cy="56"/>
                                </a:xfrm>
                              </p:grpSpPr>
                              <p:grpSp>
                                <p:nvGrpSpPr>
                                  <p:cNvPr id="52728" name="Group 824"/>
                                  <p:cNvGrpSpPr>
                                    <a:grpSpLocks/>
                                  </p:cNvGrpSpPr>
                                  <p:nvPr/>
                                </p:nvGrpSpPr>
                                <p:grpSpPr bwMode="auto">
                                  <a:xfrm>
                                    <a:off x="3131" y="2796"/>
                                    <a:ext cx="33" cy="53"/>
                                    <a:chOff x="3131" y="2796"/>
                                    <a:chExt cx="33" cy="53"/>
                                  </a:xfrm>
                                </p:grpSpPr>
                                <p:sp>
                                  <p:nvSpPr>
                                    <p:cNvPr id="52730" name="Line 825"/>
                                    <p:cNvSpPr>
                                      <a:spLocks noChangeShapeType="1"/>
                                    </p:cNvSpPr>
                                    <p:nvPr/>
                                  </p:nvSpPr>
                                  <p:spPr bwMode="auto">
                                    <a:xfrm flipH="1" flipV="1">
                                      <a:off x="3131" y="2796"/>
                                      <a:ext cx="30" cy="20"/>
                                    </a:xfrm>
                                    <a:prstGeom prst="line">
                                      <a:avLst/>
                                    </a:prstGeom>
                                    <a:noFill/>
                                    <a:ln w="11113">
                                      <a:solidFill>
                                        <a:srgbClr val="000000"/>
                                      </a:solidFill>
                                      <a:round/>
                                      <a:headEnd/>
                                      <a:tailEnd/>
                                    </a:ln>
                                  </p:spPr>
                                  <p:txBody>
                                    <a:bodyPr/>
                                    <a:lstStyle/>
                                    <a:p>
                                      <a:endParaRPr lang="en-US"/>
                                    </a:p>
                                  </p:txBody>
                                </p:sp>
                                <p:sp>
                                  <p:nvSpPr>
                                    <p:cNvPr id="52731" name="Line 826"/>
                                    <p:cNvSpPr>
                                      <a:spLocks noChangeShapeType="1"/>
                                    </p:cNvSpPr>
                                    <p:nvPr/>
                                  </p:nvSpPr>
                                  <p:spPr bwMode="auto">
                                    <a:xfrm flipH="1">
                                      <a:off x="3131" y="2845"/>
                                      <a:ext cx="33" cy="4"/>
                                    </a:xfrm>
                                    <a:prstGeom prst="line">
                                      <a:avLst/>
                                    </a:prstGeom>
                                    <a:noFill/>
                                    <a:ln w="11113">
                                      <a:solidFill>
                                        <a:srgbClr val="000000"/>
                                      </a:solidFill>
                                      <a:round/>
                                      <a:headEnd/>
                                      <a:tailEnd/>
                                    </a:ln>
                                  </p:spPr>
                                  <p:txBody>
                                    <a:bodyPr/>
                                    <a:lstStyle/>
                                    <a:p>
                                      <a:endParaRPr lang="en-US"/>
                                    </a:p>
                                  </p:txBody>
                                </p:sp>
                                <p:sp>
                                  <p:nvSpPr>
                                    <p:cNvPr id="52732" name="Line 827"/>
                                    <p:cNvSpPr>
                                      <a:spLocks noChangeShapeType="1"/>
                                    </p:cNvSpPr>
                                    <p:nvPr/>
                                  </p:nvSpPr>
                                  <p:spPr bwMode="auto">
                                    <a:xfrm flipH="1">
                                      <a:off x="3131" y="2809"/>
                                      <a:ext cx="33" cy="4"/>
                                    </a:xfrm>
                                    <a:prstGeom prst="line">
                                      <a:avLst/>
                                    </a:prstGeom>
                                    <a:noFill/>
                                    <a:ln w="11113">
                                      <a:solidFill>
                                        <a:srgbClr val="000000"/>
                                      </a:solidFill>
                                      <a:round/>
                                      <a:headEnd/>
                                      <a:tailEnd/>
                                    </a:ln>
                                  </p:spPr>
                                  <p:txBody>
                                    <a:bodyPr/>
                                    <a:lstStyle/>
                                    <a:p>
                                      <a:endParaRPr lang="en-US"/>
                                    </a:p>
                                  </p:txBody>
                                </p:sp>
                                <p:sp>
                                  <p:nvSpPr>
                                    <p:cNvPr id="52733" name="Line 828"/>
                                    <p:cNvSpPr>
                                      <a:spLocks noChangeShapeType="1"/>
                                    </p:cNvSpPr>
                                    <p:nvPr/>
                                  </p:nvSpPr>
                                  <p:spPr bwMode="auto">
                                    <a:xfrm flipH="1">
                                      <a:off x="3131" y="2809"/>
                                      <a:ext cx="33" cy="4"/>
                                    </a:xfrm>
                                    <a:prstGeom prst="line">
                                      <a:avLst/>
                                    </a:prstGeom>
                                    <a:noFill/>
                                    <a:ln w="11113">
                                      <a:solidFill>
                                        <a:srgbClr val="000000"/>
                                      </a:solidFill>
                                      <a:round/>
                                      <a:headEnd/>
                                      <a:tailEnd/>
                                    </a:ln>
                                  </p:spPr>
                                  <p:txBody>
                                    <a:bodyPr/>
                                    <a:lstStyle/>
                                    <a:p>
                                      <a:endParaRPr lang="en-US"/>
                                    </a:p>
                                  </p:txBody>
                                </p:sp>
                                <p:sp>
                                  <p:nvSpPr>
                                    <p:cNvPr id="52734" name="Line 829"/>
                                    <p:cNvSpPr>
                                      <a:spLocks noChangeShapeType="1"/>
                                    </p:cNvSpPr>
                                    <p:nvPr/>
                                  </p:nvSpPr>
                                  <p:spPr bwMode="auto">
                                    <a:xfrm flipH="1">
                                      <a:off x="3131" y="2822"/>
                                      <a:ext cx="33" cy="1"/>
                                    </a:xfrm>
                                    <a:prstGeom prst="line">
                                      <a:avLst/>
                                    </a:prstGeom>
                                    <a:noFill/>
                                    <a:ln w="11113">
                                      <a:solidFill>
                                        <a:srgbClr val="000000"/>
                                      </a:solidFill>
                                      <a:round/>
                                      <a:headEnd/>
                                      <a:tailEnd/>
                                    </a:ln>
                                  </p:spPr>
                                  <p:txBody>
                                    <a:bodyPr/>
                                    <a:lstStyle/>
                                    <a:p>
                                      <a:endParaRPr lang="en-US"/>
                                    </a:p>
                                  </p:txBody>
                                </p:sp>
                                <p:sp>
                                  <p:nvSpPr>
                                    <p:cNvPr id="52735" name="Line 830"/>
                                    <p:cNvSpPr>
                                      <a:spLocks noChangeShapeType="1"/>
                                    </p:cNvSpPr>
                                    <p:nvPr/>
                                  </p:nvSpPr>
                                  <p:spPr bwMode="auto">
                                    <a:xfrm flipH="1">
                                      <a:off x="3131" y="2822"/>
                                      <a:ext cx="33" cy="1"/>
                                    </a:xfrm>
                                    <a:prstGeom prst="line">
                                      <a:avLst/>
                                    </a:prstGeom>
                                    <a:noFill/>
                                    <a:ln w="11113">
                                      <a:solidFill>
                                        <a:srgbClr val="000000"/>
                                      </a:solidFill>
                                      <a:round/>
                                      <a:headEnd/>
                                      <a:tailEnd/>
                                    </a:ln>
                                  </p:spPr>
                                  <p:txBody>
                                    <a:bodyPr/>
                                    <a:lstStyle/>
                                    <a:p>
                                      <a:endParaRPr lang="en-US"/>
                                    </a:p>
                                  </p:txBody>
                                </p:sp>
                                <p:sp>
                                  <p:nvSpPr>
                                    <p:cNvPr id="52736" name="Line 831"/>
                                    <p:cNvSpPr>
                                      <a:spLocks noChangeShapeType="1"/>
                                    </p:cNvSpPr>
                                    <p:nvPr/>
                                  </p:nvSpPr>
                                  <p:spPr bwMode="auto">
                                    <a:xfrm flipH="1">
                                      <a:off x="3131" y="2822"/>
                                      <a:ext cx="33" cy="1"/>
                                    </a:xfrm>
                                    <a:prstGeom prst="line">
                                      <a:avLst/>
                                    </a:prstGeom>
                                    <a:noFill/>
                                    <a:ln w="11113">
                                      <a:solidFill>
                                        <a:srgbClr val="000000"/>
                                      </a:solidFill>
                                      <a:round/>
                                      <a:headEnd/>
                                      <a:tailEnd/>
                                    </a:ln>
                                  </p:spPr>
                                  <p:txBody>
                                    <a:bodyPr/>
                                    <a:lstStyle/>
                                    <a:p>
                                      <a:endParaRPr lang="en-US"/>
                                    </a:p>
                                  </p:txBody>
                                </p:sp>
                                <p:sp>
                                  <p:nvSpPr>
                                    <p:cNvPr id="52737" name="Line 832"/>
                                    <p:cNvSpPr>
                                      <a:spLocks noChangeShapeType="1"/>
                                    </p:cNvSpPr>
                                    <p:nvPr/>
                                  </p:nvSpPr>
                                  <p:spPr bwMode="auto">
                                    <a:xfrm flipH="1">
                                      <a:off x="3131" y="2822"/>
                                      <a:ext cx="33" cy="1"/>
                                    </a:xfrm>
                                    <a:prstGeom prst="line">
                                      <a:avLst/>
                                    </a:prstGeom>
                                    <a:noFill/>
                                    <a:ln w="11113">
                                      <a:solidFill>
                                        <a:srgbClr val="000000"/>
                                      </a:solidFill>
                                      <a:round/>
                                      <a:headEnd/>
                                      <a:tailEnd/>
                                    </a:ln>
                                  </p:spPr>
                                  <p:txBody>
                                    <a:bodyPr/>
                                    <a:lstStyle/>
                                    <a:p>
                                      <a:endParaRPr lang="en-US"/>
                                    </a:p>
                                  </p:txBody>
                                </p:sp>
                                <p:sp>
                                  <p:nvSpPr>
                                    <p:cNvPr id="52738" name="Line 833"/>
                                    <p:cNvSpPr>
                                      <a:spLocks noChangeShapeType="1"/>
                                    </p:cNvSpPr>
                                    <p:nvPr/>
                                  </p:nvSpPr>
                                  <p:spPr bwMode="auto">
                                    <a:xfrm flipH="1">
                                      <a:off x="3131" y="2835"/>
                                      <a:ext cx="33" cy="1"/>
                                    </a:xfrm>
                                    <a:prstGeom prst="line">
                                      <a:avLst/>
                                    </a:prstGeom>
                                    <a:noFill/>
                                    <a:ln w="11113">
                                      <a:solidFill>
                                        <a:srgbClr val="000000"/>
                                      </a:solidFill>
                                      <a:round/>
                                      <a:headEnd/>
                                      <a:tailEnd/>
                                    </a:ln>
                                  </p:spPr>
                                  <p:txBody>
                                    <a:bodyPr/>
                                    <a:lstStyle/>
                                    <a:p>
                                      <a:endParaRPr lang="en-US"/>
                                    </a:p>
                                  </p:txBody>
                                </p:sp>
                                <p:sp>
                                  <p:nvSpPr>
                                    <p:cNvPr id="52739" name="Line 834"/>
                                    <p:cNvSpPr>
                                      <a:spLocks noChangeShapeType="1"/>
                                    </p:cNvSpPr>
                                    <p:nvPr/>
                                  </p:nvSpPr>
                                  <p:spPr bwMode="auto">
                                    <a:xfrm flipH="1">
                                      <a:off x="3131" y="2835"/>
                                      <a:ext cx="33" cy="1"/>
                                    </a:xfrm>
                                    <a:prstGeom prst="line">
                                      <a:avLst/>
                                    </a:prstGeom>
                                    <a:noFill/>
                                    <a:ln w="11113">
                                      <a:solidFill>
                                        <a:srgbClr val="000000"/>
                                      </a:solidFill>
                                      <a:round/>
                                      <a:headEnd/>
                                      <a:tailEnd/>
                                    </a:ln>
                                  </p:spPr>
                                  <p:txBody>
                                    <a:bodyPr/>
                                    <a:lstStyle/>
                                    <a:p>
                                      <a:endParaRPr lang="en-US"/>
                                    </a:p>
                                  </p:txBody>
                                </p:sp>
                                <p:sp>
                                  <p:nvSpPr>
                                    <p:cNvPr id="52740" name="Line 835"/>
                                    <p:cNvSpPr>
                                      <a:spLocks noChangeShapeType="1"/>
                                    </p:cNvSpPr>
                                    <p:nvPr/>
                                  </p:nvSpPr>
                                  <p:spPr bwMode="auto">
                                    <a:xfrm flipH="1">
                                      <a:off x="3131" y="2835"/>
                                      <a:ext cx="33" cy="1"/>
                                    </a:xfrm>
                                    <a:prstGeom prst="line">
                                      <a:avLst/>
                                    </a:prstGeom>
                                    <a:noFill/>
                                    <a:ln w="11113">
                                      <a:solidFill>
                                        <a:srgbClr val="000000"/>
                                      </a:solidFill>
                                      <a:round/>
                                      <a:headEnd/>
                                      <a:tailEnd/>
                                    </a:ln>
                                  </p:spPr>
                                  <p:txBody>
                                    <a:bodyPr/>
                                    <a:lstStyle/>
                                    <a:p>
                                      <a:endParaRPr lang="en-US"/>
                                    </a:p>
                                  </p:txBody>
                                </p:sp>
                                <p:sp>
                                  <p:nvSpPr>
                                    <p:cNvPr id="52741" name="Line 836"/>
                                    <p:cNvSpPr>
                                      <a:spLocks noChangeShapeType="1"/>
                                    </p:cNvSpPr>
                                    <p:nvPr/>
                                  </p:nvSpPr>
                                  <p:spPr bwMode="auto">
                                    <a:xfrm flipH="1">
                                      <a:off x="3131" y="2845"/>
                                      <a:ext cx="33" cy="4"/>
                                    </a:xfrm>
                                    <a:prstGeom prst="line">
                                      <a:avLst/>
                                    </a:prstGeom>
                                    <a:noFill/>
                                    <a:ln w="11113">
                                      <a:solidFill>
                                        <a:srgbClr val="000000"/>
                                      </a:solidFill>
                                      <a:round/>
                                      <a:headEnd/>
                                      <a:tailEnd/>
                                    </a:ln>
                                  </p:spPr>
                                  <p:txBody>
                                    <a:bodyPr/>
                                    <a:lstStyle/>
                                    <a:p>
                                      <a:endParaRPr lang="en-US"/>
                                    </a:p>
                                  </p:txBody>
                                </p:sp>
                              </p:grpSp>
                              <p:sp>
                                <p:nvSpPr>
                                  <p:cNvPr id="52729" name="Line 837"/>
                                  <p:cNvSpPr>
                                    <a:spLocks noChangeShapeType="1"/>
                                  </p:cNvSpPr>
                                  <p:nvPr/>
                                </p:nvSpPr>
                                <p:spPr bwMode="auto">
                                  <a:xfrm flipV="1">
                                    <a:off x="3148" y="2796"/>
                                    <a:ext cx="1" cy="56"/>
                                  </a:xfrm>
                                  <a:prstGeom prst="line">
                                    <a:avLst/>
                                  </a:prstGeom>
                                  <a:noFill/>
                                  <a:ln w="11113">
                                    <a:solidFill>
                                      <a:srgbClr val="C0C0C0"/>
                                    </a:solidFill>
                                    <a:round/>
                                    <a:headEnd/>
                                    <a:tailEnd/>
                                  </a:ln>
                                </p:spPr>
                                <p:txBody>
                                  <a:bodyPr/>
                                  <a:lstStyle/>
                                  <a:p>
                                    <a:endParaRPr lang="en-US"/>
                                  </a:p>
                                </p:txBody>
                              </p:sp>
                            </p:grpSp>
                            <p:grpSp>
                              <p:nvGrpSpPr>
                                <p:cNvPr id="52721" name="Group 838"/>
                                <p:cNvGrpSpPr>
                                  <a:grpSpLocks/>
                                </p:cNvGrpSpPr>
                                <p:nvPr/>
                              </p:nvGrpSpPr>
                              <p:grpSpPr bwMode="auto">
                                <a:xfrm>
                                  <a:off x="3115" y="2845"/>
                                  <a:ext cx="11" cy="20"/>
                                  <a:chOff x="3115" y="2845"/>
                                  <a:chExt cx="11" cy="20"/>
                                </a:xfrm>
                              </p:grpSpPr>
                              <p:grpSp>
                                <p:nvGrpSpPr>
                                  <p:cNvPr id="52722" name="Group 839"/>
                                  <p:cNvGrpSpPr>
                                    <a:grpSpLocks/>
                                  </p:cNvGrpSpPr>
                                  <p:nvPr/>
                                </p:nvGrpSpPr>
                                <p:grpSpPr bwMode="auto">
                                  <a:xfrm>
                                    <a:off x="3125" y="2845"/>
                                    <a:ext cx="1" cy="20"/>
                                    <a:chOff x="3125" y="2845"/>
                                    <a:chExt cx="1" cy="20"/>
                                  </a:xfrm>
                                </p:grpSpPr>
                                <p:sp>
                                  <p:nvSpPr>
                                    <p:cNvPr id="52726" name="Freeform 840"/>
                                    <p:cNvSpPr>
                                      <a:spLocks/>
                                    </p:cNvSpPr>
                                    <p:nvPr/>
                                  </p:nvSpPr>
                                  <p:spPr bwMode="auto">
                                    <a:xfrm>
                                      <a:off x="3125" y="2845"/>
                                      <a:ext cx="1" cy="20"/>
                                    </a:xfrm>
                                    <a:custGeom>
                                      <a:avLst/>
                                      <a:gdLst>
                                        <a:gd name="T0" fmla="*/ 0 w 1"/>
                                        <a:gd name="T1" fmla="*/ 0 h 20"/>
                                        <a:gd name="T2" fmla="*/ 0 w 1"/>
                                        <a:gd name="T3" fmla="*/ 0 h 20"/>
                                        <a:gd name="T4" fmla="*/ 0 w 1"/>
                                        <a:gd name="T5" fmla="*/ 20 h 20"/>
                                        <a:gd name="T6" fmla="*/ 0 w 1"/>
                                        <a:gd name="T7" fmla="*/ 0 h 20"/>
                                        <a:gd name="T8" fmla="*/ 0 60000 65536"/>
                                        <a:gd name="T9" fmla="*/ 0 60000 65536"/>
                                        <a:gd name="T10" fmla="*/ 0 60000 65536"/>
                                        <a:gd name="T11" fmla="*/ 0 60000 65536"/>
                                        <a:gd name="T12" fmla="*/ 0 w 1"/>
                                        <a:gd name="T13" fmla="*/ 0 h 20"/>
                                        <a:gd name="T14" fmla="*/ 1 w 1"/>
                                        <a:gd name="T15" fmla="*/ 20 h 20"/>
                                      </a:gdLst>
                                      <a:ahLst/>
                                      <a:cxnLst>
                                        <a:cxn ang="T8">
                                          <a:pos x="T0" y="T1"/>
                                        </a:cxn>
                                        <a:cxn ang="T9">
                                          <a:pos x="T2" y="T3"/>
                                        </a:cxn>
                                        <a:cxn ang="T10">
                                          <a:pos x="T4" y="T5"/>
                                        </a:cxn>
                                        <a:cxn ang="T11">
                                          <a:pos x="T6" y="T7"/>
                                        </a:cxn>
                                      </a:cxnLst>
                                      <a:rect l="T12" t="T13" r="T14" b="T15"/>
                                      <a:pathLst>
                                        <a:path w="1" h="20">
                                          <a:moveTo>
                                            <a:pt x="0" y="0"/>
                                          </a:moveTo>
                                          <a:lnTo>
                                            <a:pt x="0" y="0"/>
                                          </a:lnTo>
                                          <a:lnTo>
                                            <a:pt x="0" y="20"/>
                                          </a:lnTo>
                                          <a:lnTo>
                                            <a:pt x="0" y="0"/>
                                          </a:lnTo>
                                          <a:close/>
                                        </a:path>
                                      </a:pathLst>
                                    </a:custGeom>
                                    <a:solidFill>
                                      <a:srgbClr val="9F9F9F"/>
                                    </a:solidFill>
                                    <a:ln w="9525">
                                      <a:noFill/>
                                      <a:round/>
                                      <a:headEnd/>
                                      <a:tailEnd/>
                                    </a:ln>
                                  </p:spPr>
                                  <p:txBody>
                                    <a:bodyPr/>
                                    <a:lstStyle/>
                                    <a:p>
                                      <a:endParaRPr lang="en-US"/>
                                    </a:p>
                                  </p:txBody>
                                </p:sp>
                                <p:sp>
                                  <p:nvSpPr>
                                    <p:cNvPr id="52727" name="Freeform 841"/>
                                    <p:cNvSpPr>
                                      <a:spLocks/>
                                    </p:cNvSpPr>
                                    <p:nvPr/>
                                  </p:nvSpPr>
                                  <p:spPr bwMode="auto">
                                    <a:xfrm>
                                      <a:off x="3125" y="2845"/>
                                      <a:ext cx="1" cy="7"/>
                                    </a:xfrm>
                                    <a:custGeom>
                                      <a:avLst/>
                                      <a:gdLst>
                                        <a:gd name="T0" fmla="*/ 0 w 1"/>
                                        <a:gd name="T1" fmla="*/ 0 h 7"/>
                                        <a:gd name="T2" fmla="*/ 0 w 1"/>
                                        <a:gd name="T3" fmla="*/ 0 h 7"/>
                                        <a:gd name="T4" fmla="*/ 0 w 1"/>
                                        <a:gd name="T5" fmla="*/ 7 h 7"/>
                                        <a:gd name="T6" fmla="*/ 0 w 1"/>
                                        <a:gd name="T7" fmla="*/ 0 h 7"/>
                                        <a:gd name="T8" fmla="*/ 0 60000 65536"/>
                                        <a:gd name="T9" fmla="*/ 0 60000 65536"/>
                                        <a:gd name="T10" fmla="*/ 0 60000 65536"/>
                                        <a:gd name="T11" fmla="*/ 0 60000 65536"/>
                                        <a:gd name="T12" fmla="*/ 0 w 1"/>
                                        <a:gd name="T13" fmla="*/ 0 h 7"/>
                                        <a:gd name="T14" fmla="*/ 1 w 1"/>
                                        <a:gd name="T15" fmla="*/ 7 h 7"/>
                                      </a:gdLst>
                                      <a:ahLst/>
                                      <a:cxnLst>
                                        <a:cxn ang="T8">
                                          <a:pos x="T0" y="T1"/>
                                        </a:cxn>
                                        <a:cxn ang="T9">
                                          <a:pos x="T2" y="T3"/>
                                        </a:cxn>
                                        <a:cxn ang="T10">
                                          <a:pos x="T4" y="T5"/>
                                        </a:cxn>
                                        <a:cxn ang="T11">
                                          <a:pos x="T6" y="T7"/>
                                        </a:cxn>
                                      </a:cxnLst>
                                      <a:rect l="T12" t="T13" r="T14" b="T15"/>
                                      <a:pathLst>
                                        <a:path w="1" h="7">
                                          <a:moveTo>
                                            <a:pt x="0" y="0"/>
                                          </a:moveTo>
                                          <a:lnTo>
                                            <a:pt x="0" y="0"/>
                                          </a:lnTo>
                                          <a:lnTo>
                                            <a:pt x="0" y="7"/>
                                          </a:lnTo>
                                          <a:lnTo>
                                            <a:pt x="0" y="0"/>
                                          </a:lnTo>
                                          <a:close/>
                                        </a:path>
                                      </a:pathLst>
                                    </a:custGeom>
                                    <a:solidFill>
                                      <a:srgbClr val="800000"/>
                                    </a:solidFill>
                                    <a:ln w="9525">
                                      <a:noFill/>
                                      <a:round/>
                                      <a:headEnd/>
                                      <a:tailEnd/>
                                    </a:ln>
                                  </p:spPr>
                                  <p:txBody>
                                    <a:bodyPr/>
                                    <a:lstStyle/>
                                    <a:p>
                                      <a:endParaRPr lang="en-US"/>
                                    </a:p>
                                  </p:txBody>
                                </p:sp>
                              </p:grpSp>
                              <p:grpSp>
                                <p:nvGrpSpPr>
                                  <p:cNvPr id="52723" name="Group 842"/>
                                  <p:cNvGrpSpPr>
                                    <a:grpSpLocks/>
                                  </p:cNvGrpSpPr>
                                  <p:nvPr/>
                                </p:nvGrpSpPr>
                                <p:grpSpPr bwMode="auto">
                                  <a:xfrm>
                                    <a:off x="3115" y="2845"/>
                                    <a:ext cx="1" cy="20"/>
                                    <a:chOff x="3115" y="2845"/>
                                    <a:chExt cx="1" cy="20"/>
                                  </a:xfrm>
                                </p:grpSpPr>
                                <p:sp>
                                  <p:nvSpPr>
                                    <p:cNvPr id="52724" name="Freeform 843"/>
                                    <p:cNvSpPr>
                                      <a:spLocks/>
                                    </p:cNvSpPr>
                                    <p:nvPr/>
                                  </p:nvSpPr>
                                  <p:spPr bwMode="auto">
                                    <a:xfrm>
                                      <a:off x="3115" y="2845"/>
                                      <a:ext cx="1" cy="20"/>
                                    </a:xfrm>
                                    <a:custGeom>
                                      <a:avLst/>
                                      <a:gdLst>
                                        <a:gd name="T0" fmla="*/ 0 w 1"/>
                                        <a:gd name="T1" fmla="*/ 0 h 20"/>
                                        <a:gd name="T2" fmla="*/ 0 w 1"/>
                                        <a:gd name="T3" fmla="*/ 0 h 20"/>
                                        <a:gd name="T4" fmla="*/ 0 w 1"/>
                                        <a:gd name="T5" fmla="*/ 20 h 20"/>
                                        <a:gd name="T6" fmla="*/ 0 w 1"/>
                                        <a:gd name="T7" fmla="*/ 0 h 20"/>
                                        <a:gd name="T8" fmla="*/ 0 60000 65536"/>
                                        <a:gd name="T9" fmla="*/ 0 60000 65536"/>
                                        <a:gd name="T10" fmla="*/ 0 60000 65536"/>
                                        <a:gd name="T11" fmla="*/ 0 60000 65536"/>
                                        <a:gd name="T12" fmla="*/ 0 w 1"/>
                                        <a:gd name="T13" fmla="*/ 0 h 20"/>
                                        <a:gd name="T14" fmla="*/ 1 w 1"/>
                                        <a:gd name="T15" fmla="*/ 20 h 20"/>
                                      </a:gdLst>
                                      <a:ahLst/>
                                      <a:cxnLst>
                                        <a:cxn ang="T8">
                                          <a:pos x="T0" y="T1"/>
                                        </a:cxn>
                                        <a:cxn ang="T9">
                                          <a:pos x="T2" y="T3"/>
                                        </a:cxn>
                                        <a:cxn ang="T10">
                                          <a:pos x="T4" y="T5"/>
                                        </a:cxn>
                                        <a:cxn ang="T11">
                                          <a:pos x="T6" y="T7"/>
                                        </a:cxn>
                                      </a:cxnLst>
                                      <a:rect l="T12" t="T13" r="T14" b="T15"/>
                                      <a:pathLst>
                                        <a:path w="1" h="20">
                                          <a:moveTo>
                                            <a:pt x="0" y="0"/>
                                          </a:moveTo>
                                          <a:lnTo>
                                            <a:pt x="0" y="0"/>
                                          </a:lnTo>
                                          <a:lnTo>
                                            <a:pt x="0" y="20"/>
                                          </a:lnTo>
                                          <a:lnTo>
                                            <a:pt x="0" y="0"/>
                                          </a:lnTo>
                                          <a:close/>
                                        </a:path>
                                      </a:pathLst>
                                    </a:custGeom>
                                    <a:solidFill>
                                      <a:srgbClr val="9F9F9F"/>
                                    </a:solidFill>
                                    <a:ln w="9525">
                                      <a:noFill/>
                                      <a:round/>
                                      <a:headEnd/>
                                      <a:tailEnd/>
                                    </a:ln>
                                  </p:spPr>
                                  <p:txBody>
                                    <a:bodyPr/>
                                    <a:lstStyle/>
                                    <a:p>
                                      <a:endParaRPr lang="en-US"/>
                                    </a:p>
                                  </p:txBody>
                                </p:sp>
                                <p:sp>
                                  <p:nvSpPr>
                                    <p:cNvPr id="52725" name="Freeform 844"/>
                                    <p:cNvSpPr>
                                      <a:spLocks/>
                                    </p:cNvSpPr>
                                    <p:nvPr/>
                                  </p:nvSpPr>
                                  <p:spPr bwMode="auto">
                                    <a:xfrm>
                                      <a:off x="3115" y="2845"/>
                                      <a:ext cx="1" cy="7"/>
                                    </a:xfrm>
                                    <a:custGeom>
                                      <a:avLst/>
                                      <a:gdLst>
                                        <a:gd name="T0" fmla="*/ 0 w 1"/>
                                        <a:gd name="T1" fmla="*/ 0 h 7"/>
                                        <a:gd name="T2" fmla="*/ 0 w 1"/>
                                        <a:gd name="T3" fmla="*/ 0 h 7"/>
                                        <a:gd name="T4" fmla="*/ 0 w 1"/>
                                        <a:gd name="T5" fmla="*/ 7 h 7"/>
                                        <a:gd name="T6" fmla="*/ 0 w 1"/>
                                        <a:gd name="T7" fmla="*/ 0 h 7"/>
                                        <a:gd name="T8" fmla="*/ 0 60000 65536"/>
                                        <a:gd name="T9" fmla="*/ 0 60000 65536"/>
                                        <a:gd name="T10" fmla="*/ 0 60000 65536"/>
                                        <a:gd name="T11" fmla="*/ 0 60000 65536"/>
                                        <a:gd name="T12" fmla="*/ 0 w 1"/>
                                        <a:gd name="T13" fmla="*/ 0 h 7"/>
                                        <a:gd name="T14" fmla="*/ 1 w 1"/>
                                        <a:gd name="T15" fmla="*/ 7 h 7"/>
                                      </a:gdLst>
                                      <a:ahLst/>
                                      <a:cxnLst>
                                        <a:cxn ang="T8">
                                          <a:pos x="T0" y="T1"/>
                                        </a:cxn>
                                        <a:cxn ang="T9">
                                          <a:pos x="T2" y="T3"/>
                                        </a:cxn>
                                        <a:cxn ang="T10">
                                          <a:pos x="T4" y="T5"/>
                                        </a:cxn>
                                        <a:cxn ang="T11">
                                          <a:pos x="T6" y="T7"/>
                                        </a:cxn>
                                      </a:cxnLst>
                                      <a:rect l="T12" t="T13" r="T14" b="T15"/>
                                      <a:pathLst>
                                        <a:path w="1" h="7">
                                          <a:moveTo>
                                            <a:pt x="0" y="0"/>
                                          </a:moveTo>
                                          <a:lnTo>
                                            <a:pt x="0" y="0"/>
                                          </a:lnTo>
                                          <a:lnTo>
                                            <a:pt x="0" y="7"/>
                                          </a:lnTo>
                                          <a:lnTo>
                                            <a:pt x="0" y="0"/>
                                          </a:lnTo>
                                          <a:close/>
                                        </a:path>
                                      </a:pathLst>
                                    </a:custGeom>
                                    <a:solidFill>
                                      <a:srgbClr val="800000"/>
                                    </a:solidFill>
                                    <a:ln w="9525">
                                      <a:noFill/>
                                      <a:round/>
                                      <a:headEnd/>
                                      <a:tailEnd/>
                                    </a:ln>
                                  </p:spPr>
                                  <p:txBody>
                                    <a:bodyPr/>
                                    <a:lstStyle/>
                                    <a:p>
                                      <a:endParaRPr lang="en-US"/>
                                    </a:p>
                                  </p:txBody>
                                </p:sp>
                              </p:grpSp>
                            </p:grpSp>
                          </p:grpSp>
                          <p:grpSp>
                            <p:nvGrpSpPr>
                              <p:cNvPr id="52717" name="Group 845"/>
                              <p:cNvGrpSpPr>
                                <a:grpSpLocks/>
                              </p:cNvGrpSpPr>
                              <p:nvPr/>
                            </p:nvGrpSpPr>
                            <p:grpSpPr bwMode="auto">
                              <a:xfrm>
                                <a:off x="3157" y="2773"/>
                                <a:ext cx="4" cy="7"/>
                                <a:chOff x="3157" y="2773"/>
                                <a:chExt cx="4" cy="7"/>
                              </a:xfrm>
                            </p:grpSpPr>
                            <p:sp>
                              <p:nvSpPr>
                                <p:cNvPr id="52718" name="Freeform 846"/>
                                <p:cNvSpPr>
                                  <a:spLocks/>
                                </p:cNvSpPr>
                                <p:nvPr/>
                              </p:nvSpPr>
                              <p:spPr bwMode="auto">
                                <a:xfrm>
                                  <a:off x="3157" y="2773"/>
                                  <a:ext cx="4" cy="7"/>
                                </a:xfrm>
                                <a:custGeom>
                                  <a:avLst/>
                                  <a:gdLst>
                                    <a:gd name="T0" fmla="*/ 4 w 4"/>
                                    <a:gd name="T1" fmla="*/ 7 h 7"/>
                                    <a:gd name="T2" fmla="*/ 4 w 4"/>
                                    <a:gd name="T3" fmla="*/ 7 h 7"/>
                                    <a:gd name="T4" fmla="*/ 0 w 4"/>
                                    <a:gd name="T5" fmla="*/ 7 h 7"/>
                                    <a:gd name="T6" fmla="*/ 0 w 4"/>
                                    <a:gd name="T7" fmla="*/ 0 h 7"/>
                                    <a:gd name="T8" fmla="*/ 4 w 4"/>
                                    <a:gd name="T9" fmla="*/ 0 h 7"/>
                                    <a:gd name="T10" fmla="*/ 4 w 4"/>
                                    <a:gd name="T11" fmla="*/ 7 h 7"/>
                                    <a:gd name="T12" fmla="*/ 0 60000 65536"/>
                                    <a:gd name="T13" fmla="*/ 0 60000 65536"/>
                                    <a:gd name="T14" fmla="*/ 0 60000 65536"/>
                                    <a:gd name="T15" fmla="*/ 0 60000 65536"/>
                                    <a:gd name="T16" fmla="*/ 0 60000 65536"/>
                                    <a:gd name="T17" fmla="*/ 0 60000 65536"/>
                                    <a:gd name="T18" fmla="*/ 0 w 4"/>
                                    <a:gd name="T19" fmla="*/ 0 h 7"/>
                                    <a:gd name="T20" fmla="*/ 4 w 4"/>
                                    <a:gd name="T21" fmla="*/ 7 h 7"/>
                                  </a:gdLst>
                                  <a:ahLst/>
                                  <a:cxnLst>
                                    <a:cxn ang="T12">
                                      <a:pos x="T0" y="T1"/>
                                    </a:cxn>
                                    <a:cxn ang="T13">
                                      <a:pos x="T2" y="T3"/>
                                    </a:cxn>
                                    <a:cxn ang="T14">
                                      <a:pos x="T4" y="T5"/>
                                    </a:cxn>
                                    <a:cxn ang="T15">
                                      <a:pos x="T6" y="T7"/>
                                    </a:cxn>
                                    <a:cxn ang="T16">
                                      <a:pos x="T8" y="T9"/>
                                    </a:cxn>
                                    <a:cxn ang="T17">
                                      <a:pos x="T10" y="T11"/>
                                    </a:cxn>
                                  </a:cxnLst>
                                  <a:rect l="T18" t="T19" r="T20" b="T21"/>
                                  <a:pathLst>
                                    <a:path w="4" h="7">
                                      <a:moveTo>
                                        <a:pt x="4" y="7"/>
                                      </a:moveTo>
                                      <a:lnTo>
                                        <a:pt x="4" y="7"/>
                                      </a:lnTo>
                                      <a:lnTo>
                                        <a:pt x="0" y="7"/>
                                      </a:lnTo>
                                      <a:lnTo>
                                        <a:pt x="0" y="0"/>
                                      </a:lnTo>
                                      <a:lnTo>
                                        <a:pt x="4" y="0"/>
                                      </a:lnTo>
                                      <a:lnTo>
                                        <a:pt x="4" y="7"/>
                                      </a:lnTo>
                                      <a:close/>
                                    </a:path>
                                  </a:pathLst>
                                </a:custGeom>
                                <a:solidFill>
                                  <a:srgbClr val="9F9F9F"/>
                                </a:solidFill>
                                <a:ln w="9525">
                                  <a:noFill/>
                                  <a:round/>
                                  <a:headEnd/>
                                  <a:tailEnd/>
                                </a:ln>
                              </p:spPr>
                              <p:txBody>
                                <a:bodyPr/>
                                <a:lstStyle/>
                                <a:p>
                                  <a:endParaRPr lang="en-US"/>
                                </a:p>
                              </p:txBody>
                            </p:sp>
                            <p:sp>
                              <p:nvSpPr>
                                <p:cNvPr id="52719" name="Freeform 847"/>
                                <p:cNvSpPr>
                                  <a:spLocks/>
                                </p:cNvSpPr>
                                <p:nvPr/>
                              </p:nvSpPr>
                              <p:spPr bwMode="auto">
                                <a:xfrm>
                                  <a:off x="3157" y="2773"/>
                                  <a:ext cx="4" cy="1"/>
                                </a:xfrm>
                                <a:custGeom>
                                  <a:avLst/>
                                  <a:gdLst>
                                    <a:gd name="T0" fmla="*/ 4 w 4"/>
                                    <a:gd name="T1" fmla="*/ 0 h 1"/>
                                    <a:gd name="T2" fmla="*/ 4 w 4"/>
                                    <a:gd name="T3" fmla="*/ 0 h 1"/>
                                    <a:gd name="T4" fmla="*/ 0 w 4"/>
                                    <a:gd name="T5" fmla="*/ 0 h 1"/>
                                    <a:gd name="T6" fmla="*/ 4 w 4"/>
                                    <a:gd name="T7" fmla="*/ 0 h 1"/>
                                    <a:gd name="T8" fmla="*/ 0 60000 65536"/>
                                    <a:gd name="T9" fmla="*/ 0 60000 65536"/>
                                    <a:gd name="T10" fmla="*/ 0 60000 65536"/>
                                    <a:gd name="T11" fmla="*/ 0 60000 65536"/>
                                    <a:gd name="T12" fmla="*/ 0 w 4"/>
                                    <a:gd name="T13" fmla="*/ 0 h 1"/>
                                    <a:gd name="T14" fmla="*/ 4 w 4"/>
                                    <a:gd name="T15" fmla="*/ 1 h 1"/>
                                  </a:gdLst>
                                  <a:ahLst/>
                                  <a:cxnLst>
                                    <a:cxn ang="T8">
                                      <a:pos x="T0" y="T1"/>
                                    </a:cxn>
                                    <a:cxn ang="T9">
                                      <a:pos x="T2" y="T3"/>
                                    </a:cxn>
                                    <a:cxn ang="T10">
                                      <a:pos x="T4" y="T5"/>
                                    </a:cxn>
                                    <a:cxn ang="T11">
                                      <a:pos x="T6" y="T7"/>
                                    </a:cxn>
                                  </a:cxnLst>
                                  <a:rect l="T12" t="T13" r="T14" b="T15"/>
                                  <a:pathLst>
                                    <a:path w="4" h="1">
                                      <a:moveTo>
                                        <a:pt x="4" y="0"/>
                                      </a:moveTo>
                                      <a:lnTo>
                                        <a:pt x="4" y="0"/>
                                      </a:lnTo>
                                      <a:lnTo>
                                        <a:pt x="0" y="0"/>
                                      </a:lnTo>
                                      <a:lnTo>
                                        <a:pt x="4" y="0"/>
                                      </a:lnTo>
                                      <a:close/>
                                    </a:path>
                                  </a:pathLst>
                                </a:custGeom>
                                <a:solidFill>
                                  <a:srgbClr val="3F3F3F"/>
                                </a:solidFill>
                                <a:ln w="9525">
                                  <a:noFill/>
                                  <a:round/>
                                  <a:headEnd/>
                                  <a:tailEnd/>
                                </a:ln>
                              </p:spPr>
                              <p:txBody>
                                <a:bodyPr/>
                                <a:lstStyle/>
                                <a:p>
                                  <a:endParaRPr lang="en-US"/>
                                </a:p>
                              </p:txBody>
                            </p:sp>
                          </p:grpSp>
                        </p:grpSp>
                      </p:grpSp>
                    </p:grpSp>
                  </p:grpSp>
                </p:grpSp>
                <p:grpSp>
                  <p:nvGrpSpPr>
                    <p:cNvPr id="52697" name="Group 848"/>
                    <p:cNvGrpSpPr>
                      <a:grpSpLocks/>
                    </p:cNvGrpSpPr>
                    <p:nvPr/>
                  </p:nvGrpSpPr>
                  <p:grpSpPr bwMode="auto">
                    <a:xfrm>
                      <a:off x="3059" y="2764"/>
                      <a:ext cx="24" cy="107"/>
                      <a:chOff x="3059" y="2764"/>
                      <a:chExt cx="24" cy="107"/>
                    </a:xfrm>
                  </p:grpSpPr>
                  <p:grpSp>
                    <p:nvGrpSpPr>
                      <p:cNvPr id="52698" name="Group 849"/>
                      <p:cNvGrpSpPr>
                        <a:grpSpLocks/>
                      </p:cNvGrpSpPr>
                      <p:nvPr/>
                    </p:nvGrpSpPr>
                    <p:grpSpPr bwMode="auto">
                      <a:xfrm>
                        <a:off x="3059" y="2793"/>
                        <a:ext cx="24" cy="75"/>
                        <a:chOff x="3059" y="2793"/>
                        <a:chExt cx="24" cy="75"/>
                      </a:xfrm>
                    </p:grpSpPr>
                    <p:grpSp>
                      <p:nvGrpSpPr>
                        <p:cNvPr id="52702" name="Group 850"/>
                        <p:cNvGrpSpPr>
                          <a:grpSpLocks/>
                        </p:cNvGrpSpPr>
                        <p:nvPr/>
                      </p:nvGrpSpPr>
                      <p:grpSpPr bwMode="auto">
                        <a:xfrm>
                          <a:off x="3082" y="2803"/>
                          <a:ext cx="1" cy="65"/>
                          <a:chOff x="3082" y="2803"/>
                          <a:chExt cx="1" cy="65"/>
                        </a:xfrm>
                      </p:grpSpPr>
                      <p:sp>
                        <p:nvSpPr>
                          <p:cNvPr id="52706" name="Line 851"/>
                          <p:cNvSpPr>
                            <a:spLocks noChangeShapeType="1"/>
                          </p:cNvSpPr>
                          <p:nvPr/>
                        </p:nvSpPr>
                        <p:spPr bwMode="auto">
                          <a:xfrm>
                            <a:off x="3082" y="2803"/>
                            <a:ext cx="1" cy="65"/>
                          </a:xfrm>
                          <a:prstGeom prst="line">
                            <a:avLst/>
                          </a:prstGeom>
                          <a:noFill/>
                          <a:ln w="11113">
                            <a:solidFill>
                              <a:srgbClr val="808080"/>
                            </a:solidFill>
                            <a:round/>
                            <a:headEnd/>
                            <a:tailEnd/>
                          </a:ln>
                        </p:spPr>
                        <p:txBody>
                          <a:bodyPr/>
                          <a:lstStyle/>
                          <a:p>
                            <a:endParaRPr lang="en-US"/>
                          </a:p>
                        </p:txBody>
                      </p:sp>
                      <p:sp>
                        <p:nvSpPr>
                          <p:cNvPr id="52707" name="Line 852"/>
                          <p:cNvSpPr>
                            <a:spLocks noChangeShapeType="1"/>
                          </p:cNvSpPr>
                          <p:nvPr/>
                        </p:nvSpPr>
                        <p:spPr bwMode="auto">
                          <a:xfrm>
                            <a:off x="3082" y="2839"/>
                            <a:ext cx="1" cy="19"/>
                          </a:xfrm>
                          <a:prstGeom prst="line">
                            <a:avLst/>
                          </a:prstGeom>
                          <a:noFill/>
                          <a:ln w="11113">
                            <a:solidFill>
                              <a:srgbClr val="800000"/>
                            </a:solidFill>
                            <a:round/>
                            <a:headEnd/>
                            <a:tailEnd/>
                          </a:ln>
                        </p:spPr>
                        <p:txBody>
                          <a:bodyPr/>
                          <a:lstStyle/>
                          <a:p>
                            <a:endParaRPr lang="en-US"/>
                          </a:p>
                        </p:txBody>
                      </p:sp>
                    </p:grpSp>
                    <p:grpSp>
                      <p:nvGrpSpPr>
                        <p:cNvPr id="52703" name="Group 853"/>
                        <p:cNvGrpSpPr>
                          <a:grpSpLocks/>
                        </p:cNvGrpSpPr>
                        <p:nvPr/>
                      </p:nvGrpSpPr>
                      <p:grpSpPr bwMode="auto">
                        <a:xfrm>
                          <a:off x="3059" y="2793"/>
                          <a:ext cx="1" cy="72"/>
                          <a:chOff x="3059" y="2793"/>
                          <a:chExt cx="1" cy="72"/>
                        </a:xfrm>
                      </p:grpSpPr>
                      <p:sp>
                        <p:nvSpPr>
                          <p:cNvPr id="52704" name="Line 854"/>
                          <p:cNvSpPr>
                            <a:spLocks noChangeShapeType="1"/>
                          </p:cNvSpPr>
                          <p:nvPr/>
                        </p:nvSpPr>
                        <p:spPr bwMode="auto">
                          <a:xfrm flipV="1">
                            <a:off x="3059" y="2793"/>
                            <a:ext cx="1" cy="72"/>
                          </a:xfrm>
                          <a:prstGeom prst="line">
                            <a:avLst/>
                          </a:prstGeom>
                          <a:noFill/>
                          <a:ln w="11113">
                            <a:solidFill>
                              <a:srgbClr val="808080"/>
                            </a:solidFill>
                            <a:round/>
                            <a:headEnd/>
                            <a:tailEnd/>
                          </a:ln>
                        </p:spPr>
                        <p:txBody>
                          <a:bodyPr/>
                          <a:lstStyle/>
                          <a:p>
                            <a:endParaRPr lang="en-US"/>
                          </a:p>
                        </p:txBody>
                      </p:sp>
                      <p:sp>
                        <p:nvSpPr>
                          <p:cNvPr id="52705" name="Line 855"/>
                          <p:cNvSpPr>
                            <a:spLocks noChangeShapeType="1"/>
                          </p:cNvSpPr>
                          <p:nvPr/>
                        </p:nvSpPr>
                        <p:spPr bwMode="auto">
                          <a:xfrm>
                            <a:off x="3059" y="2839"/>
                            <a:ext cx="1" cy="19"/>
                          </a:xfrm>
                          <a:prstGeom prst="line">
                            <a:avLst/>
                          </a:prstGeom>
                          <a:noFill/>
                          <a:ln w="11113">
                            <a:solidFill>
                              <a:srgbClr val="800000"/>
                            </a:solidFill>
                            <a:round/>
                            <a:headEnd/>
                            <a:tailEnd/>
                          </a:ln>
                        </p:spPr>
                        <p:txBody>
                          <a:bodyPr/>
                          <a:lstStyle/>
                          <a:p>
                            <a:endParaRPr lang="en-US"/>
                          </a:p>
                        </p:txBody>
                      </p:sp>
                    </p:grpSp>
                  </p:grpSp>
                  <p:grpSp>
                    <p:nvGrpSpPr>
                      <p:cNvPr id="52699" name="Group 856"/>
                      <p:cNvGrpSpPr>
                        <a:grpSpLocks/>
                      </p:cNvGrpSpPr>
                      <p:nvPr/>
                    </p:nvGrpSpPr>
                    <p:grpSpPr bwMode="auto">
                      <a:xfrm>
                        <a:off x="3059" y="2764"/>
                        <a:ext cx="23" cy="107"/>
                        <a:chOff x="3059" y="2764"/>
                        <a:chExt cx="23" cy="107"/>
                      </a:xfrm>
                    </p:grpSpPr>
                    <p:sp>
                      <p:nvSpPr>
                        <p:cNvPr id="52700" name="Freeform 857"/>
                        <p:cNvSpPr>
                          <a:spLocks/>
                        </p:cNvSpPr>
                        <p:nvPr/>
                      </p:nvSpPr>
                      <p:spPr bwMode="auto">
                        <a:xfrm>
                          <a:off x="3059" y="2764"/>
                          <a:ext cx="10" cy="107"/>
                        </a:xfrm>
                        <a:custGeom>
                          <a:avLst/>
                          <a:gdLst>
                            <a:gd name="T0" fmla="*/ 0 w 10"/>
                            <a:gd name="T1" fmla="*/ 0 h 107"/>
                            <a:gd name="T2" fmla="*/ 10 w 10"/>
                            <a:gd name="T3" fmla="*/ 0 h 107"/>
                            <a:gd name="T4" fmla="*/ 10 w 10"/>
                            <a:gd name="T5" fmla="*/ 45 h 107"/>
                            <a:gd name="T6" fmla="*/ 10 w 10"/>
                            <a:gd name="T7" fmla="*/ 94 h 107"/>
                            <a:gd name="T8" fmla="*/ 0 w 10"/>
                            <a:gd name="T9" fmla="*/ 94 h 107"/>
                            <a:gd name="T10" fmla="*/ 0 w 10"/>
                            <a:gd name="T11" fmla="*/ 107 h 107"/>
                            <a:gd name="T12" fmla="*/ 0 60000 65536"/>
                            <a:gd name="T13" fmla="*/ 0 60000 65536"/>
                            <a:gd name="T14" fmla="*/ 0 60000 65536"/>
                            <a:gd name="T15" fmla="*/ 0 60000 65536"/>
                            <a:gd name="T16" fmla="*/ 0 60000 65536"/>
                            <a:gd name="T17" fmla="*/ 0 60000 65536"/>
                            <a:gd name="T18" fmla="*/ 0 w 10"/>
                            <a:gd name="T19" fmla="*/ 0 h 107"/>
                            <a:gd name="T20" fmla="*/ 10 w 10"/>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10" h="107">
                              <a:moveTo>
                                <a:pt x="0" y="0"/>
                              </a:moveTo>
                              <a:lnTo>
                                <a:pt x="10" y="0"/>
                              </a:lnTo>
                              <a:lnTo>
                                <a:pt x="10" y="45"/>
                              </a:lnTo>
                              <a:lnTo>
                                <a:pt x="10" y="94"/>
                              </a:lnTo>
                              <a:lnTo>
                                <a:pt x="0" y="94"/>
                              </a:lnTo>
                              <a:lnTo>
                                <a:pt x="0" y="107"/>
                              </a:lnTo>
                            </a:path>
                          </a:pathLst>
                        </a:custGeom>
                        <a:noFill/>
                        <a:ln w="11113">
                          <a:solidFill>
                            <a:srgbClr val="3F3F3F"/>
                          </a:solidFill>
                          <a:prstDash val="solid"/>
                          <a:round/>
                          <a:headEnd/>
                          <a:tailEnd/>
                        </a:ln>
                      </p:spPr>
                      <p:txBody>
                        <a:bodyPr/>
                        <a:lstStyle/>
                        <a:p>
                          <a:endParaRPr lang="en-US"/>
                        </a:p>
                      </p:txBody>
                    </p:sp>
                    <p:sp>
                      <p:nvSpPr>
                        <p:cNvPr id="52701" name="Freeform 858"/>
                        <p:cNvSpPr>
                          <a:spLocks/>
                        </p:cNvSpPr>
                        <p:nvPr/>
                      </p:nvSpPr>
                      <p:spPr bwMode="auto">
                        <a:xfrm>
                          <a:off x="3069" y="2764"/>
                          <a:ext cx="13" cy="107"/>
                        </a:xfrm>
                        <a:custGeom>
                          <a:avLst/>
                          <a:gdLst>
                            <a:gd name="T0" fmla="*/ 0 w 13"/>
                            <a:gd name="T1" fmla="*/ 0 h 107"/>
                            <a:gd name="T2" fmla="*/ 13 w 13"/>
                            <a:gd name="T3" fmla="*/ 9 h 107"/>
                            <a:gd name="T4" fmla="*/ 13 w 13"/>
                            <a:gd name="T5" fmla="*/ 45 h 107"/>
                            <a:gd name="T6" fmla="*/ 13 w 13"/>
                            <a:gd name="T7" fmla="*/ 94 h 107"/>
                            <a:gd name="T8" fmla="*/ 0 w 13"/>
                            <a:gd name="T9" fmla="*/ 107 h 107"/>
                            <a:gd name="T10" fmla="*/ 0 60000 65536"/>
                            <a:gd name="T11" fmla="*/ 0 60000 65536"/>
                            <a:gd name="T12" fmla="*/ 0 60000 65536"/>
                            <a:gd name="T13" fmla="*/ 0 60000 65536"/>
                            <a:gd name="T14" fmla="*/ 0 60000 65536"/>
                            <a:gd name="T15" fmla="*/ 0 w 13"/>
                            <a:gd name="T16" fmla="*/ 0 h 107"/>
                            <a:gd name="T17" fmla="*/ 13 w 13"/>
                            <a:gd name="T18" fmla="*/ 107 h 107"/>
                          </a:gdLst>
                          <a:ahLst/>
                          <a:cxnLst>
                            <a:cxn ang="T10">
                              <a:pos x="T0" y="T1"/>
                            </a:cxn>
                            <a:cxn ang="T11">
                              <a:pos x="T2" y="T3"/>
                            </a:cxn>
                            <a:cxn ang="T12">
                              <a:pos x="T4" y="T5"/>
                            </a:cxn>
                            <a:cxn ang="T13">
                              <a:pos x="T6" y="T7"/>
                            </a:cxn>
                            <a:cxn ang="T14">
                              <a:pos x="T8" y="T9"/>
                            </a:cxn>
                          </a:cxnLst>
                          <a:rect l="T15" t="T16" r="T17" b="T18"/>
                          <a:pathLst>
                            <a:path w="13" h="107">
                              <a:moveTo>
                                <a:pt x="0" y="0"/>
                              </a:moveTo>
                              <a:lnTo>
                                <a:pt x="13" y="9"/>
                              </a:lnTo>
                              <a:lnTo>
                                <a:pt x="13" y="45"/>
                              </a:lnTo>
                              <a:lnTo>
                                <a:pt x="13" y="94"/>
                              </a:lnTo>
                              <a:lnTo>
                                <a:pt x="0" y="107"/>
                              </a:lnTo>
                            </a:path>
                          </a:pathLst>
                        </a:custGeom>
                        <a:noFill/>
                        <a:ln w="11113">
                          <a:solidFill>
                            <a:srgbClr val="3F3F3F"/>
                          </a:solidFill>
                          <a:prstDash val="solid"/>
                          <a:round/>
                          <a:headEnd/>
                          <a:tailEnd/>
                        </a:ln>
                      </p:spPr>
                      <p:txBody>
                        <a:bodyPr/>
                        <a:lstStyle/>
                        <a:p>
                          <a:endParaRPr lang="en-US"/>
                        </a:p>
                      </p:txBody>
                    </p:sp>
                  </p:grpSp>
                </p:grpSp>
              </p:grpSp>
            </p:grpSp>
            <p:grpSp>
              <p:nvGrpSpPr>
                <p:cNvPr id="52650" name="Group 859"/>
                <p:cNvGrpSpPr>
                  <a:grpSpLocks/>
                </p:cNvGrpSpPr>
                <p:nvPr/>
              </p:nvGrpSpPr>
              <p:grpSpPr bwMode="auto">
                <a:xfrm>
                  <a:off x="3177" y="2799"/>
                  <a:ext cx="112" cy="59"/>
                  <a:chOff x="3177" y="2799"/>
                  <a:chExt cx="112" cy="59"/>
                </a:xfrm>
              </p:grpSpPr>
              <p:grpSp>
                <p:nvGrpSpPr>
                  <p:cNvPr id="52651" name="Group 860"/>
                  <p:cNvGrpSpPr>
                    <a:grpSpLocks/>
                  </p:cNvGrpSpPr>
                  <p:nvPr/>
                </p:nvGrpSpPr>
                <p:grpSpPr bwMode="auto">
                  <a:xfrm>
                    <a:off x="3255" y="2835"/>
                    <a:ext cx="34" cy="23"/>
                    <a:chOff x="3255" y="2835"/>
                    <a:chExt cx="34" cy="23"/>
                  </a:xfrm>
                </p:grpSpPr>
                <p:grpSp>
                  <p:nvGrpSpPr>
                    <p:cNvPr id="52671" name="Group 861"/>
                    <p:cNvGrpSpPr>
                      <a:grpSpLocks/>
                    </p:cNvGrpSpPr>
                    <p:nvPr/>
                  </p:nvGrpSpPr>
                  <p:grpSpPr bwMode="auto">
                    <a:xfrm>
                      <a:off x="3255" y="2835"/>
                      <a:ext cx="27" cy="17"/>
                      <a:chOff x="3255" y="2835"/>
                      <a:chExt cx="27" cy="17"/>
                    </a:xfrm>
                  </p:grpSpPr>
                  <p:sp>
                    <p:nvSpPr>
                      <p:cNvPr id="52691" name="Freeform 862"/>
                      <p:cNvSpPr>
                        <a:spLocks/>
                      </p:cNvSpPr>
                      <p:nvPr/>
                    </p:nvSpPr>
                    <p:spPr bwMode="auto">
                      <a:xfrm>
                        <a:off x="3255" y="2835"/>
                        <a:ext cx="27" cy="17"/>
                      </a:xfrm>
                      <a:custGeom>
                        <a:avLst/>
                        <a:gdLst>
                          <a:gd name="T0" fmla="*/ 27 w 27"/>
                          <a:gd name="T1" fmla="*/ 7 h 17"/>
                          <a:gd name="T2" fmla="*/ 27 w 27"/>
                          <a:gd name="T3" fmla="*/ 7 h 17"/>
                          <a:gd name="T4" fmla="*/ 0 w 27"/>
                          <a:gd name="T5" fmla="*/ 0 h 17"/>
                          <a:gd name="T6" fmla="*/ 0 w 27"/>
                          <a:gd name="T7" fmla="*/ 17 h 17"/>
                          <a:gd name="T8" fmla="*/ 27 w 27"/>
                          <a:gd name="T9" fmla="*/ 17 h 17"/>
                          <a:gd name="T10" fmla="*/ 27 w 27"/>
                          <a:gd name="T11" fmla="*/ 7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27" y="7"/>
                            </a:moveTo>
                            <a:lnTo>
                              <a:pt x="27" y="7"/>
                            </a:lnTo>
                            <a:lnTo>
                              <a:pt x="0" y="0"/>
                            </a:lnTo>
                            <a:lnTo>
                              <a:pt x="0" y="17"/>
                            </a:lnTo>
                            <a:lnTo>
                              <a:pt x="27" y="17"/>
                            </a:lnTo>
                            <a:lnTo>
                              <a:pt x="27" y="7"/>
                            </a:lnTo>
                            <a:close/>
                          </a:path>
                        </a:pathLst>
                      </a:custGeom>
                      <a:solidFill>
                        <a:srgbClr val="9F9F9F"/>
                      </a:solidFill>
                      <a:ln w="9525">
                        <a:noFill/>
                        <a:round/>
                        <a:headEnd/>
                        <a:tailEnd/>
                      </a:ln>
                    </p:spPr>
                    <p:txBody>
                      <a:bodyPr/>
                      <a:lstStyle/>
                      <a:p>
                        <a:endParaRPr lang="en-US"/>
                      </a:p>
                    </p:txBody>
                  </p:sp>
                  <p:sp>
                    <p:nvSpPr>
                      <p:cNvPr id="52692" name="Freeform 863"/>
                      <p:cNvSpPr>
                        <a:spLocks/>
                      </p:cNvSpPr>
                      <p:nvPr/>
                    </p:nvSpPr>
                    <p:spPr bwMode="auto">
                      <a:xfrm>
                        <a:off x="3255" y="2835"/>
                        <a:ext cx="27" cy="17"/>
                      </a:xfrm>
                      <a:custGeom>
                        <a:avLst/>
                        <a:gdLst>
                          <a:gd name="T0" fmla="*/ 27 w 27"/>
                          <a:gd name="T1" fmla="*/ 7 h 17"/>
                          <a:gd name="T2" fmla="*/ 27 w 27"/>
                          <a:gd name="T3" fmla="*/ 7 h 17"/>
                          <a:gd name="T4" fmla="*/ 0 w 27"/>
                          <a:gd name="T5" fmla="*/ 0 h 17"/>
                          <a:gd name="T6" fmla="*/ 0 w 27"/>
                          <a:gd name="T7" fmla="*/ 17 h 17"/>
                          <a:gd name="T8" fmla="*/ 27 w 27"/>
                          <a:gd name="T9" fmla="*/ 17 h 17"/>
                          <a:gd name="T10" fmla="*/ 27 w 27"/>
                          <a:gd name="T11" fmla="*/ 7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27" y="7"/>
                            </a:moveTo>
                            <a:lnTo>
                              <a:pt x="27" y="7"/>
                            </a:lnTo>
                            <a:lnTo>
                              <a:pt x="0" y="0"/>
                            </a:lnTo>
                            <a:lnTo>
                              <a:pt x="0" y="17"/>
                            </a:lnTo>
                            <a:lnTo>
                              <a:pt x="27" y="17"/>
                            </a:lnTo>
                            <a:lnTo>
                              <a:pt x="27" y="7"/>
                            </a:lnTo>
                            <a:close/>
                          </a:path>
                        </a:pathLst>
                      </a:custGeom>
                      <a:solidFill>
                        <a:srgbClr val="808080"/>
                      </a:solidFill>
                      <a:ln w="9525">
                        <a:noFill/>
                        <a:round/>
                        <a:headEnd/>
                        <a:tailEnd/>
                      </a:ln>
                    </p:spPr>
                    <p:txBody>
                      <a:bodyPr/>
                      <a:lstStyle/>
                      <a:p>
                        <a:endParaRPr lang="en-US"/>
                      </a:p>
                    </p:txBody>
                  </p:sp>
                  <p:sp>
                    <p:nvSpPr>
                      <p:cNvPr id="52693" name="Freeform 864"/>
                      <p:cNvSpPr>
                        <a:spLocks/>
                      </p:cNvSpPr>
                      <p:nvPr/>
                    </p:nvSpPr>
                    <p:spPr bwMode="auto">
                      <a:xfrm>
                        <a:off x="3255" y="2835"/>
                        <a:ext cx="27" cy="17"/>
                      </a:xfrm>
                      <a:custGeom>
                        <a:avLst/>
                        <a:gdLst>
                          <a:gd name="T0" fmla="*/ 27 w 27"/>
                          <a:gd name="T1" fmla="*/ 7 h 17"/>
                          <a:gd name="T2" fmla="*/ 27 w 27"/>
                          <a:gd name="T3" fmla="*/ 7 h 17"/>
                          <a:gd name="T4" fmla="*/ 0 w 27"/>
                          <a:gd name="T5" fmla="*/ 0 h 17"/>
                          <a:gd name="T6" fmla="*/ 0 w 27"/>
                          <a:gd name="T7" fmla="*/ 17 h 17"/>
                          <a:gd name="T8" fmla="*/ 27 w 27"/>
                          <a:gd name="T9" fmla="*/ 17 h 17"/>
                          <a:gd name="T10" fmla="*/ 27 w 27"/>
                          <a:gd name="T11" fmla="*/ 7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27" y="7"/>
                            </a:moveTo>
                            <a:lnTo>
                              <a:pt x="27" y="7"/>
                            </a:lnTo>
                            <a:lnTo>
                              <a:pt x="0" y="0"/>
                            </a:lnTo>
                            <a:lnTo>
                              <a:pt x="0" y="17"/>
                            </a:lnTo>
                            <a:lnTo>
                              <a:pt x="27" y="17"/>
                            </a:lnTo>
                            <a:lnTo>
                              <a:pt x="27" y="7"/>
                            </a:lnTo>
                            <a:close/>
                          </a:path>
                        </a:pathLst>
                      </a:custGeom>
                      <a:solidFill>
                        <a:srgbClr val="FFFFFF"/>
                      </a:solidFill>
                      <a:ln w="9525">
                        <a:noFill/>
                        <a:round/>
                        <a:headEnd/>
                        <a:tailEnd/>
                      </a:ln>
                    </p:spPr>
                    <p:txBody>
                      <a:bodyPr/>
                      <a:lstStyle/>
                      <a:p>
                        <a:endParaRPr lang="en-US"/>
                      </a:p>
                    </p:txBody>
                  </p:sp>
                </p:grpSp>
                <p:grpSp>
                  <p:nvGrpSpPr>
                    <p:cNvPr id="52672" name="Group 865"/>
                    <p:cNvGrpSpPr>
                      <a:grpSpLocks/>
                    </p:cNvGrpSpPr>
                    <p:nvPr/>
                  </p:nvGrpSpPr>
                  <p:grpSpPr bwMode="auto">
                    <a:xfrm>
                      <a:off x="3265" y="2839"/>
                      <a:ext cx="24" cy="19"/>
                      <a:chOff x="3265" y="2839"/>
                      <a:chExt cx="24" cy="19"/>
                    </a:xfrm>
                  </p:grpSpPr>
                  <p:grpSp>
                    <p:nvGrpSpPr>
                      <p:cNvPr id="52673" name="Group 866"/>
                      <p:cNvGrpSpPr>
                        <a:grpSpLocks/>
                      </p:cNvGrpSpPr>
                      <p:nvPr/>
                    </p:nvGrpSpPr>
                    <p:grpSpPr bwMode="auto">
                      <a:xfrm>
                        <a:off x="3265" y="2839"/>
                        <a:ext cx="24" cy="19"/>
                        <a:chOff x="3265" y="2839"/>
                        <a:chExt cx="24" cy="19"/>
                      </a:xfrm>
                    </p:grpSpPr>
                    <p:sp>
                      <p:nvSpPr>
                        <p:cNvPr id="52683" name="Line 867"/>
                        <p:cNvSpPr>
                          <a:spLocks noChangeShapeType="1"/>
                        </p:cNvSpPr>
                        <p:nvPr/>
                      </p:nvSpPr>
                      <p:spPr bwMode="auto">
                        <a:xfrm>
                          <a:off x="3288" y="2852"/>
                          <a:ext cx="1" cy="6"/>
                        </a:xfrm>
                        <a:prstGeom prst="line">
                          <a:avLst/>
                        </a:prstGeom>
                        <a:noFill/>
                        <a:ln w="11113">
                          <a:solidFill>
                            <a:srgbClr val="808080"/>
                          </a:solidFill>
                          <a:round/>
                          <a:headEnd/>
                          <a:tailEnd/>
                        </a:ln>
                      </p:spPr>
                      <p:txBody>
                        <a:bodyPr/>
                        <a:lstStyle/>
                        <a:p>
                          <a:endParaRPr lang="en-US"/>
                        </a:p>
                      </p:txBody>
                    </p:sp>
                    <p:sp>
                      <p:nvSpPr>
                        <p:cNvPr id="52684" name="Line 868"/>
                        <p:cNvSpPr>
                          <a:spLocks noChangeShapeType="1"/>
                        </p:cNvSpPr>
                        <p:nvPr/>
                      </p:nvSpPr>
                      <p:spPr bwMode="auto">
                        <a:xfrm>
                          <a:off x="3288" y="2852"/>
                          <a:ext cx="1" cy="6"/>
                        </a:xfrm>
                        <a:prstGeom prst="line">
                          <a:avLst/>
                        </a:prstGeom>
                        <a:noFill/>
                        <a:ln w="11113">
                          <a:solidFill>
                            <a:srgbClr val="808080"/>
                          </a:solidFill>
                          <a:round/>
                          <a:headEnd/>
                          <a:tailEnd/>
                        </a:ln>
                      </p:spPr>
                      <p:txBody>
                        <a:bodyPr/>
                        <a:lstStyle/>
                        <a:p>
                          <a:endParaRPr lang="en-US"/>
                        </a:p>
                      </p:txBody>
                    </p:sp>
                    <p:sp>
                      <p:nvSpPr>
                        <p:cNvPr id="52685" name="Line 869"/>
                        <p:cNvSpPr>
                          <a:spLocks noChangeShapeType="1"/>
                        </p:cNvSpPr>
                        <p:nvPr/>
                      </p:nvSpPr>
                      <p:spPr bwMode="auto">
                        <a:xfrm>
                          <a:off x="3275" y="2852"/>
                          <a:ext cx="3" cy="6"/>
                        </a:xfrm>
                        <a:prstGeom prst="line">
                          <a:avLst/>
                        </a:prstGeom>
                        <a:noFill/>
                        <a:ln w="11113">
                          <a:solidFill>
                            <a:srgbClr val="808080"/>
                          </a:solidFill>
                          <a:round/>
                          <a:headEnd/>
                          <a:tailEnd/>
                        </a:ln>
                      </p:spPr>
                      <p:txBody>
                        <a:bodyPr/>
                        <a:lstStyle/>
                        <a:p>
                          <a:endParaRPr lang="en-US"/>
                        </a:p>
                      </p:txBody>
                    </p:sp>
                    <p:sp>
                      <p:nvSpPr>
                        <p:cNvPr id="52686" name="Line 870"/>
                        <p:cNvSpPr>
                          <a:spLocks noChangeShapeType="1"/>
                        </p:cNvSpPr>
                        <p:nvPr/>
                      </p:nvSpPr>
                      <p:spPr bwMode="auto">
                        <a:xfrm>
                          <a:off x="3275" y="2852"/>
                          <a:ext cx="3" cy="6"/>
                        </a:xfrm>
                        <a:prstGeom prst="line">
                          <a:avLst/>
                        </a:prstGeom>
                        <a:noFill/>
                        <a:ln w="11113">
                          <a:solidFill>
                            <a:srgbClr val="808080"/>
                          </a:solidFill>
                          <a:round/>
                          <a:headEnd/>
                          <a:tailEnd/>
                        </a:ln>
                      </p:spPr>
                      <p:txBody>
                        <a:bodyPr/>
                        <a:lstStyle/>
                        <a:p>
                          <a:endParaRPr lang="en-US"/>
                        </a:p>
                      </p:txBody>
                    </p:sp>
                    <p:sp>
                      <p:nvSpPr>
                        <p:cNvPr id="52687" name="Line 871"/>
                        <p:cNvSpPr>
                          <a:spLocks noChangeShapeType="1"/>
                        </p:cNvSpPr>
                        <p:nvPr/>
                      </p:nvSpPr>
                      <p:spPr bwMode="auto">
                        <a:xfrm>
                          <a:off x="3275" y="2839"/>
                          <a:ext cx="3" cy="19"/>
                        </a:xfrm>
                        <a:prstGeom prst="line">
                          <a:avLst/>
                        </a:prstGeom>
                        <a:noFill/>
                        <a:ln w="11113">
                          <a:solidFill>
                            <a:srgbClr val="808080"/>
                          </a:solidFill>
                          <a:round/>
                          <a:headEnd/>
                          <a:tailEnd/>
                        </a:ln>
                      </p:spPr>
                      <p:txBody>
                        <a:bodyPr/>
                        <a:lstStyle/>
                        <a:p>
                          <a:endParaRPr lang="en-US"/>
                        </a:p>
                      </p:txBody>
                    </p:sp>
                    <p:sp>
                      <p:nvSpPr>
                        <p:cNvPr id="52688" name="Line 872"/>
                        <p:cNvSpPr>
                          <a:spLocks noChangeShapeType="1"/>
                        </p:cNvSpPr>
                        <p:nvPr/>
                      </p:nvSpPr>
                      <p:spPr bwMode="auto">
                        <a:xfrm>
                          <a:off x="3265" y="2839"/>
                          <a:ext cx="1" cy="19"/>
                        </a:xfrm>
                        <a:prstGeom prst="line">
                          <a:avLst/>
                        </a:prstGeom>
                        <a:noFill/>
                        <a:ln w="11113">
                          <a:solidFill>
                            <a:srgbClr val="808080"/>
                          </a:solidFill>
                          <a:round/>
                          <a:headEnd/>
                          <a:tailEnd/>
                        </a:ln>
                      </p:spPr>
                      <p:txBody>
                        <a:bodyPr/>
                        <a:lstStyle/>
                        <a:p>
                          <a:endParaRPr lang="en-US"/>
                        </a:p>
                      </p:txBody>
                    </p:sp>
                    <p:sp>
                      <p:nvSpPr>
                        <p:cNvPr id="52689" name="Line 873"/>
                        <p:cNvSpPr>
                          <a:spLocks noChangeShapeType="1"/>
                        </p:cNvSpPr>
                        <p:nvPr/>
                      </p:nvSpPr>
                      <p:spPr bwMode="auto">
                        <a:xfrm>
                          <a:off x="3265" y="2839"/>
                          <a:ext cx="1" cy="19"/>
                        </a:xfrm>
                        <a:prstGeom prst="line">
                          <a:avLst/>
                        </a:prstGeom>
                        <a:noFill/>
                        <a:ln w="11113">
                          <a:solidFill>
                            <a:srgbClr val="808080"/>
                          </a:solidFill>
                          <a:round/>
                          <a:headEnd/>
                          <a:tailEnd/>
                        </a:ln>
                      </p:spPr>
                      <p:txBody>
                        <a:bodyPr/>
                        <a:lstStyle/>
                        <a:p>
                          <a:endParaRPr lang="en-US"/>
                        </a:p>
                      </p:txBody>
                    </p:sp>
                    <p:sp>
                      <p:nvSpPr>
                        <p:cNvPr id="52690" name="Line 874"/>
                        <p:cNvSpPr>
                          <a:spLocks noChangeShapeType="1"/>
                        </p:cNvSpPr>
                        <p:nvPr/>
                      </p:nvSpPr>
                      <p:spPr bwMode="auto">
                        <a:xfrm>
                          <a:off x="3265" y="2839"/>
                          <a:ext cx="1" cy="19"/>
                        </a:xfrm>
                        <a:prstGeom prst="line">
                          <a:avLst/>
                        </a:prstGeom>
                        <a:noFill/>
                        <a:ln w="11113">
                          <a:solidFill>
                            <a:srgbClr val="808080"/>
                          </a:solidFill>
                          <a:round/>
                          <a:headEnd/>
                          <a:tailEnd/>
                        </a:ln>
                      </p:spPr>
                      <p:txBody>
                        <a:bodyPr/>
                        <a:lstStyle/>
                        <a:p>
                          <a:endParaRPr lang="en-US"/>
                        </a:p>
                      </p:txBody>
                    </p:sp>
                  </p:grpSp>
                  <p:grpSp>
                    <p:nvGrpSpPr>
                      <p:cNvPr id="52674" name="Group 875"/>
                      <p:cNvGrpSpPr>
                        <a:grpSpLocks/>
                      </p:cNvGrpSpPr>
                      <p:nvPr/>
                    </p:nvGrpSpPr>
                    <p:grpSpPr bwMode="auto">
                      <a:xfrm>
                        <a:off x="3265" y="2839"/>
                        <a:ext cx="24" cy="19"/>
                        <a:chOff x="3265" y="2839"/>
                        <a:chExt cx="24" cy="19"/>
                      </a:xfrm>
                    </p:grpSpPr>
                    <p:sp>
                      <p:nvSpPr>
                        <p:cNvPr id="52675" name="Line 876"/>
                        <p:cNvSpPr>
                          <a:spLocks noChangeShapeType="1"/>
                        </p:cNvSpPr>
                        <p:nvPr/>
                      </p:nvSpPr>
                      <p:spPr bwMode="auto">
                        <a:xfrm>
                          <a:off x="3288" y="2852"/>
                          <a:ext cx="1" cy="6"/>
                        </a:xfrm>
                        <a:prstGeom prst="line">
                          <a:avLst/>
                        </a:prstGeom>
                        <a:noFill/>
                        <a:ln w="11113">
                          <a:solidFill>
                            <a:srgbClr val="C0C0C0"/>
                          </a:solidFill>
                          <a:round/>
                          <a:headEnd/>
                          <a:tailEnd/>
                        </a:ln>
                      </p:spPr>
                      <p:txBody>
                        <a:bodyPr/>
                        <a:lstStyle/>
                        <a:p>
                          <a:endParaRPr lang="en-US"/>
                        </a:p>
                      </p:txBody>
                    </p:sp>
                    <p:sp>
                      <p:nvSpPr>
                        <p:cNvPr id="52676" name="Line 877"/>
                        <p:cNvSpPr>
                          <a:spLocks noChangeShapeType="1"/>
                        </p:cNvSpPr>
                        <p:nvPr/>
                      </p:nvSpPr>
                      <p:spPr bwMode="auto">
                        <a:xfrm>
                          <a:off x="3288" y="2852"/>
                          <a:ext cx="1" cy="6"/>
                        </a:xfrm>
                        <a:prstGeom prst="line">
                          <a:avLst/>
                        </a:prstGeom>
                        <a:noFill/>
                        <a:ln w="11113">
                          <a:solidFill>
                            <a:srgbClr val="C0C0C0"/>
                          </a:solidFill>
                          <a:round/>
                          <a:headEnd/>
                          <a:tailEnd/>
                        </a:ln>
                      </p:spPr>
                      <p:txBody>
                        <a:bodyPr/>
                        <a:lstStyle/>
                        <a:p>
                          <a:endParaRPr lang="en-US"/>
                        </a:p>
                      </p:txBody>
                    </p:sp>
                    <p:sp>
                      <p:nvSpPr>
                        <p:cNvPr id="52677" name="Line 878"/>
                        <p:cNvSpPr>
                          <a:spLocks noChangeShapeType="1"/>
                        </p:cNvSpPr>
                        <p:nvPr/>
                      </p:nvSpPr>
                      <p:spPr bwMode="auto">
                        <a:xfrm>
                          <a:off x="3275" y="2852"/>
                          <a:ext cx="3" cy="6"/>
                        </a:xfrm>
                        <a:prstGeom prst="line">
                          <a:avLst/>
                        </a:prstGeom>
                        <a:noFill/>
                        <a:ln w="11113">
                          <a:solidFill>
                            <a:srgbClr val="C0C0C0"/>
                          </a:solidFill>
                          <a:round/>
                          <a:headEnd/>
                          <a:tailEnd/>
                        </a:ln>
                      </p:spPr>
                      <p:txBody>
                        <a:bodyPr/>
                        <a:lstStyle/>
                        <a:p>
                          <a:endParaRPr lang="en-US"/>
                        </a:p>
                      </p:txBody>
                    </p:sp>
                    <p:sp>
                      <p:nvSpPr>
                        <p:cNvPr id="52678" name="Line 879"/>
                        <p:cNvSpPr>
                          <a:spLocks noChangeShapeType="1"/>
                        </p:cNvSpPr>
                        <p:nvPr/>
                      </p:nvSpPr>
                      <p:spPr bwMode="auto">
                        <a:xfrm>
                          <a:off x="3275" y="2839"/>
                          <a:ext cx="3" cy="19"/>
                        </a:xfrm>
                        <a:prstGeom prst="line">
                          <a:avLst/>
                        </a:prstGeom>
                        <a:noFill/>
                        <a:ln w="11113">
                          <a:solidFill>
                            <a:srgbClr val="C0C0C0"/>
                          </a:solidFill>
                          <a:round/>
                          <a:headEnd/>
                          <a:tailEnd/>
                        </a:ln>
                      </p:spPr>
                      <p:txBody>
                        <a:bodyPr/>
                        <a:lstStyle/>
                        <a:p>
                          <a:endParaRPr lang="en-US"/>
                        </a:p>
                      </p:txBody>
                    </p:sp>
                    <p:sp>
                      <p:nvSpPr>
                        <p:cNvPr id="52679" name="Line 880"/>
                        <p:cNvSpPr>
                          <a:spLocks noChangeShapeType="1"/>
                        </p:cNvSpPr>
                        <p:nvPr/>
                      </p:nvSpPr>
                      <p:spPr bwMode="auto">
                        <a:xfrm>
                          <a:off x="3275" y="2839"/>
                          <a:ext cx="3" cy="19"/>
                        </a:xfrm>
                        <a:prstGeom prst="line">
                          <a:avLst/>
                        </a:prstGeom>
                        <a:noFill/>
                        <a:ln w="11113">
                          <a:solidFill>
                            <a:srgbClr val="C0C0C0"/>
                          </a:solidFill>
                          <a:round/>
                          <a:headEnd/>
                          <a:tailEnd/>
                        </a:ln>
                      </p:spPr>
                      <p:txBody>
                        <a:bodyPr/>
                        <a:lstStyle/>
                        <a:p>
                          <a:endParaRPr lang="en-US"/>
                        </a:p>
                      </p:txBody>
                    </p:sp>
                    <p:sp>
                      <p:nvSpPr>
                        <p:cNvPr id="52680" name="Line 881"/>
                        <p:cNvSpPr>
                          <a:spLocks noChangeShapeType="1"/>
                        </p:cNvSpPr>
                        <p:nvPr/>
                      </p:nvSpPr>
                      <p:spPr bwMode="auto">
                        <a:xfrm>
                          <a:off x="3265" y="2839"/>
                          <a:ext cx="1" cy="19"/>
                        </a:xfrm>
                        <a:prstGeom prst="line">
                          <a:avLst/>
                        </a:prstGeom>
                        <a:noFill/>
                        <a:ln w="11113">
                          <a:solidFill>
                            <a:srgbClr val="C0C0C0"/>
                          </a:solidFill>
                          <a:round/>
                          <a:headEnd/>
                          <a:tailEnd/>
                        </a:ln>
                      </p:spPr>
                      <p:txBody>
                        <a:bodyPr/>
                        <a:lstStyle/>
                        <a:p>
                          <a:endParaRPr lang="en-US"/>
                        </a:p>
                      </p:txBody>
                    </p:sp>
                    <p:sp>
                      <p:nvSpPr>
                        <p:cNvPr id="52681" name="Line 882"/>
                        <p:cNvSpPr>
                          <a:spLocks noChangeShapeType="1"/>
                        </p:cNvSpPr>
                        <p:nvPr/>
                      </p:nvSpPr>
                      <p:spPr bwMode="auto">
                        <a:xfrm>
                          <a:off x="3265" y="2839"/>
                          <a:ext cx="1" cy="19"/>
                        </a:xfrm>
                        <a:prstGeom prst="line">
                          <a:avLst/>
                        </a:prstGeom>
                        <a:noFill/>
                        <a:ln w="11113">
                          <a:solidFill>
                            <a:srgbClr val="C0C0C0"/>
                          </a:solidFill>
                          <a:round/>
                          <a:headEnd/>
                          <a:tailEnd/>
                        </a:ln>
                      </p:spPr>
                      <p:txBody>
                        <a:bodyPr/>
                        <a:lstStyle/>
                        <a:p>
                          <a:endParaRPr lang="en-US"/>
                        </a:p>
                      </p:txBody>
                    </p:sp>
                    <p:sp>
                      <p:nvSpPr>
                        <p:cNvPr id="52682" name="Line 883"/>
                        <p:cNvSpPr>
                          <a:spLocks noChangeShapeType="1"/>
                        </p:cNvSpPr>
                        <p:nvPr/>
                      </p:nvSpPr>
                      <p:spPr bwMode="auto">
                        <a:xfrm>
                          <a:off x="3265" y="2839"/>
                          <a:ext cx="1" cy="19"/>
                        </a:xfrm>
                        <a:prstGeom prst="line">
                          <a:avLst/>
                        </a:prstGeom>
                        <a:noFill/>
                        <a:ln w="11113">
                          <a:solidFill>
                            <a:srgbClr val="C0C0C0"/>
                          </a:solidFill>
                          <a:round/>
                          <a:headEnd/>
                          <a:tailEnd/>
                        </a:ln>
                      </p:spPr>
                      <p:txBody>
                        <a:bodyPr/>
                        <a:lstStyle/>
                        <a:p>
                          <a:endParaRPr lang="en-US"/>
                        </a:p>
                      </p:txBody>
                    </p:sp>
                  </p:grpSp>
                </p:grpSp>
              </p:grpSp>
              <p:grpSp>
                <p:nvGrpSpPr>
                  <p:cNvPr id="52652" name="Group 884"/>
                  <p:cNvGrpSpPr>
                    <a:grpSpLocks/>
                  </p:cNvGrpSpPr>
                  <p:nvPr/>
                </p:nvGrpSpPr>
                <p:grpSpPr bwMode="auto">
                  <a:xfrm>
                    <a:off x="3177" y="2799"/>
                    <a:ext cx="62" cy="40"/>
                    <a:chOff x="3177" y="2799"/>
                    <a:chExt cx="62" cy="40"/>
                  </a:xfrm>
                </p:grpSpPr>
                <p:grpSp>
                  <p:nvGrpSpPr>
                    <p:cNvPr id="52653" name="Group 885"/>
                    <p:cNvGrpSpPr>
                      <a:grpSpLocks/>
                    </p:cNvGrpSpPr>
                    <p:nvPr/>
                  </p:nvGrpSpPr>
                  <p:grpSpPr bwMode="auto">
                    <a:xfrm>
                      <a:off x="3190" y="2799"/>
                      <a:ext cx="49" cy="40"/>
                      <a:chOff x="3190" y="2799"/>
                      <a:chExt cx="49" cy="40"/>
                    </a:xfrm>
                  </p:grpSpPr>
                  <p:sp>
                    <p:nvSpPr>
                      <p:cNvPr id="52666" name="Freeform 886"/>
                      <p:cNvSpPr>
                        <a:spLocks/>
                      </p:cNvSpPr>
                      <p:nvPr/>
                    </p:nvSpPr>
                    <p:spPr bwMode="auto">
                      <a:xfrm>
                        <a:off x="3236" y="2822"/>
                        <a:ext cx="3" cy="17"/>
                      </a:xfrm>
                      <a:custGeom>
                        <a:avLst/>
                        <a:gdLst>
                          <a:gd name="T0" fmla="*/ 3 w 3"/>
                          <a:gd name="T1" fmla="*/ 0 h 17"/>
                          <a:gd name="T2" fmla="*/ 3 w 3"/>
                          <a:gd name="T3" fmla="*/ 0 h 17"/>
                          <a:gd name="T4" fmla="*/ 3 w 3"/>
                          <a:gd name="T5" fmla="*/ 17 h 17"/>
                          <a:gd name="T6" fmla="*/ 0 w 3"/>
                          <a:gd name="T7" fmla="*/ 17 h 17"/>
                          <a:gd name="T8" fmla="*/ 0 w 3"/>
                          <a:gd name="T9" fmla="*/ 0 h 17"/>
                          <a:gd name="T10" fmla="*/ 3 w 3"/>
                          <a:gd name="T11" fmla="*/ 0 h 17"/>
                          <a:gd name="T12" fmla="*/ 0 60000 65536"/>
                          <a:gd name="T13" fmla="*/ 0 60000 65536"/>
                          <a:gd name="T14" fmla="*/ 0 60000 65536"/>
                          <a:gd name="T15" fmla="*/ 0 60000 65536"/>
                          <a:gd name="T16" fmla="*/ 0 60000 65536"/>
                          <a:gd name="T17" fmla="*/ 0 60000 65536"/>
                          <a:gd name="T18" fmla="*/ 0 w 3"/>
                          <a:gd name="T19" fmla="*/ 0 h 17"/>
                          <a:gd name="T20" fmla="*/ 3 w 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 h="17">
                            <a:moveTo>
                              <a:pt x="3" y="0"/>
                            </a:moveTo>
                            <a:lnTo>
                              <a:pt x="3" y="0"/>
                            </a:lnTo>
                            <a:lnTo>
                              <a:pt x="3" y="17"/>
                            </a:lnTo>
                            <a:lnTo>
                              <a:pt x="0" y="17"/>
                            </a:lnTo>
                            <a:lnTo>
                              <a:pt x="0" y="0"/>
                            </a:lnTo>
                            <a:lnTo>
                              <a:pt x="3" y="0"/>
                            </a:lnTo>
                            <a:close/>
                          </a:path>
                        </a:pathLst>
                      </a:custGeom>
                      <a:solidFill>
                        <a:srgbClr val="808080"/>
                      </a:solidFill>
                      <a:ln w="9525">
                        <a:noFill/>
                        <a:round/>
                        <a:headEnd/>
                        <a:tailEnd/>
                      </a:ln>
                    </p:spPr>
                    <p:txBody>
                      <a:bodyPr/>
                      <a:lstStyle/>
                      <a:p>
                        <a:endParaRPr lang="en-US"/>
                      </a:p>
                    </p:txBody>
                  </p:sp>
                  <p:sp>
                    <p:nvSpPr>
                      <p:cNvPr id="52667" name="Freeform 887"/>
                      <p:cNvSpPr>
                        <a:spLocks/>
                      </p:cNvSpPr>
                      <p:nvPr/>
                    </p:nvSpPr>
                    <p:spPr bwMode="auto">
                      <a:xfrm>
                        <a:off x="3223" y="2822"/>
                        <a:ext cx="3" cy="17"/>
                      </a:xfrm>
                      <a:custGeom>
                        <a:avLst/>
                        <a:gdLst>
                          <a:gd name="T0" fmla="*/ 0 w 3"/>
                          <a:gd name="T1" fmla="*/ 0 h 17"/>
                          <a:gd name="T2" fmla="*/ 0 w 3"/>
                          <a:gd name="T3" fmla="*/ 0 h 17"/>
                          <a:gd name="T4" fmla="*/ 0 w 3"/>
                          <a:gd name="T5" fmla="*/ 17 h 17"/>
                          <a:gd name="T6" fmla="*/ 3 w 3"/>
                          <a:gd name="T7" fmla="*/ 17 h 17"/>
                          <a:gd name="T8" fmla="*/ 3 w 3"/>
                          <a:gd name="T9" fmla="*/ 0 h 17"/>
                          <a:gd name="T10" fmla="*/ 0 w 3"/>
                          <a:gd name="T11" fmla="*/ 0 h 17"/>
                          <a:gd name="T12" fmla="*/ 0 60000 65536"/>
                          <a:gd name="T13" fmla="*/ 0 60000 65536"/>
                          <a:gd name="T14" fmla="*/ 0 60000 65536"/>
                          <a:gd name="T15" fmla="*/ 0 60000 65536"/>
                          <a:gd name="T16" fmla="*/ 0 60000 65536"/>
                          <a:gd name="T17" fmla="*/ 0 60000 65536"/>
                          <a:gd name="T18" fmla="*/ 0 w 3"/>
                          <a:gd name="T19" fmla="*/ 0 h 17"/>
                          <a:gd name="T20" fmla="*/ 3 w 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 h="17">
                            <a:moveTo>
                              <a:pt x="0" y="0"/>
                            </a:moveTo>
                            <a:lnTo>
                              <a:pt x="0" y="0"/>
                            </a:lnTo>
                            <a:lnTo>
                              <a:pt x="0" y="17"/>
                            </a:lnTo>
                            <a:lnTo>
                              <a:pt x="3" y="17"/>
                            </a:lnTo>
                            <a:lnTo>
                              <a:pt x="3" y="0"/>
                            </a:lnTo>
                            <a:lnTo>
                              <a:pt x="0" y="0"/>
                            </a:lnTo>
                            <a:close/>
                          </a:path>
                        </a:pathLst>
                      </a:custGeom>
                      <a:solidFill>
                        <a:srgbClr val="808080"/>
                      </a:solidFill>
                      <a:ln w="9525">
                        <a:noFill/>
                        <a:round/>
                        <a:headEnd/>
                        <a:tailEnd/>
                      </a:ln>
                    </p:spPr>
                    <p:txBody>
                      <a:bodyPr/>
                      <a:lstStyle/>
                      <a:p>
                        <a:endParaRPr lang="en-US"/>
                      </a:p>
                    </p:txBody>
                  </p:sp>
                  <p:sp>
                    <p:nvSpPr>
                      <p:cNvPr id="52668" name="Freeform 888"/>
                      <p:cNvSpPr>
                        <a:spLocks/>
                      </p:cNvSpPr>
                      <p:nvPr/>
                    </p:nvSpPr>
                    <p:spPr bwMode="auto">
                      <a:xfrm>
                        <a:off x="3210" y="2809"/>
                        <a:ext cx="6" cy="30"/>
                      </a:xfrm>
                      <a:custGeom>
                        <a:avLst/>
                        <a:gdLst>
                          <a:gd name="T0" fmla="*/ 6 w 6"/>
                          <a:gd name="T1" fmla="*/ 10 h 30"/>
                          <a:gd name="T2" fmla="*/ 6 w 6"/>
                          <a:gd name="T3" fmla="*/ 10 h 30"/>
                          <a:gd name="T4" fmla="*/ 6 w 6"/>
                          <a:gd name="T5" fmla="*/ 30 h 30"/>
                          <a:gd name="T6" fmla="*/ 0 w 6"/>
                          <a:gd name="T7" fmla="*/ 30 h 30"/>
                          <a:gd name="T8" fmla="*/ 0 w 6"/>
                          <a:gd name="T9" fmla="*/ 0 h 30"/>
                          <a:gd name="T10" fmla="*/ 6 w 6"/>
                          <a:gd name="T11" fmla="*/ 10 h 30"/>
                          <a:gd name="T12" fmla="*/ 0 60000 65536"/>
                          <a:gd name="T13" fmla="*/ 0 60000 65536"/>
                          <a:gd name="T14" fmla="*/ 0 60000 65536"/>
                          <a:gd name="T15" fmla="*/ 0 60000 65536"/>
                          <a:gd name="T16" fmla="*/ 0 60000 65536"/>
                          <a:gd name="T17" fmla="*/ 0 60000 65536"/>
                          <a:gd name="T18" fmla="*/ 0 w 6"/>
                          <a:gd name="T19" fmla="*/ 0 h 30"/>
                          <a:gd name="T20" fmla="*/ 6 w 6"/>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6" h="30">
                            <a:moveTo>
                              <a:pt x="6" y="10"/>
                            </a:moveTo>
                            <a:lnTo>
                              <a:pt x="6" y="10"/>
                            </a:lnTo>
                            <a:lnTo>
                              <a:pt x="6" y="30"/>
                            </a:lnTo>
                            <a:lnTo>
                              <a:pt x="0" y="30"/>
                            </a:lnTo>
                            <a:lnTo>
                              <a:pt x="0" y="0"/>
                            </a:lnTo>
                            <a:lnTo>
                              <a:pt x="6" y="10"/>
                            </a:lnTo>
                            <a:close/>
                          </a:path>
                        </a:pathLst>
                      </a:custGeom>
                      <a:solidFill>
                        <a:srgbClr val="808080"/>
                      </a:solidFill>
                      <a:ln w="9525">
                        <a:noFill/>
                        <a:round/>
                        <a:headEnd/>
                        <a:tailEnd/>
                      </a:ln>
                    </p:spPr>
                    <p:txBody>
                      <a:bodyPr/>
                      <a:lstStyle/>
                      <a:p>
                        <a:endParaRPr lang="en-US"/>
                      </a:p>
                    </p:txBody>
                  </p:sp>
                  <p:sp>
                    <p:nvSpPr>
                      <p:cNvPr id="52669" name="Freeform 889"/>
                      <p:cNvSpPr>
                        <a:spLocks/>
                      </p:cNvSpPr>
                      <p:nvPr/>
                    </p:nvSpPr>
                    <p:spPr bwMode="auto">
                      <a:xfrm>
                        <a:off x="3203" y="2809"/>
                        <a:ext cx="3" cy="30"/>
                      </a:xfrm>
                      <a:custGeom>
                        <a:avLst/>
                        <a:gdLst>
                          <a:gd name="T0" fmla="*/ 0 w 3"/>
                          <a:gd name="T1" fmla="*/ 0 h 30"/>
                          <a:gd name="T2" fmla="*/ 0 w 3"/>
                          <a:gd name="T3" fmla="*/ 0 h 30"/>
                          <a:gd name="T4" fmla="*/ 0 w 3"/>
                          <a:gd name="T5" fmla="*/ 30 h 30"/>
                          <a:gd name="T6" fmla="*/ 3 w 3"/>
                          <a:gd name="T7" fmla="*/ 30 h 30"/>
                          <a:gd name="T8" fmla="*/ 3 w 3"/>
                          <a:gd name="T9" fmla="*/ 0 h 30"/>
                          <a:gd name="T10" fmla="*/ 0 w 3"/>
                          <a:gd name="T11" fmla="*/ 0 h 30"/>
                          <a:gd name="T12" fmla="*/ 0 60000 65536"/>
                          <a:gd name="T13" fmla="*/ 0 60000 65536"/>
                          <a:gd name="T14" fmla="*/ 0 60000 65536"/>
                          <a:gd name="T15" fmla="*/ 0 60000 65536"/>
                          <a:gd name="T16" fmla="*/ 0 60000 65536"/>
                          <a:gd name="T17" fmla="*/ 0 60000 65536"/>
                          <a:gd name="T18" fmla="*/ 0 w 3"/>
                          <a:gd name="T19" fmla="*/ 0 h 30"/>
                          <a:gd name="T20" fmla="*/ 3 w 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 h="30">
                            <a:moveTo>
                              <a:pt x="0" y="0"/>
                            </a:moveTo>
                            <a:lnTo>
                              <a:pt x="0" y="0"/>
                            </a:lnTo>
                            <a:lnTo>
                              <a:pt x="0" y="30"/>
                            </a:lnTo>
                            <a:lnTo>
                              <a:pt x="3" y="30"/>
                            </a:lnTo>
                            <a:lnTo>
                              <a:pt x="3" y="0"/>
                            </a:lnTo>
                            <a:lnTo>
                              <a:pt x="0" y="0"/>
                            </a:lnTo>
                            <a:close/>
                          </a:path>
                        </a:pathLst>
                      </a:custGeom>
                      <a:solidFill>
                        <a:srgbClr val="808080"/>
                      </a:solidFill>
                      <a:ln w="9525">
                        <a:noFill/>
                        <a:round/>
                        <a:headEnd/>
                        <a:tailEnd/>
                      </a:ln>
                    </p:spPr>
                    <p:txBody>
                      <a:bodyPr/>
                      <a:lstStyle/>
                      <a:p>
                        <a:endParaRPr lang="en-US"/>
                      </a:p>
                    </p:txBody>
                  </p:sp>
                  <p:sp>
                    <p:nvSpPr>
                      <p:cNvPr id="52670" name="Freeform 890"/>
                      <p:cNvSpPr>
                        <a:spLocks/>
                      </p:cNvSpPr>
                      <p:nvPr/>
                    </p:nvSpPr>
                    <p:spPr bwMode="auto">
                      <a:xfrm>
                        <a:off x="3190" y="2799"/>
                        <a:ext cx="3" cy="40"/>
                      </a:xfrm>
                      <a:custGeom>
                        <a:avLst/>
                        <a:gdLst>
                          <a:gd name="T0" fmla="*/ 0 w 3"/>
                          <a:gd name="T1" fmla="*/ 0 h 40"/>
                          <a:gd name="T2" fmla="*/ 0 w 3"/>
                          <a:gd name="T3" fmla="*/ 0 h 40"/>
                          <a:gd name="T4" fmla="*/ 0 w 3"/>
                          <a:gd name="T5" fmla="*/ 40 h 40"/>
                          <a:gd name="T6" fmla="*/ 3 w 3"/>
                          <a:gd name="T7" fmla="*/ 40 h 40"/>
                          <a:gd name="T8" fmla="*/ 3 w 3"/>
                          <a:gd name="T9" fmla="*/ 10 h 40"/>
                          <a:gd name="T10" fmla="*/ 0 w 3"/>
                          <a:gd name="T11" fmla="*/ 0 h 40"/>
                          <a:gd name="T12" fmla="*/ 0 60000 65536"/>
                          <a:gd name="T13" fmla="*/ 0 60000 65536"/>
                          <a:gd name="T14" fmla="*/ 0 60000 65536"/>
                          <a:gd name="T15" fmla="*/ 0 60000 65536"/>
                          <a:gd name="T16" fmla="*/ 0 60000 65536"/>
                          <a:gd name="T17" fmla="*/ 0 60000 65536"/>
                          <a:gd name="T18" fmla="*/ 0 w 3"/>
                          <a:gd name="T19" fmla="*/ 0 h 40"/>
                          <a:gd name="T20" fmla="*/ 3 w 3"/>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3" h="40">
                            <a:moveTo>
                              <a:pt x="0" y="0"/>
                            </a:moveTo>
                            <a:lnTo>
                              <a:pt x="0" y="0"/>
                            </a:lnTo>
                            <a:lnTo>
                              <a:pt x="0" y="40"/>
                            </a:lnTo>
                            <a:lnTo>
                              <a:pt x="3" y="40"/>
                            </a:lnTo>
                            <a:lnTo>
                              <a:pt x="3" y="10"/>
                            </a:lnTo>
                            <a:lnTo>
                              <a:pt x="0" y="0"/>
                            </a:lnTo>
                            <a:close/>
                          </a:path>
                        </a:pathLst>
                      </a:custGeom>
                      <a:solidFill>
                        <a:srgbClr val="808080"/>
                      </a:solidFill>
                      <a:ln w="9525">
                        <a:noFill/>
                        <a:round/>
                        <a:headEnd/>
                        <a:tailEnd/>
                      </a:ln>
                    </p:spPr>
                    <p:txBody>
                      <a:bodyPr/>
                      <a:lstStyle/>
                      <a:p>
                        <a:endParaRPr lang="en-US"/>
                      </a:p>
                    </p:txBody>
                  </p:sp>
                </p:grpSp>
                <p:grpSp>
                  <p:nvGrpSpPr>
                    <p:cNvPr id="52654" name="Group 891"/>
                    <p:cNvGrpSpPr>
                      <a:grpSpLocks/>
                    </p:cNvGrpSpPr>
                    <p:nvPr/>
                  </p:nvGrpSpPr>
                  <p:grpSpPr bwMode="auto">
                    <a:xfrm>
                      <a:off x="3177" y="2799"/>
                      <a:ext cx="62" cy="40"/>
                      <a:chOff x="3177" y="2799"/>
                      <a:chExt cx="62" cy="40"/>
                    </a:xfrm>
                  </p:grpSpPr>
                  <p:sp>
                    <p:nvSpPr>
                      <p:cNvPr id="52661" name="Freeform 892"/>
                      <p:cNvSpPr>
                        <a:spLocks/>
                      </p:cNvSpPr>
                      <p:nvPr/>
                    </p:nvSpPr>
                    <p:spPr bwMode="auto">
                      <a:xfrm>
                        <a:off x="3236" y="2822"/>
                        <a:ext cx="3" cy="17"/>
                      </a:xfrm>
                      <a:custGeom>
                        <a:avLst/>
                        <a:gdLst>
                          <a:gd name="T0" fmla="*/ 3 w 3"/>
                          <a:gd name="T1" fmla="*/ 0 h 17"/>
                          <a:gd name="T2" fmla="*/ 3 w 3"/>
                          <a:gd name="T3" fmla="*/ 0 h 17"/>
                          <a:gd name="T4" fmla="*/ 3 w 3"/>
                          <a:gd name="T5" fmla="*/ 17 h 17"/>
                          <a:gd name="T6" fmla="*/ 0 w 3"/>
                          <a:gd name="T7" fmla="*/ 17 h 17"/>
                          <a:gd name="T8" fmla="*/ 0 w 3"/>
                          <a:gd name="T9" fmla="*/ 0 h 17"/>
                          <a:gd name="T10" fmla="*/ 3 w 3"/>
                          <a:gd name="T11" fmla="*/ 0 h 17"/>
                          <a:gd name="T12" fmla="*/ 0 60000 65536"/>
                          <a:gd name="T13" fmla="*/ 0 60000 65536"/>
                          <a:gd name="T14" fmla="*/ 0 60000 65536"/>
                          <a:gd name="T15" fmla="*/ 0 60000 65536"/>
                          <a:gd name="T16" fmla="*/ 0 60000 65536"/>
                          <a:gd name="T17" fmla="*/ 0 60000 65536"/>
                          <a:gd name="T18" fmla="*/ 0 w 3"/>
                          <a:gd name="T19" fmla="*/ 0 h 17"/>
                          <a:gd name="T20" fmla="*/ 3 w 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 h="17">
                            <a:moveTo>
                              <a:pt x="3" y="0"/>
                            </a:moveTo>
                            <a:lnTo>
                              <a:pt x="3" y="0"/>
                            </a:lnTo>
                            <a:lnTo>
                              <a:pt x="3" y="17"/>
                            </a:lnTo>
                            <a:lnTo>
                              <a:pt x="0" y="17"/>
                            </a:lnTo>
                            <a:lnTo>
                              <a:pt x="0" y="0"/>
                            </a:lnTo>
                            <a:lnTo>
                              <a:pt x="3" y="0"/>
                            </a:lnTo>
                            <a:close/>
                          </a:path>
                        </a:pathLst>
                      </a:custGeom>
                      <a:solidFill>
                        <a:srgbClr val="9F9F9F"/>
                      </a:solidFill>
                      <a:ln w="9525">
                        <a:noFill/>
                        <a:round/>
                        <a:headEnd/>
                        <a:tailEnd/>
                      </a:ln>
                    </p:spPr>
                    <p:txBody>
                      <a:bodyPr/>
                      <a:lstStyle/>
                      <a:p>
                        <a:endParaRPr lang="en-US"/>
                      </a:p>
                    </p:txBody>
                  </p:sp>
                  <p:sp>
                    <p:nvSpPr>
                      <p:cNvPr id="52662" name="Freeform 893"/>
                      <p:cNvSpPr>
                        <a:spLocks/>
                      </p:cNvSpPr>
                      <p:nvPr/>
                    </p:nvSpPr>
                    <p:spPr bwMode="auto">
                      <a:xfrm>
                        <a:off x="3223" y="2822"/>
                        <a:ext cx="3" cy="17"/>
                      </a:xfrm>
                      <a:custGeom>
                        <a:avLst/>
                        <a:gdLst>
                          <a:gd name="T0" fmla="*/ 0 w 3"/>
                          <a:gd name="T1" fmla="*/ 0 h 17"/>
                          <a:gd name="T2" fmla="*/ 0 w 3"/>
                          <a:gd name="T3" fmla="*/ 0 h 17"/>
                          <a:gd name="T4" fmla="*/ 0 w 3"/>
                          <a:gd name="T5" fmla="*/ 17 h 17"/>
                          <a:gd name="T6" fmla="*/ 3 w 3"/>
                          <a:gd name="T7" fmla="*/ 17 h 17"/>
                          <a:gd name="T8" fmla="*/ 3 w 3"/>
                          <a:gd name="T9" fmla="*/ 0 h 17"/>
                          <a:gd name="T10" fmla="*/ 0 w 3"/>
                          <a:gd name="T11" fmla="*/ 0 h 17"/>
                          <a:gd name="T12" fmla="*/ 0 60000 65536"/>
                          <a:gd name="T13" fmla="*/ 0 60000 65536"/>
                          <a:gd name="T14" fmla="*/ 0 60000 65536"/>
                          <a:gd name="T15" fmla="*/ 0 60000 65536"/>
                          <a:gd name="T16" fmla="*/ 0 60000 65536"/>
                          <a:gd name="T17" fmla="*/ 0 60000 65536"/>
                          <a:gd name="T18" fmla="*/ 0 w 3"/>
                          <a:gd name="T19" fmla="*/ 0 h 17"/>
                          <a:gd name="T20" fmla="*/ 3 w 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 h="17">
                            <a:moveTo>
                              <a:pt x="0" y="0"/>
                            </a:moveTo>
                            <a:lnTo>
                              <a:pt x="0" y="0"/>
                            </a:lnTo>
                            <a:lnTo>
                              <a:pt x="0" y="17"/>
                            </a:lnTo>
                            <a:lnTo>
                              <a:pt x="3" y="17"/>
                            </a:lnTo>
                            <a:lnTo>
                              <a:pt x="3" y="0"/>
                            </a:lnTo>
                            <a:lnTo>
                              <a:pt x="0" y="0"/>
                            </a:lnTo>
                            <a:close/>
                          </a:path>
                        </a:pathLst>
                      </a:custGeom>
                      <a:solidFill>
                        <a:srgbClr val="9F9F9F"/>
                      </a:solidFill>
                      <a:ln w="9525">
                        <a:noFill/>
                        <a:round/>
                        <a:headEnd/>
                        <a:tailEnd/>
                      </a:ln>
                    </p:spPr>
                    <p:txBody>
                      <a:bodyPr/>
                      <a:lstStyle/>
                      <a:p>
                        <a:endParaRPr lang="en-US"/>
                      </a:p>
                    </p:txBody>
                  </p:sp>
                  <p:sp>
                    <p:nvSpPr>
                      <p:cNvPr id="52663" name="Freeform 894"/>
                      <p:cNvSpPr>
                        <a:spLocks/>
                      </p:cNvSpPr>
                      <p:nvPr/>
                    </p:nvSpPr>
                    <p:spPr bwMode="auto">
                      <a:xfrm>
                        <a:off x="3210" y="2809"/>
                        <a:ext cx="6" cy="30"/>
                      </a:xfrm>
                      <a:custGeom>
                        <a:avLst/>
                        <a:gdLst>
                          <a:gd name="T0" fmla="*/ 6 w 6"/>
                          <a:gd name="T1" fmla="*/ 10 h 30"/>
                          <a:gd name="T2" fmla="*/ 6 w 6"/>
                          <a:gd name="T3" fmla="*/ 10 h 30"/>
                          <a:gd name="T4" fmla="*/ 6 w 6"/>
                          <a:gd name="T5" fmla="*/ 30 h 30"/>
                          <a:gd name="T6" fmla="*/ 0 w 6"/>
                          <a:gd name="T7" fmla="*/ 30 h 30"/>
                          <a:gd name="T8" fmla="*/ 0 w 6"/>
                          <a:gd name="T9" fmla="*/ 0 h 30"/>
                          <a:gd name="T10" fmla="*/ 6 w 6"/>
                          <a:gd name="T11" fmla="*/ 10 h 30"/>
                          <a:gd name="T12" fmla="*/ 0 60000 65536"/>
                          <a:gd name="T13" fmla="*/ 0 60000 65536"/>
                          <a:gd name="T14" fmla="*/ 0 60000 65536"/>
                          <a:gd name="T15" fmla="*/ 0 60000 65536"/>
                          <a:gd name="T16" fmla="*/ 0 60000 65536"/>
                          <a:gd name="T17" fmla="*/ 0 60000 65536"/>
                          <a:gd name="T18" fmla="*/ 0 w 6"/>
                          <a:gd name="T19" fmla="*/ 0 h 30"/>
                          <a:gd name="T20" fmla="*/ 6 w 6"/>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6" h="30">
                            <a:moveTo>
                              <a:pt x="6" y="10"/>
                            </a:moveTo>
                            <a:lnTo>
                              <a:pt x="6" y="10"/>
                            </a:lnTo>
                            <a:lnTo>
                              <a:pt x="6" y="30"/>
                            </a:lnTo>
                            <a:lnTo>
                              <a:pt x="0" y="30"/>
                            </a:lnTo>
                            <a:lnTo>
                              <a:pt x="0" y="0"/>
                            </a:lnTo>
                            <a:lnTo>
                              <a:pt x="6" y="10"/>
                            </a:lnTo>
                            <a:close/>
                          </a:path>
                        </a:pathLst>
                      </a:custGeom>
                      <a:solidFill>
                        <a:srgbClr val="9F9F9F"/>
                      </a:solidFill>
                      <a:ln w="9525">
                        <a:noFill/>
                        <a:round/>
                        <a:headEnd/>
                        <a:tailEnd/>
                      </a:ln>
                    </p:spPr>
                    <p:txBody>
                      <a:bodyPr/>
                      <a:lstStyle/>
                      <a:p>
                        <a:endParaRPr lang="en-US"/>
                      </a:p>
                    </p:txBody>
                  </p:sp>
                  <p:sp>
                    <p:nvSpPr>
                      <p:cNvPr id="52664" name="Freeform 895"/>
                      <p:cNvSpPr>
                        <a:spLocks/>
                      </p:cNvSpPr>
                      <p:nvPr/>
                    </p:nvSpPr>
                    <p:spPr bwMode="auto">
                      <a:xfrm>
                        <a:off x="3203" y="2809"/>
                        <a:ext cx="3" cy="30"/>
                      </a:xfrm>
                      <a:custGeom>
                        <a:avLst/>
                        <a:gdLst>
                          <a:gd name="T0" fmla="*/ 0 w 3"/>
                          <a:gd name="T1" fmla="*/ 0 h 30"/>
                          <a:gd name="T2" fmla="*/ 0 w 3"/>
                          <a:gd name="T3" fmla="*/ 0 h 30"/>
                          <a:gd name="T4" fmla="*/ 0 w 3"/>
                          <a:gd name="T5" fmla="*/ 30 h 30"/>
                          <a:gd name="T6" fmla="*/ 3 w 3"/>
                          <a:gd name="T7" fmla="*/ 30 h 30"/>
                          <a:gd name="T8" fmla="*/ 3 w 3"/>
                          <a:gd name="T9" fmla="*/ 0 h 30"/>
                          <a:gd name="T10" fmla="*/ 0 w 3"/>
                          <a:gd name="T11" fmla="*/ 0 h 30"/>
                          <a:gd name="T12" fmla="*/ 0 60000 65536"/>
                          <a:gd name="T13" fmla="*/ 0 60000 65536"/>
                          <a:gd name="T14" fmla="*/ 0 60000 65536"/>
                          <a:gd name="T15" fmla="*/ 0 60000 65536"/>
                          <a:gd name="T16" fmla="*/ 0 60000 65536"/>
                          <a:gd name="T17" fmla="*/ 0 60000 65536"/>
                          <a:gd name="T18" fmla="*/ 0 w 3"/>
                          <a:gd name="T19" fmla="*/ 0 h 30"/>
                          <a:gd name="T20" fmla="*/ 3 w 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 h="30">
                            <a:moveTo>
                              <a:pt x="0" y="0"/>
                            </a:moveTo>
                            <a:lnTo>
                              <a:pt x="0" y="0"/>
                            </a:lnTo>
                            <a:lnTo>
                              <a:pt x="0" y="30"/>
                            </a:lnTo>
                            <a:lnTo>
                              <a:pt x="3" y="30"/>
                            </a:lnTo>
                            <a:lnTo>
                              <a:pt x="3" y="0"/>
                            </a:lnTo>
                            <a:lnTo>
                              <a:pt x="0" y="0"/>
                            </a:lnTo>
                            <a:close/>
                          </a:path>
                        </a:pathLst>
                      </a:custGeom>
                      <a:solidFill>
                        <a:srgbClr val="9F9F9F"/>
                      </a:solidFill>
                      <a:ln w="9525">
                        <a:noFill/>
                        <a:round/>
                        <a:headEnd/>
                        <a:tailEnd/>
                      </a:ln>
                    </p:spPr>
                    <p:txBody>
                      <a:bodyPr/>
                      <a:lstStyle/>
                      <a:p>
                        <a:endParaRPr lang="en-US"/>
                      </a:p>
                    </p:txBody>
                  </p:sp>
                  <p:sp>
                    <p:nvSpPr>
                      <p:cNvPr id="52665" name="Freeform 896"/>
                      <p:cNvSpPr>
                        <a:spLocks/>
                      </p:cNvSpPr>
                      <p:nvPr/>
                    </p:nvSpPr>
                    <p:spPr bwMode="auto">
                      <a:xfrm>
                        <a:off x="3177" y="2799"/>
                        <a:ext cx="16" cy="40"/>
                      </a:xfrm>
                      <a:custGeom>
                        <a:avLst/>
                        <a:gdLst>
                          <a:gd name="T0" fmla="*/ 0 w 16"/>
                          <a:gd name="T1" fmla="*/ 0 h 40"/>
                          <a:gd name="T2" fmla="*/ 0 w 16"/>
                          <a:gd name="T3" fmla="*/ 0 h 40"/>
                          <a:gd name="T4" fmla="*/ 0 w 16"/>
                          <a:gd name="T5" fmla="*/ 40 h 40"/>
                          <a:gd name="T6" fmla="*/ 16 w 16"/>
                          <a:gd name="T7" fmla="*/ 40 h 40"/>
                          <a:gd name="T8" fmla="*/ 16 w 16"/>
                          <a:gd name="T9" fmla="*/ 10 h 40"/>
                          <a:gd name="T10" fmla="*/ 0 w 16"/>
                          <a:gd name="T11" fmla="*/ 0 h 40"/>
                          <a:gd name="T12" fmla="*/ 0 60000 65536"/>
                          <a:gd name="T13" fmla="*/ 0 60000 65536"/>
                          <a:gd name="T14" fmla="*/ 0 60000 65536"/>
                          <a:gd name="T15" fmla="*/ 0 60000 65536"/>
                          <a:gd name="T16" fmla="*/ 0 60000 65536"/>
                          <a:gd name="T17" fmla="*/ 0 60000 65536"/>
                          <a:gd name="T18" fmla="*/ 0 w 16"/>
                          <a:gd name="T19" fmla="*/ 0 h 40"/>
                          <a:gd name="T20" fmla="*/ 16 w 16"/>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16" h="40">
                            <a:moveTo>
                              <a:pt x="0" y="0"/>
                            </a:moveTo>
                            <a:lnTo>
                              <a:pt x="0" y="0"/>
                            </a:lnTo>
                            <a:lnTo>
                              <a:pt x="0" y="40"/>
                            </a:lnTo>
                            <a:lnTo>
                              <a:pt x="16" y="40"/>
                            </a:lnTo>
                            <a:lnTo>
                              <a:pt x="16" y="10"/>
                            </a:lnTo>
                            <a:lnTo>
                              <a:pt x="0" y="0"/>
                            </a:lnTo>
                            <a:close/>
                          </a:path>
                        </a:pathLst>
                      </a:custGeom>
                      <a:solidFill>
                        <a:srgbClr val="9F9F9F"/>
                      </a:solidFill>
                      <a:ln w="9525">
                        <a:noFill/>
                        <a:round/>
                        <a:headEnd/>
                        <a:tailEnd/>
                      </a:ln>
                    </p:spPr>
                    <p:txBody>
                      <a:bodyPr/>
                      <a:lstStyle/>
                      <a:p>
                        <a:endParaRPr lang="en-US"/>
                      </a:p>
                    </p:txBody>
                  </p:sp>
                </p:grpSp>
                <p:grpSp>
                  <p:nvGrpSpPr>
                    <p:cNvPr id="52655" name="Group 897"/>
                    <p:cNvGrpSpPr>
                      <a:grpSpLocks/>
                    </p:cNvGrpSpPr>
                    <p:nvPr/>
                  </p:nvGrpSpPr>
                  <p:grpSpPr bwMode="auto">
                    <a:xfrm>
                      <a:off x="3177" y="2799"/>
                      <a:ext cx="62" cy="40"/>
                      <a:chOff x="3177" y="2799"/>
                      <a:chExt cx="62" cy="40"/>
                    </a:xfrm>
                  </p:grpSpPr>
                  <p:sp>
                    <p:nvSpPr>
                      <p:cNvPr id="52656" name="Freeform 898"/>
                      <p:cNvSpPr>
                        <a:spLocks/>
                      </p:cNvSpPr>
                      <p:nvPr/>
                    </p:nvSpPr>
                    <p:spPr bwMode="auto">
                      <a:xfrm>
                        <a:off x="3236" y="2822"/>
                        <a:ext cx="3" cy="17"/>
                      </a:xfrm>
                      <a:custGeom>
                        <a:avLst/>
                        <a:gdLst>
                          <a:gd name="T0" fmla="*/ 3 w 3"/>
                          <a:gd name="T1" fmla="*/ 0 h 17"/>
                          <a:gd name="T2" fmla="*/ 3 w 3"/>
                          <a:gd name="T3" fmla="*/ 0 h 17"/>
                          <a:gd name="T4" fmla="*/ 3 w 3"/>
                          <a:gd name="T5" fmla="*/ 17 h 17"/>
                          <a:gd name="T6" fmla="*/ 0 w 3"/>
                          <a:gd name="T7" fmla="*/ 17 h 17"/>
                          <a:gd name="T8" fmla="*/ 0 w 3"/>
                          <a:gd name="T9" fmla="*/ 0 h 17"/>
                          <a:gd name="T10" fmla="*/ 3 w 3"/>
                          <a:gd name="T11" fmla="*/ 0 h 17"/>
                          <a:gd name="T12" fmla="*/ 0 60000 65536"/>
                          <a:gd name="T13" fmla="*/ 0 60000 65536"/>
                          <a:gd name="T14" fmla="*/ 0 60000 65536"/>
                          <a:gd name="T15" fmla="*/ 0 60000 65536"/>
                          <a:gd name="T16" fmla="*/ 0 60000 65536"/>
                          <a:gd name="T17" fmla="*/ 0 60000 65536"/>
                          <a:gd name="T18" fmla="*/ 0 w 3"/>
                          <a:gd name="T19" fmla="*/ 0 h 17"/>
                          <a:gd name="T20" fmla="*/ 3 w 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 h="17">
                            <a:moveTo>
                              <a:pt x="3" y="0"/>
                            </a:moveTo>
                            <a:lnTo>
                              <a:pt x="3" y="0"/>
                            </a:lnTo>
                            <a:lnTo>
                              <a:pt x="3" y="17"/>
                            </a:lnTo>
                            <a:lnTo>
                              <a:pt x="0" y="17"/>
                            </a:lnTo>
                            <a:lnTo>
                              <a:pt x="0" y="0"/>
                            </a:lnTo>
                            <a:lnTo>
                              <a:pt x="3" y="0"/>
                            </a:lnTo>
                            <a:close/>
                          </a:path>
                        </a:pathLst>
                      </a:custGeom>
                      <a:solidFill>
                        <a:srgbClr val="FFFFFF"/>
                      </a:solidFill>
                      <a:ln w="9525">
                        <a:noFill/>
                        <a:round/>
                        <a:headEnd/>
                        <a:tailEnd/>
                      </a:ln>
                    </p:spPr>
                    <p:txBody>
                      <a:bodyPr/>
                      <a:lstStyle/>
                      <a:p>
                        <a:endParaRPr lang="en-US"/>
                      </a:p>
                    </p:txBody>
                  </p:sp>
                  <p:sp>
                    <p:nvSpPr>
                      <p:cNvPr id="52657" name="Freeform 899"/>
                      <p:cNvSpPr>
                        <a:spLocks/>
                      </p:cNvSpPr>
                      <p:nvPr/>
                    </p:nvSpPr>
                    <p:spPr bwMode="auto">
                      <a:xfrm>
                        <a:off x="3223" y="2822"/>
                        <a:ext cx="3" cy="17"/>
                      </a:xfrm>
                      <a:custGeom>
                        <a:avLst/>
                        <a:gdLst>
                          <a:gd name="T0" fmla="*/ 0 w 3"/>
                          <a:gd name="T1" fmla="*/ 0 h 17"/>
                          <a:gd name="T2" fmla="*/ 0 w 3"/>
                          <a:gd name="T3" fmla="*/ 0 h 17"/>
                          <a:gd name="T4" fmla="*/ 0 w 3"/>
                          <a:gd name="T5" fmla="*/ 17 h 17"/>
                          <a:gd name="T6" fmla="*/ 3 w 3"/>
                          <a:gd name="T7" fmla="*/ 17 h 17"/>
                          <a:gd name="T8" fmla="*/ 3 w 3"/>
                          <a:gd name="T9" fmla="*/ 0 h 17"/>
                          <a:gd name="T10" fmla="*/ 0 w 3"/>
                          <a:gd name="T11" fmla="*/ 0 h 17"/>
                          <a:gd name="T12" fmla="*/ 0 60000 65536"/>
                          <a:gd name="T13" fmla="*/ 0 60000 65536"/>
                          <a:gd name="T14" fmla="*/ 0 60000 65536"/>
                          <a:gd name="T15" fmla="*/ 0 60000 65536"/>
                          <a:gd name="T16" fmla="*/ 0 60000 65536"/>
                          <a:gd name="T17" fmla="*/ 0 60000 65536"/>
                          <a:gd name="T18" fmla="*/ 0 w 3"/>
                          <a:gd name="T19" fmla="*/ 0 h 17"/>
                          <a:gd name="T20" fmla="*/ 3 w 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 h="17">
                            <a:moveTo>
                              <a:pt x="0" y="0"/>
                            </a:moveTo>
                            <a:lnTo>
                              <a:pt x="0" y="0"/>
                            </a:lnTo>
                            <a:lnTo>
                              <a:pt x="0" y="17"/>
                            </a:lnTo>
                            <a:lnTo>
                              <a:pt x="3" y="17"/>
                            </a:lnTo>
                            <a:lnTo>
                              <a:pt x="3" y="0"/>
                            </a:lnTo>
                            <a:lnTo>
                              <a:pt x="0" y="0"/>
                            </a:lnTo>
                            <a:close/>
                          </a:path>
                        </a:pathLst>
                      </a:custGeom>
                      <a:solidFill>
                        <a:srgbClr val="FFFFFF"/>
                      </a:solidFill>
                      <a:ln w="9525">
                        <a:noFill/>
                        <a:round/>
                        <a:headEnd/>
                        <a:tailEnd/>
                      </a:ln>
                    </p:spPr>
                    <p:txBody>
                      <a:bodyPr/>
                      <a:lstStyle/>
                      <a:p>
                        <a:endParaRPr lang="en-US"/>
                      </a:p>
                    </p:txBody>
                  </p:sp>
                  <p:sp>
                    <p:nvSpPr>
                      <p:cNvPr id="52658" name="Freeform 900"/>
                      <p:cNvSpPr>
                        <a:spLocks/>
                      </p:cNvSpPr>
                      <p:nvPr/>
                    </p:nvSpPr>
                    <p:spPr bwMode="auto">
                      <a:xfrm>
                        <a:off x="3210" y="2809"/>
                        <a:ext cx="6" cy="30"/>
                      </a:xfrm>
                      <a:custGeom>
                        <a:avLst/>
                        <a:gdLst>
                          <a:gd name="T0" fmla="*/ 6 w 6"/>
                          <a:gd name="T1" fmla="*/ 10 h 30"/>
                          <a:gd name="T2" fmla="*/ 6 w 6"/>
                          <a:gd name="T3" fmla="*/ 10 h 30"/>
                          <a:gd name="T4" fmla="*/ 6 w 6"/>
                          <a:gd name="T5" fmla="*/ 30 h 30"/>
                          <a:gd name="T6" fmla="*/ 0 w 6"/>
                          <a:gd name="T7" fmla="*/ 30 h 30"/>
                          <a:gd name="T8" fmla="*/ 0 w 6"/>
                          <a:gd name="T9" fmla="*/ 0 h 30"/>
                          <a:gd name="T10" fmla="*/ 6 w 6"/>
                          <a:gd name="T11" fmla="*/ 10 h 30"/>
                          <a:gd name="T12" fmla="*/ 0 60000 65536"/>
                          <a:gd name="T13" fmla="*/ 0 60000 65536"/>
                          <a:gd name="T14" fmla="*/ 0 60000 65536"/>
                          <a:gd name="T15" fmla="*/ 0 60000 65536"/>
                          <a:gd name="T16" fmla="*/ 0 60000 65536"/>
                          <a:gd name="T17" fmla="*/ 0 60000 65536"/>
                          <a:gd name="T18" fmla="*/ 0 w 6"/>
                          <a:gd name="T19" fmla="*/ 0 h 30"/>
                          <a:gd name="T20" fmla="*/ 6 w 6"/>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6" h="30">
                            <a:moveTo>
                              <a:pt x="6" y="10"/>
                            </a:moveTo>
                            <a:lnTo>
                              <a:pt x="6" y="10"/>
                            </a:lnTo>
                            <a:lnTo>
                              <a:pt x="6" y="30"/>
                            </a:lnTo>
                            <a:lnTo>
                              <a:pt x="0" y="30"/>
                            </a:lnTo>
                            <a:lnTo>
                              <a:pt x="0" y="0"/>
                            </a:lnTo>
                            <a:lnTo>
                              <a:pt x="6" y="10"/>
                            </a:lnTo>
                            <a:close/>
                          </a:path>
                        </a:pathLst>
                      </a:custGeom>
                      <a:solidFill>
                        <a:srgbClr val="FFFFFF"/>
                      </a:solidFill>
                      <a:ln w="9525">
                        <a:noFill/>
                        <a:round/>
                        <a:headEnd/>
                        <a:tailEnd/>
                      </a:ln>
                    </p:spPr>
                    <p:txBody>
                      <a:bodyPr/>
                      <a:lstStyle/>
                      <a:p>
                        <a:endParaRPr lang="en-US"/>
                      </a:p>
                    </p:txBody>
                  </p:sp>
                  <p:sp>
                    <p:nvSpPr>
                      <p:cNvPr id="52659" name="Freeform 901"/>
                      <p:cNvSpPr>
                        <a:spLocks/>
                      </p:cNvSpPr>
                      <p:nvPr/>
                    </p:nvSpPr>
                    <p:spPr bwMode="auto">
                      <a:xfrm>
                        <a:off x="3203" y="2809"/>
                        <a:ext cx="3" cy="30"/>
                      </a:xfrm>
                      <a:custGeom>
                        <a:avLst/>
                        <a:gdLst>
                          <a:gd name="T0" fmla="*/ 0 w 3"/>
                          <a:gd name="T1" fmla="*/ 0 h 30"/>
                          <a:gd name="T2" fmla="*/ 0 w 3"/>
                          <a:gd name="T3" fmla="*/ 0 h 30"/>
                          <a:gd name="T4" fmla="*/ 0 w 3"/>
                          <a:gd name="T5" fmla="*/ 30 h 30"/>
                          <a:gd name="T6" fmla="*/ 3 w 3"/>
                          <a:gd name="T7" fmla="*/ 30 h 30"/>
                          <a:gd name="T8" fmla="*/ 3 w 3"/>
                          <a:gd name="T9" fmla="*/ 0 h 30"/>
                          <a:gd name="T10" fmla="*/ 0 w 3"/>
                          <a:gd name="T11" fmla="*/ 0 h 30"/>
                          <a:gd name="T12" fmla="*/ 0 60000 65536"/>
                          <a:gd name="T13" fmla="*/ 0 60000 65536"/>
                          <a:gd name="T14" fmla="*/ 0 60000 65536"/>
                          <a:gd name="T15" fmla="*/ 0 60000 65536"/>
                          <a:gd name="T16" fmla="*/ 0 60000 65536"/>
                          <a:gd name="T17" fmla="*/ 0 60000 65536"/>
                          <a:gd name="T18" fmla="*/ 0 w 3"/>
                          <a:gd name="T19" fmla="*/ 0 h 30"/>
                          <a:gd name="T20" fmla="*/ 3 w 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 h="30">
                            <a:moveTo>
                              <a:pt x="0" y="0"/>
                            </a:moveTo>
                            <a:lnTo>
                              <a:pt x="0" y="0"/>
                            </a:lnTo>
                            <a:lnTo>
                              <a:pt x="0" y="30"/>
                            </a:lnTo>
                            <a:lnTo>
                              <a:pt x="3" y="30"/>
                            </a:lnTo>
                            <a:lnTo>
                              <a:pt x="3" y="0"/>
                            </a:lnTo>
                            <a:lnTo>
                              <a:pt x="0" y="0"/>
                            </a:lnTo>
                            <a:close/>
                          </a:path>
                        </a:pathLst>
                      </a:custGeom>
                      <a:solidFill>
                        <a:srgbClr val="FFFFFF"/>
                      </a:solidFill>
                      <a:ln w="9525">
                        <a:noFill/>
                        <a:round/>
                        <a:headEnd/>
                        <a:tailEnd/>
                      </a:ln>
                    </p:spPr>
                    <p:txBody>
                      <a:bodyPr/>
                      <a:lstStyle/>
                      <a:p>
                        <a:endParaRPr lang="en-US"/>
                      </a:p>
                    </p:txBody>
                  </p:sp>
                  <p:sp>
                    <p:nvSpPr>
                      <p:cNvPr id="52660" name="Freeform 902"/>
                      <p:cNvSpPr>
                        <a:spLocks/>
                      </p:cNvSpPr>
                      <p:nvPr/>
                    </p:nvSpPr>
                    <p:spPr bwMode="auto">
                      <a:xfrm>
                        <a:off x="3177" y="2799"/>
                        <a:ext cx="16" cy="40"/>
                      </a:xfrm>
                      <a:custGeom>
                        <a:avLst/>
                        <a:gdLst>
                          <a:gd name="T0" fmla="*/ 0 w 16"/>
                          <a:gd name="T1" fmla="*/ 0 h 40"/>
                          <a:gd name="T2" fmla="*/ 0 w 16"/>
                          <a:gd name="T3" fmla="*/ 0 h 40"/>
                          <a:gd name="T4" fmla="*/ 0 w 16"/>
                          <a:gd name="T5" fmla="*/ 40 h 40"/>
                          <a:gd name="T6" fmla="*/ 16 w 16"/>
                          <a:gd name="T7" fmla="*/ 40 h 40"/>
                          <a:gd name="T8" fmla="*/ 16 w 16"/>
                          <a:gd name="T9" fmla="*/ 10 h 40"/>
                          <a:gd name="T10" fmla="*/ 0 w 16"/>
                          <a:gd name="T11" fmla="*/ 0 h 40"/>
                          <a:gd name="T12" fmla="*/ 0 60000 65536"/>
                          <a:gd name="T13" fmla="*/ 0 60000 65536"/>
                          <a:gd name="T14" fmla="*/ 0 60000 65536"/>
                          <a:gd name="T15" fmla="*/ 0 60000 65536"/>
                          <a:gd name="T16" fmla="*/ 0 60000 65536"/>
                          <a:gd name="T17" fmla="*/ 0 60000 65536"/>
                          <a:gd name="T18" fmla="*/ 0 w 16"/>
                          <a:gd name="T19" fmla="*/ 0 h 40"/>
                          <a:gd name="T20" fmla="*/ 16 w 16"/>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16" h="40">
                            <a:moveTo>
                              <a:pt x="0" y="0"/>
                            </a:moveTo>
                            <a:lnTo>
                              <a:pt x="0" y="0"/>
                            </a:lnTo>
                            <a:lnTo>
                              <a:pt x="0" y="40"/>
                            </a:lnTo>
                            <a:lnTo>
                              <a:pt x="16" y="40"/>
                            </a:lnTo>
                            <a:lnTo>
                              <a:pt x="16" y="10"/>
                            </a:lnTo>
                            <a:lnTo>
                              <a:pt x="0" y="0"/>
                            </a:lnTo>
                            <a:close/>
                          </a:path>
                        </a:pathLst>
                      </a:custGeom>
                      <a:solidFill>
                        <a:srgbClr val="FFFFFF"/>
                      </a:solidFill>
                      <a:ln w="9525">
                        <a:noFill/>
                        <a:round/>
                        <a:headEnd/>
                        <a:tailEnd/>
                      </a:ln>
                    </p:spPr>
                    <p:txBody>
                      <a:bodyPr/>
                      <a:lstStyle/>
                      <a:p>
                        <a:endParaRPr lang="en-US"/>
                      </a:p>
                    </p:txBody>
                  </p:sp>
                </p:grpSp>
              </p:grpSp>
            </p:grpSp>
          </p:grpSp>
        </p:grpSp>
        <p:grpSp>
          <p:nvGrpSpPr>
            <p:cNvPr id="52317" name="Group 903"/>
            <p:cNvGrpSpPr>
              <a:grpSpLocks/>
            </p:cNvGrpSpPr>
            <p:nvPr/>
          </p:nvGrpSpPr>
          <p:grpSpPr bwMode="auto">
            <a:xfrm>
              <a:off x="3284" y="2246"/>
              <a:ext cx="1842" cy="964"/>
              <a:chOff x="3255" y="2018"/>
              <a:chExt cx="1723" cy="785"/>
            </a:xfrm>
          </p:grpSpPr>
          <p:sp>
            <p:nvSpPr>
              <p:cNvPr id="52644" name="Freeform 904"/>
              <p:cNvSpPr>
                <a:spLocks/>
              </p:cNvSpPr>
              <p:nvPr/>
            </p:nvSpPr>
            <p:spPr bwMode="auto">
              <a:xfrm>
                <a:off x="3255" y="2018"/>
                <a:ext cx="1706" cy="621"/>
              </a:xfrm>
              <a:custGeom>
                <a:avLst/>
                <a:gdLst>
                  <a:gd name="T0" fmla="*/ 0 w 1706"/>
                  <a:gd name="T1" fmla="*/ 559 h 621"/>
                  <a:gd name="T2" fmla="*/ 10 w 1706"/>
                  <a:gd name="T3" fmla="*/ 523 h 621"/>
                  <a:gd name="T4" fmla="*/ 43 w 1706"/>
                  <a:gd name="T5" fmla="*/ 464 h 621"/>
                  <a:gd name="T6" fmla="*/ 56 w 1706"/>
                  <a:gd name="T7" fmla="*/ 438 h 621"/>
                  <a:gd name="T8" fmla="*/ 89 w 1706"/>
                  <a:gd name="T9" fmla="*/ 389 h 621"/>
                  <a:gd name="T10" fmla="*/ 131 w 1706"/>
                  <a:gd name="T11" fmla="*/ 330 h 621"/>
                  <a:gd name="T12" fmla="*/ 174 w 1706"/>
                  <a:gd name="T13" fmla="*/ 281 h 621"/>
                  <a:gd name="T14" fmla="*/ 216 w 1706"/>
                  <a:gd name="T15" fmla="*/ 232 h 621"/>
                  <a:gd name="T16" fmla="*/ 272 w 1706"/>
                  <a:gd name="T17" fmla="*/ 196 h 621"/>
                  <a:gd name="T18" fmla="*/ 327 w 1706"/>
                  <a:gd name="T19" fmla="*/ 157 h 621"/>
                  <a:gd name="T20" fmla="*/ 370 w 1706"/>
                  <a:gd name="T21" fmla="*/ 124 h 621"/>
                  <a:gd name="T22" fmla="*/ 412 w 1706"/>
                  <a:gd name="T23" fmla="*/ 98 h 621"/>
                  <a:gd name="T24" fmla="*/ 478 w 1706"/>
                  <a:gd name="T25" fmla="*/ 72 h 621"/>
                  <a:gd name="T26" fmla="*/ 533 w 1706"/>
                  <a:gd name="T27" fmla="*/ 49 h 621"/>
                  <a:gd name="T28" fmla="*/ 608 w 1706"/>
                  <a:gd name="T29" fmla="*/ 26 h 621"/>
                  <a:gd name="T30" fmla="*/ 674 w 1706"/>
                  <a:gd name="T31" fmla="*/ 13 h 621"/>
                  <a:gd name="T32" fmla="*/ 739 w 1706"/>
                  <a:gd name="T33" fmla="*/ 0 h 621"/>
                  <a:gd name="T34" fmla="*/ 817 w 1706"/>
                  <a:gd name="T35" fmla="*/ 0 h 621"/>
                  <a:gd name="T36" fmla="*/ 893 w 1706"/>
                  <a:gd name="T37" fmla="*/ 0 h 621"/>
                  <a:gd name="T38" fmla="*/ 948 w 1706"/>
                  <a:gd name="T39" fmla="*/ 0 h 621"/>
                  <a:gd name="T40" fmla="*/ 1000 w 1706"/>
                  <a:gd name="T41" fmla="*/ 0 h 621"/>
                  <a:gd name="T42" fmla="*/ 1066 w 1706"/>
                  <a:gd name="T43" fmla="*/ 26 h 621"/>
                  <a:gd name="T44" fmla="*/ 1144 w 1706"/>
                  <a:gd name="T45" fmla="*/ 36 h 621"/>
                  <a:gd name="T46" fmla="*/ 1206 w 1706"/>
                  <a:gd name="T47" fmla="*/ 62 h 621"/>
                  <a:gd name="T48" fmla="*/ 1262 w 1706"/>
                  <a:gd name="T49" fmla="*/ 85 h 621"/>
                  <a:gd name="T50" fmla="*/ 1327 w 1706"/>
                  <a:gd name="T51" fmla="*/ 124 h 621"/>
                  <a:gd name="T52" fmla="*/ 1383 w 1706"/>
                  <a:gd name="T53" fmla="*/ 157 h 621"/>
                  <a:gd name="T54" fmla="*/ 1438 w 1706"/>
                  <a:gd name="T55" fmla="*/ 196 h 621"/>
                  <a:gd name="T56" fmla="*/ 1491 w 1706"/>
                  <a:gd name="T57" fmla="*/ 232 h 621"/>
                  <a:gd name="T58" fmla="*/ 1533 w 1706"/>
                  <a:gd name="T59" fmla="*/ 281 h 621"/>
                  <a:gd name="T60" fmla="*/ 1579 w 1706"/>
                  <a:gd name="T61" fmla="*/ 330 h 621"/>
                  <a:gd name="T62" fmla="*/ 1621 w 1706"/>
                  <a:gd name="T63" fmla="*/ 389 h 621"/>
                  <a:gd name="T64" fmla="*/ 1654 w 1706"/>
                  <a:gd name="T65" fmla="*/ 438 h 621"/>
                  <a:gd name="T66" fmla="*/ 1687 w 1706"/>
                  <a:gd name="T67" fmla="*/ 500 h 621"/>
                  <a:gd name="T68" fmla="*/ 1696 w 1706"/>
                  <a:gd name="T69" fmla="*/ 536 h 621"/>
                  <a:gd name="T70" fmla="*/ 1706 w 1706"/>
                  <a:gd name="T71" fmla="*/ 572 h 621"/>
                  <a:gd name="T72" fmla="*/ 1677 w 1706"/>
                  <a:gd name="T73" fmla="*/ 585 h 621"/>
                  <a:gd name="T74" fmla="*/ 1566 w 1706"/>
                  <a:gd name="T75" fmla="*/ 598 h 621"/>
                  <a:gd name="T76" fmla="*/ 1393 w 1706"/>
                  <a:gd name="T77" fmla="*/ 608 h 621"/>
                  <a:gd name="T78" fmla="*/ 1252 w 1706"/>
                  <a:gd name="T79" fmla="*/ 621 h 621"/>
                  <a:gd name="T80" fmla="*/ 1010 w 1706"/>
                  <a:gd name="T81" fmla="*/ 621 h 621"/>
                  <a:gd name="T82" fmla="*/ 697 w 1706"/>
                  <a:gd name="T83" fmla="*/ 621 h 621"/>
                  <a:gd name="T84" fmla="*/ 393 w 1706"/>
                  <a:gd name="T85" fmla="*/ 621 h 621"/>
                  <a:gd name="T86" fmla="*/ 141 w 1706"/>
                  <a:gd name="T87" fmla="*/ 598 h 621"/>
                  <a:gd name="T88" fmla="*/ 33 w 1706"/>
                  <a:gd name="T89" fmla="*/ 585 h 621"/>
                  <a:gd name="T90" fmla="*/ 0 w 1706"/>
                  <a:gd name="T91" fmla="*/ 572 h 6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06"/>
                  <a:gd name="T139" fmla="*/ 0 h 621"/>
                  <a:gd name="T140" fmla="*/ 1706 w 1706"/>
                  <a:gd name="T141" fmla="*/ 621 h 6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06" h="621">
                    <a:moveTo>
                      <a:pt x="0" y="559"/>
                    </a:moveTo>
                    <a:lnTo>
                      <a:pt x="0" y="559"/>
                    </a:lnTo>
                    <a:lnTo>
                      <a:pt x="0" y="549"/>
                    </a:lnTo>
                    <a:lnTo>
                      <a:pt x="10" y="523"/>
                    </a:lnTo>
                    <a:lnTo>
                      <a:pt x="20" y="500"/>
                    </a:lnTo>
                    <a:lnTo>
                      <a:pt x="43" y="464"/>
                    </a:lnTo>
                    <a:lnTo>
                      <a:pt x="43" y="451"/>
                    </a:lnTo>
                    <a:lnTo>
                      <a:pt x="56" y="438"/>
                    </a:lnTo>
                    <a:lnTo>
                      <a:pt x="76" y="415"/>
                    </a:lnTo>
                    <a:lnTo>
                      <a:pt x="89" y="389"/>
                    </a:lnTo>
                    <a:lnTo>
                      <a:pt x="108" y="353"/>
                    </a:lnTo>
                    <a:lnTo>
                      <a:pt x="131" y="330"/>
                    </a:lnTo>
                    <a:lnTo>
                      <a:pt x="154" y="304"/>
                    </a:lnTo>
                    <a:lnTo>
                      <a:pt x="174" y="281"/>
                    </a:lnTo>
                    <a:lnTo>
                      <a:pt x="197" y="255"/>
                    </a:lnTo>
                    <a:lnTo>
                      <a:pt x="216" y="232"/>
                    </a:lnTo>
                    <a:lnTo>
                      <a:pt x="239" y="219"/>
                    </a:lnTo>
                    <a:lnTo>
                      <a:pt x="272" y="196"/>
                    </a:lnTo>
                    <a:lnTo>
                      <a:pt x="295" y="170"/>
                    </a:lnTo>
                    <a:lnTo>
                      <a:pt x="327" y="157"/>
                    </a:lnTo>
                    <a:lnTo>
                      <a:pt x="350" y="134"/>
                    </a:lnTo>
                    <a:lnTo>
                      <a:pt x="370" y="124"/>
                    </a:lnTo>
                    <a:lnTo>
                      <a:pt x="380" y="124"/>
                    </a:lnTo>
                    <a:lnTo>
                      <a:pt x="412" y="98"/>
                    </a:lnTo>
                    <a:lnTo>
                      <a:pt x="445" y="85"/>
                    </a:lnTo>
                    <a:lnTo>
                      <a:pt x="478" y="72"/>
                    </a:lnTo>
                    <a:lnTo>
                      <a:pt x="500" y="62"/>
                    </a:lnTo>
                    <a:lnTo>
                      <a:pt x="533" y="49"/>
                    </a:lnTo>
                    <a:lnTo>
                      <a:pt x="566" y="36"/>
                    </a:lnTo>
                    <a:lnTo>
                      <a:pt x="608" y="26"/>
                    </a:lnTo>
                    <a:lnTo>
                      <a:pt x="641" y="26"/>
                    </a:lnTo>
                    <a:lnTo>
                      <a:pt x="674" y="13"/>
                    </a:lnTo>
                    <a:lnTo>
                      <a:pt x="706" y="0"/>
                    </a:lnTo>
                    <a:lnTo>
                      <a:pt x="739" y="0"/>
                    </a:lnTo>
                    <a:lnTo>
                      <a:pt x="781" y="0"/>
                    </a:lnTo>
                    <a:lnTo>
                      <a:pt x="817" y="0"/>
                    </a:lnTo>
                    <a:lnTo>
                      <a:pt x="850" y="0"/>
                    </a:lnTo>
                    <a:lnTo>
                      <a:pt x="893" y="0"/>
                    </a:lnTo>
                    <a:lnTo>
                      <a:pt x="925" y="0"/>
                    </a:lnTo>
                    <a:lnTo>
                      <a:pt x="948" y="0"/>
                    </a:lnTo>
                    <a:lnTo>
                      <a:pt x="968" y="0"/>
                    </a:lnTo>
                    <a:lnTo>
                      <a:pt x="1000" y="0"/>
                    </a:lnTo>
                    <a:lnTo>
                      <a:pt x="1033" y="13"/>
                    </a:lnTo>
                    <a:lnTo>
                      <a:pt x="1066" y="26"/>
                    </a:lnTo>
                    <a:lnTo>
                      <a:pt x="1098" y="26"/>
                    </a:lnTo>
                    <a:lnTo>
                      <a:pt x="1144" y="36"/>
                    </a:lnTo>
                    <a:lnTo>
                      <a:pt x="1177" y="49"/>
                    </a:lnTo>
                    <a:lnTo>
                      <a:pt x="1206" y="62"/>
                    </a:lnTo>
                    <a:lnTo>
                      <a:pt x="1239" y="72"/>
                    </a:lnTo>
                    <a:lnTo>
                      <a:pt x="1262" y="85"/>
                    </a:lnTo>
                    <a:lnTo>
                      <a:pt x="1294" y="98"/>
                    </a:lnTo>
                    <a:lnTo>
                      <a:pt x="1327" y="124"/>
                    </a:lnTo>
                    <a:lnTo>
                      <a:pt x="1360" y="134"/>
                    </a:lnTo>
                    <a:lnTo>
                      <a:pt x="1383" y="157"/>
                    </a:lnTo>
                    <a:lnTo>
                      <a:pt x="1415" y="170"/>
                    </a:lnTo>
                    <a:lnTo>
                      <a:pt x="1438" y="196"/>
                    </a:lnTo>
                    <a:lnTo>
                      <a:pt x="1468" y="219"/>
                    </a:lnTo>
                    <a:lnTo>
                      <a:pt x="1491" y="232"/>
                    </a:lnTo>
                    <a:lnTo>
                      <a:pt x="1513" y="255"/>
                    </a:lnTo>
                    <a:lnTo>
                      <a:pt x="1533" y="281"/>
                    </a:lnTo>
                    <a:lnTo>
                      <a:pt x="1556" y="304"/>
                    </a:lnTo>
                    <a:lnTo>
                      <a:pt x="1579" y="330"/>
                    </a:lnTo>
                    <a:lnTo>
                      <a:pt x="1598" y="366"/>
                    </a:lnTo>
                    <a:lnTo>
                      <a:pt x="1621" y="389"/>
                    </a:lnTo>
                    <a:lnTo>
                      <a:pt x="1631" y="415"/>
                    </a:lnTo>
                    <a:lnTo>
                      <a:pt x="1654" y="438"/>
                    </a:lnTo>
                    <a:lnTo>
                      <a:pt x="1667" y="474"/>
                    </a:lnTo>
                    <a:lnTo>
                      <a:pt x="1687" y="500"/>
                    </a:lnTo>
                    <a:lnTo>
                      <a:pt x="1687" y="510"/>
                    </a:lnTo>
                    <a:lnTo>
                      <a:pt x="1696" y="536"/>
                    </a:lnTo>
                    <a:lnTo>
                      <a:pt x="1706" y="559"/>
                    </a:lnTo>
                    <a:lnTo>
                      <a:pt x="1706" y="572"/>
                    </a:lnTo>
                    <a:lnTo>
                      <a:pt x="1696" y="572"/>
                    </a:lnTo>
                    <a:lnTo>
                      <a:pt x="1677" y="585"/>
                    </a:lnTo>
                    <a:lnTo>
                      <a:pt x="1644" y="585"/>
                    </a:lnTo>
                    <a:lnTo>
                      <a:pt x="1566" y="598"/>
                    </a:lnTo>
                    <a:lnTo>
                      <a:pt x="1448" y="608"/>
                    </a:lnTo>
                    <a:lnTo>
                      <a:pt x="1393" y="608"/>
                    </a:lnTo>
                    <a:lnTo>
                      <a:pt x="1317" y="621"/>
                    </a:lnTo>
                    <a:lnTo>
                      <a:pt x="1252" y="621"/>
                    </a:lnTo>
                    <a:lnTo>
                      <a:pt x="1177" y="621"/>
                    </a:lnTo>
                    <a:lnTo>
                      <a:pt x="1010" y="621"/>
                    </a:lnTo>
                    <a:lnTo>
                      <a:pt x="850" y="621"/>
                    </a:lnTo>
                    <a:lnTo>
                      <a:pt x="697" y="621"/>
                    </a:lnTo>
                    <a:lnTo>
                      <a:pt x="533" y="621"/>
                    </a:lnTo>
                    <a:lnTo>
                      <a:pt x="393" y="621"/>
                    </a:lnTo>
                    <a:lnTo>
                      <a:pt x="262" y="608"/>
                    </a:lnTo>
                    <a:lnTo>
                      <a:pt x="141" y="598"/>
                    </a:lnTo>
                    <a:lnTo>
                      <a:pt x="66" y="585"/>
                    </a:lnTo>
                    <a:lnTo>
                      <a:pt x="33" y="585"/>
                    </a:lnTo>
                    <a:lnTo>
                      <a:pt x="10" y="572"/>
                    </a:lnTo>
                    <a:lnTo>
                      <a:pt x="0" y="572"/>
                    </a:lnTo>
                    <a:lnTo>
                      <a:pt x="0" y="559"/>
                    </a:lnTo>
                    <a:close/>
                  </a:path>
                </a:pathLst>
              </a:custGeom>
              <a:solidFill>
                <a:srgbClr val="FFFFFF"/>
              </a:solidFill>
              <a:ln w="9525">
                <a:noFill/>
                <a:round/>
                <a:headEnd/>
                <a:tailEnd/>
              </a:ln>
            </p:spPr>
            <p:txBody>
              <a:bodyPr/>
              <a:lstStyle/>
              <a:p>
                <a:endParaRPr lang="en-US"/>
              </a:p>
            </p:txBody>
          </p:sp>
          <p:sp>
            <p:nvSpPr>
              <p:cNvPr id="52645" name="Freeform 905"/>
              <p:cNvSpPr>
                <a:spLocks/>
              </p:cNvSpPr>
              <p:nvPr/>
            </p:nvSpPr>
            <p:spPr bwMode="auto">
              <a:xfrm>
                <a:off x="3255" y="2018"/>
                <a:ext cx="1706" cy="621"/>
              </a:xfrm>
              <a:custGeom>
                <a:avLst/>
                <a:gdLst>
                  <a:gd name="T0" fmla="*/ 0 w 1706"/>
                  <a:gd name="T1" fmla="*/ 559 h 621"/>
                  <a:gd name="T2" fmla="*/ 10 w 1706"/>
                  <a:gd name="T3" fmla="*/ 523 h 621"/>
                  <a:gd name="T4" fmla="*/ 43 w 1706"/>
                  <a:gd name="T5" fmla="*/ 464 h 621"/>
                  <a:gd name="T6" fmla="*/ 56 w 1706"/>
                  <a:gd name="T7" fmla="*/ 438 h 621"/>
                  <a:gd name="T8" fmla="*/ 89 w 1706"/>
                  <a:gd name="T9" fmla="*/ 389 h 621"/>
                  <a:gd name="T10" fmla="*/ 131 w 1706"/>
                  <a:gd name="T11" fmla="*/ 330 h 621"/>
                  <a:gd name="T12" fmla="*/ 174 w 1706"/>
                  <a:gd name="T13" fmla="*/ 281 h 621"/>
                  <a:gd name="T14" fmla="*/ 216 w 1706"/>
                  <a:gd name="T15" fmla="*/ 232 h 621"/>
                  <a:gd name="T16" fmla="*/ 272 w 1706"/>
                  <a:gd name="T17" fmla="*/ 196 h 621"/>
                  <a:gd name="T18" fmla="*/ 327 w 1706"/>
                  <a:gd name="T19" fmla="*/ 157 h 621"/>
                  <a:gd name="T20" fmla="*/ 370 w 1706"/>
                  <a:gd name="T21" fmla="*/ 124 h 621"/>
                  <a:gd name="T22" fmla="*/ 412 w 1706"/>
                  <a:gd name="T23" fmla="*/ 98 h 621"/>
                  <a:gd name="T24" fmla="*/ 478 w 1706"/>
                  <a:gd name="T25" fmla="*/ 72 h 621"/>
                  <a:gd name="T26" fmla="*/ 533 w 1706"/>
                  <a:gd name="T27" fmla="*/ 49 h 621"/>
                  <a:gd name="T28" fmla="*/ 608 w 1706"/>
                  <a:gd name="T29" fmla="*/ 26 h 621"/>
                  <a:gd name="T30" fmla="*/ 674 w 1706"/>
                  <a:gd name="T31" fmla="*/ 13 h 621"/>
                  <a:gd name="T32" fmla="*/ 739 w 1706"/>
                  <a:gd name="T33" fmla="*/ 0 h 621"/>
                  <a:gd name="T34" fmla="*/ 817 w 1706"/>
                  <a:gd name="T35" fmla="*/ 0 h 621"/>
                  <a:gd name="T36" fmla="*/ 893 w 1706"/>
                  <a:gd name="T37" fmla="*/ 0 h 621"/>
                  <a:gd name="T38" fmla="*/ 948 w 1706"/>
                  <a:gd name="T39" fmla="*/ 0 h 621"/>
                  <a:gd name="T40" fmla="*/ 1000 w 1706"/>
                  <a:gd name="T41" fmla="*/ 0 h 621"/>
                  <a:gd name="T42" fmla="*/ 1066 w 1706"/>
                  <a:gd name="T43" fmla="*/ 26 h 621"/>
                  <a:gd name="T44" fmla="*/ 1144 w 1706"/>
                  <a:gd name="T45" fmla="*/ 36 h 621"/>
                  <a:gd name="T46" fmla="*/ 1206 w 1706"/>
                  <a:gd name="T47" fmla="*/ 62 h 621"/>
                  <a:gd name="T48" fmla="*/ 1262 w 1706"/>
                  <a:gd name="T49" fmla="*/ 85 h 621"/>
                  <a:gd name="T50" fmla="*/ 1327 w 1706"/>
                  <a:gd name="T51" fmla="*/ 124 h 621"/>
                  <a:gd name="T52" fmla="*/ 1383 w 1706"/>
                  <a:gd name="T53" fmla="*/ 157 h 621"/>
                  <a:gd name="T54" fmla="*/ 1438 w 1706"/>
                  <a:gd name="T55" fmla="*/ 196 h 621"/>
                  <a:gd name="T56" fmla="*/ 1491 w 1706"/>
                  <a:gd name="T57" fmla="*/ 232 h 621"/>
                  <a:gd name="T58" fmla="*/ 1533 w 1706"/>
                  <a:gd name="T59" fmla="*/ 281 h 621"/>
                  <a:gd name="T60" fmla="*/ 1579 w 1706"/>
                  <a:gd name="T61" fmla="*/ 330 h 621"/>
                  <a:gd name="T62" fmla="*/ 1621 w 1706"/>
                  <a:gd name="T63" fmla="*/ 389 h 621"/>
                  <a:gd name="T64" fmla="*/ 1654 w 1706"/>
                  <a:gd name="T65" fmla="*/ 438 h 621"/>
                  <a:gd name="T66" fmla="*/ 1687 w 1706"/>
                  <a:gd name="T67" fmla="*/ 500 h 621"/>
                  <a:gd name="T68" fmla="*/ 1696 w 1706"/>
                  <a:gd name="T69" fmla="*/ 536 h 621"/>
                  <a:gd name="T70" fmla="*/ 1706 w 1706"/>
                  <a:gd name="T71" fmla="*/ 572 h 621"/>
                  <a:gd name="T72" fmla="*/ 1677 w 1706"/>
                  <a:gd name="T73" fmla="*/ 585 h 621"/>
                  <a:gd name="T74" fmla="*/ 1566 w 1706"/>
                  <a:gd name="T75" fmla="*/ 598 h 621"/>
                  <a:gd name="T76" fmla="*/ 1393 w 1706"/>
                  <a:gd name="T77" fmla="*/ 608 h 621"/>
                  <a:gd name="T78" fmla="*/ 1252 w 1706"/>
                  <a:gd name="T79" fmla="*/ 621 h 621"/>
                  <a:gd name="T80" fmla="*/ 1010 w 1706"/>
                  <a:gd name="T81" fmla="*/ 621 h 621"/>
                  <a:gd name="T82" fmla="*/ 697 w 1706"/>
                  <a:gd name="T83" fmla="*/ 621 h 621"/>
                  <a:gd name="T84" fmla="*/ 393 w 1706"/>
                  <a:gd name="T85" fmla="*/ 621 h 621"/>
                  <a:gd name="T86" fmla="*/ 141 w 1706"/>
                  <a:gd name="T87" fmla="*/ 598 h 621"/>
                  <a:gd name="T88" fmla="*/ 33 w 1706"/>
                  <a:gd name="T89" fmla="*/ 585 h 621"/>
                  <a:gd name="T90" fmla="*/ 0 w 1706"/>
                  <a:gd name="T91" fmla="*/ 572 h 6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06"/>
                  <a:gd name="T139" fmla="*/ 0 h 621"/>
                  <a:gd name="T140" fmla="*/ 1706 w 1706"/>
                  <a:gd name="T141" fmla="*/ 621 h 6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06" h="621">
                    <a:moveTo>
                      <a:pt x="0" y="559"/>
                    </a:moveTo>
                    <a:lnTo>
                      <a:pt x="0" y="559"/>
                    </a:lnTo>
                    <a:lnTo>
                      <a:pt x="0" y="549"/>
                    </a:lnTo>
                    <a:lnTo>
                      <a:pt x="10" y="523"/>
                    </a:lnTo>
                    <a:lnTo>
                      <a:pt x="20" y="500"/>
                    </a:lnTo>
                    <a:lnTo>
                      <a:pt x="43" y="464"/>
                    </a:lnTo>
                    <a:lnTo>
                      <a:pt x="43" y="451"/>
                    </a:lnTo>
                    <a:lnTo>
                      <a:pt x="56" y="438"/>
                    </a:lnTo>
                    <a:lnTo>
                      <a:pt x="76" y="415"/>
                    </a:lnTo>
                    <a:lnTo>
                      <a:pt x="89" y="389"/>
                    </a:lnTo>
                    <a:lnTo>
                      <a:pt x="108" y="353"/>
                    </a:lnTo>
                    <a:lnTo>
                      <a:pt x="131" y="330"/>
                    </a:lnTo>
                    <a:lnTo>
                      <a:pt x="154" y="304"/>
                    </a:lnTo>
                    <a:lnTo>
                      <a:pt x="174" y="281"/>
                    </a:lnTo>
                    <a:lnTo>
                      <a:pt x="197" y="255"/>
                    </a:lnTo>
                    <a:lnTo>
                      <a:pt x="216" y="232"/>
                    </a:lnTo>
                    <a:lnTo>
                      <a:pt x="239" y="219"/>
                    </a:lnTo>
                    <a:lnTo>
                      <a:pt x="272" y="196"/>
                    </a:lnTo>
                    <a:lnTo>
                      <a:pt x="295" y="170"/>
                    </a:lnTo>
                    <a:lnTo>
                      <a:pt x="327" y="157"/>
                    </a:lnTo>
                    <a:lnTo>
                      <a:pt x="350" y="134"/>
                    </a:lnTo>
                    <a:lnTo>
                      <a:pt x="370" y="124"/>
                    </a:lnTo>
                    <a:lnTo>
                      <a:pt x="380" y="124"/>
                    </a:lnTo>
                    <a:lnTo>
                      <a:pt x="412" y="98"/>
                    </a:lnTo>
                    <a:lnTo>
                      <a:pt x="445" y="85"/>
                    </a:lnTo>
                    <a:lnTo>
                      <a:pt x="478" y="72"/>
                    </a:lnTo>
                    <a:lnTo>
                      <a:pt x="500" y="62"/>
                    </a:lnTo>
                    <a:lnTo>
                      <a:pt x="533" y="49"/>
                    </a:lnTo>
                    <a:lnTo>
                      <a:pt x="566" y="36"/>
                    </a:lnTo>
                    <a:lnTo>
                      <a:pt x="608" y="26"/>
                    </a:lnTo>
                    <a:lnTo>
                      <a:pt x="641" y="26"/>
                    </a:lnTo>
                    <a:lnTo>
                      <a:pt x="674" y="13"/>
                    </a:lnTo>
                    <a:lnTo>
                      <a:pt x="706" y="0"/>
                    </a:lnTo>
                    <a:lnTo>
                      <a:pt x="739" y="0"/>
                    </a:lnTo>
                    <a:lnTo>
                      <a:pt x="781" y="0"/>
                    </a:lnTo>
                    <a:lnTo>
                      <a:pt x="817" y="0"/>
                    </a:lnTo>
                    <a:lnTo>
                      <a:pt x="850" y="0"/>
                    </a:lnTo>
                    <a:lnTo>
                      <a:pt x="893" y="0"/>
                    </a:lnTo>
                    <a:lnTo>
                      <a:pt x="925" y="0"/>
                    </a:lnTo>
                    <a:lnTo>
                      <a:pt x="948" y="0"/>
                    </a:lnTo>
                    <a:lnTo>
                      <a:pt x="968" y="0"/>
                    </a:lnTo>
                    <a:lnTo>
                      <a:pt x="1000" y="0"/>
                    </a:lnTo>
                    <a:lnTo>
                      <a:pt x="1033" y="13"/>
                    </a:lnTo>
                    <a:lnTo>
                      <a:pt x="1066" y="26"/>
                    </a:lnTo>
                    <a:lnTo>
                      <a:pt x="1098" y="26"/>
                    </a:lnTo>
                    <a:lnTo>
                      <a:pt x="1144" y="36"/>
                    </a:lnTo>
                    <a:lnTo>
                      <a:pt x="1177" y="49"/>
                    </a:lnTo>
                    <a:lnTo>
                      <a:pt x="1206" y="62"/>
                    </a:lnTo>
                    <a:lnTo>
                      <a:pt x="1239" y="72"/>
                    </a:lnTo>
                    <a:lnTo>
                      <a:pt x="1262" y="85"/>
                    </a:lnTo>
                    <a:lnTo>
                      <a:pt x="1294" y="98"/>
                    </a:lnTo>
                    <a:lnTo>
                      <a:pt x="1327" y="124"/>
                    </a:lnTo>
                    <a:lnTo>
                      <a:pt x="1360" y="134"/>
                    </a:lnTo>
                    <a:lnTo>
                      <a:pt x="1383" y="157"/>
                    </a:lnTo>
                    <a:lnTo>
                      <a:pt x="1415" y="170"/>
                    </a:lnTo>
                    <a:lnTo>
                      <a:pt x="1438" y="196"/>
                    </a:lnTo>
                    <a:lnTo>
                      <a:pt x="1468" y="219"/>
                    </a:lnTo>
                    <a:lnTo>
                      <a:pt x="1491" y="232"/>
                    </a:lnTo>
                    <a:lnTo>
                      <a:pt x="1513" y="255"/>
                    </a:lnTo>
                    <a:lnTo>
                      <a:pt x="1533" y="281"/>
                    </a:lnTo>
                    <a:lnTo>
                      <a:pt x="1556" y="304"/>
                    </a:lnTo>
                    <a:lnTo>
                      <a:pt x="1579" y="330"/>
                    </a:lnTo>
                    <a:lnTo>
                      <a:pt x="1598" y="366"/>
                    </a:lnTo>
                    <a:lnTo>
                      <a:pt x="1621" y="389"/>
                    </a:lnTo>
                    <a:lnTo>
                      <a:pt x="1631" y="415"/>
                    </a:lnTo>
                    <a:lnTo>
                      <a:pt x="1654" y="438"/>
                    </a:lnTo>
                    <a:lnTo>
                      <a:pt x="1667" y="474"/>
                    </a:lnTo>
                    <a:lnTo>
                      <a:pt x="1687" y="500"/>
                    </a:lnTo>
                    <a:lnTo>
                      <a:pt x="1687" y="510"/>
                    </a:lnTo>
                    <a:lnTo>
                      <a:pt x="1696" y="536"/>
                    </a:lnTo>
                    <a:lnTo>
                      <a:pt x="1706" y="559"/>
                    </a:lnTo>
                    <a:lnTo>
                      <a:pt x="1706" y="572"/>
                    </a:lnTo>
                    <a:lnTo>
                      <a:pt x="1696" y="572"/>
                    </a:lnTo>
                    <a:lnTo>
                      <a:pt x="1677" y="585"/>
                    </a:lnTo>
                    <a:lnTo>
                      <a:pt x="1644" y="585"/>
                    </a:lnTo>
                    <a:lnTo>
                      <a:pt x="1566" y="598"/>
                    </a:lnTo>
                    <a:lnTo>
                      <a:pt x="1448" y="608"/>
                    </a:lnTo>
                    <a:lnTo>
                      <a:pt x="1393" y="608"/>
                    </a:lnTo>
                    <a:lnTo>
                      <a:pt x="1317" y="621"/>
                    </a:lnTo>
                    <a:lnTo>
                      <a:pt x="1252" y="621"/>
                    </a:lnTo>
                    <a:lnTo>
                      <a:pt x="1177" y="621"/>
                    </a:lnTo>
                    <a:lnTo>
                      <a:pt x="1010" y="621"/>
                    </a:lnTo>
                    <a:lnTo>
                      <a:pt x="850" y="621"/>
                    </a:lnTo>
                    <a:lnTo>
                      <a:pt x="697" y="621"/>
                    </a:lnTo>
                    <a:lnTo>
                      <a:pt x="533" y="621"/>
                    </a:lnTo>
                    <a:lnTo>
                      <a:pt x="393" y="621"/>
                    </a:lnTo>
                    <a:lnTo>
                      <a:pt x="262" y="608"/>
                    </a:lnTo>
                    <a:lnTo>
                      <a:pt x="141" y="598"/>
                    </a:lnTo>
                    <a:lnTo>
                      <a:pt x="66" y="585"/>
                    </a:lnTo>
                    <a:lnTo>
                      <a:pt x="33" y="585"/>
                    </a:lnTo>
                    <a:lnTo>
                      <a:pt x="10" y="572"/>
                    </a:lnTo>
                    <a:lnTo>
                      <a:pt x="0" y="572"/>
                    </a:lnTo>
                    <a:lnTo>
                      <a:pt x="0" y="559"/>
                    </a:lnTo>
                  </a:path>
                </a:pathLst>
              </a:custGeom>
              <a:noFill/>
              <a:ln w="11113">
                <a:solidFill>
                  <a:srgbClr val="000000"/>
                </a:solidFill>
                <a:prstDash val="solid"/>
                <a:round/>
                <a:headEnd/>
                <a:tailEnd/>
              </a:ln>
            </p:spPr>
            <p:txBody>
              <a:bodyPr/>
              <a:lstStyle/>
              <a:p>
                <a:endParaRPr lang="en-US"/>
              </a:p>
            </p:txBody>
          </p:sp>
          <p:sp>
            <p:nvSpPr>
              <p:cNvPr id="52646" name="Oval 906"/>
              <p:cNvSpPr>
                <a:spLocks noChangeArrowheads="1"/>
              </p:cNvSpPr>
              <p:nvPr/>
            </p:nvSpPr>
            <p:spPr bwMode="auto">
              <a:xfrm>
                <a:off x="3259" y="2400"/>
                <a:ext cx="1719" cy="403"/>
              </a:xfrm>
              <a:prstGeom prst="ellipse">
                <a:avLst/>
              </a:prstGeom>
              <a:solidFill>
                <a:srgbClr val="FF1721"/>
              </a:solidFill>
              <a:ln w="11113">
                <a:solidFill>
                  <a:srgbClr val="000000"/>
                </a:solidFill>
                <a:round/>
                <a:headEnd/>
                <a:tailEnd/>
              </a:ln>
            </p:spPr>
            <p:txBody>
              <a:bodyPr/>
              <a:lstStyle/>
              <a:p>
                <a:endParaRPr lang="en-US"/>
              </a:p>
            </p:txBody>
          </p:sp>
        </p:grpSp>
        <p:grpSp>
          <p:nvGrpSpPr>
            <p:cNvPr id="52318" name="Group 907"/>
            <p:cNvGrpSpPr>
              <a:grpSpLocks/>
            </p:cNvGrpSpPr>
            <p:nvPr/>
          </p:nvGrpSpPr>
          <p:grpSpPr bwMode="auto">
            <a:xfrm>
              <a:off x="3634" y="2306"/>
              <a:ext cx="517" cy="680"/>
              <a:chOff x="3582" y="2067"/>
              <a:chExt cx="484" cy="553"/>
            </a:xfrm>
          </p:grpSpPr>
          <p:grpSp>
            <p:nvGrpSpPr>
              <p:cNvPr id="52496" name="Group 908"/>
              <p:cNvGrpSpPr>
                <a:grpSpLocks/>
              </p:cNvGrpSpPr>
              <p:nvPr/>
            </p:nvGrpSpPr>
            <p:grpSpPr bwMode="auto">
              <a:xfrm>
                <a:off x="3690" y="2103"/>
                <a:ext cx="147" cy="239"/>
                <a:chOff x="3690" y="2103"/>
                <a:chExt cx="147" cy="239"/>
              </a:xfrm>
            </p:grpSpPr>
            <p:grpSp>
              <p:nvGrpSpPr>
                <p:cNvPr id="52627" name="Group 909"/>
                <p:cNvGrpSpPr>
                  <a:grpSpLocks/>
                </p:cNvGrpSpPr>
                <p:nvPr/>
              </p:nvGrpSpPr>
              <p:grpSpPr bwMode="auto">
                <a:xfrm>
                  <a:off x="3690" y="2103"/>
                  <a:ext cx="147" cy="239"/>
                  <a:chOff x="3690" y="2103"/>
                  <a:chExt cx="147" cy="239"/>
                </a:xfrm>
              </p:grpSpPr>
              <p:sp>
                <p:nvSpPr>
                  <p:cNvPr id="52638" name="Freeform 910"/>
                  <p:cNvSpPr>
                    <a:spLocks/>
                  </p:cNvSpPr>
                  <p:nvPr/>
                </p:nvSpPr>
                <p:spPr bwMode="auto">
                  <a:xfrm>
                    <a:off x="3690" y="2152"/>
                    <a:ext cx="147" cy="29"/>
                  </a:xfrm>
                  <a:custGeom>
                    <a:avLst/>
                    <a:gdLst>
                      <a:gd name="T0" fmla="*/ 114 w 147"/>
                      <a:gd name="T1" fmla="*/ 29 h 29"/>
                      <a:gd name="T2" fmla="*/ 114 w 147"/>
                      <a:gd name="T3" fmla="*/ 29 h 29"/>
                      <a:gd name="T4" fmla="*/ 147 w 147"/>
                      <a:gd name="T5" fmla="*/ 20 h 29"/>
                      <a:gd name="T6" fmla="*/ 43 w 147"/>
                      <a:gd name="T7" fmla="*/ 0 h 29"/>
                      <a:gd name="T8" fmla="*/ 0 w 147"/>
                      <a:gd name="T9" fmla="*/ 20 h 29"/>
                      <a:gd name="T10" fmla="*/ 114 w 147"/>
                      <a:gd name="T11" fmla="*/ 29 h 29"/>
                      <a:gd name="T12" fmla="*/ 0 60000 65536"/>
                      <a:gd name="T13" fmla="*/ 0 60000 65536"/>
                      <a:gd name="T14" fmla="*/ 0 60000 65536"/>
                      <a:gd name="T15" fmla="*/ 0 60000 65536"/>
                      <a:gd name="T16" fmla="*/ 0 60000 65536"/>
                      <a:gd name="T17" fmla="*/ 0 60000 65536"/>
                      <a:gd name="T18" fmla="*/ 0 w 147"/>
                      <a:gd name="T19" fmla="*/ 0 h 29"/>
                      <a:gd name="T20" fmla="*/ 147 w 147"/>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147" h="29">
                        <a:moveTo>
                          <a:pt x="114" y="29"/>
                        </a:moveTo>
                        <a:lnTo>
                          <a:pt x="114" y="29"/>
                        </a:lnTo>
                        <a:lnTo>
                          <a:pt x="147" y="20"/>
                        </a:lnTo>
                        <a:lnTo>
                          <a:pt x="43" y="0"/>
                        </a:lnTo>
                        <a:lnTo>
                          <a:pt x="0" y="20"/>
                        </a:lnTo>
                        <a:lnTo>
                          <a:pt x="114" y="29"/>
                        </a:lnTo>
                        <a:close/>
                      </a:path>
                    </a:pathLst>
                  </a:custGeom>
                  <a:solidFill>
                    <a:srgbClr val="816E5F"/>
                  </a:solidFill>
                  <a:ln w="9525">
                    <a:noFill/>
                    <a:round/>
                    <a:headEnd/>
                    <a:tailEnd/>
                  </a:ln>
                </p:spPr>
                <p:txBody>
                  <a:bodyPr/>
                  <a:lstStyle/>
                  <a:p>
                    <a:endParaRPr lang="en-US"/>
                  </a:p>
                </p:txBody>
              </p:sp>
              <p:sp>
                <p:nvSpPr>
                  <p:cNvPr id="52639" name="Freeform 911"/>
                  <p:cNvSpPr>
                    <a:spLocks/>
                  </p:cNvSpPr>
                  <p:nvPr/>
                </p:nvSpPr>
                <p:spPr bwMode="auto">
                  <a:xfrm>
                    <a:off x="3700" y="2103"/>
                    <a:ext cx="124" cy="6"/>
                  </a:xfrm>
                  <a:custGeom>
                    <a:avLst/>
                    <a:gdLst>
                      <a:gd name="T0" fmla="*/ 0 w 124"/>
                      <a:gd name="T1" fmla="*/ 0 h 6"/>
                      <a:gd name="T2" fmla="*/ 0 w 124"/>
                      <a:gd name="T3" fmla="*/ 0 h 6"/>
                      <a:gd name="T4" fmla="*/ 95 w 124"/>
                      <a:gd name="T5" fmla="*/ 6 h 6"/>
                      <a:gd name="T6" fmla="*/ 124 w 124"/>
                      <a:gd name="T7" fmla="*/ 6 h 6"/>
                      <a:gd name="T8" fmla="*/ 33 w 124"/>
                      <a:gd name="T9" fmla="*/ 0 h 6"/>
                      <a:gd name="T10" fmla="*/ 0 w 124"/>
                      <a:gd name="T11" fmla="*/ 0 h 6"/>
                      <a:gd name="T12" fmla="*/ 0 60000 65536"/>
                      <a:gd name="T13" fmla="*/ 0 60000 65536"/>
                      <a:gd name="T14" fmla="*/ 0 60000 65536"/>
                      <a:gd name="T15" fmla="*/ 0 60000 65536"/>
                      <a:gd name="T16" fmla="*/ 0 60000 65536"/>
                      <a:gd name="T17" fmla="*/ 0 60000 65536"/>
                      <a:gd name="T18" fmla="*/ 0 w 124"/>
                      <a:gd name="T19" fmla="*/ 0 h 6"/>
                      <a:gd name="T20" fmla="*/ 124 w 124"/>
                      <a:gd name="T21" fmla="*/ 6 h 6"/>
                    </a:gdLst>
                    <a:ahLst/>
                    <a:cxnLst>
                      <a:cxn ang="T12">
                        <a:pos x="T0" y="T1"/>
                      </a:cxn>
                      <a:cxn ang="T13">
                        <a:pos x="T2" y="T3"/>
                      </a:cxn>
                      <a:cxn ang="T14">
                        <a:pos x="T4" y="T5"/>
                      </a:cxn>
                      <a:cxn ang="T15">
                        <a:pos x="T6" y="T7"/>
                      </a:cxn>
                      <a:cxn ang="T16">
                        <a:pos x="T8" y="T9"/>
                      </a:cxn>
                      <a:cxn ang="T17">
                        <a:pos x="T10" y="T11"/>
                      </a:cxn>
                    </a:cxnLst>
                    <a:rect l="T18" t="T19" r="T20" b="T21"/>
                    <a:pathLst>
                      <a:path w="124" h="6">
                        <a:moveTo>
                          <a:pt x="0" y="0"/>
                        </a:moveTo>
                        <a:lnTo>
                          <a:pt x="0" y="0"/>
                        </a:lnTo>
                        <a:lnTo>
                          <a:pt x="95" y="6"/>
                        </a:lnTo>
                        <a:lnTo>
                          <a:pt x="124" y="6"/>
                        </a:lnTo>
                        <a:lnTo>
                          <a:pt x="33" y="0"/>
                        </a:lnTo>
                        <a:lnTo>
                          <a:pt x="0" y="0"/>
                        </a:lnTo>
                        <a:close/>
                      </a:path>
                    </a:pathLst>
                  </a:custGeom>
                  <a:solidFill>
                    <a:srgbClr val="816E5F"/>
                  </a:solidFill>
                  <a:ln w="9525">
                    <a:noFill/>
                    <a:round/>
                    <a:headEnd/>
                    <a:tailEnd/>
                  </a:ln>
                </p:spPr>
                <p:txBody>
                  <a:bodyPr/>
                  <a:lstStyle/>
                  <a:p>
                    <a:endParaRPr lang="en-US"/>
                  </a:p>
                </p:txBody>
              </p:sp>
              <p:sp>
                <p:nvSpPr>
                  <p:cNvPr id="52640" name="Freeform 912"/>
                  <p:cNvSpPr>
                    <a:spLocks/>
                  </p:cNvSpPr>
                  <p:nvPr/>
                </p:nvSpPr>
                <p:spPr bwMode="auto">
                  <a:xfrm>
                    <a:off x="3798" y="2116"/>
                    <a:ext cx="26" cy="65"/>
                  </a:xfrm>
                  <a:custGeom>
                    <a:avLst/>
                    <a:gdLst>
                      <a:gd name="T0" fmla="*/ 0 w 26"/>
                      <a:gd name="T1" fmla="*/ 0 h 65"/>
                      <a:gd name="T2" fmla="*/ 0 w 26"/>
                      <a:gd name="T3" fmla="*/ 0 h 65"/>
                      <a:gd name="T4" fmla="*/ 26 w 26"/>
                      <a:gd name="T5" fmla="*/ 0 h 65"/>
                      <a:gd name="T6" fmla="*/ 26 w 26"/>
                      <a:gd name="T7" fmla="*/ 56 h 65"/>
                      <a:gd name="T8" fmla="*/ 0 w 26"/>
                      <a:gd name="T9" fmla="*/ 65 h 65"/>
                      <a:gd name="T10" fmla="*/ 0 w 26"/>
                      <a:gd name="T11" fmla="*/ 0 h 65"/>
                      <a:gd name="T12" fmla="*/ 0 60000 65536"/>
                      <a:gd name="T13" fmla="*/ 0 60000 65536"/>
                      <a:gd name="T14" fmla="*/ 0 60000 65536"/>
                      <a:gd name="T15" fmla="*/ 0 60000 65536"/>
                      <a:gd name="T16" fmla="*/ 0 60000 65536"/>
                      <a:gd name="T17" fmla="*/ 0 60000 65536"/>
                      <a:gd name="T18" fmla="*/ 0 w 26"/>
                      <a:gd name="T19" fmla="*/ 0 h 65"/>
                      <a:gd name="T20" fmla="*/ 26 w 26"/>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26" h="65">
                        <a:moveTo>
                          <a:pt x="0" y="0"/>
                        </a:moveTo>
                        <a:lnTo>
                          <a:pt x="0" y="0"/>
                        </a:lnTo>
                        <a:lnTo>
                          <a:pt x="26" y="0"/>
                        </a:lnTo>
                        <a:lnTo>
                          <a:pt x="26" y="56"/>
                        </a:lnTo>
                        <a:lnTo>
                          <a:pt x="0" y="65"/>
                        </a:lnTo>
                        <a:lnTo>
                          <a:pt x="0" y="0"/>
                        </a:lnTo>
                        <a:close/>
                      </a:path>
                    </a:pathLst>
                  </a:custGeom>
                  <a:solidFill>
                    <a:srgbClr val="615247"/>
                  </a:solidFill>
                  <a:ln w="9525">
                    <a:noFill/>
                    <a:round/>
                    <a:headEnd/>
                    <a:tailEnd/>
                  </a:ln>
                </p:spPr>
                <p:txBody>
                  <a:bodyPr/>
                  <a:lstStyle/>
                  <a:p>
                    <a:endParaRPr lang="en-US"/>
                  </a:p>
                </p:txBody>
              </p:sp>
              <p:sp>
                <p:nvSpPr>
                  <p:cNvPr id="52641" name="Freeform 913"/>
                  <p:cNvSpPr>
                    <a:spLocks/>
                  </p:cNvSpPr>
                  <p:nvPr/>
                </p:nvSpPr>
                <p:spPr bwMode="auto">
                  <a:xfrm>
                    <a:off x="3700" y="2103"/>
                    <a:ext cx="91" cy="78"/>
                  </a:xfrm>
                  <a:custGeom>
                    <a:avLst/>
                    <a:gdLst>
                      <a:gd name="T0" fmla="*/ 0 w 91"/>
                      <a:gd name="T1" fmla="*/ 0 h 78"/>
                      <a:gd name="T2" fmla="*/ 0 w 91"/>
                      <a:gd name="T3" fmla="*/ 0 h 78"/>
                      <a:gd name="T4" fmla="*/ 91 w 91"/>
                      <a:gd name="T5" fmla="*/ 13 h 78"/>
                      <a:gd name="T6" fmla="*/ 91 w 91"/>
                      <a:gd name="T7" fmla="*/ 78 h 78"/>
                      <a:gd name="T8" fmla="*/ 0 w 91"/>
                      <a:gd name="T9" fmla="*/ 55 h 78"/>
                      <a:gd name="T10" fmla="*/ 0 w 91"/>
                      <a:gd name="T11" fmla="*/ 0 h 78"/>
                      <a:gd name="T12" fmla="*/ 0 60000 65536"/>
                      <a:gd name="T13" fmla="*/ 0 60000 65536"/>
                      <a:gd name="T14" fmla="*/ 0 60000 65536"/>
                      <a:gd name="T15" fmla="*/ 0 60000 65536"/>
                      <a:gd name="T16" fmla="*/ 0 60000 65536"/>
                      <a:gd name="T17" fmla="*/ 0 60000 65536"/>
                      <a:gd name="T18" fmla="*/ 0 w 91"/>
                      <a:gd name="T19" fmla="*/ 0 h 78"/>
                      <a:gd name="T20" fmla="*/ 91 w 91"/>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91" h="78">
                        <a:moveTo>
                          <a:pt x="0" y="0"/>
                        </a:moveTo>
                        <a:lnTo>
                          <a:pt x="0" y="0"/>
                        </a:lnTo>
                        <a:lnTo>
                          <a:pt x="91" y="13"/>
                        </a:lnTo>
                        <a:lnTo>
                          <a:pt x="91" y="78"/>
                        </a:lnTo>
                        <a:lnTo>
                          <a:pt x="0" y="55"/>
                        </a:lnTo>
                        <a:lnTo>
                          <a:pt x="0" y="0"/>
                        </a:lnTo>
                        <a:close/>
                      </a:path>
                    </a:pathLst>
                  </a:custGeom>
                  <a:solidFill>
                    <a:srgbClr val="917C6B"/>
                  </a:solidFill>
                  <a:ln w="9525">
                    <a:noFill/>
                    <a:round/>
                    <a:headEnd/>
                    <a:tailEnd/>
                  </a:ln>
                </p:spPr>
                <p:txBody>
                  <a:bodyPr/>
                  <a:lstStyle/>
                  <a:p>
                    <a:endParaRPr lang="en-US"/>
                  </a:p>
                </p:txBody>
              </p:sp>
              <p:sp>
                <p:nvSpPr>
                  <p:cNvPr id="52642" name="Freeform 914"/>
                  <p:cNvSpPr>
                    <a:spLocks/>
                  </p:cNvSpPr>
                  <p:nvPr/>
                </p:nvSpPr>
                <p:spPr bwMode="auto">
                  <a:xfrm>
                    <a:off x="3811" y="2178"/>
                    <a:ext cx="26" cy="164"/>
                  </a:xfrm>
                  <a:custGeom>
                    <a:avLst/>
                    <a:gdLst>
                      <a:gd name="T0" fmla="*/ 26 w 26"/>
                      <a:gd name="T1" fmla="*/ 0 h 164"/>
                      <a:gd name="T2" fmla="*/ 26 w 26"/>
                      <a:gd name="T3" fmla="*/ 0 h 164"/>
                      <a:gd name="T4" fmla="*/ 0 w 26"/>
                      <a:gd name="T5" fmla="*/ 10 h 164"/>
                      <a:gd name="T6" fmla="*/ 0 w 26"/>
                      <a:gd name="T7" fmla="*/ 164 h 164"/>
                      <a:gd name="T8" fmla="*/ 26 w 26"/>
                      <a:gd name="T9" fmla="*/ 137 h 164"/>
                      <a:gd name="T10" fmla="*/ 26 w 26"/>
                      <a:gd name="T11" fmla="*/ 0 h 164"/>
                      <a:gd name="T12" fmla="*/ 0 60000 65536"/>
                      <a:gd name="T13" fmla="*/ 0 60000 65536"/>
                      <a:gd name="T14" fmla="*/ 0 60000 65536"/>
                      <a:gd name="T15" fmla="*/ 0 60000 65536"/>
                      <a:gd name="T16" fmla="*/ 0 60000 65536"/>
                      <a:gd name="T17" fmla="*/ 0 60000 65536"/>
                      <a:gd name="T18" fmla="*/ 0 w 26"/>
                      <a:gd name="T19" fmla="*/ 0 h 164"/>
                      <a:gd name="T20" fmla="*/ 26 w 26"/>
                      <a:gd name="T21" fmla="*/ 164 h 164"/>
                    </a:gdLst>
                    <a:ahLst/>
                    <a:cxnLst>
                      <a:cxn ang="T12">
                        <a:pos x="T0" y="T1"/>
                      </a:cxn>
                      <a:cxn ang="T13">
                        <a:pos x="T2" y="T3"/>
                      </a:cxn>
                      <a:cxn ang="T14">
                        <a:pos x="T4" y="T5"/>
                      </a:cxn>
                      <a:cxn ang="T15">
                        <a:pos x="T6" y="T7"/>
                      </a:cxn>
                      <a:cxn ang="T16">
                        <a:pos x="T8" y="T9"/>
                      </a:cxn>
                      <a:cxn ang="T17">
                        <a:pos x="T10" y="T11"/>
                      </a:cxn>
                    </a:cxnLst>
                    <a:rect l="T18" t="T19" r="T20" b="T21"/>
                    <a:pathLst>
                      <a:path w="26" h="164">
                        <a:moveTo>
                          <a:pt x="26" y="0"/>
                        </a:moveTo>
                        <a:lnTo>
                          <a:pt x="26" y="0"/>
                        </a:lnTo>
                        <a:lnTo>
                          <a:pt x="0" y="10"/>
                        </a:lnTo>
                        <a:lnTo>
                          <a:pt x="0" y="164"/>
                        </a:lnTo>
                        <a:lnTo>
                          <a:pt x="26" y="137"/>
                        </a:lnTo>
                        <a:lnTo>
                          <a:pt x="26" y="0"/>
                        </a:lnTo>
                        <a:close/>
                      </a:path>
                    </a:pathLst>
                  </a:custGeom>
                  <a:solidFill>
                    <a:srgbClr val="615247"/>
                  </a:solidFill>
                  <a:ln w="9525">
                    <a:noFill/>
                    <a:round/>
                    <a:headEnd/>
                    <a:tailEnd/>
                  </a:ln>
                </p:spPr>
                <p:txBody>
                  <a:bodyPr/>
                  <a:lstStyle/>
                  <a:p>
                    <a:endParaRPr lang="en-US"/>
                  </a:p>
                </p:txBody>
              </p:sp>
              <p:sp>
                <p:nvSpPr>
                  <p:cNvPr id="52643" name="Freeform 915"/>
                  <p:cNvSpPr>
                    <a:spLocks/>
                  </p:cNvSpPr>
                  <p:nvPr/>
                </p:nvSpPr>
                <p:spPr bwMode="auto">
                  <a:xfrm>
                    <a:off x="3690" y="2178"/>
                    <a:ext cx="114" cy="164"/>
                  </a:xfrm>
                  <a:custGeom>
                    <a:avLst/>
                    <a:gdLst>
                      <a:gd name="T0" fmla="*/ 0 w 114"/>
                      <a:gd name="T1" fmla="*/ 0 h 164"/>
                      <a:gd name="T2" fmla="*/ 0 w 114"/>
                      <a:gd name="T3" fmla="*/ 0 h 164"/>
                      <a:gd name="T4" fmla="*/ 114 w 114"/>
                      <a:gd name="T5" fmla="*/ 10 h 164"/>
                      <a:gd name="T6" fmla="*/ 114 w 114"/>
                      <a:gd name="T7" fmla="*/ 164 h 164"/>
                      <a:gd name="T8" fmla="*/ 0 w 114"/>
                      <a:gd name="T9" fmla="*/ 151 h 164"/>
                      <a:gd name="T10" fmla="*/ 0 w 114"/>
                      <a:gd name="T11" fmla="*/ 0 h 164"/>
                      <a:gd name="T12" fmla="*/ 0 60000 65536"/>
                      <a:gd name="T13" fmla="*/ 0 60000 65536"/>
                      <a:gd name="T14" fmla="*/ 0 60000 65536"/>
                      <a:gd name="T15" fmla="*/ 0 60000 65536"/>
                      <a:gd name="T16" fmla="*/ 0 60000 65536"/>
                      <a:gd name="T17" fmla="*/ 0 60000 65536"/>
                      <a:gd name="T18" fmla="*/ 0 w 114"/>
                      <a:gd name="T19" fmla="*/ 0 h 164"/>
                      <a:gd name="T20" fmla="*/ 114 w 114"/>
                      <a:gd name="T21" fmla="*/ 164 h 164"/>
                    </a:gdLst>
                    <a:ahLst/>
                    <a:cxnLst>
                      <a:cxn ang="T12">
                        <a:pos x="T0" y="T1"/>
                      </a:cxn>
                      <a:cxn ang="T13">
                        <a:pos x="T2" y="T3"/>
                      </a:cxn>
                      <a:cxn ang="T14">
                        <a:pos x="T4" y="T5"/>
                      </a:cxn>
                      <a:cxn ang="T15">
                        <a:pos x="T6" y="T7"/>
                      </a:cxn>
                      <a:cxn ang="T16">
                        <a:pos x="T8" y="T9"/>
                      </a:cxn>
                      <a:cxn ang="T17">
                        <a:pos x="T10" y="T11"/>
                      </a:cxn>
                    </a:cxnLst>
                    <a:rect l="T18" t="T19" r="T20" b="T21"/>
                    <a:pathLst>
                      <a:path w="114" h="164">
                        <a:moveTo>
                          <a:pt x="0" y="0"/>
                        </a:moveTo>
                        <a:lnTo>
                          <a:pt x="0" y="0"/>
                        </a:lnTo>
                        <a:lnTo>
                          <a:pt x="114" y="10"/>
                        </a:lnTo>
                        <a:lnTo>
                          <a:pt x="114" y="164"/>
                        </a:lnTo>
                        <a:lnTo>
                          <a:pt x="0" y="151"/>
                        </a:lnTo>
                        <a:lnTo>
                          <a:pt x="0" y="0"/>
                        </a:lnTo>
                        <a:close/>
                      </a:path>
                    </a:pathLst>
                  </a:custGeom>
                  <a:solidFill>
                    <a:srgbClr val="9E8F81"/>
                  </a:solidFill>
                  <a:ln w="9525">
                    <a:noFill/>
                    <a:round/>
                    <a:headEnd/>
                    <a:tailEnd/>
                  </a:ln>
                </p:spPr>
                <p:txBody>
                  <a:bodyPr/>
                  <a:lstStyle/>
                  <a:p>
                    <a:endParaRPr lang="en-US"/>
                  </a:p>
                </p:txBody>
              </p:sp>
            </p:grpSp>
            <p:grpSp>
              <p:nvGrpSpPr>
                <p:cNvPr id="52628" name="Group 916"/>
                <p:cNvGrpSpPr>
                  <a:grpSpLocks/>
                </p:cNvGrpSpPr>
                <p:nvPr/>
              </p:nvGrpSpPr>
              <p:grpSpPr bwMode="auto">
                <a:xfrm>
                  <a:off x="3713" y="2116"/>
                  <a:ext cx="78" cy="101"/>
                  <a:chOff x="3713" y="2116"/>
                  <a:chExt cx="78" cy="101"/>
                </a:xfrm>
              </p:grpSpPr>
              <p:sp>
                <p:nvSpPr>
                  <p:cNvPr id="52629" name="Freeform 917"/>
                  <p:cNvSpPr>
                    <a:spLocks/>
                  </p:cNvSpPr>
                  <p:nvPr/>
                </p:nvSpPr>
                <p:spPr bwMode="auto">
                  <a:xfrm>
                    <a:off x="3713" y="2116"/>
                    <a:ext cx="3" cy="1"/>
                  </a:xfrm>
                  <a:custGeom>
                    <a:avLst/>
                    <a:gdLst>
                      <a:gd name="T0" fmla="*/ 0 w 3"/>
                      <a:gd name="T1" fmla="*/ 0 h 1"/>
                      <a:gd name="T2" fmla="*/ 0 w 3"/>
                      <a:gd name="T3" fmla="*/ 0 h 1"/>
                      <a:gd name="T4" fmla="*/ 3 w 3"/>
                      <a:gd name="T5" fmla="*/ 0 h 1"/>
                      <a:gd name="T6" fmla="*/ 0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0" y="0"/>
                        </a:lnTo>
                        <a:lnTo>
                          <a:pt x="3" y="0"/>
                        </a:lnTo>
                        <a:lnTo>
                          <a:pt x="0" y="0"/>
                        </a:lnTo>
                        <a:close/>
                      </a:path>
                    </a:pathLst>
                  </a:custGeom>
                  <a:solidFill>
                    <a:srgbClr val="000000"/>
                  </a:solidFill>
                  <a:ln w="9525">
                    <a:noFill/>
                    <a:round/>
                    <a:headEnd/>
                    <a:tailEnd/>
                  </a:ln>
                </p:spPr>
                <p:txBody>
                  <a:bodyPr/>
                  <a:lstStyle/>
                  <a:p>
                    <a:endParaRPr lang="en-US"/>
                  </a:p>
                </p:txBody>
              </p:sp>
              <p:sp>
                <p:nvSpPr>
                  <p:cNvPr id="52630" name="Freeform 918"/>
                  <p:cNvSpPr>
                    <a:spLocks/>
                  </p:cNvSpPr>
                  <p:nvPr/>
                </p:nvSpPr>
                <p:spPr bwMode="auto">
                  <a:xfrm>
                    <a:off x="3723" y="2129"/>
                    <a:ext cx="16" cy="1"/>
                  </a:xfrm>
                  <a:custGeom>
                    <a:avLst/>
                    <a:gdLst>
                      <a:gd name="T0" fmla="*/ 0 w 16"/>
                      <a:gd name="T1" fmla="*/ 0 h 1"/>
                      <a:gd name="T2" fmla="*/ 0 w 16"/>
                      <a:gd name="T3" fmla="*/ 0 h 1"/>
                      <a:gd name="T4" fmla="*/ 16 w 16"/>
                      <a:gd name="T5" fmla="*/ 0 h 1"/>
                      <a:gd name="T6" fmla="*/ 0 w 16"/>
                      <a:gd name="T7" fmla="*/ 0 h 1"/>
                      <a:gd name="T8" fmla="*/ 0 60000 65536"/>
                      <a:gd name="T9" fmla="*/ 0 60000 65536"/>
                      <a:gd name="T10" fmla="*/ 0 60000 65536"/>
                      <a:gd name="T11" fmla="*/ 0 60000 65536"/>
                      <a:gd name="T12" fmla="*/ 0 w 16"/>
                      <a:gd name="T13" fmla="*/ 0 h 1"/>
                      <a:gd name="T14" fmla="*/ 16 w 16"/>
                      <a:gd name="T15" fmla="*/ 1 h 1"/>
                    </a:gdLst>
                    <a:ahLst/>
                    <a:cxnLst>
                      <a:cxn ang="T8">
                        <a:pos x="T0" y="T1"/>
                      </a:cxn>
                      <a:cxn ang="T9">
                        <a:pos x="T2" y="T3"/>
                      </a:cxn>
                      <a:cxn ang="T10">
                        <a:pos x="T4" y="T5"/>
                      </a:cxn>
                      <a:cxn ang="T11">
                        <a:pos x="T6" y="T7"/>
                      </a:cxn>
                    </a:cxnLst>
                    <a:rect l="T12" t="T13" r="T14" b="T15"/>
                    <a:pathLst>
                      <a:path w="16" h="1">
                        <a:moveTo>
                          <a:pt x="0" y="0"/>
                        </a:moveTo>
                        <a:lnTo>
                          <a:pt x="0" y="0"/>
                        </a:lnTo>
                        <a:lnTo>
                          <a:pt x="16" y="0"/>
                        </a:lnTo>
                        <a:lnTo>
                          <a:pt x="0" y="0"/>
                        </a:lnTo>
                        <a:close/>
                      </a:path>
                    </a:pathLst>
                  </a:custGeom>
                  <a:solidFill>
                    <a:srgbClr val="000000"/>
                  </a:solidFill>
                  <a:ln w="9525">
                    <a:noFill/>
                    <a:round/>
                    <a:headEnd/>
                    <a:tailEnd/>
                  </a:ln>
                </p:spPr>
                <p:txBody>
                  <a:bodyPr/>
                  <a:lstStyle/>
                  <a:p>
                    <a:endParaRPr lang="en-US"/>
                  </a:p>
                </p:txBody>
              </p:sp>
              <p:sp>
                <p:nvSpPr>
                  <p:cNvPr id="52631" name="Freeform 919"/>
                  <p:cNvSpPr>
                    <a:spLocks/>
                  </p:cNvSpPr>
                  <p:nvPr/>
                </p:nvSpPr>
                <p:spPr bwMode="auto">
                  <a:xfrm>
                    <a:off x="3746" y="2116"/>
                    <a:ext cx="13" cy="6"/>
                  </a:xfrm>
                  <a:custGeom>
                    <a:avLst/>
                    <a:gdLst>
                      <a:gd name="T0" fmla="*/ 0 w 13"/>
                      <a:gd name="T1" fmla="*/ 0 h 6"/>
                      <a:gd name="T2" fmla="*/ 0 w 13"/>
                      <a:gd name="T3" fmla="*/ 0 h 6"/>
                      <a:gd name="T4" fmla="*/ 13 w 13"/>
                      <a:gd name="T5" fmla="*/ 0 h 6"/>
                      <a:gd name="T6" fmla="*/ 13 w 13"/>
                      <a:gd name="T7" fmla="*/ 6 h 6"/>
                      <a:gd name="T8" fmla="*/ 0 w 13"/>
                      <a:gd name="T9" fmla="*/ 0 h 6"/>
                      <a:gd name="T10" fmla="*/ 0 60000 65536"/>
                      <a:gd name="T11" fmla="*/ 0 60000 65536"/>
                      <a:gd name="T12" fmla="*/ 0 60000 65536"/>
                      <a:gd name="T13" fmla="*/ 0 60000 65536"/>
                      <a:gd name="T14" fmla="*/ 0 60000 65536"/>
                      <a:gd name="T15" fmla="*/ 0 w 13"/>
                      <a:gd name="T16" fmla="*/ 0 h 6"/>
                      <a:gd name="T17" fmla="*/ 13 w 13"/>
                      <a:gd name="T18" fmla="*/ 6 h 6"/>
                    </a:gdLst>
                    <a:ahLst/>
                    <a:cxnLst>
                      <a:cxn ang="T10">
                        <a:pos x="T0" y="T1"/>
                      </a:cxn>
                      <a:cxn ang="T11">
                        <a:pos x="T2" y="T3"/>
                      </a:cxn>
                      <a:cxn ang="T12">
                        <a:pos x="T4" y="T5"/>
                      </a:cxn>
                      <a:cxn ang="T13">
                        <a:pos x="T6" y="T7"/>
                      </a:cxn>
                      <a:cxn ang="T14">
                        <a:pos x="T8" y="T9"/>
                      </a:cxn>
                    </a:cxnLst>
                    <a:rect l="T15" t="T16" r="T17" b="T18"/>
                    <a:pathLst>
                      <a:path w="13" h="6">
                        <a:moveTo>
                          <a:pt x="0" y="0"/>
                        </a:moveTo>
                        <a:lnTo>
                          <a:pt x="0" y="0"/>
                        </a:lnTo>
                        <a:lnTo>
                          <a:pt x="13" y="0"/>
                        </a:lnTo>
                        <a:lnTo>
                          <a:pt x="13" y="6"/>
                        </a:lnTo>
                        <a:lnTo>
                          <a:pt x="0" y="0"/>
                        </a:lnTo>
                        <a:close/>
                      </a:path>
                    </a:pathLst>
                  </a:custGeom>
                  <a:solidFill>
                    <a:srgbClr val="000000"/>
                  </a:solidFill>
                  <a:ln w="9525">
                    <a:noFill/>
                    <a:round/>
                    <a:headEnd/>
                    <a:tailEnd/>
                  </a:ln>
                </p:spPr>
                <p:txBody>
                  <a:bodyPr/>
                  <a:lstStyle/>
                  <a:p>
                    <a:endParaRPr lang="en-US"/>
                  </a:p>
                </p:txBody>
              </p:sp>
              <p:sp>
                <p:nvSpPr>
                  <p:cNvPr id="52632" name="Freeform 920"/>
                  <p:cNvSpPr>
                    <a:spLocks/>
                  </p:cNvSpPr>
                  <p:nvPr/>
                </p:nvSpPr>
                <p:spPr bwMode="auto">
                  <a:xfrm>
                    <a:off x="3765" y="2116"/>
                    <a:ext cx="17" cy="6"/>
                  </a:xfrm>
                  <a:custGeom>
                    <a:avLst/>
                    <a:gdLst>
                      <a:gd name="T0" fmla="*/ 0 w 17"/>
                      <a:gd name="T1" fmla="*/ 0 h 6"/>
                      <a:gd name="T2" fmla="*/ 0 w 17"/>
                      <a:gd name="T3" fmla="*/ 0 h 6"/>
                      <a:gd name="T4" fmla="*/ 17 w 17"/>
                      <a:gd name="T5" fmla="*/ 0 h 6"/>
                      <a:gd name="T6" fmla="*/ 17 w 17"/>
                      <a:gd name="T7" fmla="*/ 6 h 6"/>
                      <a:gd name="T8" fmla="*/ 0 w 17"/>
                      <a:gd name="T9" fmla="*/ 6 h 6"/>
                      <a:gd name="T10" fmla="*/ 0 w 17"/>
                      <a:gd name="T11" fmla="*/ 0 h 6"/>
                      <a:gd name="T12" fmla="*/ 0 60000 65536"/>
                      <a:gd name="T13" fmla="*/ 0 60000 65536"/>
                      <a:gd name="T14" fmla="*/ 0 60000 65536"/>
                      <a:gd name="T15" fmla="*/ 0 60000 65536"/>
                      <a:gd name="T16" fmla="*/ 0 60000 65536"/>
                      <a:gd name="T17" fmla="*/ 0 60000 65536"/>
                      <a:gd name="T18" fmla="*/ 0 w 17"/>
                      <a:gd name="T19" fmla="*/ 0 h 6"/>
                      <a:gd name="T20" fmla="*/ 17 w 17"/>
                      <a:gd name="T21" fmla="*/ 6 h 6"/>
                    </a:gdLst>
                    <a:ahLst/>
                    <a:cxnLst>
                      <a:cxn ang="T12">
                        <a:pos x="T0" y="T1"/>
                      </a:cxn>
                      <a:cxn ang="T13">
                        <a:pos x="T2" y="T3"/>
                      </a:cxn>
                      <a:cxn ang="T14">
                        <a:pos x="T4" y="T5"/>
                      </a:cxn>
                      <a:cxn ang="T15">
                        <a:pos x="T6" y="T7"/>
                      </a:cxn>
                      <a:cxn ang="T16">
                        <a:pos x="T8" y="T9"/>
                      </a:cxn>
                      <a:cxn ang="T17">
                        <a:pos x="T10" y="T11"/>
                      </a:cxn>
                    </a:cxnLst>
                    <a:rect l="T18" t="T19" r="T20" b="T21"/>
                    <a:pathLst>
                      <a:path w="17" h="6">
                        <a:moveTo>
                          <a:pt x="0" y="0"/>
                        </a:moveTo>
                        <a:lnTo>
                          <a:pt x="0" y="0"/>
                        </a:lnTo>
                        <a:lnTo>
                          <a:pt x="17" y="0"/>
                        </a:lnTo>
                        <a:lnTo>
                          <a:pt x="17" y="6"/>
                        </a:lnTo>
                        <a:lnTo>
                          <a:pt x="0" y="6"/>
                        </a:lnTo>
                        <a:lnTo>
                          <a:pt x="0" y="0"/>
                        </a:lnTo>
                        <a:close/>
                      </a:path>
                    </a:pathLst>
                  </a:custGeom>
                  <a:solidFill>
                    <a:srgbClr val="000000"/>
                  </a:solidFill>
                  <a:ln w="9525">
                    <a:noFill/>
                    <a:round/>
                    <a:headEnd/>
                    <a:tailEnd/>
                  </a:ln>
                </p:spPr>
                <p:txBody>
                  <a:bodyPr/>
                  <a:lstStyle/>
                  <a:p>
                    <a:endParaRPr lang="en-US"/>
                  </a:p>
                </p:txBody>
              </p:sp>
              <p:sp>
                <p:nvSpPr>
                  <p:cNvPr id="52633" name="Freeform 921"/>
                  <p:cNvSpPr>
                    <a:spLocks/>
                  </p:cNvSpPr>
                  <p:nvPr/>
                </p:nvSpPr>
                <p:spPr bwMode="auto">
                  <a:xfrm>
                    <a:off x="3765" y="2129"/>
                    <a:ext cx="17" cy="1"/>
                  </a:xfrm>
                  <a:custGeom>
                    <a:avLst/>
                    <a:gdLst>
                      <a:gd name="T0" fmla="*/ 0 w 17"/>
                      <a:gd name="T1" fmla="*/ 0 h 1"/>
                      <a:gd name="T2" fmla="*/ 0 w 17"/>
                      <a:gd name="T3" fmla="*/ 0 h 1"/>
                      <a:gd name="T4" fmla="*/ 17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0" y="0"/>
                        </a:lnTo>
                        <a:lnTo>
                          <a:pt x="17" y="0"/>
                        </a:lnTo>
                        <a:lnTo>
                          <a:pt x="0" y="0"/>
                        </a:lnTo>
                        <a:close/>
                      </a:path>
                    </a:pathLst>
                  </a:custGeom>
                  <a:solidFill>
                    <a:srgbClr val="000000"/>
                  </a:solidFill>
                  <a:ln w="9525">
                    <a:noFill/>
                    <a:round/>
                    <a:headEnd/>
                    <a:tailEnd/>
                  </a:ln>
                </p:spPr>
                <p:txBody>
                  <a:bodyPr/>
                  <a:lstStyle/>
                  <a:p>
                    <a:endParaRPr lang="en-US"/>
                  </a:p>
                </p:txBody>
              </p:sp>
              <p:sp>
                <p:nvSpPr>
                  <p:cNvPr id="52634" name="Freeform 922"/>
                  <p:cNvSpPr>
                    <a:spLocks/>
                  </p:cNvSpPr>
                  <p:nvPr/>
                </p:nvSpPr>
                <p:spPr bwMode="auto">
                  <a:xfrm>
                    <a:off x="3746" y="2142"/>
                    <a:ext cx="3" cy="1"/>
                  </a:xfrm>
                  <a:custGeom>
                    <a:avLst/>
                    <a:gdLst>
                      <a:gd name="T0" fmla="*/ 0 w 3"/>
                      <a:gd name="T1" fmla="*/ 0 h 1"/>
                      <a:gd name="T2" fmla="*/ 0 w 3"/>
                      <a:gd name="T3" fmla="*/ 0 h 1"/>
                      <a:gd name="T4" fmla="*/ 3 w 3"/>
                      <a:gd name="T5" fmla="*/ 0 h 1"/>
                      <a:gd name="T6" fmla="*/ 0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0" y="0"/>
                        </a:lnTo>
                        <a:lnTo>
                          <a:pt x="3" y="0"/>
                        </a:lnTo>
                        <a:lnTo>
                          <a:pt x="0" y="0"/>
                        </a:lnTo>
                        <a:close/>
                      </a:path>
                    </a:pathLst>
                  </a:custGeom>
                  <a:solidFill>
                    <a:srgbClr val="000000"/>
                  </a:solidFill>
                  <a:ln w="9525">
                    <a:noFill/>
                    <a:round/>
                    <a:headEnd/>
                    <a:tailEnd/>
                  </a:ln>
                </p:spPr>
                <p:txBody>
                  <a:bodyPr/>
                  <a:lstStyle/>
                  <a:p>
                    <a:endParaRPr lang="en-US"/>
                  </a:p>
                </p:txBody>
              </p:sp>
              <p:sp>
                <p:nvSpPr>
                  <p:cNvPr id="52635" name="Freeform 923"/>
                  <p:cNvSpPr>
                    <a:spLocks/>
                  </p:cNvSpPr>
                  <p:nvPr/>
                </p:nvSpPr>
                <p:spPr bwMode="auto">
                  <a:xfrm>
                    <a:off x="3765" y="2152"/>
                    <a:ext cx="17" cy="1"/>
                  </a:xfrm>
                  <a:custGeom>
                    <a:avLst/>
                    <a:gdLst>
                      <a:gd name="T0" fmla="*/ 0 w 17"/>
                      <a:gd name="T1" fmla="*/ 0 h 1"/>
                      <a:gd name="T2" fmla="*/ 0 w 17"/>
                      <a:gd name="T3" fmla="*/ 0 h 1"/>
                      <a:gd name="T4" fmla="*/ 17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0" y="0"/>
                        </a:lnTo>
                        <a:lnTo>
                          <a:pt x="17" y="0"/>
                        </a:lnTo>
                        <a:lnTo>
                          <a:pt x="0" y="0"/>
                        </a:lnTo>
                        <a:close/>
                      </a:path>
                    </a:pathLst>
                  </a:custGeom>
                  <a:solidFill>
                    <a:srgbClr val="000000"/>
                  </a:solidFill>
                  <a:ln w="9525">
                    <a:noFill/>
                    <a:round/>
                    <a:headEnd/>
                    <a:tailEnd/>
                  </a:ln>
                </p:spPr>
                <p:txBody>
                  <a:bodyPr/>
                  <a:lstStyle/>
                  <a:p>
                    <a:endParaRPr lang="en-US"/>
                  </a:p>
                </p:txBody>
              </p:sp>
              <p:sp>
                <p:nvSpPr>
                  <p:cNvPr id="52636" name="Freeform 924"/>
                  <p:cNvSpPr>
                    <a:spLocks/>
                  </p:cNvSpPr>
                  <p:nvPr/>
                </p:nvSpPr>
                <p:spPr bwMode="auto">
                  <a:xfrm>
                    <a:off x="3788" y="2188"/>
                    <a:ext cx="3" cy="6"/>
                  </a:xfrm>
                  <a:custGeom>
                    <a:avLst/>
                    <a:gdLst>
                      <a:gd name="T0" fmla="*/ 0 w 3"/>
                      <a:gd name="T1" fmla="*/ 0 h 6"/>
                      <a:gd name="T2" fmla="*/ 0 w 3"/>
                      <a:gd name="T3" fmla="*/ 0 h 6"/>
                      <a:gd name="T4" fmla="*/ 3 w 3"/>
                      <a:gd name="T5" fmla="*/ 6 h 6"/>
                      <a:gd name="T6" fmla="*/ 0 w 3"/>
                      <a:gd name="T7" fmla="*/ 6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0" y="0"/>
                        </a:lnTo>
                        <a:lnTo>
                          <a:pt x="3" y="6"/>
                        </a:lnTo>
                        <a:lnTo>
                          <a:pt x="0" y="6"/>
                        </a:lnTo>
                        <a:lnTo>
                          <a:pt x="0" y="0"/>
                        </a:lnTo>
                        <a:close/>
                      </a:path>
                    </a:pathLst>
                  </a:custGeom>
                  <a:solidFill>
                    <a:srgbClr val="000000"/>
                  </a:solidFill>
                  <a:ln w="9525">
                    <a:noFill/>
                    <a:round/>
                    <a:headEnd/>
                    <a:tailEnd/>
                  </a:ln>
                </p:spPr>
                <p:txBody>
                  <a:bodyPr/>
                  <a:lstStyle/>
                  <a:p>
                    <a:endParaRPr lang="en-US"/>
                  </a:p>
                </p:txBody>
              </p:sp>
              <p:sp>
                <p:nvSpPr>
                  <p:cNvPr id="52637" name="Freeform 925"/>
                  <p:cNvSpPr>
                    <a:spLocks/>
                  </p:cNvSpPr>
                  <p:nvPr/>
                </p:nvSpPr>
                <p:spPr bwMode="auto">
                  <a:xfrm>
                    <a:off x="3788" y="2214"/>
                    <a:ext cx="3" cy="3"/>
                  </a:xfrm>
                  <a:custGeom>
                    <a:avLst/>
                    <a:gdLst>
                      <a:gd name="T0" fmla="*/ 0 w 3"/>
                      <a:gd name="T1" fmla="*/ 0 h 3"/>
                      <a:gd name="T2" fmla="*/ 0 w 3"/>
                      <a:gd name="T3" fmla="*/ 0 h 3"/>
                      <a:gd name="T4" fmla="*/ 3 w 3"/>
                      <a:gd name="T5" fmla="*/ 0 h 3"/>
                      <a:gd name="T6" fmla="*/ 3 w 3"/>
                      <a:gd name="T7" fmla="*/ 3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0" y="0"/>
                        </a:lnTo>
                        <a:lnTo>
                          <a:pt x="3" y="0"/>
                        </a:lnTo>
                        <a:lnTo>
                          <a:pt x="3" y="3"/>
                        </a:lnTo>
                        <a:lnTo>
                          <a:pt x="0" y="0"/>
                        </a:lnTo>
                        <a:close/>
                      </a:path>
                    </a:pathLst>
                  </a:custGeom>
                  <a:solidFill>
                    <a:srgbClr val="000000"/>
                  </a:solidFill>
                  <a:ln w="9525">
                    <a:noFill/>
                    <a:round/>
                    <a:headEnd/>
                    <a:tailEnd/>
                  </a:ln>
                </p:spPr>
                <p:txBody>
                  <a:bodyPr/>
                  <a:lstStyle/>
                  <a:p>
                    <a:endParaRPr lang="en-US"/>
                  </a:p>
                </p:txBody>
              </p:sp>
            </p:grpSp>
          </p:grpSp>
          <p:grpSp>
            <p:nvGrpSpPr>
              <p:cNvPr id="52497" name="Group 926"/>
              <p:cNvGrpSpPr>
                <a:grpSpLocks/>
              </p:cNvGrpSpPr>
              <p:nvPr/>
            </p:nvGrpSpPr>
            <p:grpSpPr bwMode="auto">
              <a:xfrm>
                <a:off x="3821" y="2067"/>
                <a:ext cx="180" cy="347"/>
                <a:chOff x="3821" y="2067"/>
                <a:chExt cx="180" cy="347"/>
              </a:xfrm>
            </p:grpSpPr>
            <p:grpSp>
              <p:nvGrpSpPr>
                <p:cNvPr id="52595" name="Group 927"/>
                <p:cNvGrpSpPr>
                  <a:grpSpLocks/>
                </p:cNvGrpSpPr>
                <p:nvPr/>
              </p:nvGrpSpPr>
              <p:grpSpPr bwMode="auto">
                <a:xfrm>
                  <a:off x="3821" y="2067"/>
                  <a:ext cx="180" cy="347"/>
                  <a:chOff x="3821" y="2067"/>
                  <a:chExt cx="180" cy="347"/>
                </a:xfrm>
              </p:grpSpPr>
              <p:sp>
                <p:nvSpPr>
                  <p:cNvPr id="52618" name="Freeform 928"/>
                  <p:cNvSpPr>
                    <a:spLocks/>
                  </p:cNvSpPr>
                  <p:nvPr/>
                </p:nvSpPr>
                <p:spPr bwMode="auto">
                  <a:xfrm>
                    <a:off x="3821" y="2165"/>
                    <a:ext cx="180" cy="65"/>
                  </a:xfrm>
                  <a:custGeom>
                    <a:avLst/>
                    <a:gdLst>
                      <a:gd name="T0" fmla="*/ 0 w 180"/>
                      <a:gd name="T1" fmla="*/ 43 h 65"/>
                      <a:gd name="T2" fmla="*/ 0 w 180"/>
                      <a:gd name="T3" fmla="*/ 43 h 65"/>
                      <a:gd name="T4" fmla="*/ 95 w 180"/>
                      <a:gd name="T5" fmla="*/ 65 h 65"/>
                      <a:gd name="T6" fmla="*/ 180 w 180"/>
                      <a:gd name="T7" fmla="*/ 10 h 65"/>
                      <a:gd name="T8" fmla="*/ 75 w 180"/>
                      <a:gd name="T9" fmla="*/ 0 h 65"/>
                      <a:gd name="T10" fmla="*/ 0 w 180"/>
                      <a:gd name="T11" fmla="*/ 43 h 65"/>
                      <a:gd name="T12" fmla="*/ 0 60000 65536"/>
                      <a:gd name="T13" fmla="*/ 0 60000 65536"/>
                      <a:gd name="T14" fmla="*/ 0 60000 65536"/>
                      <a:gd name="T15" fmla="*/ 0 60000 65536"/>
                      <a:gd name="T16" fmla="*/ 0 60000 65536"/>
                      <a:gd name="T17" fmla="*/ 0 60000 65536"/>
                      <a:gd name="T18" fmla="*/ 0 w 180"/>
                      <a:gd name="T19" fmla="*/ 0 h 65"/>
                      <a:gd name="T20" fmla="*/ 180 w 180"/>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80" h="65">
                        <a:moveTo>
                          <a:pt x="0" y="43"/>
                        </a:moveTo>
                        <a:lnTo>
                          <a:pt x="0" y="43"/>
                        </a:lnTo>
                        <a:lnTo>
                          <a:pt x="95" y="65"/>
                        </a:lnTo>
                        <a:lnTo>
                          <a:pt x="180" y="10"/>
                        </a:lnTo>
                        <a:lnTo>
                          <a:pt x="75" y="0"/>
                        </a:lnTo>
                        <a:lnTo>
                          <a:pt x="0" y="43"/>
                        </a:lnTo>
                        <a:close/>
                      </a:path>
                    </a:pathLst>
                  </a:custGeom>
                  <a:solidFill>
                    <a:srgbClr val="7F7F7F"/>
                  </a:solidFill>
                  <a:ln w="9525">
                    <a:noFill/>
                    <a:round/>
                    <a:headEnd/>
                    <a:tailEnd/>
                  </a:ln>
                </p:spPr>
                <p:txBody>
                  <a:bodyPr/>
                  <a:lstStyle/>
                  <a:p>
                    <a:endParaRPr lang="en-US"/>
                  </a:p>
                </p:txBody>
              </p:sp>
              <p:sp>
                <p:nvSpPr>
                  <p:cNvPr id="52619" name="Freeform 929"/>
                  <p:cNvSpPr>
                    <a:spLocks/>
                  </p:cNvSpPr>
                  <p:nvPr/>
                </p:nvSpPr>
                <p:spPr bwMode="auto">
                  <a:xfrm>
                    <a:off x="3844" y="2103"/>
                    <a:ext cx="68" cy="114"/>
                  </a:xfrm>
                  <a:custGeom>
                    <a:avLst/>
                    <a:gdLst>
                      <a:gd name="T0" fmla="*/ 0 w 68"/>
                      <a:gd name="T1" fmla="*/ 0 h 114"/>
                      <a:gd name="T2" fmla="*/ 0 w 68"/>
                      <a:gd name="T3" fmla="*/ 0 h 114"/>
                      <a:gd name="T4" fmla="*/ 68 w 68"/>
                      <a:gd name="T5" fmla="*/ 13 h 114"/>
                      <a:gd name="T6" fmla="*/ 68 w 68"/>
                      <a:gd name="T7" fmla="*/ 114 h 114"/>
                      <a:gd name="T8" fmla="*/ 0 w 68"/>
                      <a:gd name="T9" fmla="*/ 105 h 114"/>
                      <a:gd name="T10" fmla="*/ 0 w 68"/>
                      <a:gd name="T11" fmla="*/ 0 h 114"/>
                      <a:gd name="T12" fmla="*/ 0 60000 65536"/>
                      <a:gd name="T13" fmla="*/ 0 60000 65536"/>
                      <a:gd name="T14" fmla="*/ 0 60000 65536"/>
                      <a:gd name="T15" fmla="*/ 0 60000 65536"/>
                      <a:gd name="T16" fmla="*/ 0 60000 65536"/>
                      <a:gd name="T17" fmla="*/ 0 60000 65536"/>
                      <a:gd name="T18" fmla="*/ 0 w 68"/>
                      <a:gd name="T19" fmla="*/ 0 h 114"/>
                      <a:gd name="T20" fmla="*/ 68 w 68"/>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68" h="114">
                        <a:moveTo>
                          <a:pt x="0" y="0"/>
                        </a:moveTo>
                        <a:lnTo>
                          <a:pt x="0" y="0"/>
                        </a:lnTo>
                        <a:lnTo>
                          <a:pt x="68" y="13"/>
                        </a:lnTo>
                        <a:lnTo>
                          <a:pt x="68" y="114"/>
                        </a:lnTo>
                        <a:lnTo>
                          <a:pt x="0" y="105"/>
                        </a:lnTo>
                        <a:lnTo>
                          <a:pt x="0" y="0"/>
                        </a:lnTo>
                        <a:close/>
                      </a:path>
                    </a:pathLst>
                  </a:custGeom>
                  <a:solidFill>
                    <a:srgbClr val="353535"/>
                  </a:solidFill>
                  <a:ln w="9525">
                    <a:noFill/>
                    <a:round/>
                    <a:headEnd/>
                    <a:tailEnd/>
                  </a:ln>
                </p:spPr>
                <p:txBody>
                  <a:bodyPr/>
                  <a:lstStyle/>
                  <a:p>
                    <a:endParaRPr lang="en-US"/>
                  </a:p>
                </p:txBody>
              </p:sp>
              <p:sp>
                <p:nvSpPr>
                  <p:cNvPr id="52620" name="Freeform 930"/>
                  <p:cNvSpPr>
                    <a:spLocks/>
                  </p:cNvSpPr>
                  <p:nvPr/>
                </p:nvSpPr>
                <p:spPr bwMode="auto">
                  <a:xfrm>
                    <a:off x="3919" y="2093"/>
                    <a:ext cx="59" cy="124"/>
                  </a:xfrm>
                  <a:custGeom>
                    <a:avLst/>
                    <a:gdLst>
                      <a:gd name="T0" fmla="*/ 0 w 59"/>
                      <a:gd name="T1" fmla="*/ 23 h 124"/>
                      <a:gd name="T2" fmla="*/ 0 w 59"/>
                      <a:gd name="T3" fmla="*/ 23 h 124"/>
                      <a:gd name="T4" fmla="*/ 0 w 59"/>
                      <a:gd name="T5" fmla="*/ 124 h 124"/>
                      <a:gd name="T6" fmla="*/ 59 w 59"/>
                      <a:gd name="T7" fmla="*/ 79 h 124"/>
                      <a:gd name="T8" fmla="*/ 59 w 59"/>
                      <a:gd name="T9" fmla="*/ 0 h 124"/>
                      <a:gd name="T10" fmla="*/ 0 w 59"/>
                      <a:gd name="T11" fmla="*/ 23 h 124"/>
                      <a:gd name="T12" fmla="*/ 0 60000 65536"/>
                      <a:gd name="T13" fmla="*/ 0 60000 65536"/>
                      <a:gd name="T14" fmla="*/ 0 60000 65536"/>
                      <a:gd name="T15" fmla="*/ 0 60000 65536"/>
                      <a:gd name="T16" fmla="*/ 0 60000 65536"/>
                      <a:gd name="T17" fmla="*/ 0 60000 65536"/>
                      <a:gd name="T18" fmla="*/ 0 w 59"/>
                      <a:gd name="T19" fmla="*/ 0 h 124"/>
                      <a:gd name="T20" fmla="*/ 59 w 59"/>
                      <a:gd name="T21" fmla="*/ 124 h 124"/>
                    </a:gdLst>
                    <a:ahLst/>
                    <a:cxnLst>
                      <a:cxn ang="T12">
                        <a:pos x="T0" y="T1"/>
                      </a:cxn>
                      <a:cxn ang="T13">
                        <a:pos x="T2" y="T3"/>
                      </a:cxn>
                      <a:cxn ang="T14">
                        <a:pos x="T4" y="T5"/>
                      </a:cxn>
                      <a:cxn ang="T15">
                        <a:pos x="T6" y="T7"/>
                      </a:cxn>
                      <a:cxn ang="T16">
                        <a:pos x="T8" y="T9"/>
                      </a:cxn>
                      <a:cxn ang="T17">
                        <a:pos x="T10" y="T11"/>
                      </a:cxn>
                    </a:cxnLst>
                    <a:rect l="T18" t="T19" r="T20" b="T21"/>
                    <a:pathLst>
                      <a:path w="59" h="124">
                        <a:moveTo>
                          <a:pt x="0" y="23"/>
                        </a:moveTo>
                        <a:lnTo>
                          <a:pt x="0" y="23"/>
                        </a:lnTo>
                        <a:lnTo>
                          <a:pt x="0" y="124"/>
                        </a:lnTo>
                        <a:lnTo>
                          <a:pt x="59" y="79"/>
                        </a:lnTo>
                        <a:lnTo>
                          <a:pt x="59" y="0"/>
                        </a:lnTo>
                        <a:lnTo>
                          <a:pt x="0" y="23"/>
                        </a:lnTo>
                        <a:close/>
                      </a:path>
                    </a:pathLst>
                  </a:custGeom>
                  <a:solidFill>
                    <a:srgbClr val="353535"/>
                  </a:solidFill>
                  <a:ln w="9525">
                    <a:noFill/>
                    <a:round/>
                    <a:headEnd/>
                    <a:tailEnd/>
                  </a:ln>
                </p:spPr>
                <p:txBody>
                  <a:bodyPr/>
                  <a:lstStyle/>
                  <a:p>
                    <a:endParaRPr lang="en-US"/>
                  </a:p>
                </p:txBody>
              </p:sp>
              <p:sp>
                <p:nvSpPr>
                  <p:cNvPr id="52621" name="Freeform 931"/>
                  <p:cNvSpPr>
                    <a:spLocks/>
                  </p:cNvSpPr>
                  <p:nvPr/>
                </p:nvSpPr>
                <p:spPr bwMode="auto">
                  <a:xfrm>
                    <a:off x="3844" y="2093"/>
                    <a:ext cx="134" cy="16"/>
                  </a:xfrm>
                  <a:custGeom>
                    <a:avLst/>
                    <a:gdLst>
                      <a:gd name="T0" fmla="*/ 0 w 134"/>
                      <a:gd name="T1" fmla="*/ 7 h 16"/>
                      <a:gd name="T2" fmla="*/ 0 w 134"/>
                      <a:gd name="T3" fmla="*/ 7 h 16"/>
                      <a:gd name="T4" fmla="*/ 72 w 134"/>
                      <a:gd name="T5" fmla="*/ 16 h 16"/>
                      <a:gd name="T6" fmla="*/ 134 w 134"/>
                      <a:gd name="T7" fmla="*/ 0 h 16"/>
                      <a:gd name="T8" fmla="*/ 72 w 134"/>
                      <a:gd name="T9" fmla="*/ 0 h 16"/>
                      <a:gd name="T10" fmla="*/ 0 w 134"/>
                      <a:gd name="T11" fmla="*/ 7 h 16"/>
                      <a:gd name="T12" fmla="*/ 0 60000 65536"/>
                      <a:gd name="T13" fmla="*/ 0 60000 65536"/>
                      <a:gd name="T14" fmla="*/ 0 60000 65536"/>
                      <a:gd name="T15" fmla="*/ 0 60000 65536"/>
                      <a:gd name="T16" fmla="*/ 0 60000 65536"/>
                      <a:gd name="T17" fmla="*/ 0 60000 65536"/>
                      <a:gd name="T18" fmla="*/ 0 w 134"/>
                      <a:gd name="T19" fmla="*/ 0 h 16"/>
                      <a:gd name="T20" fmla="*/ 134 w 13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4" h="16">
                        <a:moveTo>
                          <a:pt x="0" y="7"/>
                        </a:moveTo>
                        <a:lnTo>
                          <a:pt x="0" y="7"/>
                        </a:lnTo>
                        <a:lnTo>
                          <a:pt x="72" y="16"/>
                        </a:lnTo>
                        <a:lnTo>
                          <a:pt x="134" y="0"/>
                        </a:lnTo>
                        <a:lnTo>
                          <a:pt x="72" y="0"/>
                        </a:lnTo>
                        <a:lnTo>
                          <a:pt x="0" y="7"/>
                        </a:lnTo>
                        <a:close/>
                      </a:path>
                    </a:pathLst>
                  </a:custGeom>
                  <a:solidFill>
                    <a:srgbClr val="7F7F7F"/>
                  </a:solidFill>
                  <a:ln w="9525">
                    <a:noFill/>
                    <a:round/>
                    <a:headEnd/>
                    <a:tailEnd/>
                  </a:ln>
                </p:spPr>
                <p:txBody>
                  <a:bodyPr/>
                  <a:lstStyle/>
                  <a:p>
                    <a:endParaRPr lang="en-US"/>
                  </a:p>
                </p:txBody>
              </p:sp>
              <p:sp>
                <p:nvSpPr>
                  <p:cNvPr id="52622" name="Freeform 932"/>
                  <p:cNvSpPr>
                    <a:spLocks/>
                  </p:cNvSpPr>
                  <p:nvPr/>
                </p:nvSpPr>
                <p:spPr bwMode="auto">
                  <a:xfrm>
                    <a:off x="3863" y="2067"/>
                    <a:ext cx="95" cy="6"/>
                  </a:xfrm>
                  <a:custGeom>
                    <a:avLst/>
                    <a:gdLst>
                      <a:gd name="T0" fmla="*/ 0 w 95"/>
                      <a:gd name="T1" fmla="*/ 6 h 6"/>
                      <a:gd name="T2" fmla="*/ 0 w 95"/>
                      <a:gd name="T3" fmla="*/ 6 h 6"/>
                      <a:gd name="T4" fmla="*/ 53 w 95"/>
                      <a:gd name="T5" fmla="*/ 6 h 6"/>
                      <a:gd name="T6" fmla="*/ 95 w 95"/>
                      <a:gd name="T7" fmla="*/ 0 h 6"/>
                      <a:gd name="T8" fmla="*/ 43 w 95"/>
                      <a:gd name="T9" fmla="*/ 0 h 6"/>
                      <a:gd name="T10" fmla="*/ 0 w 95"/>
                      <a:gd name="T11" fmla="*/ 6 h 6"/>
                      <a:gd name="T12" fmla="*/ 0 60000 65536"/>
                      <a:gd name="T13" fmla="*/ 0 60000 65536"/>
                      <a:gd name="T14" fmla="*/ 0 60000 65536"/>
                      <a:gd name="T15" fmla="*/ 0 60000 65536"/>
                      <a:gd name="T16" fmla="*/ 0 60000 65536"/>
                      <a:gd name="T17" fmla="*/ 0 60000 65536"/>
                      <a:gd name="T18" fmla="*/ 0 w 95"/>
                      <a:gd name="T19" fmla="*/ 0 h 6"/>
                      <a:gd name="T20" fmla="*/ 95 w 95"/>
                      <a:gd name="T21" fmla="*/ 6 h 6"/>
                    </a:gdLst>
                    <a:ahLst/>
                    <a:cxnLst>
                      <a:cxn ang="T12">
                        <a:pos x="T0" y="T1"/>
                      </a:cxn>
                      <a:cxn ang="T13">
                        <a:pos x="T2" y="T3"/>
                      </a:cxn>
                      <a:cxn ang="T14">
                        <a:pos x="T4" y="T5"/>
                      </a:cxn>
                      <a:cxn ang="T15">
                        <a:pos x="T6" y="T7"/>
                      </a:cxn>
                      <a:cxn ang="T16">
                        <a:pos x="T8" y="T9"/>
                      </a:cxn>
                      <a:cxn ang="T17">
                        <a:pos x="T10" y="T11"/>
                      </a:cxn>
                    </a:cxnLst>
                    <a:rect l="T18" t="T19" r="T20" b="T21"/>
                    <a:pathLst>
                      <a:path w="95" h="6">
                        <a:moveTo>
                          <a:pt x="0" y="6"/>
                        </a:moveTo>
                        <a:lnTo>
                          <a:pt x="0" y="6"/>
                        </a:lnTo>
                        <a:lnTo>
                          <a:pt x="53" y="6"/>
                        </a:lnTo>
                        <a:lnTo>
                          <a:pt x="95" y="0"/>
                        </a:lnTo>
                        <a:lnTo>
                          <a:pt x="43" y="0"/>
                        </a:lnTo>
                        <a:lnTo>
                          <a:pt x="0" y="6"/>
                        </a:lnTo>
                        <a:close/>
                      </a:path>
                    </a:pathLst>
                  </a:custGeom>
                  <a:solidFill>
                    <a:srgbClr val="7F7F7F"/>
                  </a:solidFill>
                  <a:ln w="9525">
                    <a:noFill/>
                    <a:round/>
                    <a:headEnd/>
                    <a:tailEnd/>
                  </a:ln>
                </p:spPr>
                <p:txBody>
                  <a:bodyPr/>
                  <a:lstStyle/>
                  <a:p>
                    <a:endParaRPr lang="en-US"/>
                  </a:p>
                </p:txBody>
              </p:sp>
              <p:sp>
                <p:nvSpPr>
                  <p:cNvPr id="52623" name="Freeform 933"/>
                  <p:cNvSpPr>
                    <a:spLocks/>
                  </p:cNvSpPr>
                  <p:nvPr/>
                </p:nvSpPr>
                <p:spPr bwMode="auto">
                  <a:xfrm>
                    <a:off x="3863" y="2080"/>
                    <a:ext cx="49" cy="16"/>
                  </a:xfrm>
                  <a:custGeom>
                    <a:avLst/>
                    <a:gdLst>
                      <a:gd name="T0" fmla="*/ 0 w 49"/>
                      <a:gd name="T1" fmla="*/ 0 h 16"/>
                      <a:gd name="T2" fmla="*/ 0 w 49"/>
                      <a:gd name="T3" fmla="*/ 0 h 16"/>
                      <a:gd name="T4" fmla="*/ 49 w 49"/>
                      <a:gd name="T5" fmla="*/ 0 h 16"/>
                      <a:gd name="T6" fmla="*/ 49 w 49"/>
                      <a:gd name="T7" fmla="*/ 16 h 16"/>
                      <a:gd name="T8" fmla="*/ 0 w 49"/>
                      <a:gd name="T9" fmla="*/ 16 h 16"/>
                      <a:gd name="T10" fmla="*/ 0 w 49"/>
                      <a:gd name="T11" fmla="*/ 0 h 16"/>
                      <a:gd name="T12" fmla="*/ 0 60000 65536"/>
                      <a:gd name="T13" fmla="*/ 0 60000 65536"/>
                      <a:gd name="T14" fmla="*/ 0 60000 65536"/>
                      <a:gd name="T15" fmla="*/ 0 60000 65536"/>
                      <a:gd name="T16" fmla="*/ 0 60000 65536"/>
                      <a:gd name="T17" fmla="*/ 0 60000 65536"/>
                      <a:gd name="T18" fmla="*/ 0 w 49"/>
                      <a:gd name="T19" fmla="*/ 0 h 16"/>
                      <a:gd name="T20" fmla="*/ 49 w 49"/>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49" h="16">
                        <a:moveTo>
                          <a:pt x="0" y="0"/>
                        </a:moveTo>
                        <a:lnTo>
                          <a:pt x="0" y="0"/>
                        </a:lnTo>
                        <a:lnTo>
                          <a:pt x="49" y="0"/>
                        </a:lnTo>
                        <a:lnTo>
                          <a:pt x="49" y="16"/>
                        </a:lnTo>
                        <a:lnTo>
                          <a:pt x="0" y="16"/>
                        </a:lnTo>
                        <a:lnTo>
                          <a:pt x="0" y="0"/>
                        </a:lnTo>
                        <a:close/>
                      </a:path>
                    </a:pathLst>
                  </a:custGeom>
                  <a:solidFill>
                    <a:srgbClr val="353535"/>
                  </a:solidFill>
                  <a:ln w="9525">
                    <a:noFill/>
                    <a:round/>
                    <a:headEnd/>
                    <a:tailEnd/>
                  </a:ln>
                </p:spPr>
                <p:txBody>
                  <a:bodyPr/>
                  <a:lstStyle/>
                  <a:p>
                    <a:endParaRPr lang="en-US"/>
                  </a:p>
                </p:txBody>
              </p:sp>
              <p:sp>
                <p:nvSpPr>
                  <p:cNvPr id="52624" name="Freeform 934"/>
                  <p:cNvSpPr>
                    <a:spLocks/>
                  </p:cNvSpPr>
                  <p:nvPr/>
                </p:nvSpPr>
                <p:spPr bwMode="auto">
                  <a:xfrm>
                    <a:off x="3919" y="2067"/>
                    <a:ext cx="39" cy="29"/>
                  </a:xfrm>
                  <a:custGeom>
                    <a:avLst/>
                    <a:gdLst>
                      <a:gd name="T0" fmla="*/ 0 w 39"/>
                      <a:gd name="T1" fmla="*/ 10 h 29"/>
                      <a:gd name="T2" fmla="*/ 0 w 39"/>
                      <a:gd name="T3" fmla="*/ 10 h 29"/>
                      <a:gd name="T4" fmla="*/ 0 w 39"/>
                      <a:gd name="T5" fmla="*/ 29 h 29"/>
                      <a:gd name="T6" fmla="*/ 39 w 39"/>
                      <a:gd name="T7" fmla="*/ 20 h 29"/>
                      <a:gd name="T8" fmla="*/ 39 w 39"/>
                      <a:gd name="T9" fmla="*/ 0 h 29"/>
                      <a:gd name="T10" fmla="*/ 0 w 39"/>
                      <a:gd name="T11" fmla="*/ 10 h 29"/>
                      <a:gd name="T12" fmla="*/ 0 60000 65536"/>
                      <a:gd name="T13" fmla="*/ 0 60000 65536"/>
                      <a:gd name="T14" fmla="*/ 0 60000 65536"/>
                      <a:gd name="T15" fmla="*/ 0 60000 65536"/>
                      <a:gd name="T16" fmla="*/ 0 60000 65536"/>
                      <a:gd name="T17" fmla="*/ 0 60000 65536"/>
                      <a:gd name="T18" fmla="*/ 0 w 39"/>
                      <a:gd name="T19" fmla="*/ 0 h 29"/>
                      <a:gd name="T20" fmla="*/ 39 w 39"/>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9" h="29">
                        <a:moveTo>
                          <a:pt x="0" y="10"/>
                        </a:moveTo>
                        <a:lnTo>
                          <a:pt x="0" y="10"/>
                        </a:lnTo>
                        <a:lnTo>
                          <a:pt x="0" y="29"/>
                        </a:lnTo>
                        <a:lnTo>
                          <a:pt x="39" y="20"/>
                        </a:lnTo>
                        <a:lnTo>
                          <a:pt x="39" y="0"/>
                        </a:lnTo>
                        <a:lnTo>
                          <a:pt x="0" y="10"/>
                        </a:lnTo>
                        <a:close/>
                      </a:path>
                    </a:pathLst>
                  </a:custGeom>
                  <a:solidFill>
                    <a:srgbClr val="353535"/>
                  </a:solidFill>
                  <a:ln w="9525">
                    <a:noFill/>
                    <a:round/>
                    <a:headEnd/>
                    <a:tailEnd/>
                  </a:ln>
                </p:spPr>
                <p:txBody>
                  <a:bodyPr/>
                  <a:lstStyle/>
                  <a:p>
                    <a:endParaRPr lang="en-US"/>
                  </a:p>
                </p:txBody>
              </p:sp>
              <p:sp>
                <p:nvSpPr>
                  <p:cNvPr id="52625" name="Freeform 935"/>
                  <p:cNvSpPr>
                    <a:spLocks/>
                  </p:cNvSpPr>
                  <p:nvPr/>
                </p:nvSpPr>
                <p:spPr bwMode="auto">
                  <a:xfrm>
                    <a:off x="3919" y="2178"/>
                    <a:ext cx="82" cy="236"/>
                  </a:xfrm>
                  <a:custGeom>
                    <a:avLst/>
                    <a:gdLst>
                      <a:gd name="T0" fmla="*/ 82 w 82"/>
                      <a:gd name="T1" fmla="*/ 0 h 236"/>
                      <a:gd name="T2" fmla="*/ 82 w 82"/>
                      <a:gd name="T3" fmla="*/ 0 h 236"/>
                      <a:gd name="T4" fmla="*/ 0 w 82"/>
                      <a:gd name="T5" fmla="*/ 59 h 236"/>
                      <a:gd name="T6" fmla="*/ 0 w 82"/>
                      <a:gd name="T7" fmla="*/ 236 h 236"/>
                      <a:gd name="T8" fmla="*/ 82 w 82"/>
                      <a:gd name="T9" fmla="*/ 164 h 236"/>
                      <a:gd name="T10" fmla="*/ 82 w 82"/>
                      <a:gd name="T11" fmla="*/ 0 h 236"/>
                      <a:gd name="T12" fmla="*/ 0 60000 65536"/>
                      <a:gd name="T13" fmla="*/ 0 60000 65536"/>
                      <a:gd name="T14" fmla="*/ 0 60000 65536"/>
                      <a:gd name="T15" fmla="*/ 0 60000 65536"/>
                      <a:gd name="T16" fmla="*/ 0 60000 65536"/>
                      <a:gd name="T17" fmla="*/ 0 60000 65536"/>
                      <a:gd name="T18" fmla="*/ 0 w 82"/>
                      <a:gd name="T19" fmla="*/ 0 h 236"/>
                      <a:gd name="T20" fmla="*/ 82 w 82"/>
                      <a:gd name="T21" fmla="*/ 236 h 236"/>
                    </a:gdLst>
                    <a:ahLst/>
                    <a:cxnLst>
                      <a:cxn ang="T12">
                        <a:pos x="T0" y="T1"/>
                      </a:cxn>
                      <a:cxn ang="T13">
                        <a:pos x="T2" y="T3"/>
                      </a:cxn>
                      <a:cxn ang="T14">
                        <a:pos x="T4" y="T5"/>
                      </a:cxn>
                      <a:cxn ang="T15">
                        <a:pos x="T6" y="T7"/>
                      </a:cxn>
                      <a:cxn ang="T16">
                        <a:pos x="T8" y="T9"/>
                      </a:cxn>
                      <a:cxn ang="T17">
                        <a:pos x="T10" y="T11"/>
                      </a:cxn>
                    </a:cxnLst>
                    <a:rect l="T18" t="T19" r="T20" b="T21"/>
                    <a:pathLst>
                      <a:path w="82" h="236">
                        <a:moveTo>
                          <a:pt x="82" y="0"/>
                        </a:moveTo>
                        <a:lnTo>
                          <a:pt x="82" y="0"/>
                        </a:lnTo>
                        <a:lnTo>
                          <a:pt x="0" y="59"/>
                        </a:lnTo>
                        <a:lnTo>
                          <a:pt x="0" y="236"/>
                        </a:lnTo>
                        <a:lnTo>
                          <a:pt x="82" y="164"/>
                        </a:lnTo>
                        <a:lnTo>
                          <a:pt x="82" y="0"/>
                        </a:lnTo>
                        <a:close/>
                      </a:path>
                    </a:pathLst>
                  </a:custGeom>
                  <a:solidFill>
                    <a:srgbClr val="353535"/>
                  </a:solidFill>
                  <a:ln w="9525">
                    <a:noFill/>
                    <a:round/>
                    <a:headEnd/>
                    <a:tailEnd/>
                  </a:ln>
                </p:spPr>
                <p:txBody>
                  <a:bodyPr/>
                  <a:lstStyle/>
                  <a:p>
                    <a:endParaRPr lang="en-US"/>
                  </a:p>
                </p:txBody>
              </p:sp>
              <p:sp>
                <p:nvSpPr>
                  <p:cNvPr id="52626" name="Freeform 936"/>
                  <p:cNvSpPr>
                    <a:spLocks/>
                  </p:cNvSpPr>
                  <p:nvPr/>
                </p:nvSpPr>
                <p:spPr bwMode="auto">
                  <a:xfrm>
                    <a:off x="3821" y="2214"/>
                    <a:ext cx="91" cy="200"/>
                  </a:xfrm>
                  <a:custGeom>
                    <a:avLst/>
                    <a:gdLst>
                      <a:gd name="T0" fmla="*/ 0 w 91"/>
                      <a:gd name="T1" fmla="*/ 0 h 200"/>
                      <a:gd name="T2" fmla="*/ 0 w 91"/>
                      <a:gd name="T3" fmla="*/ 0 h 200"/>
                      <a:gd name="T4" fmla="*/ 91 w 91"/>
                      <a:gd name="T5" fmla="*/ 23 h 200"/>
                      <a:gd name="T6" fmla="*/ 91 w 91"/>
                      <a:gd name="T7" fmla="*/ 200 h 200"/>
                      <a:gd name="T8" fmla="*/ 0 w 91"/>
                      <a:gd name="T9" fmla="*/ 164 h 200"/>
                      <a:gd name="T10" fmla="*/ 0 w 91"/>
                      <a:gd name="T11" fmla="*/ 0 h 200"/>
                      <a:gd name="T12" fmla="*/ 0 60000 65536"/>
                      <a:gd name="T13" fmla="*/ 0 60000 65536"/>
                      <a:gd name="T14" fmla="*/ 0 60000 65536"/>
                      <a:gd name="T15" fmla="*/ 0 60000 65536"/>
                      <a:gd name="T16" fmla="*/ 0 60000 65536"/>
                      <a:gd name="T17" fmla="*/ 0 60000 65536"/>
                      <a:gd name="T18" fmla="*/ 0 w 91"/>
                      <a:gd name="T19" fmla="*/ 0 h 200"/>
                      <a:gd name="T20" fmla="*/ 91 w 91"/>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91" h="200">
                        <a:moveTo>
                          <a:pt x="0" y="0"/>
                        </a:moveTo>
                        <a:lnTo>
                          <a:pt x="0" y="0"/>
                        </a:lnTo>
                        <a:lnTo>
                          <a:pt x="91" y="23"/>
                        </a:lnTo>
                        <a:lnTo>
                          <a:pt x="91" y="200"/>
                        </a:lnTo>
                        <a:lnTo>
                          <a:pt x="0" y="164"/>
                        </a:lnTo>
                        <a:lnTo>
                          <a:pt x="0" y="0"/>
                        </a:lnTo>
                        <a:close/>
                      </a:path>
                    </a:pathLst>
                  </a:custGeom>
                  <a:solidFill>
                    <a:srgbClr val="353535"/>
                  </a:solidFill>
                  <a:ln w="9525">
                    <a:noFill/>
                    <a:round/>
                    <a:headEnd/>
                    <a:tailEnd/>
                  </a:ln>
                </p:spPr>
                <p:txBody>
                  <a:bodyPr/>
                  <a:lstStyle/>
                  <a:p>
                    <a:endParaRPr lang="en-US"/>
                  </a:p>
                </p:txBody>
              </p:sp>
            </p:grpSp>
            <p:grpSp>
              <p:nvGrpSpPr>
                <p:cNvPr id="52596" name="Group 937"/>
                <p:cNvGrpSpPr>
                  <a:grpSpLocks/>
                </p:cNvGrpSpPr>
                <p:nvPr/>
              </p:nvGrpSpPr>
              <p:grpSpPr bwMode="auto">
                <a:xfrm>
                  <a:off x="3834" y="2116"/>
                  <a:ext cx="68" cy="141"/>
                  <a:chOff x="3834" y="2116"/>
                  <a:chExt cx="68" cy="141"/>
                </a:xfrm>
              </p:grpSpPr>
              <p:grpSp>
                <p:nvGrpSpPr>
                  <p:cNvPr id="52597" name="Group 938"/>
                  <p:cNvGrpSpPr>
                    <a:grpSpLocks/>
                  </p:cNvGrpSpPr>
                  <p:nvPr/>
                </p:nvGrpSpPr>
                <p:grpSpPr bwMode="auto">
                  <a:xfrm>
                    <a:off x="3844" y="2116"/>
                    <a:ext cx="58" cy="29"/>
                    <a:chOff x="3844" y="2116"/>
                    <a:chExt cx="58" cy="29"/>
                  </a:xfrm>
                </p:grpSpPr>
                <p:sp>
                  <p:nvSpPr>
                    <p:cNvPr id="52614" name="Freeform 939"/>
                    <p:cNvSpPr>
                      <a:spLocks/>
                    </p:cNvSpPr>
                    <p:nvPr/>
                  </p:nvSpPr>
                  <p:spPr bwMode="auto">
                    <a:xfrm>
                      <a:off x="3844" y="2116"/>
                      <a:ext cx="13" cy="16"/>
                    </a:xfrm>
                    <a:custGeom>
                      <a:avLst/>
                      <a:gdLst>
                        <a:gd name="T0" fmla="*/ 0 w 13"/>
                        <a:gd name="T1" fmla="*/ 0 h 16"/>
                        <a:gd name="T2" fmla="*/ 0 w 13"/>
                        <a:gd name="T3" fmla="*/ 0 h 16"/>
                        <a:gd name="T4" fmla="*/ 13 w 13"/>
                        <a:gd name="T5" fmla="*/ 0 h 16"/>
                        <a:gd name="T6" fmla="*/ 13 w 13"/>
                        <a:gd name="T7" fmla="*/ 16 h 16"/>
                        <a:gd name="T8" fmla="*/ 0 w 13"/>
                        <a:gd name="T9" fmla="*/ 16 h 16"/>
                        <a:gd name="T10" fmla="*/ 0 w 13"/>
                        <a:gd name="T11" fmla="*/ 0 h 16"/>
                        <a:gd name="T12" fmla="*/ 0 60000 65536"/>
                        <a:gd name="T13" fmla="*/ 0 60000 65536"/>
                        <a:gd name="T14" fmla="*/ 0 60000 65536"/>
                        <a:gd name="T15" fmla="*/ 0 60000 65536"/>
                        <a:gd name="T16" fmla="*/ 0 60000 65536"/>
                        <a:gd name="T17" fmla="*/ 0 60000 65536"/>
                        <a:gd name="T18" fmla="*/ 0 w 13"/>
                        <a:gd name="T19" fmla="*/ 0 h 16"/>
                        <a:gd name="T20" fmla="*/ 13 w 1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 h="16">
                          <a:moveTo>
                            <a:pt x="0" y="0"/>
                          </a:moveTo>
                          <a:lnTo>
                            <a:pt x="0" y="0"/>
                          </a:lnTo>
                          <a:lnTo>
                            <a:pt x="13" y="0"/>
                          </a:lnTo>
                          <a:lnTo>
                            <a:pt x="13" y="16"/>
                          </a:lnTo>
                          <a:lnTo>
                            <a:pt x="0" y="16"/>
                          </a:lnTo>
                          <a:lnTo>
                            <a:pt x="0" y="0"/>
                          </a:lnTo>
                          <a:close/>
                        </a:path>
                      </a:pathLst>
                    </a:custGeom>
                    <a:solidFill>
                      <a:srgbClr val="000000"/>
                    </a:solidFill>
                    <a:ln w="9525">
                      <a:noFill/>
                      <a:round/>
                      <a:headEnd/>
                      <a:tailEnd/>
                    </a:ln>
                  </p:spPr>
                  <p:txBody>
                    <a:bodyPr/>
                    <a:lstStyle/>
                    <a:p>
                      <a:endParaRPr lang="en-US"/>
                    </a:p>
                  </p:txBody>
                </p:sp>
                <p:sp>
                  <p:nvSpPr>
                    <p:cNvPr id="52615" name="Freeform 940"/>
                    <p:cNvSpPr>
                      <a:spLocks/>
                    </p:cNvSpPr>
                    <p:nvPr/>
                  </p:nvSpPr>
                  <p:spPr bwMode="auto">
                    <a:xfrm>
                      <a:off x="3863" y="2116"/>
                      <a:ext cx="7" cy="16"/>
                    </a:xfrm>
                    <a:custGeom>
                      <a:avLst/>
                      <a:gdLst>
                        <a:gd name="T0" fmla="*/ 0 w 7"/>
                        <a:gd name="T1" fmla="*/ 0 h 16"/>
                        <a:gd name="T2" fmla="*/ 0 w 7"/>
                        <a:gd name="T3" fmla="*/ 0 h 16"/>
                        <a:gd name="T4" fmla="*/ 7 w 7"/>
                        <a:gd name="T5" fmla="*/ 0 h 16"/>
                        <a:gd name="T6" fmla="*/ 7 w 7"/>
                        <a:gd name="T7" fmla="*/ 16 h 16"/>
                        <a:gd name="T8" fmla="*/ 0 w 7"/>
                        <a:gd name="T9" fmla="*/ 16 h 16"/>
                        <a:gd name="T10" fmla="*/ 0 w 7"/>
                        <a:gd name="T11" fmla="*/ 0 h 16"/>
                        <a:gd name="T12" fmla="*/ 0 60000 65536"/>
                        <a:gd name="T13" fmla="*/ 0 60000 65536"/>
                        <a:gd name="T14" fmla="*/ 0 60000 65536"/>
                        <a:gd name="T15" fmla="*/ 0 60000 65536"/>
                        <a:gd name="T16" fmla="*/ 0 60000 65536"/>
                        <a:gd name="T17" fmla="*/ 0 60000 65536"/>
                        <a:gd name="T18" fmla="*/ 0 w 7"/>
                        <a:gd name="T19" fmla="*/ 0 h 16"/>
                        <a:gd name="T20" fmla="*/ 7 w 7"/>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7" h="16">
                          <a:moveTo>
                            <a:pt x="0" y="0"/>
                          </a:moveTo>
                          <a:lnTo>
                            <a:pt x="0" y="0"/>
                          </a:lnTo>
                          <a:lnTo>
                            <a:pt x="7" y="0"/>
                          </a:lnTo>
                          <a:lnTo>
                            <a:pt x="7" y="16"/>
                          </a:lnTo>
                          <a:lnTo>
                            <a:pt x="0" y="16"/>
                          </a:lnTo>
                          <a:lnTo>
                            <a:pt x="0" y="0"/>
                          </a:lnTo>
                          <a:close/>
                        </a:path>
                      </a:pathLst>
                    </a:custGeom>
                    <a:solidFill>
                      <a:srgbClr val="000000"/>
                    </a:solidFill>
                    <a:ln w="9525">
                      <a:noFill/>
                      <a:round/>
                      <a:headEnd/>
                      <a:tailEnd/>
                    </a:ln>
                  </p:spPr>
                  <p:txBody>
                    <a:bodyPr/>
                    <a:lstStyle/>
                    <a:p>
                      <a:endParaRPr lang="en-US"/>
                    </a:p>
                  </p:txBody>
                </p:sp>
                <p:sp>
                  <p:nvSpPr>
                    <p:cNvPr id="52616" name="Freeform 941"/>
                    <p:cNvSpPr>
                      <a:spLocks/>
                    </p:cNvSpPr>
                    <p:nvPr/>
                  </p:nvSpPr>
                  <p:spPr bwMode="auto">
                    <a:xfrm>
                      <a:off x="3876" y="2116"/>
                      <a:ext cx="13" cy="16"/>
                    </a:xfrm>
                    <a:custGeom>
                      <a:avLst/>
                      <a:gdLst>
                        <a:gd name="T0" fmla="*/ 0 w 13"/>
                        <a:gd name="T1" fmla="*/ 0 h 16"/>
                        <a:gd name="T2" fmla="*/ 0 w 13"/>
                        <a:gd name="T3" fmla="*/ 0 h 16"/>
                        <a:gd name="T4" fmla="*/ 13 w 13"/>
                        <a:gd name="T5" fmla="*/ 0 h 16"/>
                        <a:gd name="T6" fmla="*/ 13 w 13"/>
                        <a:gd name="T7" fmla="*/ 16 h 16"/>
                        <a:gd name="T8" fmla="*/ 0 w 13"/>
                        <a:gd name="T9" fmla="*/ 16 h 16"/>
                        <a:gd name="T10" fmla="*/ 0 w 13"/>
                        <a:gd name="T11" fmla="*/ 0 h 16"/>
                        <a:gd name="T12" fmla="*/ 0 60000 65536"/>
                        <a:gd name="T13" fmla="*/ 0 60000 65536"/>
                        <a:gd name="T14" fmla="*/ 0 60000 65536"/>
                        <a:gd name="T15" fmla="*/ 0 60000 65536"/>
                        <a:gd name="T16" fmla="*/ 0 60000 65536"/>
                        <a:gd name="T17" fmla="*/ 0 60000 65536"/>
                        <a:gd name="T18" fmla="*/ 0 w 13"/>
                        <a:gd name="T19" fmla="*/ 0 h 16"/>
                        <a:gd name="T20" fmla="*/ 13 w 1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 h="16">
                          <a:moveTo>
                            <a:pt x="0" y="0"/>
                          </a:moveTo>
                          <a:lnTo>
                            <a:pt x="0" y="0"/>
                          </a:lnTo>
                          <a:lnTo>
                            <a:pt x="13" y="0"/>
                          </a:lnTo>
                          <a:lnTo>
                            <a:pt x="13" y="16"/>
                          </a:lnTo>
                          <a:lnTo>
                            <a:pt x="0" y="16"/>
                          </a:lnTo>
                          <a:lnTo>
                            <a:pt x="0" y="0"/>
                          </a:lnTo>
                          <a:close/>
                        </a:path>
                      </a:pathLst>
                    </a:custGeom>
                    <a:solidFill>
                      <a:srgbClr val="000000"/>
                    </a:solidFill>
                    <a:ln w="9525">
                      <a:noFill/>
                      <a:round/>
                      <a:headEnd/>
                      <a:tailEnd/>
                    </a:ln>
                  </p:spPr>
                  <p:txBody>
                    <a:bodyPr/>
                    <a:lstStyle/>
                    <a:p>
                      <a:endParaRPr lang="en-US"/>
                    </a:p>
                  </p:txBody>
                </p:sp>
                <p:sp>
                  <p:nvSpPr>
                    <p:cNvPr id="52617" name="Freeform 942"/>
                    <p:cNvSpPr>
                      <a:spLocks/>
                    </p:cNvSpPr>
                    <p:nvPr/>
                  </p:nvSpPr>
                  <p:spPr bwMode="auto">
                    <a:xfrm>
                      <a:off x="3896" y="2116"/>
                      <a:ext cx="6" cy="29"/>
                    </a:xfrm>
                    <a:custGeom>
                      <a:avLst/>
                      <a:gdLst>
                        <a:gd name="T0" fmla="*/ 0 w 6"/>
                        <a:gd name="T1" fmla="*/ 0 h 29"/>
                        <a:gd name="T2" fmla="*/ 0 w 6"/>
                        <a:gd name="T3" fmla="*/ 0 h 29"/>
                        <a:gd name="T4" fmla="*/ 6 w 6"/>
                        <a:gd name="T5" fmla="*/ 0 h 29"/>
                        <a:gd name="T6" fmla="*/ 6 w 6"/>
                        <a:gd name="T7" fmla="*/ 29 h 29"/>
                        <a:gd name="T8" fmla="*/ 0 w 6"/>
                        <a:gd name="T9" fmla="*/ 29 h 29"/>
                        <a:gd name="T10" fmla="*/ 0 w 6"/>
                        <a:gd name="T11" fmla="*/ 0 h 29"/>
                        <a:gd name="T12" fmla="*/ 0 60000 65536"/>
                        <a:gd name="T13" fmla="*/ 0 60000 65536"/>
                        <a:gd name="T14" fmla="*/ 0 60000 65536"/>
                        <a:gd name="T15" fmla="*/ 0 60000 65536"/>
                        <a:gd name="T16" fmla="*/ 0 60000 65536"/>
                        <a:gd name="T17" fmla="*/ 0 60000 65536"/>
                        <a:gd name="T18" fmla="*/ 0 w 6"/>
                        <a:gd name="T19" fmla="*/ 0 h 29"/>
                        <a:gd name="T20" fmla="*/ 6 w 6"/>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6" h="29">
                          <a:moveTo>
                            <a:pt x="0" y="0"/>
                          </a:moveTo>
                          <a:lnTo>
                            <a:pt x="0" y="0"/>
                          </a:lnTo>
                          <a:lnTo>
                            <a:pt x="6" y="0"/>
                          </a:lnTo>
                          <a:lnTo>
                            <a:pt x="6" y="29"/>
                          </a:lnTo>
                          <a:lnTo>
                            <a:pt x="0" y="29"/>
                          </a:lnTo>
                          <a:lnTo>
                            <a:pt x="0" y="0"/>
                          </a:lnTo>
                          <a:close/>
                        </a:path>
                      </a:pathLst>
                    </a:custGeom>
                    <a:solidFill>
                      <a:srgbClr val="000000"/>
                    </a:solidFill>
                    <a:ln w="9525">
                      <a:noFill/>
                      <a:round/>
                      <a:headEnd/>
                      <a:tailEnd/>
                    </a:ln>
                  </p:spPr>
                  <p:txBody>
                    <a:bodyPr/>
                    <a:lstStyle/>
                    <a:p>
                      <a:endParaRPr lang="en-US"/>
                    </a:p>
                  </p:txBody>
                </p:sp>
              </p:grpSp>
              <p:grpSp>
                <p:nvGrpSpPr>
                  <p:cNvPr id="52598" name="Group 943"/>
                  <p:cNvGrpSpPr>
                    <a:grpSpLocks/>
                  </p:cNvGrpSpPr>
                  <p:nvPr/>
                </p:nvGrpSpPr>
                <p:grpSpPr bwMode="auto">
                  <a:xfrm>
                    <a:off x="3844" y="2142"/>
                    <a:ext cx="58" cy="26"/>
                    <a:chOff x="3844" y="2142"/>
                    <a:chExt cx="58" cy="26"/>
                  </a:xfrm>
                </p:grpSpPr>
                <p:sp>
                  <p:nvSpPr>
                    <p:cNvPr id="52610" name="Freeform 944"/>
                    <p:cNvSpPr>
                      <a:spLocks/>
                    </p:cNvSpPr>
                    <p:nvPr/>
                  </p:nvSpPr>
                  <p:spPr bwMode="auto">
                    <a:xfrm>
                      <a:off x="3844" y="2142"/>
                      <a:ext cx="13" cy="26"/>
                    </a:xfrm>
                    <a:custGeom>
                      <a:avLst/>
                      <a:gdLst>
                        <a:gd name="T0" fmla="*/ 0 w 13"/>
                        <a:gd name="T1" fmla="*/ 0 h 26"/>
                        <a:gd name="T2" fmla="*/ 0 w 13"/>
                        <a:gd name="T3" fmla="*/ 0 h 26"/>
                        <a:gd name="T4" fmla="*/ 13 w 13"/>
                        <a:gd name="T5" fmla="*/ 7 h 26"/>
                        <a:gd name="T6" fmla="*/ 13 w 13"/>
                        <a:gd name="T7" fmla="*/ 26 h 26"/>
                        <a:gd name="T8" fmla="*/ 0 w 13"/>
                        <a:gd name="T9" fmla="*/ 26 h 26"/>
                        <a:gd name="T10" fmla="*/ 0 w 13"/>
                        <a:gd name="T11" fmla="*/ 0 h 26"/>
                        <a:gd name="T12" fmla="*/ 0 60000 65536"/>
                        <a:gd name="T13" fmla="*/ 0 60000 65536"/>
                        <a:gd name="T14" fmla="*/ 0 60000 65536"/>
                        <a:gd name="T15" fmla="*/ 0 60000 65536"/>
                        <a:gd name="T16" fmla="*/ 0 60000 65536"/>
                        <a:gd name="T17" fmla="*/ 0 60000 65536"/>
                        <a:gd name="T18" fmla="*/ 0 w 13"/>
                        <a:gd name="T19" fmla="*/ 0 h 26"/>
                        <a:gd name="T20" fmla="*/ 13 w 1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3" h="26">
                          <a:moveTo>
                            <a:pt x="0" y="0"/>
                          </a:moveTo>
                          <a:lnTo>
                            <a:pt x="0" y="0"/>
                          </a:lnTo>
                          <a:lnTo>
                            <a:pt x="13" y="7"/>
                          </a:lnTo>
                          <a:lnTo>
                            <a:pt x="13" y="26"/>
                          </a:lnTo>
                          <a:lnTo>
                            <a:pt x="0" y="26"/>
                          </a:lnTo>
                          <a:lnTo>
                            <a:pt x="0" y="0"/>
                          </a:lnTo>
                          <a:close/>
                        </a:path>
                      </a:pathLst>
                    </a:custGeom>
                    <a:solidFill>
                      <a:srgbClr val="000000"/>
                    </a:solidFill>
                    <a:ln w="9525">
                      <a:noFill/>
                      <a:round/>
                      <a:headEnd/>
                      <a:tailEnd/>
                    </a:ln>
                  </p:spPr>
                  <p:txBody>
                    <a:bodyPr/>
                    <a:lstStyle/>
                    <a:p>
                      <a:endParaRPr lang="en-US"/>
                    </a:p>
                  </p:txBody>
                </p:sp>
                <p:sp>
                  <p:nvSpPr>
                    <p:cNvPr id="52611" name="Freeform 945"/>
                    <p:cNvSpPr>
                      <a:spLocks/>
                    </p:cNvSpPr>
                    <p:nvPr/>
                  </p:nvSpPr>
                  <p:spPr bwMode="auto">
                    <a:xfrm>
                      <a:off x="3863" y="2152"/>
                      <a:ext cx="7" cy="16"/>
                    </a:xfrm>
                    <a:custGeom>
                      <a:avLst/>
                      <a:gdLst>
                        <a:gd name="T0" fmla="*/ 0 w 7"/>
                        <a:gd name="T1" fmla="*/ 0 h 16"/>
                        <a:gd name="T2" fmla="*/ 0 w 7"/>
                        <a:gd name="T3" fmla="*/ 0 h 16"/>
                        <a:gd name="T4" fmla="*/ 7 w 7"/>
                        <a:gd name="T5" fmla="*/ 0 h 16"/>
                        <a:gd name="T6" fmla="*/ 7 w 7"/>
                        <a:gd name="T7" fmla="*/ 16 h 16"/>
                        <a:gd name="T8" fmla="*/ 0 w 7"/>
                        <a:gd name="T9" fmla="*/ 16 h 16"/>
                        <a:gd name="T10" fmla="*/ 0 w 7"/>
                        <a:gd name="T11" fmla="*/ 0 h 16"/>
                        <a:gd name="T12" fmla="*/ 0 60000 65536"/>
                        <a:gd name="T13" fmla="*/ 0 60000 65536"/>
                        <a:gd name="T14" fmla="*/ 0 60000 65536"/>
                        <a:gd name="T15" fmla="*/ 0 60000 65536"/>
                        <a:gd name="T16" fmla="*/ 0 60000 65536"/>
                        <a:gd name="T17" fmla="*/ 0 60000 65536"/>
                        <a:gd name="T18" fmla="*/ 0 w 7"/>
                        <a:gd name="T19" fmla="*/ 0 h 16"/>
                        <a:gd name="T20" fmla="*/ 7 w 7"/>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7" h="16">
                          <a:moveTo>
                            <a:pt x="0" y="0"/>
                          </a:moveTo>
                          <a:lnTo>
                            <a:pt x="0" y="0"/>
                          </a:lnTo>
                          <a:lnTo>
                            <a:pt x="7" y="0"/>
                          </a:lnTo>
                          <a:lnTo>
                            <a:pt x="7" y="16"/>
                          </a:lnTo>
                          <a:lnTo>
                            <a:pt x="0" y="16"/>
                          </a:lnTo>
                          <a:lnTo>
                            <a:pt x="0" y="0"/>
                          </a:lnTo>
                          <a:close/>
                        </a:path>
                      </a:pathLst>
                    </a:custGeom>
                    <a:solidFill>
                      <a:srgbClr val="000000"/>
                    </a:solidFill>
                    <a:ln w="9525">
                      <a:noFill/>
                      <a:round/>
                      <a:headEnd/>
                      <a:tailEnd/>
                    </a:ln>
                  </p:spPr>
                  <p:txBody>
                    <a:bodyPr/>
                    <a:lstStyle/>
                    <a:p>
                      <a:endParaRPr lang="en-US"/>
                    </a:p>
                  </p:txBody>
                </p:sp>
                <p:sp>
                  <p:nvSpPr>
                    <p:cNvPr id="52612" name="Freeform 946"/>
                    <p:cNvSpPr>
                      <a:spLocks/>
                    </p:cNvSpPr>
                    <p:nvPr/>
                  </p:nvSpPr>
                  <p:spPr bwMode="auto">
                    <a:xfrm>
                      <a:off x="3876" y="2152"/>
                      <a:ext cx="13" cy="16"/>
                    </a:xfrm>
                    <a:custGeom>
                      <a:avLst/>
                      <a:gdLst>
                        <a:gd name="T0" fmla="*/ 0 w 13"/>
                        <a:gd name="T1" fmla="*/ 0 h 16"/>
                        <a:gd name="T2" fmla="*/ 0 w 13"/>
                        <a:gd name="T3" fmla="*/ 0 h 16"/>
                        <a:gd name="T4" fmla="*/ 13 w 13"/>
                        <a:gd name="T5" fmla="*/ 0 h 16"/>
                        <a:gd name="T6" fmla="*/ 13 w 13"/>
                        <a:gd name="T7" fmla="*/ 16 h 16"/>
                        <a:gd name="T8" fmla="*/ 0 w 13"/>
                        <a:gd name="T9" fmla="*/ 16 h 16"/>
                        <a:gd name="T10" fmla="*/ 0 w 13"/>
                        <a:gd name="T11" fmla="*/ 0 h 16"/>
                        <a:gd name="T12" fmla="*/ 0 60000 65536"/>
                        <a:gd name="T13" fmla="*/ 0 60000 65536"/>
                        <a:gd name="T14" fmla="*/ 0 60000 65536"/>
                        <a:gd name="T15" fmla="*/ 0 60000 65536"/>
                        <a:gd name="T16" fmla="*/ 0 60000 65536"/>
                        <a:gd name="T17" fmla="*/ 0 60000 65536"/>
                        <a:gd name="T18" fmla="*/ 0 w 13"/>
                        <a:gd name="T19" fmla="*/ 0 h 16"/>
                        <a:gd name="T20" fmla="*/ 13 w 1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 h="16">
                          <a:moveTo>
                            <a:pt x="0" y="0"/>
                          </a:moveTo>
                          <a:lnTo>
                            <a:pt x="0" y="0"/>
                          </a:lnTo>
                          <a:lnTo>
                            <a:pt x="13" y="0"/>
                          </a:lnTo>
                          <a:lnTo>
                            <a:pt x="13" y="16"/>
                          </a:lnTo>
                          <a:lnTo>
                            <a:pt x="0" y="16"/>
                          </a:lnTo>
                          <a:lnTo>
                            <a:pt x="0" y="0"/>
                          </a:lnTo>
                          <a:close/>
                        </a:path>
                      </a:pathLst>
                    </a:custGeom>
                    <a:solidFill>
                      <a:srgbClr val="000000"/>
                    </a:solidFill>
                    <a:ln w="9525">
                      <a:noFill/>
                      <a:round/>
                      <a:headEnd/>
                      <a:tailEnd/>
                    </a:ln>
                  </p:spPr>
                  <p:txBody>
                    <a:bodyPr/>
                    <a:lstStyle/>
                    <a:p>
                      <a:endParaRPr lang="en-US"/>
                    </a:p>
                  </p:txBody>
                </p:sp>
                <p:sp>
                  <p:nvSpPr>
                    <p:cNvPr id="52613" name="Freeform 947"/>
                    <p:cNvSpPr>
                      <a:spLocks/>
                    </p:cNvSpPr>
                    <p:nvPr/>
                  </p:nvSpPr>
                  <p:spPr bwMode="auto">
                    <a:xfrm>
                      <a:off x="3896" y="2152"/>
                      <a:ext cx="6" cy="16"/>
                    </a:xfrm>
                    <a:custGeom>
                      <a:avLst/>
                      <a:gdLst>
                        <a:gd name="T0" fmla="*/ 0 w 6"/>
                        <a:gd name="T1" fmla="*/ 0 h 16"/>
                        <a:gd name="T2" fmla="*/ 0 w 6"/>
                        <a:gd name="T3" fmla="*/ 0 h 16"/>
                        <a:gd name="T4" fmla="*/ 6 w 6"/>
                        <a:gd name="T5" fmla="*/ 0 h 16"/>
                        <a:gd name="T6" fmla="*/ 6 w 6"/>
                        <a:gd name="T7" fmla="*/ 16 h 16"/>
                        <a:gd name="T8" fmla="*/ 0 w 6"/>
                        <a:gd name="T9" fmla="*/ 16 h 16"/>
                        <a:gd name="T10" fmla="*/ 0 w 6"/>
                        <a:gd name="T11" fmla="*/ 0 h 16"/>
                        <a:gd name="T12" fmla="*/ 0 60000 65536"/>
                        <a:gd name="T13" fmla="*/ 0 60000 65536"/>
                        <a:gd name="T14" fmla="*/ 0 60000 65536"/>
                        <a:gd name="T15" fmla="*/ 0 60000 65536"/>
                        <a:gd name="T16" fmla="*/ 0 60000 65536"/>
                        <a:gd name="T17" fmla="*/ 0 60000 65536"/>
                        <a:gd name="T18" fmla="*/ 0 w 6"/>
                        <a:gd name="T19" fmla="*/ 0 h 16"/>
                        <a:gd name="T20" fmla="*/ 6 w 6"/>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6" h="16">
                          <a:moveTo>
                            <a:pt x="0" y="0"/>
                          </a:moveTo>
                          <a:lnTo>
                            <a:pt x="0" y="0"/>
                          </a:lnTo>
                          <a:lnTo>
                            <a:pt x="6" y="0"/>
                          </a:lnTo>
                          <a:lnTo>
                            <a:pt x="6" y="16"/>
                          </a:lnTo>
                          <a:lnTo>
                            <a:pt x="0" y="16"/>
                          </a:lnTo>
                          <a:lnTo>
                            <a:pt x="0" y="0"/>
                          </a:lnTo>
                          <a:close/>
                        </a:path>
                      </a:pathLst>
                    </a:custGeom>
                    <a:solidFill>
                      <a:srgbClr val="000000"/>
                    </a:solidFill>
                    <a:ln w="9525">
                      <a:noFill/>
                      <a:round/>
                      <a:headEnd/>
                      <a:tailEnd/>
                    </a:ln>
                  </p:spPr>
                  <p:txBody>
                    <a:bodyPr/>
                    <a:lstStyle/>
                    <a:p>
                      <a:endParaRPr lang="en-US"/>
                    </a:p>
                  </p:txBody>
                </p:sp>
              </p:grpSp>
              <p:grpSp>
                <p:nvGrpSpPr>
                  <p:cNvPr id="52599" name="Group 948"/>
                  <p:cNvGrpSpPr>
                    <a:grpSpLocks/>
                  </p:cNvGrpSpPr>
                  <p:nvPr/>
                </p:nvGrpSpPr>
                <p:grpSpPr bwMode="auto">
                  <a:xfrm>
                    <a:off x="3834" y="2227"/>
                    <a:ext cx="68" cy="30"/>
                    <a:chOff x="3834" y="2227"/>
                    <a:chExt cx="68" cy="30"/>
                  </a:xfrm>
                </p:grpSpPr>
                <p:grpSp>
                  <p:nvGrpSpPr>
                    <p:cNvPr id="52600" name="Group 949"/>
                    <p:cNvGrpSpPr>
                      <a:grpSpLocks/>
                    </p:cNvGrpSpPr>
                    <p:nvPr/>
                  </p:nvGrpSpPr>
                  <p:grpSpPr bwMode="auto">
                    <a:xfrm>
                      <a:off x="3834" y="2227"/>
                      <a:ext cx="68" cy="16"/>
                      <a:chOff x="3834" y="2227"/>
                      <a:chExt cx="68" cy="16"/>
                    </a:xfrm>
                  </p:grpSpPr>
                  <p:sp>
                    <p:nvSpPr>
                      <p:cNvPr id="52606" name="Freeform 950"/>
                      <p:cNvSpPr>
                        <a:spLocks/>
                      </p:cNvSpPr>
                      <p:nvPr/>
                    </p:nvSpPr>
                    <p:spPr bwMode="auto">
                      <a:xfrm>
                        <a:off x="3853" y="2227"/>
                        <a:ext cx="4" cy="3"/>
                      </a:xfrm>
                      <a:custGeom>
                        <a:avLst/>
                        <a:gdLst>
                          <a:gd name="T0" fmla="*/ 0 w 4"/>
                          <a:gd name="T1" fmla="*/ 0 h 3"/>
                          <a:gd name="T2" fmla="*/ 0 w 4"/>
                          <a:gd name="T3" fmla="*/ 0 h 3"/>
                          <a:gd name="T4" fmla="*/ 4 w 4"/>
                          <a:gd name="T5" fmla="*/ 0 h 3"/>
                          <a:gd name="T6" fmla="*/ 4 w 4"/>
                          <a:gd name="T7" fmla="*/ 3 h 3"/>
                          <a:gd name="T8" fmla="*/ 0 w 4"/>
                          <a:gd name="T9" fmla="*/ 3 h 3"/>
                          <a:gd name="T10" fmla="*/ 0 w 4"/>
                          <a:gd name="T11" fmla="*/ 0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0"/>
                            </a:moveTo>
                            <a:lnTo>
                              <a:pt x="0" y="0"/>
                            </a:lnTo>
                            <a:lnTo>
                              <a:pt x="4" y="0"/>
                            </a:lnTo>
                            <a:lnTo>
                              <a:pt x="4" y="3"/>
                            </a:lnTo>
                            <a:lnTo>
                              <a:pt x="0" y="3"/>
                            </a:lnTo>
                            <a:lnTo>
                              <a:pt x="0" y="0"/>
                            </a:lnTo>
                            <a:close/>
                          </a:path>
                        </a:pathLst>
                      </a:custGeom>
                      <a:solidFill>
                        <a:srgbClr val="000000"/>
                      </a:solidFill>
                      <a:ln w="9525">
                        <a:noFill/>
                        <a:round/>
                        <a:headEnd/>
                        <a:tailEnd/>
                      </a:ln>
                    </p:spPr>
                    <p:txBody>
                      <a:bodyPr/>
                      <a:lstStyle/>
                      <a:p>
                        <a:endParaRPr lang="en-US"/>
                      </a:p>
                    </p:txBody>
                  </p:sp>
                  <p:sp>
                    <p:nvSpPr>
                      <p:cNvPr id="52607" name="Freeform 951"/>
                      <p:cNvSpPr>
                        <a:spLocks/>
                      </p:cNvSpPr>
                      <p:nvPr/>
                    </p:nvSpPr>
                    <p:spPr bwMode="auto">
                      <a:xfrm>
                        <a:off x="3863" y="2227"/>
                        <a:ext cx="17" cy="16"/>
                      </a:xfrm>
                      <a:custGeom>
                        <a:avLst/>
                        <a:gdLst>
                          <a:gd name="T0" fmla="*/ 0 w 17"/>
                          <a:gd name="T1" fmla="*/ 0 h 16"/>
                          <a:gd name="T2" fmla="*/ 0 w 17"/>
                          <a:gd name="T3" fmla="*/ 0 h 16"/>
                          <a:gd name="T4" fmla="*/ 17 w 17"/>
                          <a:gd name="T5" fmla="*/ 7 h 16"/>
                          <a:gd name="T6" fmla="*/ 17 w 17"/>
                          <a:gd name="T7" fmla="*/ 16 h 16"/>
                          <a:gd name="T8" fmla="*/ 0 w 17"/>
                          <a:gd name="T9" fmla="*/ 7 h 16"/>
                          <a:gd name="T10" fmla="*/ 0 w 17"/>
                          <a:gd name="T11" fmla="*/ 0 h 16"/>
                          <a:gd name="T12" fmla="*/ 0 60000 65536"/>
                          <a:gd name="T13" fmla="*/ 0 60000 65536"/>
                          <a:gd name="T14" fmla="*/ 0 60000 65536"/>
                          <a:gd name="T15" fmla="*/ 0 60000 65536"/>
                          <a:gd name="T16" fmla="*/ 0 60000 65536"/>
                          <a:gd name="T17" fmla="*/ 0 60000 65536"/>
                          <a:gd name="T18" fmla="*/ 0 w 17"/>
                          <a:gd name="T19" fmla="*/ 0 h 16"/>
                          <a:gd name="T20" fmla="*/ 17 w 17"/>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7" h="16">
                            <a:moveTo>
                              <a:pt x="0" y="0"/>
                            </a:moveTo>
                            <a:lnTo>
                              <a:pt x="0" y="0"/>
                            </a:lnTo>
                            <a:lnTo>
                              <a:pt x="17" y="7"/>
                            </a:lnTo>
                            <a:lnTo>
                              <a:pt x="17" y="16"/>
                            </a:lnTo>
                            <a:lnTo>
                              <a:pt x="0" y="7"/>
                            </a:lnTo>
                            <a:lnTo>
                              <a:pt x="0" y="0"/>
                            </a:lnTo>
                            <a:close/>
                          </a:path>
                        </a:pathLst>
                      </a:custGeom>
                      <a:solidFill>
                        <a:srgbClr val="000000"/>
                      </a:solidFill>
                      <a:ln w="9525">
                        <a:noFill/>
                        <a:round/>
                        <a:headEnd/>
                        <a:tailEnd/>
                      </a:ln>
                    </p:spPr>
                    <p:txBody>
                      <a:bodyPr/>
                      <a:lstStyle/>
                      <a:p>
                        <a:endParaRPr lang="en-US"/>
                      </a:p>
                    </p:txBody>
                  </p:sp>
                  <p:sp>
                    <p:nvSpPr>
                      <p:cNvPr id="52608" name="Freeform 952"/>
                      <p:cNvSpPr>
                        <a:spLocks/>
                      </p:cNvSpPr>
                      <p:nvPr/>
                    </p:nvSpPr>
                    <p:spPr bwMode="auto">
                      <a:xfrm>
                        <a:off x="3886" y="2237"/>
                        <a:ext cx="16" cy="6"/>
                      </a:xfrm>
                      <a:custGeom>
                        <a:avLst/>
                        <a:gdLst>
                          <a:gd name="T0" fmla="*/ 0 w 16"/>
                          <a:gd name="T1" fmla="*/ 0 h 6"/>
                          <a:gd name="T2" fmla="*/ 0 w 16"/>
                          <a:gd name="T3" fmla="*/ 0 h 6"/>
                          <a:gd name="T4" fmla="*/ 16 w 16"/>
                          <a:gd name="T5" fmla="*/ 0 h 6"/>
                          <a:gd name="T6" fmla="*/ 16 w 16"/>
                          <a:gd name="T7" fmla="*/ 6 h 6"/>
                          <a:gd name="T8" fmla="*/ 0 w 16"/>
                          <a:gd name="T9" fmla="*/ 6 h 6"/>
                          <a:gd name="T10" fmla="*/ 0 w 16"/>
                          <a:gd name="T11" fmla="*/ 0 h 6"/>
                          <a:gd name="T12" fmla="*/ 0 60000 65536"/>
                          <a:gd name="T13" fmla="*/ 0 60000 65536"/>
                          <a:gd name="T14" fmla="*/ 0 60000 65536"/>
                          <a:gd name="T15" fmla="*/ 0 60000 65536"/>
                          <a:gd name="T16" fmla="*/ 0 60000 65536"/>
                          <a:gd name="T17" fmla="*/ 0 60000 65536"/>
                          <a:gd name="T18" fmla="*/ 0 w 16"/>
                          <a:gd name="T19" fmla="*/ 0 h 6"/>
                          <a:gd name="T20" fmla="*/ 16 w 16"/>
                          <a:gd name="T21" fmla="*/ 6 h 6"/>
                        </a:gdLst>
                        <a:ahLst/>
                        <a:cxnLst>
                          <a:cxn ang="T12">
                            <a:pos x="T0" y="T1"/>
                          </a:cxn>
                          <a:cxn ang="T13">
                            <a:pos x="T2" y="T3"/>
                          </a:cxn>
                          <a:cxn ang="T14">
                            <a:pos x="T4" y="T5"/>
                          </a:cxn>
                          <a:cxn ang="T15">
                            <a:pos x="T6" y="T7"/>
                          </a:cxn>
                          <a:cxn ang="T16">
                            <a:pos x="T8" y="T9"/>
                          </a:cxn>
                          <a:cxn ang="T17">
                            <a:pos x="T10" y="T11"/>
                          </a:cxn>
                        </a:cxnLst>
                        <a:rect l="T18" t="T19" r="T20" b="T21"/>
                        <a:pathLst>
                          <a:path w="16" h="6">
                            <a:moveTo>
                              <a:pt x="0" y="0"/>
                            </a:moveTo>
                            <a:lnTo>
                              <a:pt x="0" y="0"/>
                            </a:lnTo>
                            <a:lnTo>
                              <a:pt x="16" y="0"/>
                            </a:lnTo>
                            <a:lnTo>
                              <a:pt x="16" y="6"/>
                            </a:lnTo>
                            <a:lnTo>
                              <a:pt x="0" y="6"/>
                            </a:lnTo>
                            <a:lnTo>
                              <a:pt x="0" y="0"/>
                            </a:lnTo>
                            <a:close/>
                          </a:path>
                        </a:pathLst>
                      </a:custGeom>
                      <a:solidFill>
                        <a:srgbClr val="000000"/>
                      </a:solidFill>
                      <a:ln w="9525">
                        <a:noFill/>
                        <a:round/>
                        <a:headEnd/>
                        <a:tailEnd/>
                      </a:ln>
                    </p:spPr>
                    <p:txBody>
                      <a:bodyPr/>
                      <a:lstStyle/>
                      <a:p>
                        <a:endParaRPr lang="en-US"/>
                      </a:p>
                    </p:txBody>
                  </p:sp>
                  <p:sp>
                    <p:nvSpPr>
                      <p:cNvPr id="52609" name="Freeform 953"/>
                      <p:cNvSpPr>
                        <a:spLocks/>
                      </p:cNvSpPr>
                      <p:nvPr/>
                    </p:nvSpPr>
                    <p:spPr bwMode="auto">
                      <a:xfrm>
                        <a:off x="3834" y="2227"/>
                        <a:ext cx="3" cy="3"/>
                      </a:xfrm>
                      <a:custGeom>
                        <a:avLst/>
                        <a:gdLst>
                          <a:gd name="T0" fmla="*/ 0 w 3"/>
                          <a:gd name="T1" fmla="*/ 0 h 3"/>
                          <a:gd name="T2" fmla="*/ 0 w 3"/>
                          <a:gd name="T3" fmla="*/ 0 h 3"/>
                          <a:gd name="T4" fmla="*/ 3 w 3"/>
                          <a:gd name="T5" fmla="*/ 0 h 3"/>
                          <a:gd name="T6" fmla="*/ 3 w 3"/>
                          <a:gd name="T7" fmla="*/ 3 h 3"/>
                          <a:gd name="T8" fmla="*/ 0 w 3"/>
                          <a:gd name="T9" fmla="*/ 3 h 3"/>
                          <a:gd name="T10" fmla="*/ 0 w 3"/>
                          <a:gd name="T11" fmla="*/ 0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0"/>
                            </a:moveTo>
                            <a:lnTo>
                              <a:pt x="0" y="0"/>
                            </a:lnTo>
                            <a:lnTo>
                              <a:pt x="3" y="0"/>
                            </a:lnTo>
                            <a:lnTo>
                              <a:pt x="3" y="3"/>
                            </a:lnTo>
                            <a:lnTo>
                              <a:pt x="0" y="3"/>
                            </a:lnTo>
                            <a:lnTo>
                              <a:pt x="0" y="0"/>
                            </a:lnTo>
                            <a:close/>
                          </a:path>
                        </a:pathLst>
                      </a:custGeom>
                      <a:solidFill>
                        <a:srgbClr val="000000"/>
                      </a:solidFill>
                      <a:ln w="9525">
                        <a:noFill/>
                        <a:round/>
                        <a:headEnd/>
                        <a:tailEnd/>
                      </a:ln>
                    </p:spPr>
                    <p:txBody>
                      <a:bodyPr/>
                      <a:lstStyle/>
                      <a:p>
                        <a:endParaRPr lang="en-US"/>
                      </a:p>
                    </p:txBody>
                  </p:sp>
                </p:grpSp>
                <p:grpSp>
                  <p:nvGrpSpPr>
                    <p:cNvPr id="52601" name="Group 954"/>
                    <p:cNvGrpSpPr>
                      <a:grpSpLocks/>
                    </p:cNvGrpSpPr>
                    <p:nvPr/>
                  </p:nvGrpSpPr>
                  <p:grpSpPr bwMode="auto">
                    <a:xfrm>
                      <a:off x="3834" y="2237"/>
                      <a:ext cx="68" cy="20"/>
                      <a:chOff x="3834" y="2237"/>
                      <a:chExt cx="68" cy="20"/>
                    </a:xfrm>
                  </p:grpSpPr>
                  <p:sp>
                    <p:nvSpPr>
                      <p:cNvPr id="52602" name="Freeform 955"/>
                      <p:cNvSpPr>
                        <a:spLocks/>
                      </p:cNvSpPr>
                      <p:nvPr/>
                    </p:nvSpPr>
                    <p:spPr bwMode="auto">
                      <a:xfrm>
                        <a:off x="3853" y="2237"/>
                        <a:ext cx="4" cy="6"/>
                      </a:xfrm>
                      <a:custGeom>
                        <a:avLst/>
                        <a:gdLst>
                          <a:gd name="T0" fmla="*/ 0 w 4"/>
                          <a:gd name="T1" fmla="*/ 0 h 6"/>
                          <a:gd name="T2" fmla="*/ 0 w 4"/>
                          <a:gd name="T3" fmla="*/ 0 h 6"/>
                          <a:gd name="T4" fmla="*/ 4 w 4"/>
                          <a:gd name="T5" fmla="*/ 6 h 6"/>
                          <a:gd name="T6" fmla="*/ 0 w 4"/>
                          <a:gd name="T7" fmla="*/ 6 h 6"/>
                          <a:gd name="T8" fmla="*/ 0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0" y="0"/>
                            </a:moveTo>
                            <a:lnTo>
                              <a:pt x="0" y="0"/>
                            </a:lnTo>
                            <a:lnTo>
                              <a:pt x="4" y="6"/>
                            </a:lnTo>
                            <a:lnTo>
                              <a:pt x="0" y="6"/>
                            </a:lnTo>
                            <a:lnTo>
                              <a:pt x="0" y="0"/>
                            </a:lnTo>
                            <a:close/>
                          </a:path>
                        </a:pathLst>
                      </a:custGeom>
                      <a:solidFill>
                        <a:srgbClr val="000000"/>
                      </a:solidFill>
                      <a:ln w="9525">
                        <a:noFill/>
                        <a:round/>
                        <a:headEnd/>
                        <a:tailEnd/>
                      </a:ln>
                    </p:spPr>
                    <p:txBody>
                      <a:bodyPr/>
                      <a:lstStyle/>
                      <a:p>
                        <a:endParaRPr lang="en-US"/>
                      </a:p>
                    </p:txBody>
                  </p:sp>
                  <p:sp>
                    <p:nvSpPr>
                      <p:cNvPr id="52603" name="Freeform 956"/>
                      <p:cNvSpPr>
                        <a:spLocks/>
                      </p:cNvSpPr>
                      <p:nvPr/>
                    </p:nvSpPr>
                    <p:spPr bwMode="auto">
                      <a:xfrm>
                        <a:off x="3863" y="2250"/>
                        <a:ext cx="17" cy="7"/>
                      </a:xfrm>
                      <a:custGeom>
                        <a:avLst/>
                        <a:gdLst>
                          <a:gd name="T0" fmla="*/ 0 w 17"/>
                          <a:gd name="T1" fmla="*/ 0 h 7"/>
                          <a:gd name="T2" fmla="*/ 0 w 17"/>
                          <a:gd name="T3" fmla="*/ 0 h 7"/>
                          <a:gd name="T4" fmla="*/ 17 w 17"/>
                          <a:gd name="T5" fmla="*/ 0 h 7"/>
                          <a:gd name="T6" fmla="*/ 17 w 17"/>
                          <a:gd name="T7" fmla="*/ 7 h 7"/>
                          <a:gd name="T8" fmla="*/ 0 w 17"/>
                          <a:gd name="T9" fmla="*/ 0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0"/>
                            </a:moveTo>
                            <a:lnTo>
                              <a:pt x="0" y="0"/>
                            </a:lnTo>
                            <a:lnTo>
                              <a:pt x="17" y="0"/>
                            </a:lnTo>
                            <a:lnTo>
                              <a:pt x="17" y="7"/>
                            </a:lnTo>
                            <a:lnTo>
                              <a:pt x="0" y="0"/>
                            </a:lnTo>
                            <a:close/>
                          </a:path>
                        </a:pathLst>
                      </a:custGeom>
                      <a:solidFill>
                        <a:srgbClr val="000000"/>
                      </a:solidFill>
                      <a:ln w="9525">
                        <a:noFill/>
                        <a:round/>
                        <a:headEnd/>
                        <a:tailEnd/>
                      </a:ln>
                    </p:spPr>
                    <p:txBody>
                      <a:bodyPr/>
                      <a:lstStyle/>
                      <a:p>
                        <a:endParaRPr lang="en-US"/>
                      </a:p>
                    </p:txBody>
                  </p:sp>
                  <p:sp>
                    <p:nvSpPr>
                      <p:cNvPr id="52604" name="Freeform 957"/>
                      <p:cNvSpPr>
                        <a:spLocks/>
                      </p:cNvSpPr>
                      <p:nvPr/>
                    </p:nvSpPr>
                    <p:spPr bwMode="auto">
                      <a:xfrm>
                        <a:off x="3886" y="2250"/>
                        <a:ext cx="16" cy="7"/>
                      </a:xfrm>
                      <a:custGeom>
                        <a:avLst/>
                        <a:gdLst>
                          <a:gd name="T0" fmla="*/ 0 w 16"/>
                          <a:gd name="T1" fmla="*/ 0 h 7"/>
                          <a:gd name="T2" fmla="*/ 0 w 16"/>
                          <a:gd name="T3" fmla="*/ 0 h 7"/>
                          <a:gd name="T4" fmla="*/ 16 w 16"/>
                          <a:gd name="T5" fmla="*/ 0 h 7"/>
                          <a:gd name="T6" fmla="*/ 16 w 16"/>
                          <a:gd name="T7" fmla="*/ 7 h 7"/>
                          <a:gd name="T8" fmla="*/ 0 w 16"/>
                          <a:gd name="T9" fmla="*/ 7 h 7"/>
                          <a:gd name="T10" fmla="*/ 0 w 16"/>
                          <a:gd name="T11" fmla="*/ 0 h 7"/>
                          <a:gd name="T12" fmla="*/ 0 60000 65536"/>
                          <a:gd name="T13" fmla="*/ 0 60000 65536"/>
                          <a:gd name="T14" fmla="*/ 0 60000 65536"/>
                          <a:gd name="T15" fmla="*/ 0 60000 65536"/>
                          <a:gd name="T16" fmla="*/ 0 60000 65536"/>
                          <a:gd name="T17" fmla="*/ 0 60000 65536"/>
                          <a:gd name="T18" fmla="*/ 0 w 16"/>
                          <a:gd name="T19" fmla="*/ 0 h 7"/>
                          <a:gd name="T20" fmla="*/ 16 w 16"/>
                          <a:gd name="T21" fmla="*/ 7 h 7"/>
                        </a:gdLst>
                        <a:ahLst/>
                        <a:cxnLst>
                          <a:cxn ang="T12">
                            <a:pos x="T0" y="T1"/>
                          </a:cxn>
                          <a:cxn ang="T13">
                            <a:pos x="T2" y="T3"/>
                          </a:cxn>
                          <a:cxn ang="T14">
                            <a:pos x="T4" y="T5"/>
                          </a:cxn>
                          <a:cxn ang="T15">
                            <a:pos x="T6" y="T7"/>
                          </a:cxn>
                          <a:cxn ang="T16">
                            <a:pos x="T8" y="T9"/>
                          </a:cxn>
                          <a:cxn ang="T17">
                            <a:pos x="T10" y="T11"/>
                          </a:cxn>
                        </a:cxnLst>
                        <a:rect l="T18" t="T19" r="T20" b="T21"/>
                        <a:pathLst>
                          <a:path w="16" h="7">
                            <a:moveTo>
                              <a:pt x="0" y="0"/>
                            </a:moveTo>
                            <a:lnTo>
                              <a:pt x="0" y="0"/>
                            </a:lnTo>
                            <a:lnTo>
                              <a:pt x="16" y="0"/>
                            </a:lnTo>
                            <a:lnTo>
                              <a:pt x="16" y="7"/>
                            </a:lnTo>
                            <a:lnTo>
                              <a:pt x="0" y="7"/>
                            </a:lnTo>
                            <a:lnTo>
                              <a:pt x="0" y="0"/>
                            </a:lnTo>
                            <a:close/>
                          </a:path>
                        </a:pathLst>
                      </a:custGeom>
                      <a:solidFill>
                        <a:srgbClr val="000000"/>
                      </a:solidFill>
                      <a:ln w="9525">
                        <a:noFill/>
                        <a:round/>
                        <a:headEnd/>
                        <a:tailEnd/>
                      </a:ln>
                    </p:spPr>
                    <p:txBody>
                      <a:bodyPr/>
                      <a:lstStyle/>
                      <a:p>
                        <a:endParaRPr lang="en-US"/>
                      </a:p>
                    </p:txBody>
                  </p:sp>
                  <p:sp>
                    <p:nvSpPr>
                      <p:cNvPr id="52605" name="Freeform 958"/>
                      <p:cNvSpPr>
                        <a:spLocks/>
                      </p:cNvSpPr>
                      <p:nvPr/>
                    </p:nvSpPr>
                    <p:spPr bwMode="auto">
                      <a:xfrm>
                        <a:off x="3834" y="2237"/>
                        <a:ext cx="3" cy="6"/>
                      </a:xfrm>
                      <a:custGeom>
                        <a:avLst/>
                        <a:gdLst>
                          <a:gd name="T0" fmla="*/ 0 w 3"/>
                          <a:gd name="T1" fmla="*/ 0 h 6"/>
                          <a:gd name="T2" fmla="*/ 0 w 3"/>
                          <a:gd name="T3" fmla="*/ 0 h 6"/>
                          <a:gd name="T4" fmla="*/ 3 w 3"/>
                          <a:gd name="T5" fmla="*/ 0 h 6"/>
                          <a:gd name="T6" fmla="*/ 3 w 3"/>
                          <a:gd name="T7" fmla="*/ 6 h 6"/>
                          <a:gd name="T8" fmla="*/ 0 w 3"/>
                          <a:gd name="T9" fmla="*/ 6 h 6"/>
                          <a:gd name="T10" fmla="*/ 0 w 3"/>
                          <a:gd name="T11" fmla="*/ 0 h 6"/>
                          <a:gd name="T12" fmla="*/ 0 60000 65536"/>
                          <a:gd name="T13" fmla="*/ 0 60000 65536"/>
                          <a:gd name="T14" fmla="*/ 0 60000 65536"/>
                          <a:gd name="T15" fmla="*/ 0 60000 65536"/>
                          <a:gd name="T16" fmla="*/ 0 60000 65536"/>
                          <a:gd name="T17" fmla="*/ 0 60000 65536"/>
                          <a:gd name="T18" fmla="*/ 0 w 3"/>
                          <a:gd name="T19" fmla="*/ 0 h 6"/>
                          <a:gd name="T20" fmla="*/ 3 w 3"/>
                          <a:gd name="T21" fmla="*/ 6 h 6"/>
                        </a:gdLst>
                        <a:ahLst/>
                        <a:cxnLst>
                          <a:cxn ang="T12">
                            <a:pos x="T0" y="T1"/>
                          </a:cxn>
                          <a:cxn ang="T13">
                            <a:pos x="T2" y="T3"/>
                          </a:cxn>
                          <a:cxn ang="T14">
                            <a:pos x="T4" y="T5"/>
                          </a:cxn>
                          <a:cxn ang="T15">
                            <a:pos x="T6" y="T7"/>
                          </a:cxn>
                          <a:cxn ang="T16">
                            <a:pos x="T8" y="T9"/>
                          </a:cxn>
                          <a:cxn ang="T17">
                            <a:pos x="T10" y="T11"/>
                          </a:cxn>
                        </a:cxnLst>
                        <a:rect l="T18" t="T19" r="T20" b="T21"/>
                        <a:pathLst>
                          <a:path w="3" h="6">
                            <a:moveTo>
                              <a:pt x="0" y="0"/>
                            </a:moveTo>
                            <a:lnTo>
                              <a:pt x="0" y="0"/>
                            </a:lnTo>
                            <a:lnTo>
                              <a:pt x="3" y="0"/>
                            </a:lnTo>
                            <a:lnTo>
                              <a:pt x="3" y="6"/>
                            </a:lnTo>
                            <a:lnTo>
                              <a:pt x="0" y="6"/>
                            </a:lnTo>
                            <a:lnTo>
                              <a:pt x="0" y="0"/>
                            </a:lnTo>
                            <a:close/>
                          </a:path>
                        </a:pathLst>
                      </a:custGeom>
                      <a:solidFill>
                        <a:srgbClr val="000000"/>
                      </a:solidFill>
                      <a:ln w="9525">
                        <a:noFill/>
                        <a:round/>
                        <a:headEnd/>
                        <a:tailEnd/>
                      </a:ln>
                    </p:spPr>
                    <p:txBody>
                      <a:bodyPr/>
                      <a:lstStyle/>
                      <a:p>
                        <a:endParaRPr lang="en-US"/>
                      </a:p>
                    </p:txBody>
                  </p:sp>
                </p:grpSp>
              </p:grpSp>
            </p:grpSp>
          </p:grpSp>
          <p:grpSp>
            <p:nvGrpSpPr>
              <p:cNvPr id="52498" name="Group 959"/>
              <p:cNvGrpSpPr>
                <a:grpSpLocks/>
              </p:cNvGrpSpPr>
              <p:nvPr/>
            </p:nvGrpSpPr>
            <p:grpSpPr bwMode="auto">
              <a:xfrm>
                <a:off x="3929" y="2188"/>
                <a:ext cx="137" cy="311"/>
                <a:chOff x="3929" y="2188"/>
                <a:chExt cx="137" cy="311"/>
              </a:xfrm>
            </p:grpSpPr>
            <p:grpSp>
              <p:nvGrpSpPr>
                <p:cNvPr id="52570" name="Group 960"/>
                <p:cNvGrpSpPr>
                  <a:grpSpLocks/>
                </p:cNvGrpSpPr>
                <p:nvPr/>
              </p:nvGrpSpPr>
              <p:grpSpPr bwMode="auto">
                <a:xfrm>
                  <a:off x="3929" y="2188"/>
                  <a:ext cx="137" cy="311"/>
                  <a:chOff x="3929" y="2188"/>
                  <a:chExt cx="137" cy="311"/>
                </a:xfrm>
              </p:grpSpPr>
              <p:sp>
                <p:nvSpPr>
                  <p:cNvPr id="52584" name="Freeform 961"/>
                  <p:cNvSpPr>
                    <a:spLocks/>
                  </p:cNvSpPr>
                  <p:nvPr/>
                </p:nvSpPr>
                <p:spPr bwMode="auto">
                  <a:xfrm>
                    <a:off x="3961" y="2201"/>
                    <a:ext cx="72" cy="16"/>
                  </a:xfrm>
                  <a:custGeom>
                    <a:avLst/>
                    <a:gdLst>
                      <a:gd name="T0" fmla="*/ 0 w 72"/>
                      <a:gd name="T1" fmla="*/ 16 h 16"/>
                      <a:gd name="T2" fmla="*/ 0 w 72"/>
                      <a:gd name="T3" fmla="*/ 16 h 16"/>
                      <a:gd name="T4" fmla="*/ 40 w 72"/>
                      <a:gd name="T5" fmla="*/ 16 h 16"/>
                      <a:gd name="T6" fmla="*/ 72 w 72"/>
                      <a:gd name="T7" fmla="*/ 10 h 16"/>
                      <a:gd name="T8" fmla="*/ 30 w 72"/>
                      <a:gd name="T9" fmla="*/ 0 h 16"/>
                      <a:gd name="T10" fmla="*/ 0 w 72"/>
                      <a:gd name="T11" fmla="*/ 16 h 16"/>
                      <a:gd name="T12" fmla="*/ 0 60000 65536"/>
                      <a:gd name="T13" fmla="*/ 0 60000 65536"/>
                      <a:gd name="T14" fmla="*/ 0 60000 65536"/>
                      <a:gd name="T15" fmla="*/ 0 60000 65536"/>
                      <a:gd name="T16" fmla="*/ 0 60000 65536"/>
                      <a:gd name="T17" fmla="*/ 0 60000 65536"/>
                      <a:gd name="T18" fmla="*/ 0 w 72"/>
                      <a:gd name="T19" fmla="*/ 0 h 16"/>
                      <a:gd name="T20" fmla="*/ 72 w 7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72" h="16">
                        <a:moveTo>
                          <a:pt x="0" y="16"/>
                        </a:moveTo>
                        <a:lnTo>
                          <a:pt x="0" y="16"/>
                        </a:lnTo>
                        <a:lnTo>
                          <a:pt x="40" y="16"/>
                        </a:lnTo>
                        <a:lnTo>
                          <a:pt x="72" y="10"/>
                        </a:lnTo>
                        <a:lnTo>
                          <a:pt x="30" y="0"/>
                        </a:lnTo>
                        <a:lnTo>
                          <a:pt x="0" y="16"/>
                        </a:lnTo>
                        <a:close/>
                      </a:path>
                    </a:pathLst>
                  </a:custGeom>
                  <a:solidFill>
                    <a:srgbClr val="909D9D"/>
                  </a:solidFill>
                  <a:ln w="9525">
                    <a:noFill/>
                    <a:round/>
                    <a:headEnd/>
                    <a:tailEnd/>
                  </a:ln>
                </p:spPr>
                <p:txBody>
                  <a:bodyPr/>
                  <a:lstStyle/>
                  <a:p>
                    <a:endParaRPr lang="en-US"/>
                  </a:p>
                </p:txBody>
              </p:sp>
              <p:grpSp>
                <p:nvGrpSpPr>
                  <p:cNvPr id="52585" name="Group 962"/>
                  <p:cNvGrpSpPr>
                    <a:grpSpLocks/>
                  </p:cNvGrpSpPr>
                  <p:nvPr/>
                </p:nvGrpSpPr>
                <p:grpSpPr bwMode="auto">
                  <a:xfrm>
                    <a:off x="3974" y="2188"/>
                    <a:ext cx="46" cy="29"/>
                    <a:chOff x="3974" y="2188"/>
                    <a:chExt cx="46" cy="29"/>
                  </a:xfrm>
                </p:grpSpPr>
                <p:sp>
                  <p:nvSpPr>
                    <p:cNvPr id="52592" name="Freeform 963"/>
                    <p:cNvSpPr>
                      <a:spLocks/>
                    </p:cNvSpPr>
                    <p:nvPr/>
                  </p:nvSpPr>
                  <p:spPr bwMode="auto">
                    <a:xfrm>
                      <a:off x="3974" y="2201"/>
                      <a:ext cx="27" cy="16"/>
                    </a:xfrm>
                    <a:custGeom>
                      <a:avLst/>
                      <a:gdLst>
                        <a:gd name="T0" fmla="*/ 0 w 27"/>
                        <a:gd name="T1" fmla="*/ 0 h 16"/>
                        <a:gd name="T2" fmla="*/ 0 w 27"/>
                        <a:gd name="T3" fmla="*/ 0 h 16"/>
                        <a:gd name="T4" fmla="*/ 27 w 27"/>
                        <a:gd name="T5" fmla="*/ 10 h 16"/>
                        <a:gd name="T6" fmla="*/ 27 w 27"/>
                        <a:gd name="T7" fmla="*/ 16 h 16"/>
                        <a:gd name="T8" fmla="*/ 0 w 27"/>
                        <a:gd name="T9" fmla="*/ 16 h 16"/>
                        <a:gd name="T10" fmla="*/ 0 w 27"/>
                        <a:gd name="T11" fmla="*/ 0 h 16"/>
                        <a:gd name="T12" fmla="*/ 0 60000 65536"/>
                        <a:gd name="T13" fmla="*/ 0 60000 65536"/>
                        <a:gd name="T14" fmla="*/ 0 60000 65536"/>
                        <a:gd name="T15" fmla="*/ 0 60000 65536"/>
                        <a:gd name="T16" fmla="*/ 0 60000 65536"/>
                        <a:gd name="T17" fmla="*/ 0 60000 65536"/>
                        <a:gd name="T18" fmla="*/ 0 w 27"/>
                        <a:gd name="T19" fmla="*/ 0 h 16"/>
                        <a:gd name="T20" fmla="*/ 27 w 27"/>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7" h="16">
                          <a:moveTo>
                            <a:pt x="0" y="0"/>
                          </a:moveTo>
                          <a:lnTo>
                            <a:pt x="0" y="0"/>
                          </a:lnTo>
                          <a:lnTo>
                            <a:pt x="27" y="10"/>
                          </a:lnTo>
                          <a:lnTo>
                            <a:pt x="27" y="16"/>
                          </a:lnTo>
                          <a:lnTo>
                            <a:pt x="0" y="16"/>
                          </a:lnTo>
                          <a:lnTo>
                            <a:pt x="0" y="0"/>
                          </a:lnTo>
                          <a:close/>
                        </a:path>
                      </a:pathLst>
                    </a:custGeom>
                    <a:solidFill>
                      <a:srgbClr val="596464"/>
                    </a:solidFill>
                    <a:ln w="9525">
                      <a:noFill/>
                      <a:round/>
                      <a:headEnd/>
                      <a:tailEnd/>
                    </a:ln>
                  </p:spPr>
                  <p:txBody>
                    <a:bodyPr/>
                    <a:lstStyle/>
                    <a:p>
                      <a:endParaRPr lang="en-US"/>
                    </a:p>
                  </p:txBody>
                </p:sp>
                <p:sp>
                  <p:nvSpPr>
                    <p:cNvPr id="52593" name="Freeform 964"/>
                    <p:cNvSpPr>
                      <a:spLocks/>
                    </p:cNvSpPr>
                    <p:nvPr/>
                  </p:nvSpPr>
                  <p:spPr bwMode="auto">
                    <a:xfrm>
                      <a:off x="4004" y="2201"/>
                      <a:ext cx="16" cy="16"/>
                    </a:xfrm>
                    <a:custGeom>
                      <a:avLst/>
                      <a:gdLst>
                        <a:gd name="T0" fmla="*/ 0 w 16"/>
                        <a:gd name="T1" fmla="*/ 10 h 16"/>
                        <a:gd name="T2" fmla="*/ 0 w 16"/>
                        <a:gd name="T3" fmla="*/ 10 h 16"/>
                        <a:gd name="T4" fmla="*/ 0 w 16"/>
                        <a:gd name="T5" fmla="*/ 16 h 16"/>
                        <a:gd name="T6" fmla="*/ 16 w 16"/>
                        <a:gd name="T7" fmla="*/ 10 h 16"/>
                        <a:gd name="T8" fmla="*/ 16 w 16"/>
                        <a:gd name="T9" fmla="*/ 0 h 16"/>
                        <a:gd name="T10" fmla="*/ 0 w 16"/>
                        <a:gd name="T11" fmla="*/ 10 h 16"/>
                        <a:gd name="T12" fmla="*/ 0 60000 65536"/>
                        <a:gd name="T13" fmla="*/ 0 60000 65536"/>
                        <a:gd name="T14" fmla="*/ 0 60000 65536"/>
                        <a:gd name="T15" fmla="*/ 0 60000 65536"/>
                        <a:gd name="T16" fmla="*/ 0 60000 65536"/>
                        <a:gd name="T17" fmla="*/ 0 60000 65536"/>
                        <a:gd name="T18" fmla="*/ 0 w 16"/>
                        <a:gd name="T19" fmla="*/ 0 h 16"/>
                        <a:gd name="T20" fmla="*/ 16 w 16"/>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6" h="16">
                          <a:moveTo>
                            <a:pt x="0" y="10"/>
                          </a:moveTo>
                          <a:lnTo>
                            <a:pt x="0" y="10"/>
                          </a:lnTo>
                          <a:lnTo>
                            <a:pt x="0" y="16"/>
                          </a:lnTo>
                          <a:lnTo>
                            <a:pt x="16" y="10"/>
                          </a:lnTo>
                          <a:lnTo>
                            <a:pt x="16" y="0"/>
                          </a:lnTo>
                          <a:lnTo>
                            <a:pt x="0" y="10"/>
                          </a:lnTo>
                          <a:close/>
                        </a:path>
                      </a:pathLst>
                    </a:custGeom>
                    <a:solidFill>
                      <a:srgbClr val="383838"/>
                    </a:solidFill>
                    <a:ln w="9525">
                      <a:noFill/>
                      <a:round/>
                      <a:headEnd/>
                      <a:tailEnd/>
                    </a:ln>
                  </p:spPr>
                  <p:txBody>
                    <a:bodyPr/>
                    <a:lstStyle/>
                    <a:p>
                      <a:endParaRPr lang="en-US"/>
                    </a:p>
                  </p:txBody>
                </p:sp>
                <p:sp>
                  <p:nvSpPr>
                    <p:cNvPr id="52594" name="Freeform 965"/>
                    <p:cNvSpPr>
                      <a:spLocks/>
                    </p:cNvSpPr>
                    <p:nvPr/>
                  </p:nvSpPr>
                  <p:spPr bwMode="auto">
                    <a:xfrm>
                      <a:off x="3974" y="2188"/>
                      <a:ext cx="46" cy="20"/>
                    </a:xfrm>
                    <a:custGeom>
                      <a:avLst/>
                      <a:gdLst>
                        <a:gd name="T0" fmla="*/ 0 w 46"/>
                        <a:gd name="T1" fmla="*/ 10 h 20"/>
                        <a:gd name="T2" fmla="*/ 0 w 46"/>
                        <a:gd name="T3" fmla="*/ 10 h 20"/>
                        <a:gd name="T4" fmla="*/ 27 w 46"/>
                        <a:gd name="T5" fmla="*/ 20 h 20"/>
                        <a:gd name="T6" fmla="*/ 46 w 46"/>
                        <a:gd name="T7" fmla="*/ 10 h 20"/>
                        <a:gd name="T8" fmla="*/ 17 w 46"/>
                        <a:gd name="T9" fmla="*/ 0 h 20"/>
                        <a:gd name="T10" fmla="*/ 0 w 46"/>
                        <a:gd name="T11" fmla="*/ 10 h 20"/>
                        <a:gd name="T12" fmla="*/ 0 60000 65536"/>
                        <a:gd name="T13" fmla="*/ 0 60000 65536"/>
                        <a:gd name="T14" fmla="*/ 0 60000 65536"/>
                        <a:gd name="T15" fmla="*/ 0 60000 65536"/>
                        <a:gd name="T16" fmla="*/ 0 60000 65536"/>
                        <a:gd name="T17" fmla="*/ 0 60000 65536"/>
                        <a:gd name="T18" fmla="*/ 0 w 46"/>
                        <a:gd name="T19" fmla="*/ 0 h 20"/>
                        <a:gd name="T20" fmla="*/ 46 w 46"/>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46" h="20">
                          <a:moveTo>
                            <a:pt x="0" y="10"/>
                          </a:moveTo>
                          <a:lnTo>
                            <a:pt x="0" y="10"/>
                          </a:lnTo>
                          <a:lnTo>
                            <a:pt x="27" y="20"/>
                          </a:lnTo>
                          <a:lnTo>
                            <a:pt x="46" y="10"/>
                          </a:lnTo>
                          <a:lnTo>
                            <a:pt x="17" y="0"/>
                          </a:lnTo>
                          <a:lnTo>
                            <a:pt x="0" y="10"/>
                          </a:lnTo>
                          <a:close/>
                        </a:path>
                      </a:pathLst>
                    </a:custGeom>
                    <a:solidFill>
                      <a:srgbClr val="909D9D"/>
                    </a:solidFill>
                    <a:ln w="9525">
                      <a:noFill/>
                      <a:round/>
                      <a:headEnd/>
                      <a:tailEnd/>
                    </a:ln>
                  </p:spPr>
                  <p:txBody>
                    <a:bodyPr/>
                    <a:lstStyle/>
                    <a:p>
                      <a:endParaRPr lang="en-US"/>
                    </a:p>
                  </p:txBody>
                </p:sp>
              </p:grpSp>
              <p:sp>
                <p:nvSpPr>
                  <p:cNvPr id="52586" name="Freeform 966"/>
                  <p:cNvSpPr>
                    <a:spLocks/>
                  </p:cNvSpPr>
                  <p:nvPr/>
                </p:nvSpPr>
                <p:spPr bwMode="auto">
                  <a:xfrm>
                    <a:off x="3961" y="2227"/>
                    <a:ext cx="40" cy="102"/>
                  </a:xfrm>
                  <a:custGeom>
                    <a:avLst/>
                    <a:gdLst>
                      <a:gd name="T0" fmla="*/ 0 w 40"/>
                      <a:gd name="T1" fmla="*/ 0 h 102"/>
                      <a:gd name="T2" fmla="*/ 0 w 40"/>
                      <a:gd name="T3" fmla="*/ 0 h 102"/>
                      <a:gd name="T4" fmla="*/ 40 w 40"/>
                      <a:gd name="T5" fmla="*/ 0 h 102"/>
                      <a:gd name="T6" fmla="*/ 40 w 40"/>
                      <a:gd name="T7" fmla="*/ 102 h 102"/>
                      <a:gd name="T8" fmla="*/ 0 w 40"/>
                      <a:gd name="T9" fmla="*/ 88 h 102"/>
                      <a:gd name="T10" fmla="*/ 0 w 40"/>
                      <a:gd name="T11" fmla="*/ 0 h 102"/>
                      <a:gd name="T12" fmla="*/ 0 60000 65536"/>
                      <a:gd name="T13" fmla="*/ 0 60000 65536"/>
                      <a:gd name="T14" fmla="*/ 0 60000 65536"/>
                      <a:gd name="T15" fmla="*/ 0 60000 65536"/>
                      <a:gd name="T16" fmla="*/ 0 60000 65536"/>
                      <a:gd name="T17" fmla="*/ 0 60000 65536"/>
                      <a:gd name="T18" fmla="*/ 0 w 40"/>
                      <a:gd name="T19" fmla="*/ 0 h 102"/>
                      <a:gd name="T20" fmla="*/ 40 w 40"/>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40" h="102">
                        <a:moveTo>
                          <a:pt x="0" y="0"/>
                        </a:moveTo>
                        <a:lnTo>
                          <a:pt x="0" y="0"/>
                        </a:lnTo>
                        <a:lnTo>
                          <a:pt x="40" y="0"/>
                        </a:lnTo>
                        <a:lnTo>
                          <a:pt x="40" y="102"/>
                        </a:lnTo>
                        <a:lnTo>
                          <a:pt x="0" y="88"/>
                        </a:lnTo>
                        <a:lnTo>
                          <a:pt x="0" y="0"/>
                        </a:lnTo>
                        <a:close/>
                      </a:path>
                    </a:pathLst>
                  </a:custGeom>
                  <a:solidFill>
                    <a:srgbClr val="596464"/>
                  </a:solidFill>
                  <a:ln w="9525">
                    <a:noFill/>
                    <a:round/>
                    <a:headEnd/>
                    <a:tailEnd/>
                  </a:ln>
                </p:spPr>
                <p:txBody>
                  <a:bodyPr/>
                  <a:lstStyle/>
                  <a:p>
                    <a:endParaRPr lang="en-US"/>
                  </a:p>
                </p:txBody>
              </p:sp>
              <p:sp>
                <p:nvSpPr>
                  <p:cNvPr id="52587" name="Freeform 967"/>
                  <p:cNvSpPr>
                    <a:spLocks/>
                  </p:cNvSpPr>
                  <p:nvPr/>
                </p:nvSpPr>
                <p:spPr bwMode="auto">
                  <a:xfrm>
                    <a:off x="4004" y="2214"/>
                    <a:ext cx="29" cy="115"/>
                  </a:xfrm>
                  <a:custGeom>
                    <a:avLst/>
                    <a:gdLst>
                      <a:gd name="T0" fmla="*/ 0 w 29"/>
                      <a:gd name="T1" fmla="*/ 10 h 115"/>
                      <a:gd name="T2" fmla="*/ 0 w 29"/>
                      <a:gd name="T3" fmla="*/ 10 h 115"/>
                      <a:gd name="T4" fmla="*/ 29 w 29"/>
                      <a:gd name="T5" fmla="*/ 0 h 115"/>
                      <a:gd name="T6" fmla="*/ 29 w 29"/>
                      <a:gd name="T7" fmla="*/ 92 h 115"/>
                      <a:gd name="T8" fmla="*/ 0 w 29"/>
                      <a:gd name="T9" fmla="*/ 115 h 115"/>
                      <a:gd name="T10" fmla="*/ 0 w 29"/>
                      <a:gd name="T11" fmla="*/ 10 h 115"/>
                      <a:gd name="T12" fmla="*/ 0 60000 65536"/>
                      <a:gd name="T13" fmla="*/ 0 60000 65536"/>
                      <a:gd name="T14" fmla="*/ 0 60000 65536"/>
                      <a:gd name="T15" fmla="*/ 0 60000 65536"/>
                      <a:gd name="T16" fmla="*/ 0 60000 65536"/>
                      <a:gd name="T17" fmla="*/ 0 60000 65536"/>
                      <a:gd name="T18" fmla="*/ 0 w 29"/>
                      <a:gd name="T19" fmla="*/ 0 h 115"/>
                      <a:gd name="T20" fmla="*/ 29 w 29"/>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29" h="115">
                        <a:moveTo>
                          <a:pt x="0" y="10"/>
                        </a:moveTo>
                        <a:lnTo>
                          <a:pt x="0" y="10"/>
                        </a:lnTo>
                        <a:lnTo>
                          <a:pt x="29" y="0"/>
                        </a:lnTo>
                        <a:lnTo>
                          <a:pt x="29" y="92"/>
                        </a:lnTo>
                        <a:lnTo>
                          <a:pt x="0" y="115"/>
                        </a:lnTo>
                        <a:lnTo>
                          <a:pt x="0" y="10"/>
                        </a:lnTo>
                        <a:close/>
                      </a:path>
                    </a:pathLst>
                  </a:custGeom>
                  <a:solidFill>
                    <a:srgbClr val="383838"/>
                  </a:solidFill>
                  <a:ln w="9525">
                    <a:noFill/>
                    <a:round/>
                    <a:headEnd/>
                    <a:tailEnd/>
                  </a:ln>
                </p:spPr>
                <p:txBody>
                  <a:bodyPr/>
                  <a:lstStyle/>
                  <a:p>
                    <a:endParaRPr lang="en-US"/>
                  </a:p>
                </p:txBody>
              </p:sp>
              <p:sp>
                <p:nvSpPr>
                  <p:cNvPr id="52588" name="Freeform 968"/>
                  <p:cNvSpPr>
                    <a:spLocks/>
                  </p:cNvSpPr>
                  <p:nvPr/>
                </p:nvSpPr>
                <p:spPr bwMode="auto">
                  <a:xfrm>
                    <a:off x="4004" y="2312"/>
                    <a:ext cx="62" cy="75"/>
                  </a:xfrm>
                  <a:custGeom>
                    <a:avLst/>
                    <a:gdLst>
                      <a:gd name="T0" fmla="*/ 32 w 62"/>
                      <a:gd name="T1" fmla="*/ 0 h 75"/>
                      <a:gd name="T2" fmla="*/ 32 w 62"/>
                      <a:gd name="T3" fmla="*/ 0 h 75"/>
                      <a:gd name="T4" fmla="*/ 0 w 62"/>
                      <a:gd name="T5" fmla="*/ 20 h 75"/>
                      <a:gd name="T6" fmla="*/ 13 w 62"/>
                      <a:gd name="T7" fmla="*/ 75 h 75"/>
                      <a:gd name="T8" fmla="*/ 62 w 62"/>
                      <a:gd name="T9" fmla="*/ 20 h 75"/>
                      <a:gd name="T10" fmla="*/ 32 w 62"/>
                      <a:gd name="T11" fmla="*/ 0 h 75"/>
                      <a:gd name="T12" fmla="*/ 0 60000 65536"/>
                      <a:gd name="T13" fmla="*/ 0 60000 65536"/>
                      <a:gd name="T14" fmla="*/ 0 60000 65536"/>
                      <a:gd name="T15" fmla="*/ 0 60000 65536"/>
                      <a:gd name="T16" fmla="*/ 0 60000 65536"/>
                      <a:gd name="T17" fmla="*/ 0 60000 65536"/>
                      <a:gd name="T18" fmla="*/ 0 w 62"/>
                      <a:gd name="T19" fmla="*/ 0 h 75"/>
                      <a:gd name="T20" fmla="*/ 62 w 62"/>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2" h="75">
                        <a:moveTo>
                          <a:pt x="32" y="0"/>
                        </a:moveTo>
                        <a:lnTo>
                          <a:pt x="32" y="0"/>
                        </a:lnTo>
                        <a:lnTo>
                          <a:pt x="0" y="20"/>
                        </a:lnTo>
                        <a:lnTo>
                          <a:pt x="13" y="75"/>
                        </a:lnTo>
                        <a:lnTo>
                          <a:pt x="62" y="20"/>
                        </a:lnTo>
                        <a:lnTo>
                          <a:pt x="32" y="0"/>
                        </a:lnTo>
                        <a:close/>
                      </a:path>
                    </a:pathLst>
                  </a:custGeom>
                  <a:solidFill>
                    <a:srgbClr val="212121"/>
                  </a:solidFill>
                  <a:ln w="9525">
                    <a:noFill/>
                    <a:round/>
                    <a:headEnd/>
                    <a:tailEnd/>
                  </a:ln>
                </p:spPr>
                <p:txBody>
                  <a:bodyPr/>
                  <a:lstStyle/>
                  <a:p>
                    <a:endParaRPr lang="en-US"/>
                  </a:p>
                </p:txBody>
              </p:sp>
              <p:sp>
                <p:nvSpPr>
                  <p:cNvPr id="52589" name="Freeform 969"/>
                  <p:cNvSpPr>
                    <a:spLocks/>
                  </p:cNvSpPr>
                  <p:nvPr/>
                </p:nvSpPr>
                <p:spPr bwMode="auto">
                  <a:xfrm>
                    <a:off x="3929" y="2322"/>
                    <a:ext cx="81" cy="65"/>
                  </a:xfrm>
                  <a:custGeom>
                    <a:avLst/>
                    <a:gdLst>
                      <a:gd name="T0" fmla="*/ 32 w 81"/>
                      <a:gd name="T1" fmla="*/ 0 h 65"/>
                      <a:gd name="T2" fmla="*/ 32 w 81"/>
                      <a:gd name="T3" fmla="*/ 0 h 65"/>
                      <a:gd name="T4" fmla="*/ 72 w 81"/>
                      <a:gd name="T5" fmla="*/ 10 h 65"/>
                      <a:gd name="T6" fmla="*/ 81 w 81"/>
                      <a:gd name="T7" fmla="*/ 65 h 65"/>
                      <a:gd name="T8" fmla="*/ 0 w 81"/>
                      <a:gd name="T9" fmla="*/ 43 h 65"/>
                      <a:gd name="T10" fmla="*/ 32 w 81"/>
                      <a:gd name="T11" fmla="*/ 0 h 65"/>
                      <a:gd name="T12" fmla="*/ 0 60000 65536"/>
                      <a:gd name="T13" fmla="*/ 0 60000 65536"/>
                      <a:gd name="T14" fmla="*/ 0 60000 65536"/>
                      <a:gd name="T15" fmla="*/ 0 60000 65536"/>
                      <a:gd name="T16" fmla="*/ 0 60000 65536"/>
                      <a:gd name="T17" fmla="*/ 0 60000 65536"/>
                      <a:gd name="T18" fmla="*/ 0 w 81"/>
                      <a:gd name="T19" fmla="*/ 0 h 65"/>
                      <a:gd name="T20" fmla="*/ 81 w 81"/>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81" h="65">
                        <a:moveTo>
                          <a:pt x="32" y="0"/>
                        </a:moveTo>
                        <a:lnTo>
                          <a:pt x="32" y="0"/>
                        </a:lnTo>
                        <a:lnTo>
                          <a:pt x="72" y="10"/>
                        </a:lnTo>
                        <a:lnTo>
                          <a:pt x="81" y="65"/>
                        </a:lnTo>
                        <a:lnTo>
                          <a:pt x="0" y="43"/>
                        </a:lnTo>
                        <a:lnTo>
                          <a:pt x="32" y="0"/>
                        </a:lnTo>
                        <a:close/>
                      </a:path>
                    </a:pathLst>
                  </a:custGeom>
                  <a:solidFill>
                    <a:srgbClr val="3E4646"/>
                  </a:solidFill>
                  <a:ln w="9525">
                    <a:noFill/>
                    <a:round/>
                    <a:headEnd/>
                    <a:tailEnd/>
                  </a:ln>
                </p:spPr>
                <p:txBody>
                  <a:bodyPr/>
                  <a:lstStyle/>
                  <a:p>
                    <a:endParaRPr lang="en-US"/>
                  </a:p>
                </p:txBody>
              </p:sp>
              <p:sp>
                <p:nvSpPr>
                  <p:cNvPr id="52590" name="Freeform 970"/>
                  <p:cNvSpPr>
                    <a:spLocks/>
                  </p:cNvSpPr>
                  <p:nvPr/>
                </p:nvSpPr>
                <p:spPr bwMode="auto">
                  <a:xfrm>
                    <a:off x="4017" y="2335"/>
                    <a:ext cx="49" cy="164"/>
                  </a:xfrm>
                  <a:custGeom>
                    <a:avLst/>
                    <a:gdLst>
                      <a:gd name="T0" fmla="*/ 0 w 49"/>
                      <a:gd name="T1" fmla="*/ 59 h 164"/>
                      <a:gd name="T2" fmla="*/ 0 w 49"/>
                      <a:gd name="T3" fmla="*/ 59 h 164"/>
                      <a:gd name="T4" fmla="*/ 49 w 49"/>
                      <a:gd name="T5" fmla="*/ 0 h 164"/>
                      <a:gd name="T6" fmla="*/ 49 w 49"/>
                      <a:gd name="T7" fmla="*/ 92 h 164"/>
                      <a:gd name="T8" fmla="*/ 0 w 49"/>
                      <a:gd name="T9" fmla="*/ 164 h 164"/>
                      <a:gd name="T10" fmla="*/ 0 w 49"/>
                      <a:gd name="T11" fmla="*/ 59 h 164"/>
                      <a:gd name="T12" fmla="*/ 0 60000 65536"/>
                      <a:gd name="T13" fmla="*/ 0 60000 65536"/>
                      <a:gd name="T14" fmla="*/ 0 60000 65536"/>
                      <a:gd name="T15" fmla="*/ 0 60000 65536"/>
                      <a:gd name="T16" fmla="*/ 0 60000 65536"/>
                      <a:gd name="T17" fmla="*/ 0 60000 65536"/>
                      <a:gd name="T18" fmla="*/ 0 w 49"/>
                      <a:gd name="T19" fmla="*/ 0 h 164"/>
                      <a:gd name="T20" fmla="*/ 49 w 49"/>
                      <a:gd name="T21" fmla="*/ 164 h 164"/>
                    </a:gdLst>
                    <a:ahLst/>
                    <a:cxnLst>
                      <a:cxn ang="T12">
                        <a:pos x="T0" y="T1"/>
                      </a:cxn>
                      <a:cxn ang="T13">
                        <a:pos x="T2" y="T3"/>
                      </a:cxn>
                      <a:cxn ang="T14">
                        <a:pos x="T4" y="T5"/>
                      </a:cxn>
                      <a:cxn ang="T15">
                        <a:pos x="T6" y="T7"/>
                      </a:cxn>
                      <a:cxn ang="T16">
                        <a:pos x="T8" y="T9"/>
                      </a:cxn>
                      <a:cxn ang="T17">
                        <a:pos x="T10" y="T11"/>
                      </a:cxn>
                    </a:cxnLst>
                    <a:rect l="T18" t="T19" r="T20" b="T21"/>
                    <a:pathLst>
                      <a:path w="49" h="164">
                        <a:moveTo>
                          <a:pt x="0" y="59"/>
                        </a:moveTo>
                        <a:lnTo>
                          <a:pt x="0" y="59"/>
                        </a:lnTo>
                        <a:lnTo>
                          <a:pt x="49" y="0"/>
                        </a:lnTo>
                        <a:lnTo>
                          <a:pt x="49" y="92"/>
                        </a:lnTo>
                        <a:lnTo>
                          <a:pt x="0" y="164"/>
                        </a:lnTo>
                        <a:lnTo>
                          <a:pt x="0" y="59"/>
                        </a:lnTo>
                        <a:close/>
                      </a:path>
                    </a:pathLst>
                  </a:custGeom>
                  <a:solidFill>
                    <a:srgbClr val="383838"/>
                  </a:solidFill>
                  <a:ln w="9525">
                    <a:noFill/>
                    <a:round/>
                    <a:headEnd/>
                    <a:tailEnd/>
                  </a:ln>
                </p:spPr>
                <p:txBody>
                  <a:bodyPr/>
                  <a:lstStyle/>
                  <a:p>
                    <a:endParaRPr lang="en-US"/>
                  </a:p>
                </p:txBody>
              </p:sp>
              <p:sp>
                <p:nvSpPr>
                  <p:cNvPr id="52591" name="Freeform 971"/>
                  <p:cNvSpPr>
                    <a:spLocks/>
                  </p:cNvSpPr>
                  <p:nvPr/>
                </p:nvSpPr>
                <p:spPr bwMode="auto">
                  <a:xfrm>
                    <a:off x="3929" y="2371"/>
                    <a:ext cx="81" cy="128"/>
                  </a:xfrm>
                  <a:custGeom>
                    <a:avLst/>
                    <a:gdLst>
                      <a:gd name="T0" fmla="*/ 0 w 81"/>
                      <a:gd name="T1" fmla="*/ 0 h 128"/>
                      <a:gd name="T2" fmla="*/ 0 w 81"/>
                      <a:gd name="T3" fmla="*/ 0 h 128"/>
                      <a:gd name="T4" fmla="*/ 81 w 81"/>
                      <a:gd name="T5" fmla="*/ 23 h 128"/>
                      <a:gd name="T6" fmla="*/ 81 w 81"/>
                      <a:gd name="T7" fmla="*/ 128 h 128"/>
                      <a:gd name="T8" fmla="*/ 0 w 81"/>
                      <a:gd name="T9" fmla="*/ 105 h 128"/>
                      <a:gd name="T10" fmla="*/ 0 w 81"/>
                      <a:gd name="T11" fmla="*/ 0 h 128"/>
                      <a:gd name="T12" fmla="*/ 0 60000 65536"/>
                      <a:gd name="T13" fmla="*/ 0 60000 65536"/>
                      <a:gd name="T14" fmla="*/ 0 60000 65536"/>
                      <a:gd name="T15" fmla="*/ 0 60000 65536"/>
                      <a:gd name="T16" fmla="*/ 0 60000 65536"/>
                      <a:gd name="T17" fmla="*/ 0 60000 65536"/>
                      <a:gd name="T18" fmla="*/ 0 w 81"/>
                      <a:gd name="T19" fmla="*/ 0 h 128"/>
                      <a:gd name="T20" fmla="*/ 81 w 81"/>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81" h="128">
                        <a:moveTo>
                          <a:pt x="0" y="0"/>
                        </a:moveTo>
                        <a:lnTo>
                          <a:pt x="0" y="0"/>
                        </a:lnTo>
                        <a:lnTo>
                          <a:pt x="81" y="23"/>
                        </a:lnTo>
                        <a:lnTo>
                          <a:pt x="81" y="128"/>
                        </a:lnTo>
                        <a:lnTo>
                          <a:pt x="0" y="105"/>
                        </a:lnTo>
                        <a:lnTo>
                          <a:pt x="0" y="0"/>
                        </a:lnTo>
                        <a:close/>
                      </a:path>
                    </a:pathLst>
                  </a:custGeom>
                  <a:solidFill>
                    <a:srgbClr val="596464"/>
                  </a:solidFill>
                  <a:ln w="9525">
                    <a:noFill/>
                    <a:round/>
                    <a:headEnd/>
                    <a:tailEnd/>
                  </a:ln>
                </p:spPr>
                <p:txBody>
                  <a:bodyPr/>
                  <a:lstStyle/>
                  <a:p>
                    <a:endParaRPr lang="en-US"/>
                  </a:p>
                </p:txBody>
              </p:sp>
            </p:grpSp>
            <p:grpSp>
              <p:nvGrpSpPr>
                <p:cNvPr id="52571" name="Group 972"/>
                <p:cNvGrpSpPr>
                  <a:grpSpLocks/>
                </p:cNvGrpSpPr>
                <p:nvPr/>
              </p:nvGrpSpPr>
              <p:grpSpPr bwMode="auto">
                <a:xfrm>
                  <a:off x="3961" y="2227"/>
                  <a:ext cx="34" cy="66"/>
                  <a:chOff x="3961" y="2227"/>
                  <a:chExt cx="34" cy="66"/>
                </a:xfrm>
              </p:grpSpPr>
              <p:grpSp>
                <p:nvGrpSpPr>
                  <p:cNvPr id="52572" name="Group 973"/>
                  <p:cNvGrpSpPr>
                    <a:grpSpLocks/>
                  </p:cNvGrpSpPr>
                  <p:nvPr/>
                </p:nvGrpSpPr>
                <p:grpSpPr bwMode="auto">
                  <a:xfrm>
                    <a:off x="3961" y="2227"/>
                    <a:ext cx="34" cy="16"/>
                    <a:chOff x="3961" y="2227"/>
                    <a:chExt cx="34" cy="16"/>
                  </a:xfrm>
                </p:grpSpPr>
                <p:sp>
                  <p:nvSpPr>
                    <p:cNvPr id="52581" name="Freeform 974"/>
                    <p:cNvSpPr>
                      <a:spLocks/>
                    </p:cNvSpPr>
                    <p:nvPr/>
                  </p:nvSpPr>
                  <p:spPr bwMode="auto">
                    <a:xfrm>
                      <a:off x="3961" y="2227"/>
                      <a:ext cx="7" cy="16"/>
                    </a:xfrm>
                    <a:custGeom>
                      <a:avLst/>
                      <a:gdLst>
                        <a:gd name="T0" fmla="*/ 0 w 7"/>
                        <a:gd name="T1" fmla="*/ 0 h 16"/>
                        <a:gd name="T2" fmla="*/ 0 w 7"/>
                        <a:gd name="T3" fmla="*/ 0 h 16"/>
                        <a:gd name="T4" fmla="*/ 7 w 7"/>
                        <a:gd name="T5" fmla="*/ 0 h 16"/>
                        <a:gd name="T6" fmla="*/ 7 w 7"/>
                        <a:gd name="T7" fmla="*/ 16 h 16"/>
                        <a:gd name="T8" fmla="*/ 0 w 7"/>
                        <a:gd name="T9" fmla="*/ 16 h 16"/>
                        <a:gd name="T10" fmla="*/ 0 w 7"/>
                        <a:gd name="T11" fmla="*/ 0 h 16"/>
                        <a:gd name="T12" fmla="*/ 0 60000 65536"/>
                        <a:gd name="T13" fmla="*/ 0 60000 65536"/>
                        <a:gd name="T14" fmla="*/ 0 60000 65536"/>
                        <a:gd name="T15" fmla="*/ 0 60000 65536"/>
                        <a:gd name="T16" fmla="*/ 0 60000 65536"/>
                        <a:gd name="T17" fmla="*/ 0 60000 65536"/>
                        <a:gd name="T18" fmla="*/ 0 w 7"/>
                        <a:gd name="T19" fmla="*/ 0 h 16"/>
                        <a:gd name="T20" fmla="*/ 7 w 7"/>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7" h="16">
                          <a:moveTo>
                            <a:pt x="0" y="0"/>
                          </a:moveTo>
                          <a:lnTo>
                            <a:pt x="0" y="0"/>
                          </a:lnTo>
                          <a:lnTo>
                            <a:pt x="7" y="0"/>
                          </a:lnTo>
                          <a:lnTo>
                            <a:pt x="7" y="16"/>
                          </a:lnTo>
                          <a:lnTo>
                            <a:pt x="0" y="16"/>
                          </a:lnTo>
                          <a:lnTo>
                            <a:pt x="0" y="0"/>
                          </a:lnTo>
                          <a:close/>
                        </a:path>
                      </a:pathLst>
                    </a:custGeom>
                    <a:solidFill>
                      <a:srgbClr val="000000"/>
                    </a:solidFill>
                    <a:ln w="9525">
                      <a:noFill/>
                      <a:round/>
                      <a:headEnd/>
                      <a:tailEnd/>
                    </a:ln>
                  </p:spPr>
                  <p:txBody>
                    <a:bodyPr/>
                    <a:lstStyle/>
                    <a:p>
                      <a:endParaRPr lang="en-US"/>
                    </a:p>
                  </p:txBody>
                </p:sp>
                <p:sp>
                  <p:nvSpPr>
                    <p:cNvPr id="52582" name="Freeform 975"/>
                    <p:cNvSpPr>
                      <a:spLocks/>
                    </p:cNvSpPr>
                    <p:nvPr/>
                  </p:nvSpPr>
                  <p:spPr bwMode="auto">
                    <a:xfrm>
                      <a:off x="3974" y="2237"/>
                      <a:ext cx="4" cy="6"/>
                    </a:xfrm>
                    <a:custGeom>
                      <a:avLst/>
                      <a:gdLst>
                        <a:gd name="T0" fmla="*/ 0 w 4"/>
                        <a:gd name="T1" fmla="*/ 0 h 6"/>
                        <a:gd name="T2" fmla="*/ 0 w 4"/>
                        <a:gd name="T3" fmla="*/ 0 h 6"/>
                        <a:gd name="T4" fmla="*/ 4 w 4"/>
                        <a:gd name="T5" fmla="*/ 0 h 6"/>
                        <a:gd name="T6" fmla="*/ 4 w 4"/>
                        <a:gd name="T7" fmla="*/ 6 h 6"/>
                        <a:gd name="T8" fmla="*/ 0 w 4"/>
                        <a:gd name="T9" fmla="*/ 6 h 6"/>
                        <a:gd name="T10" fmla="*/ 0 w 4"/>
                        <a:gd name="T11" fmla="*/ 0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0"/>
                          </a:moveTo>
                          <a:lnTo>
                            <a:pt x="0" y="0"/>
                          </a:lnTo>
                          <a:lnTo>
                            <a:pt x="4" y="0"/>
                          </a:lnTo>
                          <a:lnTo>
                            <a:pt x="4" y="6"/>
                          </a:lnTo>
                          <a:lnTo>
                            <a:pt x="0" y="6"/>
                          </a:lnTo>
                          <a:lnTo>
                            <a:pt x="0" y="0"/>
                          </a:lnTo>
                          <a:close/>
                        </a:path>
                      </a:pathLst>
                    </a:custGeom>
                    <a:solidFill>
                      <a:srgbClr val="000000"/>
                    </a:solidFill>
                    <a:ln w="9525">
                      <a:noFill/>
                      <a:round/>
                      <a:headEnd/>
                      <a:tailEnd/>
                    </a:ln>
                  </p:spPr>
                  <p:txBody>
                    <a:bodyPr/>
                    <a:lstStyle/>
                    <a:p>
                      <a:endParaRPr lang="en-US"/>
                    </a:p>
                  </p:txBody>
                </p:sp>
                <p:sp>
                  <p:nvSpPr>
                    <p:cNvPr id="52583" name="Freeform 976"/>
                    <p:cNvSpPr>
                      <a:spLocks/>
                    </p:cNvSpPr>
                    <p:nvPr/>
                  </p:nvSpPr>
                  <p:spPr bwMode="auto">
                    <a:xfrm>
                      <a:off x="3994" y="2237"/>
                      <a:ext cx="1" cy="6"/>
                    </a:xfrm>
                    <a:custGeom>
                      <a:avLst/>
                      <a:gdLst>
                        <a:gd name="T0" fmla="*/ 0 w 1"/>
                        <a:gd name="T1" fmla="*/ 0 h 6"/>
                        <a:gd name="T2" fmla="*/ 0 w 1"/>
                        <a:gd name="T3" fmla="*/ 0 h 6"/>
                        <a:gd name="T4" fmla="*/ 0 w 1"/>
                        <a:gd name="T5" fmla="*/ 6 h 6"/>
                        <a:gd name="T6" fmla="*/ 0 w 1"/>
                        <a:gd name="T7" fmla="*/ 0 h 6"/>
                        <a:gd name="T8" fmla="*/ 0 60000 65536"/>
                        <a:gd name="T9" fmla="*/ 0 60000 65536"/>
                        <a:gd name="T10" fmla="*/ 0 60000 65536"/>
                        <a:gd name="T11" fmla="*/ 0 60000 65536"/>
                        <a:gd name="T12" fmla="*/ 0 w 1"/>
                        <a:gd name="T13" fmla="*/ 0 h 6"/>
                        <a:gd name="T14" fmla="*/ 1 w 1"/>
                        <a:gd name="T15" fmla="*/ 6 h 6"/>
                      </a:gdLst>
                      <a:ahLst/>
                      <a:cxnLst>
                        <a:cxn ang="T8">
                          <a:pos x="T0" y="T1"/>
                        </a:cxn>
                        <a:cxn ang="T9">
                          <a:pos x="T2" y="T3"/>
                        </a:cxn>
                        <a:cxn ang="T10">
                          <a:pos x="T4" y="T5"/>
                        </a:cxn>
                        <a:cxn ang="T11">
                          <a:pos x="T6" y="T7"/>
                        </a:cxn>
                      </a:cxnLst>
                      <a:rect l="T12" t="T13" r="T14" b="T15"/>
                      <a:pathLst>
                        <a:path w="1" h="6">
                          <a:moveTo>
                            <a:pt x="0" y="0"/>
                          </a:moveTo>
                          <a:lnTo>
                            <a:pt x="0" y="0"/>
                          </a:lnTo>
                          <a:lnTo>
                            <a:pt x="0" y="6"/>
                          </a:lnTo>
                          <a:lnTo>
                            <a:pt x="0" y="0"/>
                          </a:lnTo>
                          <a:close/>
                        </a:path>
                      </a:pathLst>
                    </a:custGeom>
                    <a:solidFill>
                      <a:srgbClr val="000000"/>
                    </a:solidFill>
                    <a:ln w="9525">
                      <a:noFill/>
                      <a:round/>
                      <a:headEnd/>
                      <a:tailEnd/>
                    </a:ln>
                  </p:spPr>
                  <p:txBody>
                    <a:bodyPr/>
                    <a:lstStyle/>
                    <a:p>
                      <a:endParaRPr lang="en-US"/>
                    </a:p>
                  </p:txBody>
                </p:sp>
              </p:grpSp>
              <p:grpSp>
                <p:nvGrpSpPr>
                  <p:cNvPr id="52573" name="Group 977"/>
                  <p:cNvGrpSpPr>
                    <a:grpSpLocks/>
                  </p:cNvGrpSpPr>
                  <p:nvPr/>
                </p:nvGrpSpPr>
                <p:grpSpPr bwMode="auto">
                  <a:xfrm>
                    <a:off x="3961" y="2250"/>
                    <a:ext cx="34" cy="16"/>
                    <a:chOff x="3961" y="2250"/>
                    <a:chExt cx="34" cy="16"/>
                  </a:xfrm>
                </p:grpSpPr>
                <p:sp>
                  <p:nvSpPr>
                    <p:cNvPr id="52578" name="Freeform 978"/>
                    <p:cNvSpPr>
                      <a:spLocks/>
                    </p:cNvSpPr>
                    <p:nvPr/>
                  </p:nvSpPr>
                  <p:spPr bwMode="auto">
                    <a:xfrm>
                      <a:off x="3961" y="2250"/>
                      <a:ext cx="7" cy="16"/>
                    </a:xfrm>
                    <a:custGeom>
                      <a:avLst/>
                      <a:gdLst>
                        <a:gd name="T0" fmla="*/ 0 w 7"/>
                        <a:gd name="T1" fmla="*/ 0 h 16"/>
                        <a:gd name="T2" fmla="*/ 0 w 7"/>
                        <a:gd name="T3" fmla="*/ 0 h 16"/>
                        <a:gd name="T4" fmla="*/ 7 w 7"/>
                        <a:gd name="T5" fmla="*/ 0 h 16"/>
                        <a:gd name="T6" fmla="*/ 7 w 7"/>
                        <a:gd name="T7" fmla="*/ 16 h 16"/>
                        <a:gd name="T8" fmla="*/ 0 w 7"/>
                        <a:gd name="T9" fmla="*/ 16 h 16"/>
                        <a:gd name="T10" fmla="*/ 0 w 7"/>
                        <a:gd name="T11" fmla="*/ 0 h 16"/>
                        <a:gd name="T12" fmla="*/ 0 60000 65536"/>
                        <a:gd name="T13" fmla="*/ 0 60000 65536"/>
                        <a:gd name="T14" fmla="*/ 0 60000 65536"/>
                        <a:gd name="T15" fmla="*/ 0 60000 65536"/>
                        <a:gd name="T16" fmla="*/ 0 60000 65536"/>
                        <a:gd name="T17" fmla="*/ 0 60000 65536"/>
                        <a:gd name="T18" fmla="*/ 0 w 7"/>
                        <a:gd name="T19" fmla="*/ 0 h 16"/>
                        <a:gd name="T20" fmla="*/ 7 w 7"/>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7" h="16">
                          <a:moveTo>
                            <a:pt x="0" y="0"/>
                          </a:moveTo>
                          <a:lnTo>
                            <a:pt x="0" y="0"/>
                          </a:lnTo>
                          <a:lnTo>
                            <a:pt x="7" y="0"/>
                          </a:lnTo>
                          <a:lnTo>
                            <a:pt x="7" y="16"/>
                          </a:lnTo>
                          <a:lnTo>
                            <a:pt x="0" y="16"/>
                          </a:lnTo>
                          <a:lnTo>
                            <a:pt x="0" y="0"/>
                          </a:lnTo>
                          <a:close/>
                        </a:path>
                      </a:pathLst>
                    </a:custGeom>
                    <a:solidFill>
                      <a:srgbClr val="000000"/>
                    </a:solidFill>
                    <a:ln w="9525">
                      <a:noFill/>
                      <a:round/>
                      <a:headEnd/>
                      <a:tailEnd/>
                    </a:ln>
                  </p:spPr>
                  <p:txBody>
                    <a:bodyPr/>
                    <a:lstStyle/>
                    <a:p>
                      <a:endParaRPr lang="en-US"/>
                    </a:p>
                  </p:txBody>
                </p:sp>
                <p:sp>
                  <p:nvSpPr>
                    <p:cNvPr id="52579" name="Freeform 979"/>
                    <p:cNvSpPr>
                      <a:spLocks/>
                    </p:cNvSpPr>
                    <p:nvPr/>
                  </p:nvSpPr>
                  <p:spPr bwMode="auto">
                    <a:xfrm>
                      <a:off x="3974" y="2250"/>
                      <a:ext cx="4" cy="16"/>
                    </a:xfrm>
                    <a:custGeom>
                      <a:avLst/>
                      <a:gdLst>
                        <a:gd name="T0" fmla="*/ 0 w 4"/>
                        <a:gd name="T1" fmla="*/ 0 h 16"/>
                        <a:gd name="T2" fmla="*/ 0 w 4"/>
                        <a:gd name="T3" fmla="*/ 0 h 16"/>
                        <a:gd name="T4" fmla="*/ 4 w 4"/>
                        <a:gd name="T5" fmla="*/ 10 h 16"/>
                        <a:gd name="T6" fmla="*/ 4 w 4"/>
                        <a:gd name="T7" fmla="*/ 16 h 16"/>
                        <a:gd name="T8" fmla="*/ 0 w 4"/>
                        <a:gd name="T9" fmla="*/ 16 h 16"/>
                        <a:gd name="T10" fmla="*/ 0 w 4"/>
                        <a:gd name="T11" fmla="*/ 0 h 16"/>
                        <a:gd name="T12" fmla="*/ 0 60000 65536"/>
                        <a:gd name="T13" fmla="*/ 0 60000 65536"/>
                        <a:gd name="T14" fmla="*/ 0 60000 65536"/>
                        <a:gd name="T15" fmla="*/ 0 60000 65536"/>
                        <a:gd name="T16" fmla="*/ 0 60000 65536"/>
                        <a:gd name="T17" fmla="*/ 0 60000 65536"/>
                        <a:gd name="T18" fmla="*/ 0 w 4"/>
                        <a:gd name="T19" fmla="*/ 0 h 16"/>
                        <a:gd name="T20" fmla="*/ 4 w 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4" h="16">
                          <a:moveTo>
                            <a:pt x="0" y="0"/>
                          </a:moveTo>
                          <a:lnTo>
                            <a:pt x="0" y="0"/>
                          </a:lnTo>
                          <a:lnTo>
                            <a:pt x="4" y="10"/>
                          </a:lnTo>
                          <a:lnTo>
                            <a:pt x="4" y="16"/>
                          </a:lnTo>
                          <a:lnTo>
                            <a:pt x="0" y="16"/>
                          </a:lnTo>
                          <a:lnTo>
                            <a:pt x="0" y="0"/>
                          </a:lnTo>
                          <a:close/>
                        </a:path>
                      </a:pathLst>
                    </a:custGeom>
                    <a:solidFill>
                      <a:srgbClr val="000000"/>
                    </a:solidFill>
                    <a:ln w="9525">
                      <a:noFill/>
                      <a:round/>
                      <a:headEnd/>
                      <a:tailEnd/>
                    </a:ln>
                  </p:spPr>
                  <p:txBody>
                    <a:bodyPr/>
                    <a:lstStyle/>
                    <a:p>
                      <a:endParaRPr lang="en-US"/>
                    </a:p>
                  </p:txBody>
                </p:sp>
                <p:sp>
                  <p:nvSpPr>
                    <p:cNvPr id="52580" name="Freeform 980"/>
                    <p:cNvSpPr>
                      <a:spLocks/>
                    </p:cNvSpPr>
                    <p:nvPr/>
                  </p:nvSpPr>
                  <p:spPr bwMode="auto">
                    <a:xfrm>
                      <a:off x="3994" y="2263"/>
                      <a:ext cx="1" cy="3"/>
                    </a:xfrm>
                    <a:custGeom>
                      <a:avLst/>
                      <a:gdLst>
                        <a:gd name="T0" fmla="*/ 0 w 1"/>
                        <a:gd name="T1" fmla="*/ 0 h 3"/>
                        <a:gd name="T2" fmla="*/ 0 w 1"/>
                        <a:gd name="T3" fmla="*/ 0 h 3"/>
                        <a:gd name="T4" fmla="*/ 0 w 1"/>
                        <a:gd name="T5" fmla="*/ 3 h 3"/>
                        <a:gd name="T6" fmla="*/ 0 w 1"/>
                        <a:gd name="T7" fmla="*/ 0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0" y="0"/>
                          </a:moveTo>
                          <a:lnTo>
                            <a:pt x="0" y="0"/>
                          </a:lnTo>
                          <a:lnTo>
                            <a:pt x="0" y="3"/>
                          </a:lnTo>
                          <a:lnTo>
                            <a:pt x="0" y="0"/>
                          </a:lnTo>
                          <a:close/>
                        </a:path>
                      </a:pathLst>
                    </a:custGeom>
                    <a:solidFill>
                      <a:srgbClr val="000000"/>
                    </a:solidFill>
                    <a:ln w="9525">
                      <a:noFill/>
                      <a:round/>
                      <a:headEnd/>
                      <a:tailEnd/>
                    </a:ln>
                  </p:spPr>
                  <p:txBody>
                    <a:bodyPr/>
                    <a:lstStyle/>
                    <a:p>
                      <a:endParaRPr lang="en-US"/>
                    </a:p>
                  </p:txBody>
                </p:sp>
              </p:grpSp>
              <p:grpSp>
                <p:nvGrpSpPr>
                  <p:cNvPr id="52574" name="Group 981"/>
                  <p:cNvGrpSpPr>
                    <a:grpSpLocks/>
                  </p:cNvGrpSpPr>
                  <p:nvPr/>
                </p:nvGrpSpPr>
                <p:grpSpPr bwMode="auto">
                  <a:xfrm>
                    <a:off x="3961" y="2273"/>
                    <a:ext cx="34" cy="20"/>
                    <a:chOff x="3961" y="2273"/>
                    <a:chExt cx="34" cy="20"/>
                  </a:xfrm>
                </p:grpSpPr>
                <p:sp>
                  <p:nvSpPr>
                    <p:cNvPr id="52575" name="Freeform 982"/>
                    <p:cNvSpPr>
                      <a:spLocks/>
                    </p:cNvSpPr>
                    <p:nvPr/>
                  </p:nvSpPr>
                  <p:spPr bwMode="auto">
                    <a:xfrm>
                      <a:off x="3961" y="2273"/>
                      <a:ext cx="7" cy="20"/>
                    </a:xfrm>
                    <a:custGeom>
                      <a:avLst/>
                      <a:gdLst>
                        <a:gd name="T0" fmla="*/ 0 w 7"/>
                        <a:gd name="T1" fmla="*/ 0 h 20"/>
                        <a:gd name="T2" fmla="*/ 0 w 7"/>
                        <a:gd name="T3" fmla="*/ 0 h 20"/>
                        <a:gd name="T4" fmla="*/ 7 w 7"/>
                        <a:gd name="T5" fmla="*/ 0 h 20"/>
                        <a:gd name="T6" fmla="*/ 7 w 7"/>
                        <a:gd name="T7" fmla="*/ 20 h 20"/>
                        <a:gd name="T8" fmla="*/ 0 w 7"/>
                        <a:gd name="T9" fmla="*/ 20 h 20"/>
                        <a:gd name="T10" fmla="*/ 0 w 7"/>
                        <a:gd name="T11" fmla="*/ 0 h 20"/>
                        <a:gd name="T12" fmla="*/ 0 60000 65536"/>
                        <a:gd name="T13" fmla="*/ 0 60000 65536"/>
                        <a:gd name="T14" fmla="*/ 0 60000 65536"/>
                        <a:gd name="T15" fmla="*/ 0 60000 65536"/>
                        <a:gd name="T16" fmla="*/ 0 60000 65536"/>
                        <a:gd name="T17" fmla="*/ 0 60000 65536"/>
                        <a:gd name="T18" fmla="*/ 0 w 7"/>
                        <a:gd name="T19" fmla="*/ 0 h 20"/>
                        <a:gd name="T20" fmla="*/ 7 w 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7" h="20">
                          <a:moveTo>
                            <a:pt x="0" y="0"/>
                          </a:moveTo>
                          <a:lnTo>
                            <a:pt x="0" y="0"/>
                          </a:lnTo>
                          <a:lnTo>
                            <a:pt x="7" y="0"/>
                          </a:lnTo>
                          <a:lnTo>
                            <a:pt x="7" y="20"/>
                          </a:lnTo>
                          <a:lnTo>
                            <a:pt x="0" y="20"/>
                          </a:lnTo>
                          <a:lnTo>
                            <a:pt x="0" y="0"/>
                          </a:lnTo>
                          <a:close/>
                        </a:path>
                      </a:pathLst>
                    </a:custGeom>
                    <a:solidFill>
                      <a:srgbClr val="000000"/>
                    </a:solidFill>
                    <a:ln w="9525">
                      <a:noFill/>
                      <a:round/>
                      <a:headEnd/>
                      <a:tailEnd/>
                    </a:ln>
                  </p:spPr>
                  <p:txBody>
                    <a:bodyPr/>
                    <a:lstStyle/>
                    <a:p>
                      <a:endParaRPr lang="en-US"/>
                    </a:p>
                  </p:txBody>
                </p:sp>
                <p:sp>
                  <p:nvSpPr>
                    <p:cNvPr id="52576" name="Freeform 983"/>
                    <p:cNvSpPr>
                      <a:spLocks/>
                    </p:cNvSpPr>
                    <p:nvPr/>
                  </p:nvSpPr>
                  <p:spPr bwMode="auto">
                    <a:xfrm>
                      <a:off x="3974" y="2273"/>
                      <a:ext cx="4" cy="20"/>
                    </a:xfrm>
                    <a:custGeom>
                      <a:avLst/>
                      <a:gdLst>
                        <a:gd name="T0" fmla="*/ 0 w 4"/>
                        <a:gd name="T1" fmla="*/ 0 h 20"/>
                        <a:gd name="T2" fmla="*/ 0 w 4"/>
                        <a:gd name="T3" fmla="*/ 0 h 20"/>
                        <a:gd name="T4" fmla="*/ 4 w 4"/>
                        <a:gd name="T5" fmla="*/ 0 h 20"/>
                        <a:gd name="T6" fmla="*/ 4 w 4"/>
                        <a:gd name="T7" fmla="*/ 20 h 20"/>
                        <a:gd name="T8" fmla="*/ 0 w 4"/>
                        <a:gd name="T9" fmla="*/ 20 h 20"/>
                        <a:gd name="T10" fmla="*/ 0 w 4"/>
                        <a:gd name="T11" fmla="*/ 0 h 20"/>
                        <a:gd name="T12" fmla="*/ 0 60000 65536"/>
                        <a:gd name="T13" fmla="*/ 0 60000 65536"/>
                        <a:gd name="T14" fmla="*/ 0 60000 65536"/>
                        <a:gd name="T15" fmla="*/ 0 60000 65536"/>
                        <a:gd name="T16" fmla="*/ 0 60000 65536"/>
                        <a:gd name="T17" fmla="*/ 0 60000 65536"/>
                        <a:gd name="T18" fmla="*/ 0 w 4"/>
                        <a:gd name="T19" fmla="*/ 0 h 20"/>
                        <a:gd name="T20" fmla="*/ 4 w 4"/>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4" h="20">
                          <a:moveTo>
                            <a:pt x="0" y="0"/>
                          </a:moveTo>
                          <a:lnTo>
                            <a:pt x="0" y="0"/>
                          </a:lnTo>
                          <a:lnTo>
                            <a:pt x="4" y="0"/>
                          </a:lnTo>
                          <a:lnTo>
                            <a:pt x="4" y="20"/>
                          </a:lnTo>
                          <a:lnTo>
                            <a:pt x="0" y="20"/>
                          </a:lnTo>
                          <a:lnTo>
                            <a:pt x="0" y="0"/>
                          </a:lnTo>
                          <a:close/>
                        </a:path>
                      </a:pathLst>
                    </a:custGeom>
                    <a:solidFill>
                      <a:srgbClr val="000000"/>
                    </a:solidFill>
                    <a:ln w="9525">
                      <a:noFill/>
                      <a:round/>
                      <a:headEnd/>
                      <a:tailEnd/>
                    </a:ln>
                  </p:spPr>
                  <p:txBody>
                    <a:bodyPr/>
                    <a:lstStyle/>
                    <a:p>
                      <a:endParaRPr lang="en-US"/>
                    </a:p>
                  </p:txBody>
                </p:sp>
                <p:sp>
                  <p:nvSpPr>
                    <p:cNvPr id="52577" name="Freeform 984"/>
                    <p:cNvSpPr>
                      <a:spLocks/>
                    </p:cNvSpPr>
                    <p:nvPr/>
                  </p:nvSpPr>
                  <p:spPr bwMode="auto">
                    <a:xfrm>
                      <a:off x="3994" y="2286"/>
                      <a:ext cx="1" cy="7"/>
                    </a:xfrm>
                    <a:custGeom>
                      <a:avLst/>
                      <a:gdLst>
                        <a:gd name="T0" fmla="*/ 0 w 1"/>
                        <a:gd name="T1" fmla="*/ 0 h 7"/>
                        <a:gd name="T2" fmla="*/ 0 w 1"/>
                        <a:gd name="T3" fmla="*/ 0 h 7"/>
                        <a:gd name="T4" fmla="*/ 0 w 1"/>
                        <a:gd name="T5" fmla="*/ 7 h 7"/>
                        <a:gd name="T6" fmla="*/ 0 w 1"/>
                        <a:gd name="T7" fmla="*/ 0 h 7"/>
                        <a:gd name="T8" fmla="*/ 0 60000 65536"/>
                        <a:gd name="T9" fmla="*/ 0 60000 65536"/>
                        <a:gd name="T10" fmla="*/ 0 60000 65536"/>
                        <a:gd name="T11" fmla="*/ 0 60000 65536"/>
                        <a:gd name="T12" fmla="*/ 0 w 1"/>
                        <a:gd name="T13" fmla="*/ 0 h 7"/>
                        <a:gd name="T14" fmla="*/ 1 w 1"/>
                        <a:gd name="T15" fmla="*/ 7 h 7"/>
                      </a:gdLst>
                      <a:ahLst/>
                      <a:cxnLst>
                        <a:cxn ang="T8">
                          <a:pos x="T0" y="T1"/>
                        </a:cxn>
                        <a:cxn ang="T9">
                          <a:pos x="T2" y="T3"/>
                        </a:cxn>
                        <a:cxn ang="T10">
                          <a:pos x="T4" y="T5"/>
                        </a:cxn>
                        <a:cxn ang="T11">
                          <a:pos x="T6" y="T7"/>
                        </a:cxn>
                      </a:cxnLst>
                      <a:rect l="T12" t="T13" r="T14" b="T15"/>
                      <a:pathLst>
                        <a:path w="1" h="7">
                          <a:moveTo>
                            <a:pt x="0" y="0"/>
                          </a:moveTo>
                          <a:lnTo>
                            <a:pt x="0" y="0"/>
                          </a:lnTo>
                          <a:lnTo>
                            <a:pt x="0" y="7"/>
                          </a:lnTo>
                          <a:lnTo>
                            <a:pt x="0" y="0"/>
                          </a:lnTo>
                          <a:close/>
                        </a:path>
                      </a:pathLst>
                    </a:custGeom>
                    <a:solidFill>
                      <a:srgbClr val="000000"/>
                    </a:solidFill>
                    <a:ln w="9525">
                      <a:noFill/>
                      <a:round/>
                      <a:headEnd/>
                      <a:tailEnd/>
                    </a:ln>
                  </p:spPr>
                  <p:txBody>
                    <a:bodyPr/>
                    <a:lstStyle/>
                    <a:p>
                      <a:endParaRPr lang="en-US"/>
                    </a:p>
                  </p:txBody>
                </p:sp>
              </p:grpSp>
            </p:grpSp>
          </p:grpSp>
          <p:grpSp>
            <p:nvGrpSpPr>
              <p:cNvPr id="52499" name="Group 985"/>
              <p:cNvGrpSpPr>
                <a:grpSpLocks/>
              </p:cNvGrpSpPr>
              <p:nvPr/>
            </p:nvGrpSpPr>
            <p:grpSpPr bwMode="auto">
              <a:xfrm>
                <a:off x="3582" y="2129"/>
                <a:ext cx="200" cy="383"/>
                <a:chOff x="3582" y="2129"/>
                <a:chExt cx="200" cy="383"/>
              </a:xfrm>
            </p:grpSpPr>
            <p:sp>
              <p:nvSpPr>
                <p:cNvPr id="52542" name="Freeform 986"/>
                <p:cNvSpPr>
                  <a:spLocks/>
                </p:cNvSpPr>
                <p:nvPr/>
              </p:nvSpPr>
              <p:spPr bwMode="auto">
                <a:xfrm>
                  <a:off x="3582" y="2152"/>
                  <a:ext cx="200" cy="29"/>
                </a:xfrm>
                <a:custGeom>
                  <a:avLst/>
                  <a:gdLst>
                    <a:gd name="T0" fmla="*/ 0 w 200"/>
                    <a:gd name="T1" fmla="*/ 20 h 29"/>
                    <a:gd name="T2" fmla="*/ 0 w 200"/>
                    <a:gd name="T3" fmla="*/ 20 h 29"/>
                    <a:gd name="T4" fmla="*/ 115 w 200"/>
                    <a:gd name="T5" fmla="*/ 29 h 29"/>
                    <a:gd name="T6" fmla="*/ 200 w 200"/>
                    <a:gd name="T7" fmla="*/ 10 h 29"/>
                    <a:gd name="T8" fmla="*/ 95 w 200"/>
                    <a:gd name="T9" fmla="*/ 0 h 29"/>
                    <a:gd name="T10" fmla="*/ 0 w 200"/>
                    <a:gd name="T11" fmla="*/ 20 h 29"/>
                    <a:gd name="T12" fmla="*/ 0 60000 65536"/>
                    <a:gd name="T13" fmla="*/ 0 60000 65536"/>
                    <a:gd name="T14" fmla="*/ 0 60000 65536"/>
                    <a:gd name="T15" fmla="*/ 0 60000 65536"/>
                    <a:gd name="T16" fmla="*/ 0 60000 65536"/>
                    <a:gd name="T17" fmla="*/ 0 60000 65536"/>
                    <a:gd name="T18" fmla="*/ 0 w 200"/>
                    <a:gd name="T19" fmla="*/ 0 h 29"/>
                    <a:gd name="T20" fmla="*/ 200 w 200"/>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00" h="29">
                      <a:moveTo>
                        <a:pt x="0" y="20"/>
                      </a:moveTo>
                      <a:lnTo>
                        <a:pt x="0" y="20"/>
                      </a:lnTo>
                      <a:lnTo>
                        <a:pt x="115" y="29"/>
                      </a:lnTo>
                      <a:lnTo>
                        <a:pt x="200" y="10"/>
                      </a:lnTo>
                      <a:lnTo>
                        <a:pt x="95" y="0"/>
                      </a:lnTo>
                      <a:lnTo>
                        <a:pt x="0" y="20"/>
                      </a:lnTo>
                      <a:close/>
                    </a:path>
                  </a:pathLst>
                </a:custGeom>
                <a:solidFill>
                  <a:srgbClr val="596464"/>
                </a:solidFill>
                <a:ln w="9525">
                  <a:noFill/>
                  <a:round/>
                  <a:headEnd/>
                  <a:tailEnd/>
                </a:ln>
              </p:spPr>
              <p:txBody>
                <a:bodyPr/>
                <a:lstStyle/>
                <a:p>
                  <a:endParaRPr lang="en-US"/>
                </a:p>
              </p:txBody>
            </p:sp>
            <p:sp>
              <p:nvSpPr>
                <p:cNvPr id="52543" name="Freeform 987"/>
                <p:cNvSpPr>
                  <a:spLocks/>
                </p:cNvSpPr>
                <p:nvPr/>
              </p:nvSpPr>
              <p:spPr bwMode="auto">
                <a:xfrm>
                  <a:off x="3582" y="2178"/>
                  <a:ext cx="115" cy="334"/>
                </a:xfrm>
                <a:custGeom>
                  <a:avLst/>
                  <a:gdLst>
                    <a:gd name="T0" fmla="*/ 0 w 115"/>
                    <a:gd name="T1" fmla="*/ 0 h 334"/>
                    <a:gd name="T2" fmla="*/ 0 w 115"/>
                    <a:gd name="T3" fmla="*/ 0 h 334"/>
                    <a:gd name="T4" fmla="*/ 115 w 115"/>
                    <a:gd name="T5" fmla="*/ 10 h 334"/>
                    <a:gd name="T6" fmla="*/ 115 w 115"/>
                    <a:gd name="T7" fmla="*/ 334 h 334"/>
                    <a:gd name="T8" fmla="*/ 92 w 115"/>
                    <a:gd name="T9" fmla="*/ 321 h 334"/>
                    <a:gd name="T10" fmla="*/ 92 w 115"/>
                    <a:gd name="T11" fmla="*/ 285 h 334"/>
                    <a:gd name="T12" fmla="*/ 62 w 115"/>
                    <a:gd name="T13" fmla="*/ 272 h 334"/>
                    <a:gd name="T14" fmla="*/ 62 w 115"/>
                    <a:gd name="T15" fmla="*/ 308 h 334"/>
                    <a:gd name="T16" fmla="*/ 39 w 115"/>
                    <a:gd name="T17" fmla="*/ 298 h 334"/>
                    <a:gd name="T18" fmla="*/ 39 w 115"/>
                    <a:gd name="T19" fmla="*/ 262 h 334"/>
                    <a:gd name="T20" fmla="*/ 20 w 115"/>
                    <a:gd name="T21" fmla="*/ 249 h 334"/>
                    <a:gd name="T22" fmla="*/ 20 w 115"/>
                    <a:gd name="T23" fmla="*/ 285 h 334"/>
                    <a:gd name="T24" fmla="*/ 0 w 115"/>
                    <a:gd name="T25" fmla="*/ 285 h 334"/>
                    <a:gd name="T26" fmla="*/ 0 w 115"/>
                    <a:gd name="T27" fmla="*/ 0 h 3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5"/>
                    <a:gd name="T43" fmla="*/ 0 h 334"/>
                    <a:gd name="T44" fmla="*/ 115 w 115"/>
                    <a:gd name="T45" fmla="*/ 334 h 3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5" h="334">
                      <a:moveTo>
                        <a:pt x="0" y="0"/>
                      </a:moveTo>
                      <a:lnTo>
                        <a:pt x="0" y="0"/>
                      </a:lnTo>
                      <a:lnTo>
                        <a:pt x="115" y="10"/>
                      </a:lnTo>
                      <a:lnTo>
                        <a:pt x="115" y="334"/>
                      </a:lnTo>
                      <a:lnTo>
                        <a:pt x="92" y="321"/>
                      </a:lnTo>
                      <a:lnTo>
                        <a:pt x="92" y="285"/>
                      </a:lnTo>
                      <a:lnTo>
                        <a:pt x="62" y="272"/>
                      </a:lnTo>
                      <a:lnTo>
                        <a:pt x="62" y="308"/>
                      </a:lnTo>
                      <a:lnTo>
                        <a:pt x="39" y="298"/>
                      </a:lnTo>
                      <a:lnTo>
                        <a:pt x="39" y="262"/>
                      </a:lnTo>
                      <a:lnTo>
                        <a:pt x="20" y="249"/>
                      </a:lnTo>
                      <a:lnTo>
                        <a:pt x="20" y="285"/>
                      </a:lnTo>
                      <a:lnTo>
                        <a:pt x="0" y="285"/>
                      </a:lnTo>
                      <a:lnTo>
                        <a:pt x="0" y="0"/>
                      </a:lnTo>
                      <a:close/>
                    </a:path>
                  </a:pathLst>
                </a:custGeom>
                <a:solidFill>
                  <a:srgbClr val="788787"/>
                </a:solidFill>
                <a:ln w="9525">
                  <a:noFill/>
                  <a:round/>
                  <a:headEnd/>
                  <a:tailEnd/>
                </a:ln>
              </p:spPr>
              <p:txBody>
                <a:bodyPr/>
                <a:lstStyle/>
                <a:p>
                  <a:endParaRPr lang="en-US"/>
                </a:p>
              </p:txBody>
            </p:sp>
            <p:grpSp>
              <p:nvGrpSpPr>
                <p:cNvPr id="52544" name="Group 988"/>
                <p:cNvGrpSpPr>
                  <a:grpSpLocks/>
                </p:cNvGrpSpPr>
                <p:nvPr/>
              </p:nvGrpSpPr>
              <p:grpSpPr bwMode="auto">
                <a:xfrm>
                  <a:off x="3589" y="2129"/>
                  <a:ext cx="193" cy="383"/>
                  <a:chOff x="3589" y="2129"/>
                  <a:chExt cx="193" cy="383"/>
                </a:xfrm>
              </p:grpSpPr>
              <p:sp>
                <p:nvSpPr>
                  <p:cNvPr id="52545" name="Freeform 989"/>
                  <p:cNvSpPr>
                    <a:spLocks/>
                  </p:cNvSpPr>
                  <p:nvPr/>
                </p:nvSpPr>
                <p:spPr bwMode="auto">
                  <a:xfrm>
                    <a:off x="3700" y="2165"/>
                    <a:ext cx="82" cy="347"/>
                  </a:xfrm>
                  <a:custGeom>
                    <a:avLst/>
                    <a:gdLst>
                      <a:gd name="T0" fmla="*/ 0 w 82"/>
                      <a:gd name="T1" fmla="*/ 23 h 347"/>
                      <a:gd name="T2" fmla="*/ 0 w 82"/>
                      <a:gd name="T3" fmla="*/ 23 h 347"/>
                      <a:gd name="T4" fmla="*/ 82 w 82"/>
                      <a:gd name="T5" fmla="*/ 0 h 347"/>
                      <a:gd name="T6" fmla="*/ 82 w 82"/>
                      <a:gd name="T7" fmla="*/ 262 h 347"/>
                      <a:gd name="T8" fmla="*/ 0 w 82"/>
                      <a:gd name="T9" fmla="*/ 347 h 347"/>
                      <a:gd name="T10" fmla="*/ 0 w 82"/>
                      <a:gd name="T11" fmla="*/ 23 h 347"/>
                      <a:gd name="T12" fmla="*/ 0 60000 65536"/>
                      <a:gd name="T13" fmla="*/ 0 60000 65536"/>
                      <a:gd name="T14" fmla="*/ 0 60000 65536"/>
                      <a:gd name="T15" fmla="*/ 0 60000 65536"/>
                      <a:gd name="T16" fmla="*/ 0 60000 65536"/>
                      <a:gd name="T17" fmla="*/ 0 60000 65536"/>
                      <a:gd name="T18" fmla="*/ 0 w 82"/>
                      <a:gd name="T19" fmla="*/ 0 h 347"/>
                      <a:gd name="T20" fmla="*/ 82 w 82"/>
                      <a:gd name="T21" fmla="*/ 347 h 347"/>
                    </a:gdLst>
                    <a:ahLst/>
                    <a:cxnLst>
                      <a:cxn ang="T12">
                        <a:pos x="T0" y="T1"/>
                      </a:cxn>
                      <a:cxn ang="T13">
                        <a:pos x="T2" y="T3"/>
                      </a:cxn>
                      <a:cxn ang="T14">
                        <a:pos x="T4" y="T5"/>
                      </a:cxn>
                      <a:cxn ang="T15">
                        <a:pos x="T6" y="T7"/>
                      </a:cxn>
                      <a:cxn ang="T16">
                        <a:pos x="T8" y="T9"/>
                      </a:cxn>
                      <a:cxn ang="T17">
                        <a:pos x="T10" y="T11"/>
                      </a:cxn>
                    </a:cxnLst>
                    <a:rect l="T18" t="T19" r="T20" b="T21"/>
                    <a:pathLst>
                      <a:path w="82" h="347">
                        <a:moveTo>
                          <a:pt x="0" y="23"/>
                        </a:moveTo>
                        <a:lnTo>
                          <a:pt x="0" y="23"/>
                        </a:lnTo>
                        <a:lnTo>
                          <a:pt x="82" y="0"/>
                        </a:lnTo>
                        <a:lnTo>
                          <a:pt x="82" y="262"/>
                        </a:lnTo>
                        <a:lnTo>
                          <a:pt x="0" y="347"/>
                        </a:lnTo>
                        <a:lnTo>
                          <a:pt x="0" y="23"/>
                        </a:lnTo>
                        <a:close/>
                      </a:path>
                    </a:pathLst>
                  </a:custGeom>
                  <a:solidFill>
                    <a:srgbClr val="284F31"/>
                  </a:solidFill>
                  <a:ln w="9525">
                    <a:noFill/>
                    <a:round/>
                    <a:headEnd/>
                    <a:tailEnd/>
                  </a:ln>
                </p:spPr>
                <p:txBody>
                  <a:bodyPr/>
                  <a:lstStyle/>
                  <a:p>
                    <a:endParaRPr lang="en-US"/>
                  </a:p>
                </p:txBody>
              </p:sp>
              <p:grpSp>
                <p:nvGrpSpPr>
                  <p:cNvPr id="52546" name="Group 990"/>
                  <p:cNvGrpSpPr>
                    <a:grpSpLocks/>
                  </p:cNvGrpSpPr>
                  <p:nvPr/>
                </p:nvGrpSpPr>
                <p:grpSpPr bwMode="auto">
                  <a:xfrm>
                    <a:off x="3648" y="2456"/>
                    <a:ext cx="26" cy="30"/>
                    <a:chOff x="3648" y="2456"/>
                    <a:chExt cx="26" cy="30"/>
                  </a:xfrm>
                </p:grpSpPr>
                <p:sp>
                  <p:nvSpPr>
                    <p:cNvPr id="52568" name="Freeform 991"/>
                    <p:cNvSpPr>
                      <a:spLocks/>
                    </p:cNvSpPr>
                    <p:nvPr/>
                  </p:nvSpPr>
                  <p:spPr bwMode="auto">
                    <a:xfrm>
                      <a:off x="3657" y="2456"/>
                      <a:ext cx="17" cy="20"/>
                    </a:xfrm>
                    <a:custGeom>
                      <a:avLst/>
                      <a:gdLst>
                        <a:gd name="T0" fmla="*/ 0 w 17"/>
                        <a:gd name="T1" fmla="*/ 0 h 20"/>
                        <a:gd name="T2" fmla="*/ 0 w 17"/>
                        <a:gd name="T3" fmla="*/ 0 h 20"/>
                        <a:gd name="T4" fmla="*/ 0 w 17"/>
                        <a:gd name="T5" fmla="*/ 20 h 20"/>
                        <a:gd name="T6" fmla="*/ 17 w 17"/>
                        <a:gd name="T7" fmla="*/ 20 h 20"/>
                        <a:gd name="T8" fmla="*/ 17 w 17"/>
                        <a:gd name="T9" fmla="*/ 10 h 20"/>
                        <a:gd name="T10" fmla="*/ 0 w 17"/>
                        <a:gd name="T11" fmla="*/ 0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0" y="0"/>
                          </a:moveTo>
                          <a:lnTo>
                            <a:pt x="0" y="0"/>
                          </a:lnTo>
                          <a:lnTo>
                            <a:pt x="0" y="20"/>
                          </a:lnTo>
                          <a:lnTo>
                            <a:pt x="17" y="20"/>
                          </a:lnTo>
                          <a:lnTo>
                            <a:pt x="17" y="10"/>
                          </a:lnTo>
                          <a:lnTo>
                            <a:pt x="0" y="0"/>
                          </a:lnTo>
                          <a:close/>
                        </a:path>
                      </a:pathLst>
                    </a:custGeom>
                    <a:solidFill>
                      <a:srgbClr val="22432A"/>
                    </a:solidFill>
                    <a:ln w="9525">
                      <a:noFill/>
                      <a:round/>
                      <a:headEnd/>
                      <a:tailEnd/>
                    </a:ln>
                  </p:spPr>
                  <p:txBody>
                    <a:bodyPr/>
                    <a:lstStyle/>
                    <a:p>
                      <a:endParaRPr lang="en-US"/>
                    </a:p>
                  </p:txBody>
                </p:sp>
                <p:sp>
                  <p:nvSpPr>
                    <p:cNvPr id="52569" name="Freeform 992"/>
                    <p:cNvSpPr>
                      <a:spLocks/>
                    </p:cNvSpPr>
                    <p:nvPr/>
                  </p:nvSpPr>
                  <p:spPr bwMode="auto">
                    <a:xfrm>
                      <a:off x="3648" y="2456"/>
                      <a:ext cx="3" cy="30"/>
                    </a:xfrm>
                    <a:custGeom>
                      <a:avLst/>
                      <a:gdLst>
                        <a:gd name="T0" fmla="*/ 0 w 3"/>
                        <a:gd name="T1" fmla="*/ 0 h 30"/>
                        <a:gd name="T2" fmla="*/ 0 w 3"/>
                        <a:gd name="T3" fmla="*/ 0 h 30"/>
                        <a:gd name="T4" fmla="*/ 0 w 3"/>
                        <a:gd name="T5" fmla="*/ 30 h 30"/>
                        <a:gd name="T6" fmla="*/ 3 w 3"/>
                        <a:gd name="T7" fmla="*/ 23 h 30"/>
                        <a:gd name="T8" fmla="*/ 3 w 3"/>
                        <a:gd name="T9" fmla="*/ 0 h 30"/>
                        <a:gd name="T10" fmla="*/ 0 w 3"/>
                        <a:gd name="T11" fmla="*/ 0 h 30"/>
                        <a:gd name="T12" fmla="*/ 0 60000 65536"/>
                        <a:gd name="T13" fmla="*/ 0 60000 65536"/>
                        <a:gd name="T14" fmla="*/ 0 60000 65536"/>
                        <a:gd name="T15" fmla="*/ 0 60000 65536"/>
                        <a:gd name="T16" fmla="*/ 0 60000 65536"/>
                        <a:gd name="T17" fmla="*/ 0 60000 65536"/>
                        <a:gd name="T18" fmla="*/ 0 w 3"/>
                        <a:gd name="T19" fmla="*/ 0 h 30"/>
                        <a:gd name="T20" fmla="*/ 3 w 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 h="30">
                          <a:moveTo>
                            <a:pt x="0" y="0"/>
                          </a:moveTo>
                          <a:lnTo>
                            <a:pt x="0" y="0"/>
                          </a:lnTo>
                          <a:lnTo>
                            <a:pt x="0" y="30"/>
                          </a:lnTo>
                          <a:lnTo>
                            <a:pt x="3" y="23"/>
                          </a:lnTo>
                          <a:lnTo>
                            <a:pt x="3" y="0"/>
                          </a:lnTo>
                          <a:lnTo>
                            <a:pt x="0" y="0"/>
                          </a:lnTo>
                          <a:close/>
                        </a:path>
                      </a:pathLst>
                    </a:custGeom>
                    <a:solidFill>
                      <a:srgbClr val="284F31"/>
                    </a:solidFill>
                    <a:ln w="9525">
                      <a:noFill/>
                      <a:round/>
                      <a:headEnd/>
                      <a:tailEnd/>
                    </a:ln>
                  </p:spPr>
                  <p:txBody>
                    <a:bodyPr/>
                    <a:lstStyle/>
                    <a:p>
                      <a:endParaRPr lang="en-US"/>
                    </a:p>
                  </p:txBody>
                </p:sp>
              </p:grpSp>
              <p:grpSp>
                <p:nvGrpSpPr>
                  <p:cNvPr id="52547" name="Group 993"/>
                  <p:cNvGrpSpPr>
                    <a:grpSpLocks/>
                  </p:cNvGrpSpPr>
                  <p:nvPr/>
                </p:nvGrpSpPr>
                <p:grpSpPr bwMode="auto">
                  <a:xfrm>
                    <a:off x="3605" y="2433"/>
                    <a:ext cx="23" cy="30"/>
                    <a:chOff x="3605" y="2433"/>
                    <a:chExt cx="23" cy="30"/>
                  </a:xfrm>
                </p:grpSpPr>
                <p:sp>
                  <p:nvSpPr>
                    <p:cNvPr id="52566" name="Freeform 994"/>
                    <p:cNvSpPr>
                      <a:spLocks/>
                    </p:cNvSpPr>
                    <p:nvPr/>
                  </p:nvSpPr>
                  <p:spPr bwMode="auto">
                    <a:xfrm>
                      <a:off x="3615" y="2446"/>
                      <a:ext cx="13" cy="17"/>
                    </a:xfrm>
                    <a:custGeom>
                      <a:avLst/>
                      <a:gdLst>
                        <a:gd name="T0" fmla="*/ 0 w 13"/>
                        <a:gd name="T1" fmla="*/ 0 h 17"/>
                        <a:gd name="T2" fmla="*/ 0 w 13"/>
                        <a:gd name="T3" fmla="*/ 0 h 17"/>
                        <a:gd name="T4" fmla="*/ 0 w 13"/>
                        <a:gd name="T5" fmla="*/ 7 h 17"/>
                        <a:gd name="T6" fmla="*/ 13 w 13"/>
                        <a:gd name="T7" fmla="*/ 17 h 17"/>
                        <a:gd name="T8" fmla="*/ 13 w 13"/>
                        <a:gd name="T9" fmla="*/ 0 h 17"/>
                        <a:gd name="T10" fmla="*/ 0 w 13"/>
                        <a:gd name="T11" fmla="*/ 0 h 17"/>
                        <a:gd name="T12" fmla="*/ 0 60000 65536"/>
                        <a:gd name="T13" fmla="*/ 0 60000 65536"/>
                        <a:gd name="T14" fmla="*/ 0 60000 65536"/>
                        <a:gd name="T15" fmla="*/ 0 60000 65536"/>
                        <a:gd name="T16" fmla="*/ 0 60000 65536"/>
                        <a:gd name="T17" fmla="*/ 0 60000 65536"/>
                        <a:gd name="T18" fmla="*/ 0 w 13"/>
                        <a:gd name="T19" fmla="*/ 0 h 17"/>
                        <a:gd name="T20" fmla="*/ 13 w 1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3" h="17">
                          <a:moveTo>
                            <a:pt x="0" y="0"/>
                          </a:moveTo>
                          <a:lnTo>
                            <a:pt x="0" y="0"/>
                          </a:lnTo>
                          <a:lnTo>
                            <a:pt x="0" y="7"/>
                          </a:lnTo>
                          <a:lnTo>
                            <a:pt x="13" y="17"/>
                          </a:lnTo>
                          <a:lnTo>
                            <a:pt x="13" y="0"/>
                          </a:lnTo>
                          <a:lnTo>
                            <a:pt x="0" y="0"/>
                          </a:lnTo>
                          <a:close/>
                        </a:path>
                      </a:pathLst>
                    </a:custGeom>
                    <a:solidFill>
                      <a:srgbClr val="22432A"/>
                    </a:solidFill>
                    <a:ln w="9525">
                      <a:noFill/>
                      <a:round/>
                      <a:headEnd/>
                      <a:tailEnd/>
                    </a:ln>
                  </p:spPr>
                  <p:txBody>
                    <a:bodyPr/>
                    <a:lstStyle/>
                    <a:p>
                      <a:endParaRPr lang="en-US"/>
                    </a:p>
                  </p:txBody>
                </p:sp>
                <p:sp>
                  <p:nvSpPr>
                    <p:cNvPr id="52567" name="Freeform 995"/>
                    <p:cNvSpPr>
                      <a:spLocks/>
                    </p:cNvSpPr>
                    <p:nvPr/>
                  </p:nvSpPr>
                  <p:spPr bwMode="auto">
                    <a:xfrm>
                      <a:off x="3605" y="2433"/>
                      <a:ext cx="3" cy="30"/>
                    </a:xfrm>
                    <a:custGeom>
                      <a:avLst/>
                      <a:gdLst>
                        <a:gd name="T0" fmla="*/ 0 w 3"/>
                        <a:gd name="T1" fmla="*/ 0 h 30"/>
                        <a:gd name="T2" fmla="*/ 0 w 3"/>
                        <a:gd name="T3" fmla="*/ 0 h 30"/>
                        <a:gd name="T4" fmla="*/ 0 w 3"/>
                        <a:gd name="T5" fmla="*/ 30 h 30"/>
                        <a:gd name="T6" fmla="*/ 3 w 3"/>
                        <a:gd name="T7" fmla="*/ 20 h 30"/>
                        <a:gd name="T8" fmla="*/ 3 w 3"/>
                        <a:gd name="T9" fmla="*/ 10 h 30"/>
                        <a:gd name="T10" fmla="*/ 0 w 3"/>
                        <a:gd name="T11" fmla="*/ 0 h 30"/>
                        <a:gd name="T12" fmla="*/ 0 60000 65536"/>
                        <a:gd name="T13" fmla="*/ 0 60000 65536"/>
                        <a:gd name="T14" fmla="*/ 0 60000 65536"/>
                        <a:gd name="T15" fmla="*/ 0 60000 65536"/>
                        <a:gd name="T16" fmla="*/ 0 60000 65536"/>
                        <a:gd name="T17" fmla="*/ 0 60000 65536"/>
                        <a:gd name="T18" fmla="*/ 0 w 3"/>
                        <a:gd name="T19" fmla="*/ 0 h 30"/>
                        <a:gd name="T20" fmla="*/ 3 w 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 h="30">
                          <a:moveTo>
                            <a:pt x="0" y="0"/>
                          </a:moveTo>
                          <a:lnTo>
                            <a:pt x="0" y="0"/>
                          </a:lnTo>
                          <a:lnTo>
                            <a:pt x="0" y="30"/>
                          </a:lnTo>
                          <a:lnTo>
                            <a:pt x="3" y="20"/>
                          </a:lnTo>
                          <a:lnTo>
                            <a:pt x="3" y="10"/>
                          </a:lnTo>
                          <a:lnTo>
                            <a:pt x="0" y="0"/>
                          </a:lnTo>
                          <a:close/>
                        </a:path>
                      </a:pathLst>
                    </a:custGeom>
                    <a:solidFill>
                      <a:srgbClr val="284F31"/>
                    </a:solidFill>
                    <a:ln w="9525">
                      <a:noFill/>
                      <a:round/>
                      <a:headEnd/>
                      <a:tailEnd/>
                    </a:ln>
                  </p:spPr>
                  <p:txBody>
                    <a:bodyPr/>
                    <a:lstStyle/>
                    <a:p>
                      <a:endParaRPr lang="en-US"/>
                    </a:p>
                  </p:txBody>
                </p:sp>
              </p:grpSp>
              <p:grpSp>
                <p:nvGrpSpPr>
                  <p:cNvPr id="52548" name="Group 996"/>
                  <p:cNvGrpSpPr>
                    <a:grpSpLocks/>
                  </p:cNvGrpSpPr>
                  <p:nvPr/>
                </p:nvGrpSpPr>
                <p:grpSpPr bwMode="auto">
                  <a:xfrm>
                    <a:off x="3589" y="2172"/>
                    <a:ext cx="104" cy="281"/>
                    <a:chOff x="3589" y="2172"/>
                    <a:chExt cx="104" cy="281"/>
                  </a:xfrm>
                </p:grpSpPr>
                <p:sp>
                  <p:nvSpPr>
                    <p:cNvPr id="52555" name="Freeform 997"/>
                    <p:cNvSpPr>
                      <a:spLocks/>
                    </p:cNvSpPr>
                    <p:nvPr/>
                  </p:nvSpPr>
                  <p:spPr bwMode="auto">
                    <a:xfrm>
                      <a:off x="3592" y="2178"/>
                      <a:ext cx="92" cy="262"/>
                    </a:xfrm>
                    <a:custGeom>
                      <a:avLst/>
                      <a:gdLst>
                        <a:gd name="T0" fmla="*/ 0 w 92"/>
                        <a:gd name="T1" fmla="*/ 0 h 262"/>
                        <a:gd name="T2" fmla="*/ 0 w 92"/>
                        <a:gd name="T3" fmla="*/ 0 h 262"/>
                        <a:gd name="T4" fmla="*/ 92 w 92"/>
                        <a:gd name="T5" fmla="*/ 23 h 262"/>
                        <a:gd name="T6" fmla="*/ 92 w 92"/>
                        <a:gd name="T7" fmla="*/ 262 h 262"/>
                        <a:gd name="T8" fmla="*/ 0 w 92"/>
                        <a:gd name="T9" fmla="*/ 226 h 262"/>
                        <a:gd name="T10" fmla="*/ 0 w 92"/>
                        <a:gd name="T11" fmla="*/ 0 h 262"/>
                        <a:gd name="T12" fmla="*/ 0 60000 65536"/>
                        <a:gd name="T13" fmla="*/ 0 60000 65536"/>
                        <a:gd name="T14" fmla="*/ 0 60000 65536"/>
                        <a:gd name="T15" fmla="*/ 0 60000 65536"/>
                        <a:gd name="T16" fmla="*/ 0 60000 65536"/>
                        <a:gd name="T17" fmla="*/ 0 60000 65536"/>
                        <a:gd name="T18" fmla="*/ 0 w 92"/>
                        <a:gd name="T19" fmla="*/ 0 h 262"/>
                        <a:gd name="T20" fmla="*/ 92 w 92"/>
                        <a:gd name="T21" fmla="*/ 262 h 262"/>
                      </a:gdLst>
                      <a:ahLst/>
                      <a:cxnLst>
                        <a:cxn ang="T12">
                          <a:pos x="T0" y="T1"/>
                        </a:cxn>
                        <a:cxn ang="T13">
                          <a:pos x="T2" y="T3"/>
                        </a:cxn>
                        <a:cxn ang="T14">
                          <a:pos x="T4" y="T5"/>
                        </a:cxn>
                        <a:cxn ang="T15">
                          <a:pos x="T6" y="T7"/>
                        </a:cxn>
                        <a:cxn ang="T16">
                          <a:pos x="T8" y="T9"/>
                        </a:cxn>
                        <a:cxn ang="T17">
                          <a:pos x="T10" y="T11"/>
                        </a:cxn>
                      </a:cxnLst>
                      <a:rect l="T18" t="T19" r="T20" b="T21"/>
                      <a:pathLst>
                        <a:path w="92" h="262">
                          <a:moveTo>
                            <a:pt x="0" y="0"/>
                          </a:moveTo>
                          <a:lnTo>
                            <a:pt x="0" y="0"/>
                          </a:lnTo>
                          <a:lnTo>
                            <a:pt x="92" y="23"/>
                          </a:lnTo>
                          <a:lnTo>
                            <a:pt x="92" y="262"/>
                          </a:lnTo>
                          <a:lnTo>
                            <a:pt x="0" y="226"/>
                          </a:lnTo>
                          <a:lnTo>
                            <a:pt x="0" y="0"/>
                          </a:lnTo>
                          <a:close/>
                        </a:path>
                      </a:pathLst>
                    </a:custGeom>
                    <a:solidFill>
                      <a:srgbClr val="000000"/>
                    </a:solidFill>
                    <a:ln w="9525">
                      <a:noFill/>
                      <a:round/>
                      <a:headEnd/>
                      <a:tailEnd/>
                    </a:ln>
                  </p:spPr>
                  <p:txBody>
                    <a:bodyPr/>
                    <a:lstStyle/>
                    <a:p>
                      <a:endParaRPr lang="en-US"/>
                    </a:p>
                  </p:txBody>
                </p:sp>
                <p:grpSp>
                  <p:nvGrpSpPr>
                    <p:cNvPr id="52556" name="Group 998"/>
                    <p:cNvGrpSpPr>
                      <a:grpSpLocks/>
                    </p:cNvGrpSpPr>
                    <p:nvPr/>
                  </p:nvGrpSpPr>
                  <p:grpSpPr bwMode="auto">
                    <a:xfrm>
                      <a:off x="3589" y="2172"/>
                      <a:ext cx="104" cy="281"/>
                      <a:chOff x="3589" y="2172"/>
                      <a:chExt cx="104" cy="281"/>
                    </a:xfrm>
                  </p:grpSpPr>
                  <p:sp>
                    <p:nvSpPr>
                      <p:cNvPr id="52557" name="Line 999"/>
                      <p:cNvSpPr>
                        <a:spLocks noChangeShapeType="1"/>
                      </p:cNvSpPr>
                      <p:nvPr/>
                    </p:nvSpPr>
                    <p:spPr bwMode="auto">
                      <a:xfrm flipH="1" flipV="1">
                        <a:off x="3589" y="2381"/>
                        <a:ext cx="104" cy="42"/>
                      </a:xfrm>
                      <a:prstGeom prst="line">
                        <a:avLst/>
                      </a:prstGeom>
                      <a:noFill/>
                      <a:ln w="11113">
                        <a:solidFill>
                          <a:srgbClr val="788787"/>
                        </a:solidFill>
                        <a:round/>
                        <a:headEnd/>
                        <a:tailEnd/>
                      </a:ln>
                    </p:spPr>
                    <p:txBody>
                      <a:bodyPr/>
                      <a:lstStyle/>
                      <a:p>
                        <a:endParaRPr lang="en-US"/>
                      </a:p>
                    </p:txBody>
                  </p:sp>
                  <p:sp>
                    <p:nvSpPr>
                      <p:cNvPr id="52558" name="Line 1000"/>
                      <p:cNvSpPr>
                        <a:spLocks noChangeShapeType="1"/>
                      </p:cNvSpPr>
                      <p:nvPr/>
                    </p:nvSpPr>
                    <p:spPr bwMode="auto">
                      <a:xfrm flipH="1" flipV="1">
                        <a:off x="3589" y="2342"/>
                        <a:ext cx="104" cy="45"/>
                      </a:xfrm>
                      <a:prstGeom prst="line">
                        <a:avLst/>
                      </a:prstGeom>
                      <a:noFill/>
                      <a:ln w="11113">
                        <a:solidFill>
                          <a:srgbClr val="788787"/>
                        </a:solidFill>
                        <a:round/>
                        <a:headEnd/>
                        <a:tailEnd/>
                      </a:ln>
                    </p:spPr>
                    <p:txBody>
                      <a:bodyPr/>
                      <a:lstStyle/>
                      <a:p>
                        <a:endParaRPr lang="en-US"/>
                      </a:p>
                    </p:txBody>
                  </p:sp>
                  <p:sp>
                    <p:nvSpPr>
                      <p:cNvPr id="52559" name="Line 1001"/>
                      <p:cNvSpPr>
                        <a:spLocks noChangeShapeType="1"/>
                      </p:cNvSpPr>
                      <p:nvPr/>
                    </p:nvSpPr>
                    <p:spPr bwMode="auto">
                      <a:xfrm flipH="1" flipV="1">
                        <a:off x="3589" y="2309"/>
                        <a:ext cx="104" cy="29"/>
                      </a:xfrm>
                      <a:prstGeom prst="line">
                        <a:avLst/>
                      </a:prstGeom>
                      <a:noFill/>
                      <a:ln w="11113">
                        <a:solidFill>
                          <a:srgbClr val="788787"/>
                        </a:solidFill>
                        <a:round/>
                        <a:headEnd/>
                        <a:tailEnd/>
                      </a:ln>
                    </p:spPr>
                    <p:txBody>
                      <a:bodyPr/>
                      <a:lstStyle/>
                      <a:p>
                        <a:endParaRPr lang="en-US"/>
                      </a:p>
                    </p:txBody>
                  </p:sp>
                  <p:sp>
                    <p:nvSpPr>
                      <p:cNvPr id="52560" name="Line 1002"/>
                      <p:cNvSpPr>
                        <a:spLocks noChangeShapeType="1"/>
                      </p:cNvSpPr>
                      <p:nvPr/>
                    </p:nvSpPr>
                    <p:spPr bwMode="auto">
                      <a:xfrm flipH="1" flipV="1">
                        <a:off x="3589" y="2283"/>
                        <a:ext cx="104" cy="19"/>
                      </a:xfrm>
                      <a:prstGeom prst="line">
                        <a:avLst/>
                      </a:prstGeom>
                      <a:noFill/>
                      <a:ln w="11113">
                        <a:solidFill>
                          <a:srgbClr val="788787"/>
                        </a:solidFill>
                        <a:round/>
                        <a:headEnd/>
                        <a:tailEnd/>
                      </a:ln>
                    </p:spPr>
                    <p:txBody>
                      <a:bodyPr/>
                      <a:lstStyle/>
                      <a:p>
                        <a:endParaRPr lang="en-US"/>
                      </a:p>
                    </p:txBody>
                  </p:sp>
                  <p:sp>
                    <p:nvSpPr>
                      <p:cNvPr id="52561" name="Line 1003"/>
                      <p:cNvSpPr>
                        <a:spLocks noChangeShapeType="1"/>
                      </p:cNvSpPr>
                      <p:nvPr/>
                    </p:nvSpPr>
                    <p:spPr bwMode="auto">
                      <a:xfrm flipH="1" flipV="1">
                        <a:off x="3589" y="2247"/>
                        <a:ext cx="104" cy="19"/>
                      </a:xfrm>
                      <a:prstGeom prst="line">
                        <a:avLst/>
                      </a:prstGeom>
                      <a:noFill/>
                      <a:ln w="11113">
                        <a:solidFill>
                          <a:srgbClr val="788787"/>
                        </a:solidFill>
                        <a:round/>
                        <a:headEnd/>
                        <a:tailEnd/>
                      </a:ln>
                    </p:spPr>
                    <p:txBody>
                      <a:bodyPr/>
                      <a:lstStyle/>
                      <a:p>
                        <a:endParaRPr lang="en-US"/>
                      </a:p>
                    </p:txBody>
                  </p:sp>
                  <p:sp>
                    <p:nvSpPr>
                      <p:cNvPr id="52562" name="Line 1004"/>
                      <p:cNvSpPr>
                        <a:spLocks noChangeShapeType="1"/>
                      </p:cNvSpPr>
                      <p:nvPr/>
                    </p:nvSpPr>
                    <p:spPr bwMode="auto">
                      <a:xfrm flipH="1" flipV="1">
                        <a:off x="3589" y="2208"/>
                        <a:ext cx="104" cy="22"/>
                      </a:xfrm>
                      <a:prstGeom prst="line">
                        <a:avLst/>
                      </a:prstGeom>
                      <a:noFill/>
                      <a:ln w="11113">
                        <a:solidFill>
                          <a:srgbClr val="788787"/>
                        </a:solidFill>
                        <a:round/>
                        <a:headEnd/>
                        <a:tailEnd/>
                      </a:ln>
                    </p:spPr>
                    <p:txBody>
                      <a:bodyPr/>
                      <a:lstStyle/>
                      <a:p>
                        <a:endParaRPr lang="en-US"/>
                      </a:p>
                    </p:txBody>
                  </p:sp>
                  <p:sp>
                    <p:nvSpPr>
                      <p:cNvPr id="52563" name="Line 1005"/>
                      <p:cNvSpPr>
                        <a:spLocks noChangeShapeType="1"/>
                      </p:cNvSpPr>
                      <p:nvPr/>
                    </p:nvSpPr>
                    <p:spPr bwMode="auto">
                      <a:xfrm flipV="1">
                        <a:off x="3615" y="2172"/>
                        <a:ext cx="1" cy="264"/>
                      </a:xfrm>
                      <a:prstGeom prst="line">
                        <a:avLst/>
                      </a:prstGeom>
                      <a:noFill/>
                      <a:ln w="11113">
                        <a:solidFill>
                          <a:srgbClr val="788787"/>
                        </a:solidFill>
                        <a:round/>
                        <a:headEnd/>
                        <a:tailEnd/>
                      </a:ln>
                    </p:spPr>
                    <p:txBody>
                      <a:bodyPr/>
                      <a:lstStyle/>
                      <a:p>
                        <a:endParaRPr lang="en-US"/>
                      </a:p>
                    </p:txBody>
                  </p:sp>
                  <p:sp>
                    <p:nvSpPr>
                      <p:cNvPr id="52564" name="Line 1006"/>
                      <p:cNvSpPr>
                        <a:spLocks noChangeShapeType="1"/>
                      </p:cNvSpPr>
                      <p:nvPr/>
                    </p:nvSpPr>
                    <p:spPr bwMode="auto">
                      <a:xfrm flipV="1">
                        <a:off x="3635" y="2185"/>
                        <a:ext cx="1" cy="251"/>
                      </a:xfrm>
                      <a:prstGeom prst="line">
                        <a:avLst/>
                      </a:prstGeom>
                      <a:noFill/>
                      <a:ln w="11113">
                        <a:solidFill>
                          <a:srgbClr val="788787"/>
                        </a:solidFill>
                        <a:round/>
                        <a:headEnd/>
                        <a:tailEnd/>
                      </a:ln>
                    </p:spPr>
                    <p:txBody>
                      <a:bodyPr/>
                      <a:lstStyle/>
                      <a:p>
                        <a:endParaRPr lang="en-US"/>
                      </a:p>
                    </p:txBody>
                  </p:sp>
                  <p:sp>
                    <p:nvSpPr>
                      <p:cNvPr id="52565" name="Line 1007"/>
                      <p:cNvSpPr>
                        <a:spLocks noChangeShapeType="1"/>
                      </p:cNvSpPr>
                      <p:nvPr/>
                    </p:nvSpPr>
                    <p:spPr bwMode="auto">
                      <a:xfrm flipV="1">
                        <a:off x="3657" y="2185"/>
                        <a:ext cx="4" cy="268"/>
                      </a:xfrm>
                      <a:prstGeom prst="line">
                        <a:avLst/>
                      </a:prstGeom>
                      <a:noFill/>
                      <a:ln w="11113">
                        <a:solidFill>
                          <a:srgbClr val="788787"/>
                        </a:solidFill>
                        <a:round/>
                        <a:headEnd/>
                        <a:tailEnd/>
                      </a:ln>
                    </p:spPr>
                    <p:txBody>
                      <a:bodyPr/>
                      <a:lstStyle/>
                      <a:p>
                        <a:endParaRPr lang="en-US"/>
                      </a:p>
                    </p:txBody>
                  </p:sp>
                </p:grpSp>
              </p:grpSp>
              <p:grpSp>
                <p:nvGrpSpPr>
                  <p:cNvPr id="52549" name="Group 1008"/>
                  <p:cNvGrpSpPr>
                    <a:grpSpLocks/>
                  </p:cNvGrpSpPr>
                  <p:nvPr/>
                </p:nvGrpSpPr>
                <p:grpSpPr bwMode="auto">
                  <a:xfrm>
                    <a:off x="3625" y="2129"/>
                    <a:ext cx="114" cy="39"/>
                    <a:chOff x="3625" y="2129"/>
                    <a:chExt cx="114" cy="39"/>
                  </a:xfrm>
                </p:grpSpPr>
                <p:grpSp>
                  <p:nvGrpSpPr>
                    <p:cNvPr id="52550" name="Group 1009"/>
                    <p:cNvGrpSpPr>
                      <a:grpSpLocks/>
                    </p:cNvGrpSpPr>
                    <p:nvPr/>
                  </p:nvGrpSpPr>
                  <p:grpSpPr bwMode="auto">
                    <a:xfrm>
                      <a:off x="3625" y="2129"/>
                      <a:ext cx="114" cy="39"/>
                      <a:chOff x="3625" y="2129"/>
                      <a:chExt cx="114" cy="39"/>
                    </a:xfrm>
                  </p:grpSpPr>
                  <p:sp>
                    <p:nvSpPr>
                      <p:cNvPr id="52552" name="Freeform 1010"/>
                      <p:cNvSpPr>
                        <a:spLocks/>
                      </p:cNvSpPr>
                      <p:nvPr/>
                    </p:nvSpPr>
                    <p:spPr bwMode="auto">
                      <a:xfrm>
                        <a:off x="3625" y="2129"/>
                        <a:ext cx="114" cy="16"/>
                      </a:xfrm>
                      <a:custGeom>
                        <a:avLst/>
                        <a:gdLst>
                          <a:gd name="T0" fmla="*/ 0 w 114"/>
                          <a:gd name="T1" fmla="*/ 7 h 16"/>
                          <a:gd name="T2" fmla="*/ 0 w 114"/>
                          <a:gd name="T3" fmla="*/ 7 h 16"/>
                          <a:gd name="T4" fmla="*/ 72 w 114"/>
                          <a:gd name="T5" fmla="*/ 16 h 16"/>
                          <a:gd name="T6" fmla="*/ 114 w 114"/>
                          <a:gd name="T7" fmla="*/ 0 h 16"/>
                          <a:gd name="T8" fmla="*/ 52 w 114"/>
                          <a:gd name="T9" fmla="*/ 0 h 16"/>
                          <a:gd name="T10" fmla="*/ 0 w 114"/>
                          <a:gd name="T11" fmla="*/ 7 h 16"/>
                          <a:gd name="T12" fmla="*/ 0 60000 65536"/>
                          <a:gd name="T13" fmla="*/ 0 60000 65536"/>
                          <a:gd name="T14" fmla="*/ 0 60000 65536"/>
                          <a:gd name="T15" fmla="*/ 0 60000 65536"/>
                          <a:gd name="T16" fmla="*/ 0 60000 65536"/>
                          <a:gd name="T17" fmla="*/ 0 60000 65536"/>
                          <a:gd name="T18" fmla="*/ 0 w 114"/>
                          <a:gd name="T19" fmla="*/ 0 h 16"/>
                          <a:gd name="T20" fmla="*/ 114 w 11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14" h="16">
                            <a:moveTo>
                              <a:pt x="0" y="7"/>
                            </a:moveTo>
                            <a:lnTo>
                              <a:pt x="0" y="7"/>
                            </a:lnTo>
                            <a:lnTo>
                              <a:pt x="72" y="16"/>
                            </a:lnTo>
                            <a:lnTo>
                              <a:pt x="114" y="0"/>
                            </a:lnTo>
                            <a:lnTo>
                              <a:pt x="52" y="0"/>
                            </a:lnTo>
                            <a:lnTo>
                              <a:pt x="0" y="7"/>
                            </a:lnTo>
                            <a:close/>
                          </a:path>
                        </a:pathLst>
                      </a:custGeom>
                      <a:solidFill>
                        <a:srgbClr val="596464"/>
                      </a:solidFill>
                      <a:ln w="9525">
                        <a:noFill/>
                        <a:round/>
                        <a:headEnd/>
                        <a:tailEnd/>
                      </a:ln>
                    </p:spPr>
                    <p:txBody>
                      <a:bodyPr/>
                      <a:lstStyle/>
                      <a:p>
                        <a:endParaRPr lang="en-US"/>
                      </a:p>
                    </p:txBody>
                  </p:sp>
                  <p:sp>
                    <p:nvSpPr>
                      <p:cNvPr id="52553" name="Freeform 1011"/>
                      <p:cNvSpPr>
                        <a:spLocks/>
                      </p:cNvSpPr>
                      <p:nvPr/>
                    </p:nvSpPr>
                    <p:spPr bwMode="auto">
                      <a:xfrm>
                        <a:off x="3700" y="2129"/>
                        <a:ext cx="39" cy="39"/>
                      </a:xfrm>
                      <a:custGeom>
                        <a:avLst/>
                        <a:gdLst>
                          <a:gd name="T0" fmla="*/ 0 w 39"/>
                          <a:gd name="T1" fmla="*/ 20 h 39"/>
                          <a:gd name="T2" fmla="*/ 0 w 39"/>
                          <a:gd name="T3" fmla="*/ 20 h 39"/>
                          <a:gd name="T4" fmla="*/ 39 w 39"/>
                          <a:gd name="T5" fmla="*/ 0 h 39"/>
                          <a:gd name="T6" fmla="*/ 39 w 39"/>
                          <a:gd name="T7" fmla="*/ 29 h 39"/>
                          <a:gd name="T8" fmla="*/ 0 w 39"/>
                          <a:gd name="T9" fmla="*/ 39 h 39"/>
                          <a:gd name="T10" fmla="*/ 0 w 39"/>
                          <a:gd name="T11" fmla="*/ 20 h 39"/>
                          <a:gd name="T12" fmla="*/ 0 60000 65536"/>
                          <a:gd name="T13" fmla="*/ 0 60000 65536"/>
                          <a:gd name="T14" fmla="*/ 0 60000 65536"/>
                          <a:gd name="T15" fmla="*/ 0 60000 65536"/>
                          <a:gd name="T16" fmla="*/ 0 60000 65536"/>
                          <a:gd name="T17" fmla="*/ 0 60000 65536"/>
                          <a:gd name="T18" fmla="*/ 0 w 39"/>
                          <a:gd name="T19" fmla="*/ 0 h 39"/>
                          <a:gd name="T20" fmla="*/ 39 w 39"/>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39" h="39">
                            <a:moveTo>
                              <a:pt x="0" y="20"/>
                            </a:moveTo>
                            <a:lnTo>
                              <a:pt x="0" y="20"/>
                            </a:lnTo>
                            <a:lnTo>
                              <a:pt x="39" y="0"/>
                            </a:lnTo>
                            <a:lnTo>
                              <a:pt x="39" y="29"/>
                            </a:lnTo>
                            <a:lnTo>
                              <a:pt x="0" y="39"/>
                            </a:lnTo>
                            <a:lnTo>
                              <a:pt x="0" y="20"/>
                            </a:lnTo>
                            <a:close/>
                          </a:path>
                        </a:pathLst>
                      </a:custGeom>
                      <a:solidFill>
                        <a:srgbClr val="284F31"/>
                      </a:solidFill>
                      <a:ln w="9525">
                        <a:noFill/>
                        <a:round/>
                        <a:headEnd/>
                        <a:tailEnd/>
                      </a:ln>
                    </p:spPr>
                    <p:txBody>
                      <a:bodyPr/>
                      <a:lstStyle/>
                      <a:p>
                        <a:endParaRPr lang="en-US"/>
                      </a:p>
                    </p:txBody>
                  </p:sp>
                  <p:sp>
                    <p:nvSpPr>
                      <p:cNvPr id="52554" name="Freeform 1012"/>
                      <p:cNvSpPr>
                        <a:spLocks/>
                      </p:cNvSpPr>
                      <p:nvPr/>
                    </p:nvSpPr>
                    <p:spPr bwMode="auto">
                      <a:xfrm>
                        <a:off x="3625" y="2142"/>
                        <a:ext cx="72" cy="26"/>
                      </a:xfrm>
                      <a:custGeom>
                        <a:avLst/>
                        <a:gdLst>
                          <a:gd name="T0" fmla="*/ 72 w 72"/>
                          <a:gd name="T1" fmla="*/ 7 h 26"/>
                          <a:gd name="T2" fmla="*/ 72 w 72"/>
                          <a:gd name="T3" fmla="*/ 7 h 26"/>
                          <a:gd name="T4" fmla="*/ 72 w 72"/>
                          <a:gd name="T5" fmla="*/ 26 h 26"/>
                          <a:gd name="T6" fmla="*/ 0 w 72"/>
                          <a:gd name="T7" fmla="*/ 26 h 26"/>
                          <a:gd name="T8" fmla="*/ 0 w 72"/>
                          <a:gd name="T9" fmla="*/ 0 h 26"/>
                          <a:gd name="T10" fmla="*/ 72 w 72"/>
                          <a:gd name="T11" fmla="*/ 7 h 26"/>
                          <a:gd name="T12" fmla="*/ 0 60000 65536"/>
                          <a:gd name="T13" fmla="*/ 0 60000 65536"/>
                          <a:gd name="T14" fmla="*/ 0 60000 65536"/>
                          <a:gd name="T15" fmla="*/ 0 60000 65536"/>
                          <a:gd name="T16" fmla="*/ 0 60000 65536"/>
                          <a:gd name="T17" fmla="*/ 0 60000 65536"/>
                          <a:gd name="T18" fmla="*/ 0 w 72"/>
                          <a:gd name="T19" fmla="*/ 0 h 26"/>
                          <a:gd name="T20" fmla="*/ 72 w 7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72" h="26">
                            <a:moveTo>
                              <a:pt x="72" y="7"/>
                            </a:moveTo>
                            <a:lnTo>
                              <a:pt x="72" y="7"/>
                            </a:lnTo>
                            <a:lnTo>
                              <a:pt x="72" y="26"/>
                            </a:lnTo>
                            <a:lnTo>
                              <a:pt x="0" y="26"/>
                            </a:lnTo>
                            <a:lnTo>
                              <a:pt x="0" y="0"/>
                            </a:lnTo>
                            <a:lnTo>
                              <a:pt x="72" y="7"/>
                            </a:lnTo>
                            <a:close/>
                          </a:path>
                        </a:pathLst>
                      </a:custGeom>
                      <a:solidFill>
                        <a:srgbClr val="788787"/>
                      </a:solidFill>
                      <a:ln w="9525">
                        <a:noFill/>
                        <a:round/>
                        <a:headEnd/>
                        <a:tailEnd/>
                      </a:ln>
                    </p:spPr>
                    <p:txBody>
                      <a:bodyPr/>
                      <a:lstStyle/>
                      <a:p>
                        <a:endParaRPr lang="en-US"/>
                      </a:p>
                    </p:txBody>
                  </p:sp>
                </p:grpSp>
                <p:sp>
                  <p:nvSpPr>
                    <p:cNvPr id="52551" name="Freeform 1013"/>
                    <p:cNvSpPr>
                      <a:spLocks/>
                    </p:cNvSpPr>
                    <p:nvPr/>
                  </p:nvSpPr>
                  <p:spPr bwMode="auto">
                    <a:xfrm>
                      <a:off x="3635" y="2152"/>
                      <a:ext cx="39" cy="1"/>
                    </a:xfrm>
                    <a:custGeom>
                      <a:avLst/>
                      <a:gdLst>
                        <a:gd name="T0" fmla="*/ 0 w 39"/>
                        <a:gd name="T1" fmla="*/ 0 h 1"/>
                        <a:gd name="T2" fmla="*/ 0 w 39"/>
                        <a:gd name="T3" fmla="*/ 0 h 1"/>
                        <a:gd name="T4" fmla="*/ 39 w 39"/>
                        <a:gd name="T5" fmla="*/ 0 h 1"/>
                        <a:gd name="T6" fmla="*/ 0 w 39"/>
                        <a:gd name="T7" fmla="*/ 0 h 1"/>
                        <a:gd name="T8" fmla="*/ 0 60000 65536"/>
                        <a:gd name="T9" fmla="*/ 0 60000 65536"/>
                        <a:gd name="T10" fmla="*/ 0 60000 65536"/>
                        <a:gd name="T11" fmla="*/ 0 60000 65536"/>
                        <a:gd name="T12" fmla="*/ 0 w 39"/>
                        <a:gd name="T13" fmla="*/ 0 h 1"/>
                        <a:gd name="T14" fmla="*/ 39 w 39"/>
                        <a:gd name="T15" fmla="*/ 1 h 1"/>
                      </a:gdLst>
                      <a:ahLst/>
                      <a:cxnLst>
                        <a:cxn ang="T8">
                          <a:pos x="T0" y="T1"/>
                        </a:cxn>
                        <a:cxn ang="T9">
                          <a:pos x="T2" y="T3"/>
                        </a:cxn>
                        <a:cxn ang="T10">
                          <a:pos x="T4" y="T5"/>
                        </a:cxn>
                        <a:cxn ang="T11">
                          <a:pos x="T6" y="T7"/>
                        </a:cxn>
                      </a:cxnLst>
                      <a:rect l="T12" t="T13" r="T14" b="T15"/>
                      <a:pathLst>
                        <a:path w="39" h="1">
                          <a:moveTo>
                            <a:pt x="0" y="0"/>
                          </a:moveTo>
                          <a:lnTo>
                            <a:pt x="0" y="0"/>
                          </a:lnTo>
                          <a:lnTo>
                            <a:pt x="39" y="0"/>
                          </a:lnTo>
                          <a:lnTo>
                            <a:pt x="0" y="0"/>
                          </a:lnTo>
                          <a:close/>
                        </a:path>
                      </a:pathLst>
                    </a:custGeom>
                    <a:solidFill>
                      <a:srgbClr val="000000"/>
                    </a:solidFill>
                    <a:ln w="9525">
                      <a:noFill/>
                      <a:round/>
                      <a:headEnd/>
                      <a:tailEnd/>
                    </a:ln>
                  </p:spPr>
                  <p:txBody>
                    <a:bodyPr/>
                    <a:lstStyle/>
                    <a:p>
                      <a:endParaRPr lang="en-US"/>
                    </a:p>
                  </p:txBody>
                </p:sp>
              </p:grpSp>
            </p:grpSp>
          </p:grpSp>
          <p:grpSp>
            <p:nvGrpSpPr>
              <p:cNvPr id="52500" name="Group 1014"/>
              <p:cNvGrpSpPr>
                <a:grpSpLocks/>
              </p:cNvGrpSpPr>
              <p:nvPr/>
            </p:nvGrpSpPr>
            <p:grpSpPr bwMode="auto">
              <a:xfrm>
                <a:off x="3713" y="2250"/>
                <a:ext cx="176" cy="298"/>
                <a:chOff x="3713" y="2250"/>
                <a:chExt cx="176" cy="298"/>
              </a:xfrm>
            </p:grpSpPr>
            <p:grpSp>
              <p:nvGrpSpPr>
                <p:cNvPr id="52529" name="Group 1015"/>
                <p:cNvGrpSpPr>
                  <a:grpSpLocks/>
                </p:cNvGrpSpPr>
                <p:nvPr/>
              </p:nvGrpSpPr>
              <p:grpSpPr bwMode="auto">
                <a:xfrm>
                  <a:off x="3713" y="2250"/>
                  <a:ext cx="176" cy="298"/>
                  <a:chOff x="3713" y="2250"/>
                  <a:chExt cx="176" cy="298"/>
                </a:xfrm>
              </p:grpSpPr>
              <p:sp>
                <p:nvSpPr>
                  <p:cNvPr id="52535" name="Freeform 1016"/>
                  <p:cNvSpPr>
                    <a:spLocks/>
                  </p:cNvSpPr>
                  <p:nvPr/>
                </p:nvSpPr>
                <p:spPr bwMode="auto">
                  <a:xfrm>
                    <a:off x="3713" y="2250"/>
                    <a:ext cx="176" cy="79"/>
                  </a:xfrm>
                  <a:custGeom>
                    <a:avLst/>
                    <a:gdLst>
                      <a:gd name="T0" fmla="*/ 0 w 176"/>
                      <a:gd name="T1" fmla="*/ 56 h 79"/>
                      <a:gd name="T2" fmla="*/ 0 w 176"/>
                      <a:gd name="T3" fmla="*/ 56 h 79"/>
                      <a:gd name="T4" fmla="*/ 95 w 176"/>
                      <a:gd name="T5" fmla="*/ 79 h 79"/>
                      <a:gd name="T6" fmla="*/ 176 w 176"/>
                      <a:gd name="T7" fmla="*/ 23 h 79"/>
                      <a:gd name="T8" fmla="*/ 105 w 176"/>
                      <a:gd name="T9" fmla="*/ 0 h 79"/>
                      <a:gd name="T10" fmla="*/ 0 w 176"/>
                      <a:gd name="T11" fmla="*/ 56 h 79"/>
                      <a:gd name="T12" fmla="*/ 0 60000 65536"/>
                      <a:gd name="T13" fmla="*/ 0 60000 65536"/>
                      <a:gd name="T14" fmla="*/ 0 60000 65536"/>
                      <a:gd name="T15" fmla="*/ 0 60000 65536"/>
                      <a:gd name="T16" fmla="*/ 0 60000 65536"/>
                      <a:gd name="T17" fmla="*/ 0 60000 65536"/>
                      <a:gd name="T18" fmla="*/ 0 w 176"/>
                      <a:gd name="T19" fmla="*/ 0 h 79"/>
                      <a:gd name="T20" fmla="*/ 176 w 176"/>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176" h="79">
                        <a:moveTo>
                          <a:pt x="0" y="56"/>
                        </a:moveTo>
                        <a:lnTo>
                          <a:pt x="0" y="56"/>
                        </a:lnTo>
                        <a:lnTo>
                          <a:pt x="95" y="79"/>
                        </a:lnTo>
                        <a:lnTo>
                          <a:pt x="176" y="23"/>
                        </a:lnTo>
                        <a:lnTo>
                          <a:pt x="105" y="0"/>
                        </a:lnTo>
                        <a:lnTo>
                          <a:pt x="0" y="56"/>
                        </a:lnTo>
                        <a:close/>
                      </a:path>
                    </a:pathLst>
                  </a:custGeom>
                  <a:solidFill>
                    <a:srgbClr val="B2A398"/>
                  </a:solidFill>
                  <a:ln w="9525">
                    <a:noFill/>
                    <a:round/>
                    <a:headEnd/>
                    <a:tailEnd/>
                  </a:ln>
                </p:spPr>
                <p:txBody>
                  <a:bodyPr/>
                  <a:lstStyle/>
                  <a:p>
                    <a:endParaRPr lang="en-US"/>
                  </a:p>
                </p:txBody>
              </p:sp>
              <p:sp>
                <p:nvSpPr>
                  <p:cNvPr id="52536" name="Freeform 1017"/>
                  <p:cNvSpPr>
                    <a:spLocks/>
                  </p:cNvSpPr>
                  <p:nvPr/>
                </p:nvSpPr>
                <p:spPr bwMode="auto">
                  <a:xfrm>
                    <a:off x="3713" y="2312"/>
                    <a:ext cx="91" cy="236"/>
                  </a:xfrm>
                  <a:custGeom>
                    <a:avLst/>
                    <a:gdLst>
                      <a:gd name="T0" fmla="*/ 0 w 91"/>
                      <a:gd name="T1" fmla="*/ 0 h 236"/>
                      <a:gd name="T2" fmla="*/ 0 w 91"/>
                      <a:gd name="T3" fmla="*/ 0 h 236"/>
                      <a:gd name="T4" fmla="*/ 91 w 91"/>
                      <a:gd name="T5" fmla="*/ 23 h 236"/>
                      <a:gd name="T6" fmla="*/ 91 w 91"/>
                      <a:gd name="T7" fmla="*/ 236 h 236"/>
                      <a:gd name="T8" fmla="*/ 0 w 91"/>
                      <a:gd name="T9" fmla="*/ 200 h 236"/>
                      <a:gd name="T10" fmla="*/ 0 w 91"/>
                      <a:gd name="T11" fmla="*/ 0 h 236"/>
                      <a:gd name="T12" fmla="*/ 0 60000 65536"/>
                      <a:gd name="T13" fmla="*/ 0 60000 65536"/>
                      <a:gd name="T14" fmla="*/ 0 60000 65536"/>
                      <a:gd name="T15" fmla="*/ 0 60000 65536"/>
                      <a:gd name="T16" fmla="*/ 0 60000 65536"/>
                      <a:gd name="T17" fmla="*/ 0 60000 65536"/>
                      <a:gd name="T18" fmla="*/ 0 w 91"/>
                      <a:gd name="T19" fmla="*/ 0 h 236"/>
                      <a:gd name="T20" fmla="*/ 91 w 91"/>
                      <a:gd name="T21" fmla="*/ 236 h 236"/>
                    </a:gdLst>
                    <a:ahLst/>
                    <a:cxnLst>
                      <a:cxn ang="T12">
                        <a:pos x="T0" y="T1"/>
                      </a:cxn>
                      <a:cxn ang="T13">
                        <a:pos x="T2" y="T3"/>
                      </a:cxn>
                      <a:cxn ang="T14">
                        <a:pos x="T4" y="T5"/>
                      </a:cxn>
                      <a:cxn ang="T15">
                        <a:pos x="T6" y="T7"/>
                      </a:cxn>
                      <a:cxn ang="T16">
                        <a:pos x="T8" y="T9"/>
                      </a:cxn>
                      <a:cxn ang="T17">
                        <a:pos x="T10" y="T11"/>
                      </a:cxn>
                    </a:cxnLst>
                    <a:rect l="T18" t="T19" r="T20" b="T21"/>
                    <a:pathLst>
                      <a:path w="91" h="236">
                        <a:moveTo>
                          <a:pt x="0" y="0"/>
                        </a:moveTo>
                        <a:lnTo>
                          <a:pt x="0" y="0"/>
                        </a:lnTo>
                        <a:lnTo>
                          <a:pt x="91" y="23"/>
                        </a:lnTo>
                        <a:lnTo>
                          <a:pt x="91" y="236"/>
                        </a:lnTo>
                        <a:lnTo>
                          <a:pt x="0" y="200"/>
                        </a:lnTo>
                        <a:lnTo>
                          <a:pt x="0" y="0"/>
                        </a:lnTo>
                        <a:close/>
                      </a:path>
                    </a:pathLst>
                  </a:custGeom>
                  <a:solidFill>
                    <a:srgbClr val="917C6B"/>
                  </a:solidFill>
                  <a:ln w="9525">
                    <a:noFill/>
                    <a:round/>
                    <a:headEnd/>
                    <a:tailEnd/>
                  </a:ln>
                </p:spPr>
                <p:txBody>
                  <a:bodyPr/>
                  <a:lstStyle/>
                  <a:p>
                    <a:endParaRPr lang="en-US"/>
                  </a:p>
                </p:txBody>
              </p:sp>
              <p:sp>
                <p:nvSpPr>
                  <p:cNvPr id="52537" name="Freeform 1018"/>
                  <p:cNvSpPr>
                    <a:spLocks/>
                  </p:cNvSpPr>
                  <p:nvPr/>
                </p:nvSpPr>
                <p:spPr bwMode="auto">
                  <a:xfrm>
                    <a:off x="3811" y="2273"/>
                    <a:ext cx="78" cy="275"/>
                  </a:xfrm>
                  <a:custGeom>
                    <a:avLst/>
                    <a:gdLst>
                      <a:gd name="T0" fmla="*/ 0 w 78"/>
                      <a:gd name="T1" fmla="*/ 59 h 275"/>
                      <a:gd name="T2" fmla="*/ 0 w 78"/>
                      <a:gd name="T3" fmla="*/ 59 h 275"/>
                      <a:gd name="T4" fmla="*/ 0 w 78"/>
                      <a:gd name="T5" fmla="*/ 275 h 275"/>
                      <a:gd name="T6" fmla="*/ 78 w 78"/>
                      <a:gd name="T7" fmla="*/ 180 h 275"/>
                      <a:gd name="T8" fmla="*/ 78 w 78"/>
                      <a:gd name="T9" fmla="*/ 0 h 275"/>
                      <a:gd name="T10" fmla="*/ 0 w 78"/>
                      <a:gd name="T11" fmla="*/ 59 h 275"/>
                      <a:gd name="T12" fmla="*/ 0 60000 65536"/>
                      <a:gd name="T13" fmla="*/ 0 60000 65536"/>
                      <a:gd name="T14" fmla="*/ 0 60000 65536"/>
                      <a:gd name="T15" fmla="*/ 0 60000 65536"/>
                      <a:gd name="T16" fmla="*/ 0 60000 65536"/>
                      <a:gd name="T17" fmla="*/ 0 60000 65536"/>
                      <a:gd name="T18" fmla="*/ 0 w 78"/>
                      <a:gd name="T19" fmla="*/ 0 h 275"/>
                      <a:gd name="T20" fmla="*/ 78 w 78"/>
                      <a:gd name="T21" fmla="*/ 275 h 275"/>
                    </a:gdLst>
                    <a:ahLst/>
                    <a:cxnLst>
                      <a:cxn ang="T12">
                        <a:pos x="T0" y="T1"/>
                      </a:cxn>
                      <a:cxn ang="T13">
                        <a:pos x="T2" y="T3"/>
                      </a:cxn>
                      <a:cxn ang="T14">
                        <a:pos x="T4" y="T5"/>
                      </a:cxn>
                      <a:cxn ang="T15">
                        <a:pos x="T6" y="T7"/>
                      </a:cxn>
                      <a:cxn ang="T16">
                        <a:pos x="T8" y="T9"/>
                      </a:cxn>
                      <a:cxn ang="T17">
                        <a:pos x="T10" y="T11"/>
                      </a:cxn>
                    </a:cxnLst>
                    <a:rect l="T18" t="T19" r="T20" b="T21"/>
                    <a:pathLst>
                      <a:path w="78" h="275">
                        <a:moveTo>
                          <a:pt x="0" y="59"/>
                        </a:moveTo>
                        <a:lnTo>
                          <a:pt x="0" y="59"/>
                        </a:lnTo>
                        <a:lnTo>
                          <a:pt x="0" y="275"/>
                        </a:lnTo>
                        <a:lnTo>
                          <a:pt x="78" y="180"/>
                        </a:lnTo>
                        <a:lnTo>
                          <a:pt x="78" y="0"/>
                        </a:lnTo>
                        <a:lnTo>
                          <a:pt x="0" y="59"/>
                        </a:lnTo>
                        <a:close/>
                      </a:path>
                    </a:pathLst>
                  </a:custGeom>
                  <a:solidFill>
                    <a:srgbClr val="786659"/>
                  </a:solidFill>
                  <a:ln w="9525">
                    <a:noFill/>
                    <a:round/>
                    <a:headEnd/>
                    <a:tailEnd/>
                  </a:ln>
                </p:spPr>
                <p:txBody>
                  <a:bodyPr/>
                  <a:lstStyle/>
                  <a:p>
                    <a:endParaRPr lang="en-US"/>
                  </a:p>
                </p:txBody>
              </p:sp>
              <p:grpSp>
                <p:nvGrpSpPr>
                  <p:cNvPr id="52538" name="Group 1019"/>
                  <p:cNvGrpSpPr>
                    <a:grpSpLocks/>
                  </p:cNvGrpSpPr>
                  <p:nvPr/>
                </p:nvGrpSpPr>
                <p:grpSpPr bwMode="auto">
                  <a:xfrm>
                    <a:off x="3733" y="2250"/>
                    <a:ext cx="137" cy="65"/>
                    <a:chOff x="3733" y="2250"/>
                    <a:chExt cx="137" cy="65"/>
                  </a:xfrm>
                </p:grpSpPr>
                <p:sp>
                  <p:nvSpPr>
                    <p:cNvPr id="52539" name="Freeform 1020"/>
                    <p:cNvSpPr>
                      <a:spLocks/>
                    </p:cNvSpPr>
                    <p:nvPr/>
                  </p:nvSpPr>
                  <p:spPr bwMode="auto">
                    <a:xfrm>
                      <a:off x="3733" y="2250"/>
                      <a:ext cx="137" cy="56"/>
                    </a:xfrm>
                    <a:custGeom>
                      <a:avLst/>
                      <a:gdLst>
                        <a:gd name="T0" fmla="*/ 0 w 137"/>
                        <a:gd name="T1" fmla="*/ 43 h 56"/>
                        <a:gd name="T2" fmla="*/ 0 w 137"/>
                        <a:gd name="T3" fmla="*/ 43 h 56"/>
                        <a:gd name="T4" fmla="*/ 65 w 137"/>
                        <a:gd name="T5" fmla="*/ 56 h 56"/>
                        <a:gd name="T6" fmla="*/ 137 w 137"/>
                        <a:gd name="T7" fmla="*/ 10 h 56"/>
                        <a:gd name="T8" fmla="*/ 85 w 137"/>
                        <a:gd name="T9" fmla="*/ 0 h 56"/>
                        <a:gd name="T10" fmla="*/ 0 w 137"/>
                        <a:gd name="T11" fmla="*/ 43 h 56"/>
                        <a:gd name="T12" fmla="*/ 0 60000 65536"/>
                        <a:gd name="T13" fmla="*/ 0 60000 65536"/>
                        <a:gd name="T14" fmla="*/ 0 60000 65536"/>
                        <a:gd name="T15" fmla="*/ 0 60000 65536"/>
                        <a:gd name="T16" fmla="*/ 0 60000 65536"/>
                        <a:gd name="T17" fmla="*/ 0 60000 65536"/>
                        <a:gd name="T18" fmla="*/ 0 w 137"/>
                        <a:gd name="T19" fmla="*/ 0 h 56"/>
                        <a:gd name="T20" fmla="*/ 137 w 137"/>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37" h="56">
                          <a:moveTo>
                            <a:pt x="0" y="43"/>
                          </a:moveTo>
                          <a:lnTo>
                            <a:pt x="0" y="43"/>
                          </a:lnTo>
                          <a:lnTo>
                            <a:pt x="65" y="56"/>
                          </a:lnTo>
                          <a:lnTo>
                            <a:pt x="137" y="10"/>
                          </a:lnTo>
                          <a:lnTo>
                            <a:pt x="85" y="0"/>
                          </a:lnTo>
                          <a:lnTo>
                            <a:pt x="0" y="43"/>
                          </a:lnTo>
                          <a:close/>
                        </a:path>
                      </a:pathLst>
                    </a:custGeom>
                    <a:solidFill>
                      <a:srgbClr val="B2A398"/>
                    </a:solidFill>
                    <a:ln w="9525">
                      <a:noFill/>
                      <a:round/>
                      <a:headEnd/>
                      <a:tailEnd/>
                    </a:ln>
                  </p:spPr>
                  <p:txBody>
                    <a:bodyPr/>
                    <a:lstStyle/>
                    <a:p>
                      <a:endParaRPr lang="en-US"/>
                    </a:p>
                  </p:txBody>
                </p:sp>
                <p:sp>
                  <p:nvSpPr>
                    <p:cNvPr id="52540" name="Freeform 1021"/>
                    <p:cNvSpPr>
                      <a:spLocks/>
                    </p:cNvSpPr>
                    <p:nvPr/>
                  </p:nvSpPr>
                  <p:spPr bwMode="auto">
                    <a:xfrm>
                      <a:off x="3798" y="2263"/>
                      <a:ext cx="72" cy="52"/>
                    </a:xfrm>
                    <a:custGeom>
                      <a:avLst/>
                      <a:gdLst>
                        <a:gd name="T0" fmla="*/ 0 w 72"/>
                        <a:gd name="T1" fmla="*/ 43 h 52"/>
                        <a:gd name="T2" fmla="*/ 0 w 72"/>
                        <a:gd name="T3" fmla="*/ 43 h 52"/>
                        <a:gd name="T4" fmla="*/ 72 w 72"/>
                        <a:gd name="T5" fmla="*/ 0 h 52"/>
                        <a:gd name="T6" fmla="*/ 72 w 72"/>
                        <a:gd name="T7" fmla="*/ 10 h 52"/>
                        <a:gd name="T8" fmla="*/ 0 w 72"/>
                        <a:gd name="T9" fmla="*/ 52 h 52"/>
                        <a:gd name="T10" fmla="*/ 0 w 72"/>
                        <a:gd name="T11" fmla="*/ 43 h 52"/>
                        <a:gd name="T12" fmla="*/ 0 60000 65536"/>
                        <a:gd name="T13" fmla="*/ 0 60000 65536"/>
                        <a:gd name="T14" fmla="*/ 0 60000 65536"/>
                        <a:gd name="T15" fmla="*/ 0 60000 65536"/>
                        <a:gd name="T16" fmla="*/ 0 60000 65536"/>
                        <a:gd name="T17" fmla="*/ 0 60000 65536"/>
                        <a:gd name="T18" fmla="*/ 0 w 72"/>
                        <a:gd name="T19" fmla="*/ 0 h 52"/>
                        <a:gd name="T20" fmla="*/ 72 w 7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72" h="52">
                          <a:moveTo>
                            <a:pt x="0" y="43"/>
                          </a:moveTo>
                          <a:lnTo>
                            <a:pt x="0" y="43"/>
                          </a:lnTo>
                          <a:lnTo>
                            <a:pt x="72" y="0"/>
                          </a:lnTo>
                          <a:lnTo>
                            <a:pt x="72" y="10"/>
                          </a:lnTo>
                          <a:lnTo>
                            <a:pt x="0" y="52"/>
                          </a:lnTo>
                          <a:lnTo>
                            <a:pt x="0" y="43"/>
                          </a:lnTo>
                          <a:close/>
                        </a:path>
                      </a:pathLst>
                    </a:custGeom>
                    <a:solidFill>
                      <a:srgbClr val="786659"/>
                    </a:solidFill>
                    <a:ln w="9525">
                      <a:noFill/>
                      <a:round/>
                      <a:headEnd/>
                      <a:tailEnd/>
                    </a:ln>
                  </p:spPr>
                  <p:txBody>
                    <a:bodyPr/>
                    <a:lstStyle/>
                    <a:p>
                      <a:endParaRPr lang="en-US"/>
                    </a:p>
                  </p:txBody>
                </p:sp>
                <p:sp>
                  <p:nvSpPr>
                    <p:cNvPr id="52541" name="Freeform 1022"/>
                    <p:cNvSpPr>
                      <a:spLocks/>
                    </p:cNvSpPr>
                    <p:nvPr/>
                  </p:nvSpPr>
                  <p:spPr bwMode="auto">
                    <a:xfrm>
                      <a:off x="3733" y="2299"/>
                      <a:ext cx="58" cy="16"/>
                    </a:xfrm>
                    <a:custGeom>
                      <a:avLst/>
                      <a:gdLst>
                        <a:gd name="T0" fmla="*/ 58 w 58"/>
                        <a:gd name="T1" fmla="*/ 7 h 16"/>
                        <a:gd name="T2" fmla="*/ 58 w 58"/>
                        <a:gd name="T3" fmla="*/ 7 h 16"/>
                        <a:gd name="T4" fmla="*/ 58 w 58"/>
                        <a:gd name="T5" fmla="*/ 16 h 16"/>
                        <a:gd name="T6" fmla="*/ 0 w 58"/>
                        <a:gd name="T7" fmla="*/ 7 h 16"/>
                        <a:gd name="T8" fmla="*/ 0 w 58"/>
                        <a:gd name="T9" fmla="*/ 0 h 16"/>
                        <a:gd name="T10" fmla="*/ 58 w 58"/>
                        <a:gd name="T11" fmla="*/ 7 h 16"/>
                        <a:gd name="T12" fmla="*/ 0 60000 65536"/>
                        <a:gd name="T13" fmla="*/ 0 60000 65536"/>
                        <a:gd name="T14" fmla="*/ 0 60000 65536"/>
                        <a:gd name="T15" fmla="*/ 0 60000 65536"/>
                        <a:gd name="T16" fmla="*/ 0 60000 65536"/>
                        <a:gd name="T17" fmla="*/ 0 60000 65536"/>
                        <a:gd name="T18" fmla="*/ 0 w 58"/>
                        <a:gd name="T19" fmla="*/ 0 h 16"/>
                        <a:gd name="T20" fmla="*/ 58 w 58"/>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58" h="16">
                          <a:moveTo>
                            <a:pt x="58" y="7"/>
                          </a:moveTo>
                          <a:lnTo>
                            <a:pt x="58" y="7"/>
                          </a:lnTo>
                          <a:lnTo>
                            <a:pt x="58" y="16"/>
                          </a:lnTo>
                          <a:lnTo>
                            <a:pt x="0" y="7"/>
                          </a:lnTo>
                          <a:lnTo>
                            <a:pt x="0" y="0"/>
                          </a:lnTo>
                          <a:lnTo>
                            <a:pt x="58" y="7"/>
                          </a:lnTo>
                          <a:close/>
                        </a:path>
                      </a:pathLst>
                    </a:custGeom>
                    <a:solidFill>
                      <a:srgbClr val="917C6B"/>
                    </a:solidFill>
                    <a:ln w="9525">
                      <a:noFill/>
                      <a:round/>
                      <a:headEnd/>
                      <a:tailEnd/>
                    </a:ln>
                  </p:spPr>
                  <p:txBody>
                    <a:bodyPr/>
                    <a:lstStyle/>
                    <a:p>
                      <a:endParaRPr lang="en-US"/>
                    </a:p>
                  </p:txBody>
                </p:sp>
              </p:grpSp>
            </p:grpSp>
            <p:grpSp>
              <p:nvGrpSpPr>
                <p:cNvPr id="52530" name="Group 1023"/>
                <p:cNvGrpSpPr>
                  <a:grpSpLocks/>
                </p:cNvGrpSpPr>
                <p:nvPr/>
              </p:nvGrpSpPr>
              <p:grpSpPr bwMode="auto">
                <a:xfrm>
                  <a:off x="3723" y="2322"/>
                  <a:ext cx="68" cy="213"/>
                  <a:chOff x="3723" y="2322"/>
                  <a:chExt cx="68" cy="213"/>
                </a:xfrm>
              </p:grpSpPr>
              <p:sp>
                <p:nvSpPr>
                  <p:cNvPr id="52531" name="Freeform 1024"/>
                  <p:cNvSpPr>
                    <a:spLocks/>
                  </p:cNvSpPr>
                  <p:nvPr/>
                </p:nvSpPr>
                <p:spPr bwMode="auto">
                  <a:xfrm>
                    <a:off x="3723" y="2322"/>
                    <a:ext cx="68" cy="213"/>
                  </a:xfrm>
                  <a:custGeom>
                    <a:avLst/>
                    <a:gdLst>
                      <a:gd name="T0" fmla="*/ 0 w 68"/>
                      <a:gd name="T1" fmla="*/ 0 h 213"/>
                      <a:gd name="T2" fmla="*/ 0 w 68"/>
                      <a:gd name="T3" fmla="*/ 0 h 213"/>
                      <a:gd name="T4" fmla="*/ 68 w 68"/>
                      <a:gd name="T5" fmla="*/ 23 h 213"/>
                      <a:gd name="T6" fmla="*/ 68 w 68"/>
                      <a:gd name="T7" fmla="*/ 213 h 213"/>
                      <a:gd name="T8" fmla="*/ 0 w 68"/>
                      <a:gd name="T9" fmla="*/ 190 h 213"/>
                      <a:gd name="T10" fmla="*/ 0 w 68"/>
                      <a:gd name="T11" fmla="*/ 0 h 213"/>
                      <a:gd name="T12" fmla="*/ 0 60000 65536"/>
                      <a:gd name="T13" fmla="*/ 0 60000 65536"/>
                      <a:gd name="T14" fmla="*/ 0 60000 65536"/>
                      <a:gd name="T15" fmla="*/ 0 60000 65536"/>
                      <a:gd name="T16" fmla="*/ 0 60000 65536"/>
                      <a:gd name="T17" fmla="*/ 0 60000 65536"/>
                      <a:gd name="T18" fmla="*/ 0 w 68"/>
                      <a:gd name="T19" fmla="*/ 0 h 213"/>
                      <a:gd name="T20" fmla="*/ 68 w 68"/>
                      <a:gd name="T21" fmla="*/ 213 h 213"/>
                    </a:gdLst>
                    <a:ahLst/>
                    <a:cxnLst>
                      <a:cxn ang="T12">
                        <a:pos x="T0" y="T1"/>
                      </a:cxn>
                      <a:cxn ang="T13">
                        <a:pos x="T2" y="T3"/>
                      </a:cxn>
                      <a:cxn ang="T14">
                        <a:pos x="T4" y="T5"/>
                      </a:cxn>
                      <a:cxn ang="T15">
                        <a:pos x="T6" y="T7"/>
                      </a:cxn>
                      <a:cxn ang="T16">
                        <a:pos x="T8" y="T9"/>
                      </a:cxn>
                      <a:cxn ang="T17">
                        <a:pos x="T10" y="T11"/>
                      </a:cxn>
                    </a:cxnLst>
                    <a:rect l="T18" t="T19" r="T20" b="T21"/>
                    <a:pathLst>
                      <a:path w="68" h="213">
                        <a:moveTo>
                          <a:pt x="0" y="0"/>
                        </a:moveTo>
                        <a:lnTo>
                          <a:pt x="0" y="0"/>
                        </a:lnTo>
                        <a:lnTo>
                          <a:pt x="68" y="23"/>
                        </a:lnTo>
                        <a:lnTo>
                          <a:pt x="68" y="213"/>
                        </a:lnTo>
                        <a:lnTo>
                          <a:pt x="0" y="190"/>
                        </a:lnTo>
                        <a:lnTo>
                          <a:pt x="0" y="0"/>
                        </a:lnTo>
                        <a:close/>
                      </a:path>
                    </a:pathLst>
                  </a:custGeom>
                  <a:solidFill>
                    <a:srgbClr val="000000"/>
                  </a:solidFill>
                  <a:ln w="9525">
                    <a:noFill/>
                    <a:round/>
                    <a:headEnd/>
                    <a:tailEnd/>
                  </a:ln>
                </p:spPr>
                <p:txBody>
                  <a:bodyPr/>
                  <a:lstStyle/>
                  <a:p>
                    <a:endParaRPr lang="en-US"/>
                  </a:p>
                </p:txBody>
              </p:sp>
              <p:sp>
                <p:nvSpPr>
                  <p:cNvPr id="52532" name="Freeform 1025"/>
                  <p:cNvSpPr>
                    <a:spLocks/>
                  </p:cNvSpPr>
                  <p:nvPr/>
                </p:nvSpPr>
                <p:spPr bwMode="auto">
                  <a:xfrm>
                    <a:off x="3733" y="2322"/>
                    <a:ext cx="6" cy="199"/>
                  </a:xfrm>
                  <a:custGeom>
                    <a:avLst/>
                    <a:gdLst>
                      <a:gd name="T0" fmla="*/ 0 w 6"/>
                      <a:gd name="T1" fmla="*/ 0 h 199"/>
                      <a:gd name="T2" fmla="*/ 0 w 6"/>
                      <a:gd name="T3" fmla="*/ 0 h 199"/>
                      <a:gd name="T4" fmla="*/ 0 w 6"/>
                      <a:gd name="T5" fmla="*/ 190 h 199"/>
                      <a:gd name="T6" fmla="*/ 6 w 6"/>
                      <a:gd name="T7" fmla="*/ 199 h 199"/>
                      <a:gd name="T8" fmla="*/ 6 w 6"/>
                      <a:gd name="T9" fmla="*/ 0 h 199"/>
                      <a:gd name="T10" fmla="*/ 0 w 6"/>
                      <a:gd name="T11" fmla="*/ 0 h 199"/>
                      <a:gd name="T12" fmla="*/ 0 60000 65536"/>
                      <a:gd name="T13" fmla="*/ 0 60000 65536"/>
                      <a:gd name="T14" fmla="*/ 0 60000 65536"/>
                      <a:gd name="T15" fmla="*/ 0 60000 65536"/>
                      <a:gd name="T16" fmla="*/ 0 60000 65536"/>
                      <a:gd name="T17" fmla="*/ 0 60000 65536"/>
                      <a:gd name="T18" fmla="*/ 0 w 6"/>
                      <a:gd name="T19" fmla="*/ 0 h 199"/>
                      <a:gd name="T20" fmla="*/ 6 w 6"/>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6" h="199">
                        <a:moveTo>
                          <a:pt x="0" y="0"/>
                        </a:moveTo>
                        <a:lnTo>
                          <a:pt x="0" y="0"/>
                        </a:lnTo>
                        <a:lnTo>
                          <a:pt x="0" y="190"/>
                        </a:lnTo>
                        <a:lnTo>
                          <a:pt x="6" y="199"/>
                        </a:lnTo>
                        <a:lnTo>
                          <a:pt x="6" y="0"/>
                        </a:lnTo>
                        <a:lnTo>
                          <a:pt x="0" y="0"/>
                        </a:lnTo>
                        <a:close/>
                      </a:path>
                    </a:pathLst>
                  </a:custGeom>
                  <a:solidFill>
                    <a:srgbClr val="917C6B"/>
                  </a:solidFill>
                  <a:ln w="9525">
                    <a:noFill/>
                    <a:round/>
                    <a:headEnd/>
                    <a:tailEnd/>
                  </a:ln>
                </p:spPr>
                <p:txBody>
                  <a:bodyPr/>
                  <a:lstStyle/>
                  <a:p>
                    <a:endParaRPr lang="en-US"/>
                  </a:p>
                </p:txBody>
              </p:sp>
              <p:sp>
                <p:nvSpPr>
                  <p:cNvPr id="52533" name="Freeform 1026"/>
                  <p:cNvSpPr>
                    <a:spLocks/>
                  </p:cNvSpPr>
                  <p:nvPr/>
                </p:nvSpPr>
                <p:spPr bwMode="auto">
                  <a:xfrm>
                    <a:off x="3755" y="2335"/>
                    <a:ext cx="4" cy="186"/>
                  </a:xfrm>
                  <a:custGeom>
                    <a:avLst/>
                    <a:gdLst>
                      <a:gd name="T0" fmla="*/ 0 w 4"/>
                      <a:gd name="T1" fmla="*/ 0 h 186"/>
                      <a:gd name="T2" fmla="*/ 0 w 4"/>
                      <a:gd name="T3" fmla="*/ 0 h 186"/>
                      <a:gd name="T4" fmla="*/ 0 w 4"/>
                      <a:gd name="T5" fmla="*/ 186 h 186"/>
                      <a:gd name="T6" fmla="*/ 4 w 4"/>
                      <a:gd name="T7" fmla="*/ 186 h 186"/>
                      <a:gd name="T8" fmla="*/ 4 w 4"/>
                      <a:gd name="T9" fmla="*/ 0 h 186"/>
                      <a:gd name="T10" fmla="*/ 0 w 4"/>
                      <a:gd name="T11" fmla="*/ 0 h 186"/>
                      <a:gd name="T12" fmla="*/ 0 60000 65536"/>
                      <a:gd name="T13" fmla="*/ 0 60000 65536"/>
                      <a:gd name="T14" fmla="*/ 0 60000 65536"/>
                      <a:gd name="T15" fmla="*/ 0 60000 65536"/>
                      <a:gd name="T16" fmla="*/ 0 60000 65536"/>
                      <a:gd name="T17" fmla="*/ 0 60000 65536"/>
                      <a:gd name="T18" fmla="*/ 0 w 4"/>
                      <a:gd name="T19" fmla="*/ 0 h 186"/>
                      <a:gd name="T20" fmla="*/ 4 w 4"/>
                      <a:gd name="T21" fmla="*/ 186 h 186"/>
                    </a:gdLst>
                    <a:ahLst/>
                    <a:cxnLst>
                      <a:cxn ang="T12">
                        <a:pos x="T0" y="T1"/>
                      </a:cxn>
                      <a:cxn ang="T13">
                        <a:pos x="T2" y="T3"/>
                      </a:cxn>
                      <a:cxn ang="T14">
                        <a:pos x="T4" y="T5"/>
                      </a:cxn>
                      <a:cxn ang="T15">
                        <a:pos x="T6" y="T7"/>
                      </a:cxn>
                      <a:cxn ang="T16">
                        <a:pos x="T8" y="T9"/>
                      </a:cxn>
                      <a:cxn ang="T17">
                        <a:pos x="T10" y="T11"/>
                      </a:cxn>
                    </a:cxnLst>
                    <a:rect l="T18" t="T19" r="T20" b="T21"/>
                    <a:pathLst>
                      <a:path w="4" h="186">
                        <a:moveTo>
                          <a:pt x="0" y="0"/>
                        </a:moveTo>
                        <a:lnTo>
                          <a:pt x="0" y="0"/>
                        </a:lnTo>
                        <a:lnTo>
                          <a:pt x="0" y="186"/>
                        </a:lnTo>
                        <a:lnTo>
                          <a:pt x="4" y="186"/>
                        </a:lnTo>
                        <a:lnTo>
                          <a:pt x="4" y="0"/>
                        </a:lnTo>
                        <a:lnTo>
                          <a:pt x="0" y="0"/>
                        </a:lnTo>
                        <a:close/>
                      </a:path>
                    </a:pathLst>
                  </a:custGeom>
                  <a:solidFill>
                    <a:srgbClr val="917C6B"/>
                  </a:solidFill>
                  <a:ln w="9525">
                    <a:noFill/>
                    <a:round/>
                    <a:headEnd/>
                    <a:tailEnd/>
                  </a:ln>
                </p:spPr>
                <p:txBody>
                  <a:bodyPr/>
                  <a:lstStyle/>
                  <a:p>
                    <a:endParaRPr lang="en-US"/>
                  </a:p>
                </p:txBody>
              </p:sp>
              <p:sp>
                <p:nvSpPr>
                  <p:cNvPr id="52534" name="Freeform 1027"/>
                  <p:cNvSpPr>
                    <a:spLocks/>
                  </p:cNvSpPr>
                  <p:nvPr/>
                </p:nvSpPr>
                <p:spPr bwMode="auto">
                  <a:xfrm>
                    <a:off x="3775" y="2335"/>
                    <a:ext cx="7" cy="200"/>
                  </a:xfrm>
                  <a:custGeom>
                    <a:avLst/>
                    <a:gdLst>
                      <a:gd name="T0" fmla="*/ 0 w 7"/>
                      <a:gd name="T1" fmla="*/ 0 h 200"/>
                      <a:gd name="T2" fmla="*/ 0 w 7"/>
                      <a:gd name="T3" fmla="*/ 0 h 200"/>
                      <a:gd name="T4" fmla="*/ 0 w 7"/>
                      <a:gd name="T5" fmla="*/ 200 h 200"/>
                      <a:gd name="T6" fmla="*/ 7 w 7"/>
                      <a:gd name="T7" fmla="*/ 200 h 200"/>
                      <a:gd name="T8" fmla="*/ 7 w 7"/>
                      <a:gd name="T9" fmla="*/ 0 h 200"/>
                      <a:gd name="T10" fmla="*/ 0 w 7"/>
                      <a:gd name="T11" fmla="*/ 0 h 200"/>
                      <a:gd name="T12" fmla="*/ 0 60000 65536"/>
                      <a:gd name="T13" fmla="*/ 0 60000 65536"/>
                      <a:gd name="T14" fmla="*/ 0 60000 65536"/>
                      <a:gd name="T15" fmla="*/ 0 60000 65536"/>
                      <a:gd name="T16" fmla="*/ 0 60000 65536"/>
                      <a:gd name="T17" fmla="*/ 0 60000 65536"/>
                      <a:gd name="T18" fmla="*/ 0 w 7"/>
                      <a:gd name="T19" fmla="*/ 0 h 200"/>
                      <a:gd name="T20" fmla="*/ 7 w 7"/>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7" h="200">
                        <a:moveTo>
                          <a:pt x="0" y="0"/>
                        </a:moveTo>
                        <a:lnTo>
                          <a:pt x="0" y="0"/>
                        </a:lnTo>
                        <a:lnTo>
                          <a:pt x="0" y="200"/>
                        </a:lnTo>
                        <a:lnTo>
                          <a:pt x="7" y="200"/>
                        </a:lnTo>
                        <a:lnTo>
                          <a:pt x="7" y="0"/>
                        </a:lnTo>
                        <a:lnTo>
                          <a:pt x="0" y="0"/>
                        </a:lnTo>
                        <a:close/>
                      </a:path>
                    </a:pathLst>
                  </a:custGeom>
                  <a:solidFill>
                    <a:srgbClr val="917C6B"/>
                  </a:solidFill>
                  <a:ln w="9525">
                    <a:noFill/>
                    <a:round/>
                    <a:headEnd/>
                    <a:tailEnd/>
                  </a:ln>
                </p:spPr>
                <p:txBody>
                  <a:bodyPr/>
                  <a:lstStyle/>
                  <a:p>
                    <a:endParaRPr lang="en-US"/>
                  </a:p>
                </p:txBody>
              </p:sp>
            </p:grpSp>
          </p:grpSp>
          <p:grpSp>
            <p:nvGrpSpPr>
              <p:cNvPr id="52501" name="Group 1028"/>
              <p:cNvGrpSpPr>
                <a:grpSpLocks/>
              </p:cNvGrpSpPr>
              <p:nvPr/>
            </p:nvGrpSpPr>
            <p:grpSpPr bwMode="auto">
              <a:xfrm>
                <a:off x="3844" y="2263"/>
                <a:ext cx="166" cy="357"/>
                <a:chOff x="3844" y="2263"/>
                <a:chExt cx="166" cy="357"/>
              </a:xfrm>
            </p:grpSpPr>
            <p:grpSp>
              <p:nvGrpSpPr>
                <p:cNvPr id="52502" name="Group 1029"/>
                <p:cNvGrpSpPr>
                  <a:grpSpLocks/>
                </p:cNvGrpSpPr>
                <p:nvPr/>
              </p:nvGrpSpPr>
              <p:grpSpPr bwMode="auto">
                <a:xfrm>
                  <a:off x="3844" y="2263"/>
                  <a:ext cx="166" cy="357"/>
                  <a:chOff x="3844" y="2263"/>
                  <a:chExt cx="166" cy="357"/>
                </a:xfrm>
              </p:grpSpPr>
              <p:grpSp>
                <p:nvGrpSpPr>
                  <p:cNvPr id="52518" name="Group 1030"/>
                  <p:cNvGrpSpPr>
                    <a:grpSpLocks/>
                  </p:cNvGrpSpPr>
                  <p:nvPr/>
                </p:nvGrpSpPr>
                <p:grpSpPr bwMode="auto">
                  <a:xfrm>
                    <a:off x="3863" y="2528"/>
                    <a:ext cx="124" cy="92"/>
                    <a:chOff x="3863" y="2528"/>
                    <a:chExt cx="124" cy="92"/>
                  </a:xfrm>
                </p:grpSpPr>
                <p:sp>
                  <p:nvSpPr>
                    <p:cNvPr id="52527" name="Freeform 1031"/>
                    <p:cNvSpPr>
                      <a:spLocks/>
                    </p:cNvSpPr>
                    <p:nvPr/>
                  </p:nvSpPr>
                  <p:spPr bwMode="auto">
                    <a:xfrm>
                      <a:off x="3863" y="2567"/>
                      <a:ext cx="82" cy="53"/>
                    </a:xfrm>
                    <a:custGeom>
                      <a:avLst/>
                      <a:gdLst>
                        <a:gd name="T0" fmla="*/ 0 w 82"/>
                        <a:gd name="T1" fmla="*/ 0 h 53"/>
                        <a:gd name="T2" fmla="*/ 0 w 82"/>
                        <a:gd name="T3" fmla="*/ 0 h 53"/>
                        <a:gd name="T4" fmla="*/ 0 w 82"/>
                        <a:gd name="T5" fmla="*/ 20 h 53"/>
                        <a:gd name="T6" fmla="*/ 82 w 82"/>
                        <a:gd name="T7" fmla="*/ 53 h 53"/>
                        <a:gd name="T8" fmla="*/ 82 w 82"/>
                        <a:gd name="T9" fmla="*/ 33 h 53"/>
                        <a:gd name="T10" fmla="*/ 0 w 82"/>
                        <a:gd name="T11" fmla="*/ 0 h 53"/>
                        <a:gd name="T12" fmla="*/ 0 60000 65536"/>
                        <a:gd name="T13" fmla="*/ 0 60000 65536"/>
                        <a:gd name="T14" fmla="*/ 0 60000 65536"/>
                        <a:gd name="T15" fmla="*/ 0 60000 65536"/>
                        <a:gd name="T16" fmla="*/ 0 60000 65536"/>
                        <a:gd name="T17" fmla="*/ 0 60000 65536"/>
                        <a:gd name="T18" fmla="*/ 0 w 82"/>
                        <a:gd name="T19" fmla="*/ 0 h 53"/>
                        <a:gd name="T20" fmla="*/ 82 w 8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82" h="53">
                          <a:moveTo>
                            <a:pt x="0" y="0"/>
                          </a:moveTo>
                          <a:lnTo>
                            <a:pt x="0" y="0"/>
                          </a:lnTo>
                          <a:lnTo>
                            <a:pt x="0" y="20"/>
                          </a:lnTo>
                          <a:lnTo>
                            <a:pt x="82" y="53"/>
                          </a:lnTo>
                          <a:lnTo>
                            <a:pt x="82" y="33"/>
                          </a:lnTo>
                          <a:lnTo>
                            <a:pt x="0" y="0"/>
                          </a:lnTo>
                          <a:close/>
                        </a:path>
                      </a:pathLst>
                    </a:custGeom>
                    <a:solidFill>
                      <a:srgbClr val="788787"/>
                    </a:solidFill>
                    <a:ln w="9525">
                      <a:noFill/>
                      <a:round/>
                      <a:headEnd/>
                      <a:tailEnd/>
                    </a:ln>
                  </p:spPr>
                  <p:txBody>
                    <a:bodyPr/>
                    <a:lstStyle/>
                    <a:p>
                      <a:endParaRPr lang="en-US"/>
                    </a:p>
                  </p:txBody>
                </p:sp>
                <p:sp>
                  <p:nvSpPr>
                    <p:cNvPr id="52528" name="Freeform 1032"/>
                    <p:cNvSpPr>
                      <a:spLocks/>
                    </p:cNvSpPr>
                    <p:nvPr/>
                  </p:nvSpPr>
                  <p:spPr bwMode="auto">
                    <a:xfrm>
                      <a:off x="3952" y="2528"/>
                      <a:ext cx="35" cy="92"/>
                    </a:xfrm>
                    <a:custGeom>
                      <a:avLst/>
                      <a:gdLst>
                        <a:gd name="T0" fmla="*/ 0 w 35"/>
                        <a:gd name="T1" fmla="*/ 72 h 92"/>
                        <a:gd name="T2" fmla="*/ 0 w 35"/>
                        <a:gd name="T3" fmla="*/ 72 h 92"/>
                        <a:gd name="T4" fmla="*/ 0 w 35"/>
                        <a:gd name="T5" fmla="*/ 92 h 92"/>
                        <a:gd name="T6" fmla="*/ 35 w 35"/>
                        <a:gd name="T7" fmla="*/ 23 h 92"/>
                        <a:gd name="T8" fmla="*/ 35 w 35"/>
                        <a:gd name="T9" fmla="*/ 0 h 92"/>
                        <a:gd name="T10" fmla="*/ 0 w 35"/>
                        <a:gd name="T11" fmla="*/ 72 h 92"/>
                        <a:gd name="T12" fmla="*/ 0 60000 65536"/>
                        <a:gd name="T13" fmla="*/ 0 60000 65536"/>
                        <a:gd name="T14" fmla="*/ 0 60000 65536"/>
                        <a:gd name="T15" fmla="*/ 0 60000 65536"/>
                        <a:gd name="T16" fmla="*/ 0 60000 65536"/>
                        <a:gd name="T17" fmla="*/ 0 60000 65536"/>
                        <a:gd name="T18" fmla="*/ 0 w 35"/>
                        <a:gd name="T19" fmla="*/ 0 h 92"/>
                        <a:gd name="T20" fmla="*/ 35 w 35"/>
                        <a:gd name="T21" fmla="*/ 92 h 92"/>
                      </a:gdLst>
                      <a:ahLst/>
                      <a:cxnLst>
                        <a:cxn ang="T12">
                          <a:pos x="T0" y="T1"/>
                        </a:cxn>
                        <a:cxn ang="T13">
                          <a:pos x="T2" y="T3"/>
                        </a:cxn>
                        <a:cxn ang="T14">
                          <a:pos x="T4" y="T5"/>
                        </a:cxn>
                        <a:cxn ang="T15">
                          <a:pos x="T6" y="T7"/>
                        </a:cxn>
                        <a:cxn ang="T16">
                          <a:pos x="T8" y="T9"/>
                        </a:cxn>
                        <a:cxn ang="T17">
                          <a:pos x="T10" y="T11"/>
                        </a:cxn>
                      </a:cxnLst>
                      <a:rect l="T18" t="T19" r="T20" b="T21"/>
                      <a:pathLst>
                        <a:path w="35" h="92">
                          <a:moveTo>
                            <a:pt x="0" y="72"/>
                          </a:moveTo>
                          <a:lnTo>
                            <a:pt x="0" y="72"/>
                          </a:lnTo>
                          <a:lnTo>
                            <a:pt x="0" y="92"/>
                          </a:lnTo>
                          <a:lnTo>
                            <a:pt x="35" y="23"/>
                          </a:lnTo>
                          <a:lnTo>
                            <a:pt x="35" y="0"/>
                          </a:lnTo>
                          <a:lnTo>
                            <a:pt x="0" y="72"/>
                          </a:lnTo>
                          <a:close/>
                        </a:path>
                      </a:pathLst>
                    </a:custGeom>
                    <a:solidFill>
                      <a:srgbClr val="353535"/>
                    </a:solidFill>
                    <a:ln w="9525">
                      <a:noFill/>
                      <a:round/>
                      <a:headEnd/>
                      <a:tailEnd/>
                    </a:ln>
                  </p:spPr>
                  <p:txBody>
                    <a:bodyPr/>
                    <a:lstStyle/>
                    <a:p>
                      <a:endParaRPr lang="en-US"/>
                    </a:p>
                  </p:txBody>
                </p:sp>
              </p:grpSp>
              <p:sp>
                <p:nvSpPr>
                  <p:cNvPr id="52519" name="Freeform 1033"/>
                  <p:cNvSpPr>
                    <a:spLocks/>
                  </p:cNvSpPr>
                  <p:nvPr/>
                </p:nvSpPr>
                <p:spPr bwMode="auto">
                  <a:xfrm>
                    <a:off x="3844" y="2482"/>
                    <a:ext cx="166" cy="125"/>
                  </a:xfrm>
                  <a:custGeom>
                    <a:avLst/>
                    <a:gdLst>
                      <a:gd name="T0" fmla="*/ 0 w 166"/>
                      <a:gd name="T1" fmla="*/ 79 h 125"/>
                      <a:gd name="T2" fmla="*/ 0 w 166"/>
                      <a:gd name="T3" fmla="*/ 79 h 125"/>
                      <a:gd name="T4" fmla="*/ 114 w 166"/>
                      <a:gd name="T5" fmla="*/ 125 h 125"/>
                      <a:gd name="T6" fmla="*/ 166 w 166"/>
                      <a:gd name="T7" fmla="*/ 36 h 125"/>
                      <a:gd name="T8" fmla="*/ 62 w 166"/>
                      <a:gd name="T9" fmla="*/ 0 h 125"/>
                      <a:gd name="T10" fmla="*/ 0 w 166"/>
                      <a:gd name="T11" fmla="*/ 79 h 125"/>
                      <a:gd name="T12" fmla="*/ 0 60000 65536"/>
                      <a:gd name="T13" fmla="*/ 0 60000 65536"/>
                      <a:gd name="T14" fmla="*/ 0 60000 65536"/>
                      <a:gd name="T15" fmla="*/ 0 60000 65536"/>
                      <a:gd name="T16" fmla="*/ 0 60000 65536"/>
                      <a:gd name="T17" fmla="*/ 0 60000 65536"/>
                      <a:gd name="T18" fmla="*/ 0 w 166"/>
                      <a:gd name="T19" fmla="*/ 0 h 125"/>
                      <a:gd name="T20" fmla="*/ 166 w 166"/>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166" h="125">
                        <a:moveTo>
                          <a:pt x="0" y="79"/>
                        </a:moveTo>
                        <a:lnTo>
                          <a:pt x="0" y="79"/>
                        </a:lnTo>
                        <a:lnTo>
                          <a:pt x="114" y="125"/>
                        </a:lnTo>
                        <a:lnTo>
                          <a:pt x="166" y="36"/>
                        </a:lnTo>
                        <a:lnTo>
                          <a:pt x="62" y="0"/>
                        </a:lnTo>
                        <a:lnTo>
                          <a:pt x="0" y="79"/>
                        </a:lnTo>
                        <a:close/>
                      </a:path>
                    </a:pathLst>
                  </a:custGeom>
                  <a:solidFill>
                    <a:srgbClr val="99A8A8"/>
                  </a:solidFill>
                  <a:ln w="9525">
                    <a:noFill/>
                    <a:round/>
                    <a:headEnd/>
                    <a:tailEnd/>
                  </a:ln>
                </p:spPr>
                <p:txBody>
                  <a:bodyPr/>
                  <a:lstStyle/>
                  <a:p>
                    <a:endParaRPr lang="en-US"/>
                  </a:p>
                </p:txBody>
              </p:sp>
              <p:sp>
                <p:nvSpPr>
                  <p:cNvPr id="52520" name="Freeform 1034"/>
                  <p:cNvSpPr>
                    <a:spLocks/>
                  </p:cNvSpPr>
                  <p:nvPr/>
                </p:nvSpPr>
                <p:spPr bwMode="auto">
                  <a:xfrm>
                    <a:off x="3863" y="2394"/>
                    <a:ext cx="124" cy="69"/>
                  </a:xfrm>
                  <a:custGeom>
                    <a:avLst/>
                    <a:gdLst>
                      <a:gd name="T0" fmla="*/ 82 w 124"/>
                      <a:gd name="T1" fmla="*/ 69 h 69"/>
                      <a:gd name="T2" fmla="*/ 82 w 124"/>
                      <a:gd name="T3" fmla="*/ 69 h 69"/>
                      <a:gd name="T4" fmla="*/ 124 w 124"/>
                      <a:gd name="T5" fmla="*/ 26 h 69"/>
                      <a:gd name="T6" fmla="*/ 43 w 124"/>
                      <a:gd name="T7" fmla="*/ 0 h 69"/>
                      <a:gd name="T8" fmla="*/ 0 w 124"/>
                      <a:gd name="T9" fmla="*/ 46 h 69"/>
                      <a:gd name="T10" fmla="*/ 82 w 124"/>
                      <a:gd name="T11" fmla="*/ 69 h 69"/>
                      <a:gd name="T12" fmla="*/ 0 60000 65536"/>
                      <a:gd name="T13" fmla="*/ 0 60000 65536"/>
                      <a:gd name="T14" fmla="*/ 0 60000 65536"/>
                      <a:gd name="T15" fmla="*/ 0 60000 65536"/>
                      <a:gd name="T16" fmla="*/ 0 60000 65536"/>
                      <a:gd name="T17" fmla="*/ 0 60000 65536"/>
                      <a:gd name="T18" fmla="*/ 0 w 124"/>
                      <a:gd name="T19" fmla="*/ 0 h 69"/>
                      <a:gd name="T20" fmla="*/ 124 w 124"/>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124" h="69">
                        <a:moveTo>
                          <a:pt x="82" y="69"/>
                        </a:moveTo>
                        <a:lnTo>
                          <a:pt x="82" y="69"/>
                        </a:lnTo>
                        <a:lnTo>
                          <a:pt x="124" y="26"/>
                        </a:lnTo>
                        <a:lnTo>
                          <a:pt x="43" y="0"/>
                        </a:lnTo>
                        <a:lnTo>
                          <a:pt x="0" y="46"/>
                        </a:lnTo>
                        <a:lnTo>
                          <a:pt x="82" y="69"/>
                        </a:lnTo>
                        <a:close/>
                      </a:path>
                    </a:pathLst>
                  </a:custGeom>
                  <a:solidFill>
                    <a:srgbClr val="99A8A8"/>
                  </a:solidFill>
                  <a:ln w="9525">
                    <a:noFill/>
                    <a:round/>
                    <a:headEnd/>
                    <a:tailEnd/>
                  </a:ln>
                </p:spPr>
                <p:txBody>
                  <a:bodyPr/>
                  <a:lstStyle/>
                  <a:p>
                    <a:endParaRPr lang="en-US"/>
                  </a:p>
                </p:txBody>
              </p:sp>
              <p:sp>
                <p:nvSpPr>
                  <p:cNvPr id="52521" name="Freeform 1035"/>
                  <p:cNvSpPr>
                    <a:spLocks/>
                  </p:cNvSpPr>
                  <p:nvPr/>
                </p:nvSpPr>
                <p:spPr bwMode="auto">
                  <a:xfrm>
                    <a:off x="3929" y="2263"/>
                    <a:ext cx="39" cy="92"/>
                  </a:xfrm>
                  <a:custGeom>
                    <a:avLst/>
                    <a:gdLst>
                      <a:gd name="T0" fmla="*/ 0 w 39"/>
                      <a:gd name="T1" fmla="*/ 0 h 92"/>
                      <a:gd name="T2" fmla="*/ 0 w 39"/>
                      <a:gd name="T3" fmla="*/ 0 h 92"/>
                      <a:gd name="T4" fmla="*/ 9 w 39"/>
                      <a:gd name="T5" fmla="*/ 92 h 92"/>
                      <a:gd name="T6" fmla="*/ 39 w 39"/>
                      <a:gd name="T7" fmla="*/ 56 h 92"/>
                      <a:gd name="T8" fmla="*/ 0 w 39"/>
                      <a:gd name="T9" fmla="*/ 0 h 92"/>
                      <a:gd name="T10" fmla="*/ 0 60000 65536"/>
                      <a:gd name="T11" fmla="*/ 0 60000 65536"/>
                      <a:gd name="T12" fmla="*/ 0 60000 65536"/>
                      <a:gd name="T13" fmla="*/ 0 60000 65536"/>
                      <a:gd name="T14" fmla="*/ 0 60000 65536"/>
                      <a:gd name="T15" fmla="*/ 0 w 39"/>
                      <a:gd name="T16" fmla="*/ 0 h 92"/>
                      <a:gd name="T17" fmla="*/ 39 w 39"/>
                      <a:gd name="T18" fmla="*/ 92 h 92"/>
                    </a:gdLst>
                    <a:ahLst/>
                    <a:cxnLst>
                      <a:cxn ang="T10">
                        <a:pos x="T0" y="T1"/>
                      </a:cxn>
                      <a:cxn ang="T11">
                        <a:pos x="T2" y="T3"/>
                      </a:cxn>
                      <a:cxn ang="T12">
                        <a:pos x="T4" y="T5"/>
                      </a:cxn>
                      <a:cxn ang="T13">
                        <a:pos x="T6" y="T7"/>
                      </a:cxn>
                      <a:cxn ang="T14">
                        <a:pos x="T8" y="T9"/>
                      </a:cxn>
                    </a:cxnLst>
                    <a:rect l="T15" t="T16" r="T17" b="T18"/>
                    <a:pathLst>
                      <a:path w="39" h="92">
                        <a:moveTo>
                          <a:pt x="0" y="0"/>
                        </a:moveTo>
                        <a:lnTo>
                          <a:pt x="0" y="0"/>
                        </a:lnTo>
                        <a:lnTo>
                          <a:pt x="9" y="92"/>
                        </a:lnTo>
                        <a:lnTo>
                          <a:pt x="39" y="56"/>
                        </a:lnTo>
                        <a:lnTo>
                          <a:pt x="0" y="0"/>
                        </a:lnTo>
                        <a:close/>
                      </a:path>
                    </a:pathLst>
                  </a:custGeom>
                  <a:solidFill>
                    <a:srgbClr val="262626"/>
                  </a:solidFill>
                  <a:ln w="9525">
                    <a:noFill/>
                    <a:round/>
                    <a:headEnd/>
                    <a:tailEnd/>
                  </a:ln>
                </p:spPr>
                <p:txBody>
                  <a:bodyPr/>
                  <a:lstStyle/>
                  <a:p>
                    <a:endParaRPr lang="en-US"/>
                  </a:p>
                </p:txBody>
              </p:sp>
              <p:sp>
                <p:nvSpPr>
                  <p:cNvPr id="52522" name="Freeform 1036"/>
                  <p:cNvSpPr>
                    <a:spLocks/>
                  </p:cNvSpPr>
                  <p:nvPr/>
                </p:nvSpPr>
                <p:spPr bwMode="auto">
                  <a:xfrm>
                    <a:off x="3886" y="2263"/>
                    <a:ext cx="49" cy="92"/>
                  </a:xfrm>
                  <a:custGeom>
                    <a:avLst/>
                    <a:gdLst>
                      <a:gd name="T0" fmla="*/ 39 w 49"/>
                      <a:gd name="T1" fmla="*/ 0 h 92"/>
                      <a:gd name="T2" fmla="*/ 39 w 49"/>
                      <a:gd name="T3" fmla="*/ 0 h 92"/>
                      <a:gd name="T4" fmla="*/ 49 w 49"/>
                      <a:gd name="T5" fmla="*/ 92 h 92"/>
                      <a:gd name="T6" fmla="*/ 0 w 49"/>
                      <a:gd name="T7" fmla="*/ 79 h 92"/>
                      <a:gd name="T8" fmla="*/ 39 w 49"/>
                      <a:gd name="T9" fmla="*/ 0 h 92"/>
                      <a:gd name="T10" fmla="*/ 0 60000 65536"/>
                      <a:gd name="T11" fmla="*/ 0 60000 65536"/>
                      <a:gd name="T12" fmla="*/ 0 60000 65536"/>
                      <a:gd name="T13" fmla="*/ 0 60000 65536"/>
                      <a:gd name="T14" fmla="*/ 0 60000 65536"/>
                      <a:gd name="T15" fmla="*/ 0 w 49"/>
                      <a:gd name="T16" fmla="*/ 0 h 92"/>
                      <a:gd name="T17" fmla="*/ 49 w 49"/>
                      <a:gd name="T18" fmla="*/ 92 h 92"/>
                    </a:gdLst>
                    <a:ahLst/>
                    <a:cxnLst>
                      <a:cxn ang="T10">
                        <a:pos x="T0" y="T1"/>
                      </a:cxn>
                      <a:cxn ang="T11">
                        <a:pos x="T2" y="T3"/>
                      </a:cxn>
                      <a:cxn ang="T12">
                        <a:pos x="T4" y="T5"/>
                      </a:cxn>
                      <a:cxn ang="T13">
                        <a:pos x="T6" y="T7"/>
                      </a:cxn>
                      <a:cxn ang="T14">
                        <a:pos x="T8" y="T9"/>
                      </a:cxn>
                    </a:cxnLst>
                    <a:rect l="T15" t="T16" r="T17" b="T18"/>
                    <a:pathLst>
                      <a:path w="49" h="92">
                        <a:moveTo>
                          <a:pt x="39" y="0"/>
                        </a:moveTo>
                        <a:lnTo>
                          <a:pt x="39" y="0"/>
                        </a:lnTo>
                        <a:lnTo>
                          <a:pt x="49" y="92"/>
                        </a:lnTo>
                        <a:lnTo>
                          <a:pt x="0" y="79"/>
                        </a:lnTo>
                        <a:lnTo>
                          <a:pt x="39" y="0"/>
                        </a:lnTo>
                        <a:close/>
                      </a:path>
                    </a:pathLst>
                  </a:custGeom>
                  <a:solidFill>
                    <a:srgbClr val="677474"/>
                  </a:solidFill>
                  <a:ln w="9525">
                    <a:noFill/>
                    <a:round/>
                    <a:headEnd/>
                    <a:tailEnd/>
                  </a:ln>
                </p:spPr>
                <p:txBody>
                  <a:bodyPr/>
                  <a:lstStyle/>
                  <a:p>
                    <a:endParaRPr lang="en-US"/>
                  </a:p>
                </p:txBody>
              </p:sp>
              <p:sp>
                <p:nvSpPr>
                  <p:cNvPr id="52523" name="Freeform 1037"/>
                  <p:cNvSpPr>
                    <a:spLocks/>
                  </p:cNvSpPr>
                  <p:nvPr/>
                </p:nvSpPr>
                <p:spPr bwMode="auto">
                  <a:xfrm>
                    <a:off x="3886" y="2348"/>
                    <a:ext cx="49" cy="102"/>
                  </a:xfrm>
                  <a:custGeom>
                    <a:avLst/>
                    <a:gdLst>
                      <a:gd name="T0" fmla="*/ 0 w 49"/>
                      <a:gd name="T1" fmla="*/ 0 h 102"/>
                      <a:gd name="T2" fmla="*/ 0 w 49"/>
                      <a:gd name="T3" fmla="*/ 0 h 102"/>
                      <a:gd name="T4" fmla="*/ 49 w 49"/>
                      <a:gd name="T5" fmla="*/ 10 h 102"/>
                      <a:gd name="T6" fmla="*/ 49 w 49"/>
                      <a:gd name="T7" fmla="*/ 102 h 102"/>
                      <a:gd name="T8" fmla="*/ 0 w 49"/>
                      <a:gd name="T9" fmla="*/ 92 h 102"/>
                      <a:gd name="T10" fmla="*/ 0 w 49"/>
                      <a:gd name="T11" fmla="*/ 0 h 102"/>
                      <a:gd name="T12" fmla="*/ 0 60000 65536"/>
                      <a:gd name="T13" fmla="*/ 0 60000 65536"/>
                      <a:gd name="T14" fmla="*/ 0 60000 65536"/>
                      <a:gd name="T15" fmla="*/ 0 60000 65536"/>
                      <a:gd name="T16" fmla="*/ 0 60000 65536"/>
                      <a:gd name="T17" fmla="*/ 0 60000 65536"/>
                      <a:gd name="T18" fmla="*/ 0 w 49"/>
                      <a:gd name="T19" fmla="*/ 0 h 102"/>
                      <a:gd name="T20" fmla="*/ 49 w 49"/>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49" h="102">
                        <a:moveTo>
                          <a:pt x="0" y="0"/>
                        </a:moveTo>
                        <a:lnTo>
                          <a:pt x="0" y="0"/>
                        </a:lnTo>
                        <a:lnTo>
                          <a:pt x="49" y="10"/>
                        </a:lnTo>
                        <a:lnTo>
                          <a:pt x="49" y="102"/>
                        </a:lnTo>
                        <a:lnTo>
                          <a:pt x="0" y="92"/>
                        </a:lnTo>
                        <a:lnTo>
                          <a:pt x="0" y="0"/>
                        </a:lnTo>
                        <a:close/>
                      </a:path>
                    </a:pathLst>
                  </a:custGeom>
                  <a:solidFill>
                    <a:srgbClr val="788787"/>
                  </a:solidFill>
                  <a:ln w="9525">
                    <a:noFill/>
                    <a:round/>
                    <a:headEnd/>
                    <a:tailEnd/>
                  </a:ln>
                </p:spPr>
                <p:txBody>
                  <a:bodyPr/>
                  <a:lstStyle/>
                  <a:p>
                    <a:endParaRPr lang="en-US"/>
                  </a:p>
                </p:txBody>
              </p:sp>
              <p:sp>
                <p:nvSpPr>
                  <p:cNvPr id="52524" name="Freeform 1038"/>
                  <p:cNvSpPr>
                    <a:spLocks/>
                  </p:cNvSpPr>
                  <p:nvPr/>
                </p:nvSpPr>
                <p:spPr bwMode="auto">
                  <a:xfrm>
                    <a:off x="3942" y="2322"/>
                    <a:ext cx="26" cy="128"/>
                  </a:xfrm>
                  <a:custGeom>
                    <a:avLst/>
                    <a:gdLst>
                      <a:gd name="T0" fmla="*/ 0 w 26"/>
                      <a:gd name="T1" fmla="*/ 36 h 128"/>
                      <a:gd name="T2" fmla="*/ 0 w 26"/>
                      <a:gd name="T3" fmla="*/ 36 h 128"/>
                      <a:gd name="T4" fmla="*/ 26 w 26"/>
                      <a:gd name="T5" fmla="*/ 0 h 128"/>
                      <a:gd name="T6" fmla="*/ 26 w 26"/>
                      <a:gd name="T7" fmla="*/ 92 h 128"/>
                      <a:gd name="T8" fmla="*/ 0 w 26"/>
                      <a:gd name="T9" fmla="*/ 128 h 128"/>
                      <a:gd name="T10" fmla="*/ 0 w 26"/>
                      <a:gd name="T11" fmla="*/ 36 h 128"/>
                      <a:gd name="T12" fmla="*/ 0 60000 65536"/>
                      <a:gd name="T13" fmla="*/ 0 60000 65536"/>
                      <a:gd name="T14" fmla="*/ 0 60000 65536"/>
                      <a:gd name="T15" fmla="*/ 0 60000 65536"/>
                      <a:gd name="T16" fmla="*/ 0 60000 65536"/>
                      <a:gd name="T17" fmla="*/ 0 60000 65536"/>
                      <a:gd name="T18" fmla="*/ 0 w 26"/>
                      <a:gd name="T19" fmla="*/ 0 h 128"/>
                      <a:gd name="T20" fmla="*/ 26 w 26"/>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26" h="128">
                        <a:moveTo>
                          <a:pt x="0" y="36"/>
                        </a:moveTo>
                        <a:lnTo>
                          <a:pt x="0" y="36"/>
                        </a:lnTo>
                        <a:lnTo>
                          <a:pt x="26" y="0"/>
                        </a:lnTo>
                        <a:lnTo>
                          <a:pt x="26" y="92"/>
                        </a:lnTo>
                        <a:lnTo>
                          <a:pt x="0" y="128"/>
                        </a:lnTo>
                        <a:lnTo>
                          <a:pt x="0" y="36"/>
                        </a:lnTo>
                        <a:close/>
                      </a:path>
                    </a:pathLst>
                  </a:custGeom>
                  <a:solidFill>
                    <a:srgbClr val="353535"/>
                  </a:solidFill>
                  <a:ln w="9525">
                    <a:noFill/>
                    <a:round/>
                    <a:headEnd/>
                    <a:tailEnd/>
                  </a:ln>
                </p:spPr>
                <p:txBody>
                  <a:bodyPr/>
                  <a:lstStyle/>
                  <a:p>
                    <a:endParaRPr lang="en-US"/>
                  </a:p>
                </p:txBody>
              </p:sp>
              <p:sp>
                <p:nvSpPr>
                  <p:cNvPr id="52525" name="Freeform 1039"/>
                  <p:cNvSpPr>
                    <a:spLocks/>
                  </p:cNvSpPr>
                  <p:nvPr/>
                </p:nvSpPr>
                <p:spPr bwMode="auto">
                  <a:xfrm>
                    <a:off x="3863" y="2446"/>
                    <a:ext cx="82" cy="138"/>
                  </a:xfrm>
                  <a:custGeom>
                    <a:avLst/>
                    <a:gdLst>
                      <a:gd name="T0" fmla="*/ 0 w 82"/>
                      <a:gd name="T1" fmla="*/ 0 h 138"/>
                      <a:gd name="T2" fmla="*/ 0 w 82"/>
                      <a:gd name="T3" fmla="*/ 0 h 138"/>
                      <a:gd name="T4" fmla="*/ 82 w 82"/>
                      <a:gd name="T5" fmla="*/ 23 h 138"/>
                      <a:gd name="T6" fmla="*/ 82 w 82"/>
                      <a:gd name="T7" fmla="*/ 138 h 138"/>
                      <a:gd name="T8" fmla="*/ 0 w 82"/>
                      <a:gd name="T9" fmla="*/ 102 h 138"/>
                      <a:gd name="T10" fmla="*/ 0 w 82"/>
                      <a:gd name="T11" fmla="*/ 0 h 138"/>
                      <a:gd name="T12" fmla="*/ 0 60000 65536"/>
                      <a:gd name="T13" fmla="*/ 0 60000 65536"/>
                      <a:gd name="T14" fmla="*/ 0 60000 65536"/>
                      <a:gd name="T15" fmla="*/ 0 60000 65536"/>
                      <a:gd name="T16" fmla="*/ 0 60000 65536"/>
                      <a:gd name="T17" fmla="*/ 0 60000 65536"/>
                      <a:gd name="T18" fmla="*/ 0 w 82"/>
                      <a:gd name="T19" fmla="*/ 0 h 138"/>
                      <a:gd name="T20" fmla="*/ 82 w 82"/>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82" h="138">
                        <a:moveTo>
                          <a:pt x="0" y="0"/>
                        </a:moveTo>
                        <a:lnTo>
                          <a:pt x="0" y="0"/>
                        </a:lnTo>
                        <a:lnTo>
                          <a:pt x="82" y="23"/>
                        </a:lnTo>
                        <a:lnTo>
                          <a:pt x="82" y="138"/>
                        </a:lnTo>
                        <a:lnTo>
                          <a:pt x="0" y="102"/>
                        </a:lnTo>
                        <a:lnTo>
                          <a:pt x="0" y="0"/>
                        </a:lnTo>
                        <a:close/>
                      </a:path>
                    </a:pathLst>
                  </a:custGeom>
                  <a:solidFill>
                    <a:srgbClr val="788787"/>
                  </a:solidFill>
                  <a:ln w="9525">
                    <a:noFill/>
                    <a:round/>
                    <a:headEnd/>
                    <a:tailEnd/>
                  </a:ln>
                </p:spPr>
                <p:txBody>
                  <a:bodyPr/>
                  <a:lstStyle/>
                  <a:p>
                    <a:endParaRPr lang="en-US"/>
                  </a:p>
                </p:txBody>
              </p:sp>
              <p:sp>
                <p:nvSpPr>
                  <p:cNvPr id="52526" name="Freeform 1040"/>
                  <p:cNvSpPr>
                    <a:spLocks/>
                  </p:cNvSpPr>
                  <p:nvPr/>
                </p:nvSpPr>
                <p:spPr bwMode="auto">
                  <a:xfrm>
                    <a:off x="3952" y="2420"/>
                    <a:ext cx="35" cy="164"/>
                  </a:xfrm>
                  <a:custGeom>
                    <a:avLst/>
                    <a:gdLst>
                      <a:gd name="T0" fmla="*/ 0 w 35"/>
                      <a:gd name="T1" fmla="*/ 49 h 164"/>
                      <a:gd name="T2" fmla="*/ 0 w 35"/>
                      <a:gd name="T3" fmla="*/ 49 h 164"/>
                      <a:gd name="T4" fmla="*/ 35 w 35"/>
                      <a:gd name="T5" fmla="*/ 0 h 164"/>
                      <a:gd name="T6" fmla="*/ 35 w 35"/>
                      <a:gd name="T7" fmla="*/ 95 h 164"/>
                      <a:gd name="T8" fmla="*/ 0 w 35"/>
                      <a:gd name="T9" fmla="*/ 164 h 164"/>
                      <a:gd name="T10" fmla="*/ 0 w 35"/>
                      <a:gd name="T11" fmla="*/ 49 h 164"/>
                      <a:gd name="T12" fmla="*/ 0 60000 65536"/>
                      <a:gd name="T13" fmla="*/ 0 60000 65536"/>
                      <a:gd name="T14" fmla="*/ 0 60000 65536"/>
                      <a:gd name="T15" fmla="*/ 0 60000 65536"/>
                      <a:gd name="T16" fmla="*/ 0 60000 65536"/>
                      <a:gd name="T17" fmla="*/ 0 60000 65536"/>
                      <a:gd name="T18" fmla="*/ 0 w 35"/>
                      <a:gd name="T19" fmla="*/ 0 h 164"/>
                      <a:gd name="T20" fmla="*/ 35 w 35"/>
                      <a:gd name="T21" fmla="*/ 164 h 164"/>
                    </a:gdLst>
                    <a:ahLst/>
                    <a:cxnLst>
                      <a:cxn ang="T12">
                        <a:pos x="T0" y="T1"/>
                      </a:cxn>
                      <a:cxn ang="T13">
                        <a:pos x="T2" y="T3"/>
                      </a:cxn>
                      <a:cxn ang="T14">
                        <a:pos x="T4" y="T5"/>
                      </a:cxn>
                      <a:cxn ang="T15">
                        <a:pos x="T6" y="T7"/>
                      </a:cxn>
                      <a:cxn ang="T16">
                        <a:pos x="T8" y="T9"/>
                      </a:cxn>
                      <a:cxn ang="T17">
                        <a:pos x="T10" y="T11"/>
                      </a:cxn>
                    </a:cxnLst>
                    <a:rect l="T18" t="T19" r="T20" b="T21"/>
                    <a:pathLst>
                      <a:path w="35" h="164">
                        <a:moveTo>
                          <a:pt x="0" y="49"/>
                        </a:moveTo>
                        <a:lnTo>
                          <a:pt x="0" y="49"/>
                        </a:lnTo>
                        <a:lnTo>
                          <a:pt x="35" y="0"/>
                        </a:lnTo>
                        <a:lnTo>
                          <a:pt x="35" y="95"/>
                        </a:lnTo>
                        <a:lnTo>
                          <a:pt x="0" y="164"/>
                        </a:lnTo>
                        <a:lnTo>
                          <a:pt x="0" y="49"/>
                        </a:lnTo>
                        <a:close/>
                      </a:path>
                    </a:pathLst>
                  </a:custGeom>
                  <a:solidFill>
                    <a:srgbClr val="353535"/>
                  </a:solidFill>
                  <a:ln w="9525">
                    <a:noFill/>
                    <a:round/>
                    <a:headEnd/>
                    <a:tailEnd/>
                  </a:ln>
                </p:spPr>
                <p:txBody>
                  <a:bodyPr/>
                  <a:lstStyle/>
                  <a:p>
                    <a:endParaRPr lang="en-US"/>
                  </a:p>
                </p:txBody>
              </p:sp>
            </p:grpSp>
            <p:grpSp>
              <p:nvGrpSpPr>
                <p:cNvPr id="52503" name="Group 1041"/>
                <p:cNvGrpSpPr>
                  <a:grpSpLocks/>
                </p:cNvGrpSpPr>
                <p:nvPr/>
              </p:nvGrpSpPr>
              <p:grpSpPr bwMode="auto">
                <a:xfrm>
                  <a:off x="3876" y="2358"/>
                  <a:ext cx="53" cy="203"/>
                  <a:chOff x="3876" y="2358"/>
                  <a:chExt cx="53" cy="203"/>
                </a:xfrm>
              </p:grpSpPr>
              <p:grpSp>
                <p:nvGrpSpPr>
                  <p:cNvPr id="52504" name="Group 1042"/>
                  <p:cNvGrpSpPr>
                    <a:grpSpLocks/>
                  </p:cNvGrpSpPr>
                  <p:nvPr/>
                </p:nvGrpSpPr>
                <p:grpSpPr bwMode="auto">
                  <a:xfrm>
                    <a:off x="3909" y="2358"/>
                    <a:ext cx="20" cy="62"/>
                    <a:chOff x="3909" y="2358"/>
                    <a:chExt cx="20" cy="62"/>
                  </a:xfrm>
                </p:grpSpPr>
                <p:sp>
                  <p:nvSpPr>
                    <p:cNvPr id="52508" name="Freeform 1043"/>
                    <p:cNvSpPr>
                      <a:spLocks/>
                    </p:cNvSpPr>
                    <p:nvPr/>
                  </p:nvSpPr>
                  <p:spPr bwMode="auto">
                    <a:xfrm>
                      <a:off x="3919" y="2361"/>
                      <a:ext cx="1" cy="17"/>
                    </a:xfrm>
                    <a:custGeom>
                      <a:avLst/>
                      <a:gdLst>
                        <a:gd name="T0" fmla="*/ 0 w 1"/>
                        <a:gd name="T1" fmla="*/ 0 h 17"/>
                        <a:gd name="T2" fmla="*/ 0 w 1"/>
                        <a:gd name="T3" fmla="*/ 0 h 17"/>
                        <a:gd name="T4" fmla="*/ 0 w 1"/>
                        <a:gd name="T5" fmla="*/ 7 h 17"/>
                        <a:gd name="T6" fmla="*/ 0 w 1"/>
                        <a:gd name="T7" fmla="*/ 17 h 17"/>
                        <a:gd name="T8" fmla="*/ 0 w 1"/>
                        <a:gd name="T9" fmla="*/ 0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0"/>
                          </a:moveTo>
                          <a:lnTo>
                            <a:pt x="0" y="0"/>
                          </a:lnTo>
                          <a:lnTo>
                            <a:pt x="0" y="7"/>
                          </a:lnTo>
                          <a:lnTo>
                            <a:pt x="0" y="17"/>
                          </a:lnTo>
                          <a:lnTo>
                            <a:pt x="0" y="0"/>
                          </a:lnTo>
                          <a:close/>
                        </a:path>
                      </a:pathLst>
                    </a:custGeom>
                    <a:solidFill>
                      <a:srgbClr val="000000"/>
                    </a:solidFill>
                    <a:ln w="9525">
                      <a:noFill/>
                      <a:round/>
                      <a:headEnd/>
                      <a:tailEnd/>
                    </a:ln>
                  </p:spPr>
                  <p:txBody>
                    <a:bodyPr/>
                    <a:lstStyle/>
                    <a:p>
                      <a:endParaRPr lang="en-US"/>
                    </a:p>
                  </p:txBody>
                </p:sp>
                <p:sp>
                  <p:nvSpPr>
                    <p:cNvPr id="52509" name="Freeform 1044"/>
                    <p:cNvSpPr>
                      <a:spLocks/>
                    </p:cNvSpPr>
                    <p:nvPr/>
                  </p:nvSpPr>
                  <p:spPr bwMode="auto">
                    <a:xfrm>
                      <a:off x="3919" y="2361"/>
                      <a:ext cx="1" cy="23"/>
                    </a:xfrm>
                    <a:custGeom>
                      <a:avLst/>
                      <a:gdLst>
                        <a:gd name="T0" fmla="*/ 0 w 1"/>
                        <a:gd name="T1" fmla="*/ 0 h 23"/>
                        <a:gd name="T2" fmla="*/ 0 w 1"/>
                        <a:gd name="T3" fmla="*/ 10 h 23"/>
                        <a:gd name="T4" fmla="*/ 0 w 1"/>
                        <a:gd name="T5" fmla="*/ 23 h 23"/>
                        <a:gd name="T6" fmla="*/ 0 60000 65536"/>
                        <a:gd name="T7" fmla="*/ 0 60000 65536"/>
                        <a:gd name="T8" fmla="*/ 0 60000 65536"/>
                        <a:gd name="T9" fmla="*/ 0 w 1"/>
                        <a:gd name="T10" fmla="*/ 0 h 23"/>
                        <a:gd name="T11" fmla="*/ 1 w 1"/>
                        <a:gd name="T12" fmla="*/ 23 h 23"/>
                      </a:gdLst>
                      <a:ahLst/>
                      <a:cxnLst>
                        <a:cxn ang="T6">
                          <a:pos x="T0" y="T1"/>
                        </a:cxn>
                        <a:cxn ang="T7">
                          <a:pos x="T2" y="T3"/>
                        </a:cxn>
                        <a:cxn ang="T8">
                          <a:pos x="T4" y="T5"/>
                        </a:cxn>
                      </a:cxnLst>
                      <a:rect l="T9" t="T10" r="T11" b="T12"/>
                      <a:pathLst>
                        <a:path w="1" h="23">
                          <a:moveTo>
                            <a:pt x="0" y="0"/>
                          </a:moveTo>
                          <a:lnTo>
                            <a:pt x="0" y="10"/>
                          </a:lnTo>
                          <a:lnTo>
                            <a:pt x="0" y="23"/>
                          </a:lnTo>
                        </a:path>
                      </a:pathLst>
                    </a:custGeom>
                    <a:noFill/>
                    <a:ln w="11113">
                      <a:solidFill>
                        <a:srgbClr val="000000"/>
                      </a:solidFill>
                      <a:prstDash val="solid"/>
                      <a:round/>
                      <a:headEnd/>
                      <a:tailEnd/>
                    </a:ln>
                  </p:spPr>
                  <p:txBody>
                    <a:bodyPr/>
                    <a:lstStyle/>
                    <a:p>
                      <a:endParaRPr lang="en-US"/>
                    </a:p>
                  </p:txBody>
                </p:sp>
                <p:sp>
                  <p:nvSpPr>
                    <p:cNvPr id="52510" name="Line 1045"/>
                    <p:cNvSpPr>
                      <a:spLocks noChangeShapeType="1"/>
                    </p:cNvSpPr>
                    <p:nvPr/>
                  </p:nvSpPr>
                  <p:spPr bwMode="auto">
                    <a:xfrm flipV="1">
                      <a:off x="3919" y="2358"/>
                      <a:ext cx="3" cy="33"/>
                    </a:xfrm>
                    <a:prstGeom prst="line">
                      <a:avLst/>
                    </a:prstGeom>
                    <a:noFill/>
                    <a:ln w="11113">
                      <a:solidFill>
                        <a:srgbClr val="000000"/>
                      </a:solidFill>
                      <a:round/>
                      <a:headEnd/>
                      <a:tailEnd/>
                    </a:ln>
                  </p:spPr>
                  <p:txBody>
                    <a:bodyPr/>
                    <a:lstStyle/>
                    <a:p>
                      <a:endParaRPr lang="en-US"/>
                    </a:p>
                  </p:txBody>
                </p:sp>
                <p:sp>
                  <p:nvSpPr>
                    <p:cNvPr id="52511" name="Freeform 1046"/>
                    <p:cNvSpPr>
                      <a:spLocks/>
                    </p:cNvSpPr>
                    <p:nvPr/>
                  </p:nvSpPr>
                  <p:spPr bwMode="auto">
                    <a:xfrm>
                      <a:off x="3909" y="2361"/>
                      <a:ext cx="3" cy="17"/>
                    </a:xfrm>
                    <a:custGeom>
                      <a:avLst/>
                      <a:gdLst>
                        <a:gd name="T0" fmla="*/ 0 w 3"/>
                        <a:gd name="T1" fmla="*/ 17 h 17"/>
                        <a:gd name="T2" fmla="*/ 0 w 3"/>
                        <a:gd name="T3" fmla="*/ 17 h 17"/>
                        <a:gd name="T4" fmla="*/ 0 w 3"/>
                        <a:gd name="T5" fmla="*/ 7 h 17"/>
                        <a:gd name="T6" fmla="*/ 0 w 3"/>
                        <a:gd name="T7" fmla="*/ 0 h 17"/>
                        <a:gd name="T8" fmla="*/ 3 w 3"/>
                        <a:gd name="T9" fmla="*/ 0 h 17"/>
                        <a:gd name="T10" fmla="*/ 0 w 3"/>
                        <a:gd name="T11" fmla="*/ 17 h 17"/>
                        <a:gd name="T12" fmla="*/ 0 60000 65536"/>
                        <a:gd name="T13" fmla="*/ 0 60000 65536"/>
                        <a:gd name="T14" fmla="*/ 0 60000 65536"/>
                        <a:gd name="T15" fmla="*/ 0 60000 65536"/>
                        <a:gd name="T16" fmla="*/ 0 60000 65536"/>
                        <a:gd name="T17" fmla="*/ 0 60000 65536"/>
                        <a:gd name="T18" fmla="*/ 0 w 3"/>
                        <a:gd name="T19" fmla="*/ 0 h 17"/>
                        <a:gd name="T20" fmla="*/ 3 w 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 h="17">
                          <a:moveTo>
                            <a:pt x="0" y="17"/>
                          </a:moveTo>
                          <a:lnTo>
                            <a:pt x="0" y="17"/>
                          </a:lnTo>
                          <a:lnTo>
                            <a:pt x="0" y="7"/>
                          </a:lnTo>
                          <a:lnTo>
                            <a:pt x="0" y="0"/>
                          </a:lnTo>
                          <a:lnTo>
                            <a:pt x="3" y="0"/>
                          </a:lnTo>
                          <a:lnTo>
                            <a:pt x="0" y="17"/>
                          </a:lnTo>
                          <a:close/>
                        </a:path>
                      </a:pathLst>
                    </a:custGeom>
                    <a:solidFill>
                      <a:srgbClr val="000000"/>
                    </a:solidFill>
                    <a:ln w="9525">
                      <a:noFill/>
                      <a:round/>
                      <a:headEnd/>
                      <a:tailEnd/>
                    </a:ln>
                  </p:spPr>
                  <p:txBody>
                    <a:bodyPr/>
                    <a:lstStyle/>
                    <a:p>
                      <a:endParaRPr lang="en-US"/>
                    </a:p>
                  </p:txBody>
                </p:sp>
                <p:sp>
                  <p:nvSpPr>
                    <p:cNvPr id="52512" name="Freeform 1047"/>
                    <p:cNvSpPr>
                      <a:spLocks/>
                    </p:cNvSpPr>
                    <p:nvPr/>
                  </p:nvSpPr>
                  <p:spPr bwMode="auto">
                    <a:xfrm>
                      <a:off x="3909" y="2361"/>
                      <a:ext cx="10" cy="23"/>
                    </a:xfrm>
                    <a:custGeom>
                      <a:avLst/>
                      <a:gdLst>
                        <a:gd name="T0" fmla="*/ 0 w 10"/>
                        <a:gd name="T1" fmla="*/ 23 h 23"/>
                        <a:gd name="T2" fmla="*/ 0 w 10"/>
                        <a:gd name="T3" fmla="*/ 10 h 23"/>
                        <a:gd name="T4" fmla="*/ 0 w 10"/>
                        <a:gd name="T5" fmla="*/ 0 h 23"/>
                        <a:gd name="T6" fmla="*/ 10 w 10"/>
                        <a:gd name="T7" fmla="*/ 0 h 23"/>
                        <a:gd name="T8" fmla="*/ 0 60000 65536"/>
                        <a:gd name="T9" fmla="*/ 0 60000 65536"/>
                        <a:gd name="T10" fmla="*/ 0 60000 65536"/>
                        <a:gd name="T11" fmla="*/ 0 60000 65536"/>
                        <a:gd name="T12" fmla="*/ 0 w 10"/>
                        <a:gd name="T13" fmla="*/ 0 h 23"/>
                        <a:gd name="T14" fmla="*/ 10 w 10"/>
                        <a:gd name="T15" fmla="*/ 23 h 23"/>
                      </a:gdLst>
                      <a:ahLst/>
                      <a:cxnLst>
                        <a:cxn ang="T8">
                          <a:pos x="T0" y="T1"/>
                        </a:cxn>
                        <a:cxn ang="T9">
                          <a:pos x="T2" y="T3"/>
                        </a:cxn>
                        <a:cxn ang="T10">
                          <a:pos x="T4" y="T5"/>
                        </a:cxn>
                        <a:cxn ang="T11">
                          <a:pos x="T6" y="T7"/>
                        </a:cxn>
                      </a:cxnLst>
                      <a:rect l="T12" t="T13" r="T14" b="T15"/>
                      <a:pathLst>
                        <a:path w="10" h="23">
                          <a:moveTo>
                            <a:pt x="0" y="23"/>
                          </a:moveTo>
                          <a:lnTo>
                            <a:pt x="0" y="10"/>
                          </a:lnTo>
                          <a:lnTo>
                            <a:pt x="0" y="0"/>
                          </a:lnTo>
                          <a:lnTo>
                            <a:pt x="10" y="0"/>
                          </a:lnTo>
                        </a:path>
                      </a:pathLst>
                    </a:custGeom>
                    <a:noFill/>
                    <a:ln w="11113">
                      <a:solidFill>
                        <a:srgbClr val="000000"/>
                      </a:solidFill>
                      <a:prstDash val="solid"/>
                      <a:round/>
                      <a:headEnd/>
                      <a:tailEnd/>
                    </a:ln>
                  </p:spPr>
                  <p:txBody>
                    <a:bodyPr/>
                    <a:lstStyle/>
                    <a:p>
                      <a:endParaRPr lang="en-US"/>
                    </a:p>
                  </p:txBody>
                </p:sp>
                <p:sp>
                  <p:nvSpPr>
                    <p:cNvPr id="52513" name="Line 1048"/>
                    <p:cNvSpPr>
                      <a:spLocks noChangeShapeType="1"/>
                    </p:cNvSpPr>
                    <p:nvPr/>
                  </p:nvSpPr>
                  <p:spPr bwMode="auto">
                    <a:xfrm flipV="1">
                      <a:off x="3909" y="2358"/>
                      <a:ext cx="1" cy="33"/>
                    </a:xfrm>
                    <a:prstGeom prst="line">
                      <a:avLst/>
                    </a:prstGeom>
                    <a:noFill/>
                    <a:ln w="11113">
                      <a:solidFill>
                        <a:srgbClr val="000000"/>
                      </a:solidFill>
                      <a:round/>
                      <a:headEnd/>
                      <a:tailEnd/>
                    </a:ln>
                  </p:spPr>
                  <p:txBody>
                    <a:bodyPr/>
                    <a:lstStyle/>
                    <a:p>
                      <a:endParaRPr lang="en-US"/>
                    </a:p>
                  </p:txBody>
                </p:sp>
                <p:sp>
                  <p:nvSpPr>
                    <p:cNvPr id="52514" name="Freeform 1049"/>
                    <p:cNvSpPr>
                      <a:spLocks/>
                    </p:cNvSpPr>
                    <p:nvPr/>
                  </p:nvSpPr>
                  <p:spPr bwMode="auto">
                    <a:xfrm>
                      <a:off x="3909" y="2384"/>
                      <a:ext cx="1" cy="16"/>
                    </a:xfrm>
                    <a:custGeom>
                      <a:avLst/>
                      <a:gdLst>
                        <a:gd name="T0" fmla="*/ 0 w 1"/>
                        <a:gd name="T1" fmla="*/ 0 h 16"/>
                        <a:gd name="T2" fmla="*/ 0 w 1"/>
                        <a:gd name="T3" fmla="*/ 0 h 16"/>
                        <a:gd name="T4" fmla="*/ 0 w 1"/>
                        <a:gd name="T5" fmla="*/ 16 h 16"/>
                        <a:gd name="T6" fmla="*/ 0 w 1"/>
                        <a:gd name="T7" fmla="*/ 0 h 16"/>
                        <a:gd name="T8" fmla="*/ 0 60000 65536"/>
                        <a:gd name="T9" fmla="*/ 0 60000 65536"/>
                        <a:gd name="T10" fmla="*/ 0 60000 65536"/>
                        <a:gd name="T11" fmla="*/ 0 60000 65536"/>
                        <a:gd name="T12" fmla="*/ 0 w 1"/>
                        <a:gd name="T13" fmla="*/ 0 h 16"/>
                        <a:gd name="T14" fmla="*/ 1 w 1"/>
                        <a:gd name="T15" fmla="*/ 16 h 16"/>
                      </a:gdLst>
                      <a:ahLst/>
                      <a:cxnLst>
                        <a:cxn ang="T8">
                          <a:pos x="T0" y="T1"/>
                        </a:cxn>
                        <a:cxn ang="T9">
                          <a:pos x="T2" y="T3"/>
                        </a:cxn>
                        <a:cxn ang="T10">
                          <a:pos x="T4" y="T5"/>
                        </a:cxn>
                        <a:cxn ang="T11">
                          <a:pos x="T6" y="T7"/>
                        </a:cxn>
                      </a:cxnLst>
                      <a:rect l="T12" t="T13" r="T14" b="T15"/>
                      <a:pathLst>
                        <a:path w="1" h="16">
                          <a:moveTo>
                            <a:pt x="0" y="0"/>
                          </a:moveTo>
                          <a:lnTo>
                            <a:pt x="0" y="0"/>
                          </a:lnTo>
                          <a:lnTo>
                            <a:pt x="0" y="16"/>
                          </a:lnTo>
                          <a:lnTo>
                            <a:pt x="0" y="0"/>
                          </a:lnTo>
                          <a:close/>
                        </a:path>
                      </a:pathLst>
                    </a:custGeom>
                    <a:solidFill>
                      <a:srgbClr val="000000"/>
                    </a:solidFill>
                    <a:ln w="9525">
                      <a:noFill/>
                      <a:round/>
                      <a:headEnd/>
                      <a:tailEnd/>
                    </a:ln>
                  </p:spPr>
                  <p:txBody>
                    <a:bodyPr/>
                    <a:lstStyle/>
                    <a:p>
                      <a:endParaRPr lang="en-US"/>
                    </a:p>
                  </p:txBody>
                </p:sp>
                <p:sp>
                  <p:nvSpPr>
                    <p:cNvPr id="52515" name="Freeform 1050"/>
                    <p:cNvSpPr>
                      <a:spLocks/>
                    </p:cNvSpPr>
                    <p:nvPr/>
                  </p:nvSpPr>
                  <p:spPr bwMode="auto">
                    <a:xfrm>
                      <a:off x="3909" y="2384"/>
                      <a:ext cx="1" cy="36"/>
                    </a:xfrm>
                    <a:custGeom>
                      <a:avLst/>
                      <a:gdLst>
                        <a:gd name="T0" fmla="*/ 0 w 1"/>
                        <a:gd name="T1" fmla="*/ 23 h 36"/>
                        <a:gd name="T2" fmla="*/ 0 w 1"/>
                        <a:gd name="T3" fmla="*/ 36 h 36"/>
                        <a:gd name="T4" fmla="*/ 0 w 1"/>
                        <a:gd name="T5" fmla="*/ 13 h 36"/>
                        <a:gd name="T6" fmla="*/ 0 w 1"/>
                        <a:gd name="T7" fmla="*/ 0 h 36"/>
                        <a:gd name="T8" fmla="*/ 0 60000 65536"/>
                        <a:gd name="T9" fmla="*/ 0 60000 65536"/>
                        <a:gd name="T10" fmla="*/ 0 60000 65536"/>
                        <a:gd name="T11" fmla="*/ 0 60000 65536"/>
                        <a:gd name="T12" fmla="*/ 0 w 1"/>
                        <a:gd name="T13" fmla="*/ 0 h 36"/>
                        <a:gd name="T14" fmla="*/ 1 w 1"/>
                        <a:gd name="T15" fmla="*/ 36 h 36"/>
                      </a:gdLst>
                      <a:ahLst/>
                      <a:cxnLst>
                        <a:cxn ang="T8">
                          <a:pos x="T0" y="T1"/>
                        </a:cxn>
                        <a:cxn ang="T9">
                          <a:pos x="T2" y="T3"/>
                        </a:cxn>
                        <a:cxn ang="T10">
                          <a:pos x="T4" y="T5"/>
                        </a:cxn>
                        <a:cxn ang="T11">
                          <a:pos x="T6" y="T7"/>
                        </a:cxn>
                      </a:cxnLst>
                      <a:rect l="T12" t="T13" r="T14" b="T15"/>
                      <a:pathLst>
                        <a:path w="1" h="36">
                          <a:moveTo>
                            <a:pt x="0" y="23"/>
                          </a:moveTo>
                          <a:lnTo>
                            <a:pt x="0" y="36"/>
                          </a:lnTo>
                          <a:lnTo>
                            <a:pt x="0" y="13"/>
                          </a:lnTo>
                          <a:lnTo>
                            <a:pt x="0" y="0"/>
                          </a:lnTo>
                        </a:path>
                      </a:pathLst>
                    </a:custGeom>
                    <a:noFill/>
                    <a:ln w="11113">
                      <a:solidFill>
                        <a:srgbClr val="000000"/>
                      </a:solidFill>
                      <a:prstDash val="solid"/>
                      <a:round/>
                      <a:headEnd/>
                      <a:tailEnd/>
                    </a:ln>
                  </p:spPr>
                  <p:txBody>
                    <a:bodyPr/>
                    <a:lstStyle/>
                    <a:p>
                      <a:endParaRPr lang="en-US"/>
                    </a:p>
                  </p:txBody>
                </p:sp>
                <p:sp>
                  <p:nvSpPr>
                    <p:cNvPr id="52516" name="Freeform 1051"/>
                    <p:cNvSpPr>
                      <a:spLocks/>
                    </p:cNvSpPr>
                    <p:nvPr/>
                  </p:nvSpPr>
                  <p:spPr bwMode="auto">
                    <a:xfrm>
                      <a:off x="3919" y="2394"/>
                      <a:ext cx="1" cy="20"/>
                    </a:xfrm>
                    <a:custGeom>
                      <a:avLst/>
                      <a:gdLst>
                        <a:gd name="T0" fmla="*/ 0 w 1"/>
                        <a:gd name="T1" fmla="*/ 0 h 20"/>
                        <a:gd name="T2" fmla="*/ 0 w 1"/>
                        <a:gd name="T3" fmla="*/ 0 h 20"/>
                        <a:gd name="T4" fmla="*/ 0 w 1"/>
                        <a:gd name="T5" fmla="*/ 20 h 20"/>
                        <a:gd name="T6" fmla="*/ 0 w 1"/>
                        <a:gd name="T7" fmla="*/ 0 h 20"/>
                        <a:gd name="T8" fmla="*/ 0 60000 65536"/>
                        <a:gd name="T9" fmla="*/ 0 60000 65536"/>
                        <a:gd name="T10" fmla="*/ 0 60000 65536"/>
                        <a:gd name="T11" fmla="*/ 0 60000 65536"/>
                        <a:gd name="T12" fmla="*/ 0 w 1"/>
                        <a:gd name="T13" fmla="*/ 0 h 20"/>
                        <a:gd name="T14" fmla="*/ 1 w 1"/>
                        <a:gd name="T15" fmla="*/ 20 h 20"/>
                      </a:gdLst>
                      <a:ahLst/>
                      <a:cxnLst>
                        <a:cxn ang="T8">
                          <a:pos x="T0" y="T1"/>
                        </a:cxn>
                        <a:cxn ang="T9">
                          <a:pos x="T2" y="T3"/>
                        </a:cxn>
                        <a:cxn ang="T10">
                          <a:pos x="T4" y="T5"/>
                        </a:cxn>
                        <a:cxn ang="T11">
                          <a:pos x="T6" y="T7"/>
                        </a:cxn>
                      </a:cxnLst>
                      <a:rect l="T12" t="T13" r="T14" b="T15"/>
                      <a:pathLst>
                        <a:path w="1" h="20">
                          <a:moveTo>
                            <a:pt x="0" y="0"/>
                          </a:moveTo>
                          <a:lnTo>
                            <a:pt x="0" y="0"/>
                          </a:lnTo>
                          <a:lnTo>
                            <a:pt x="0" y="20"/>
                          </a:lnTo>
                          <a:lnTo>
                            <a:pt x="0" y="0"/>
                          </a:lnTo>
                          <a:close/>
                        </a:path>
                      </a:pathLst>
                    </a:custGeom>
                    <a:solidFill>
                      <a:srgbClr val="000000"/>
                    </a:solidFill>
                    <a:ln w="9525">
                      <a:noFill/>
                      <a:round/>
                      <a:headEnd/>
                      <a:tailEnd/>
                    </a:ln>
                  </p:spPr>
                  <p:txBody>
                    <a:bodyPr/>
                    <a:lstStyle/>
                    <a:p>
                      <a:endParaRPr lang="en-US"/>
                    </a:p>
                  </p:txBody>
                </p:sp>
                <p:sp>
                  <p:nvSpPr>
                    <p:cNvPr id="52517" name="Rectangle 1052"/>
                    <p:cNvSpPr>
                      <a:spLocks noChangeArrowheads="1"/>
                    </p:cNvSpPr>
                    <p:nvPr/>
                  </p:nvSpPr>
                  <p:spPr bwMode="auto">
                    <a:xfrm>
                      <a:off x="3925" y="2400"/>
                      <a:ext cx="4" cy="20"/>
                    </a:xfrm>
                    <a:prstGeom prst="rect">
                      <a:avLst/>
                    </a:prstGeom>
                    <a:noFill/>
                    <a:ln w="11113">
                      <a:solidFill>
                        <a:srgbClr val="000000"/>
                      </a:solidFill>
                      <a:miter lim="800000"/>
                      <a:headEnd/>
                      <a:tailEnd/>
                    </a:ln>
                  </p:spPr>
                  <p:txBody>
                    <a:bodyPr/>
                    <a:lstStyle/>
                    <a:p>
                      <a:endParaRPr lang="en-US"/>
                    </a:p>
                  </p:txBody>
                </p:sp>
              </p:grpSp>
              <p:grpSp>
                <p:nvGrpSpPr>
                  <p:cNvPr id="52505" name="Group 1053"/>
                  <p:cNvGrpSpPr>
                    <a:grpSpLocks/>
                  </p:cNvGrpSpPr>
                  <p:nvPr/>
                </p:nvGrpSpPr>
                <p:grpSpPr bwMode="auto">
                  <a:xfrm>
                    <a:off x="3876" y="2469"/>
                    <a:ext cx="49" cy="92"/>
                    <a:chOff x="3876" y="2469"/>
                    <a:chExt cx="49" cy="92"/>
                  </a:xfrm>
                </p:grpSpPr>
                <p:sp>
                  <p:nvSpPr>
                    <p:cNvPr id="52506" name="Freeform 1054"/>
                    <p:cNvSpPr>
                      <a:spLocks/>
                    </p:cNvSpPr>
                    <p:nvPr/>
                  </p:nvSpPr>
                  <p:spPr bwMode="auto">
                    <a:xfrm>
                      <a:off x="3876" y="2505"/>
                      <a:ext cx="49" cy="56"/>
                    </a:xfrm>
                    <a:custGeom>
                      <a:avLst/>
                      <a:gdLst>
                        <a:gd name="T0" fmla="*/ 0 w 49"/>
                        <a:gd name="T1" fmla="*/ 0 h 56"/>
                        <a:gd name="T2" fmla="*/ 0 w 49"/>
                        <a:gd name="T3" fmla="*/ 0 h 56"/>
                        <a:gd name="T4" fmla="*/ 0 w 49"/>
                        <a:gd name="T5" fmla="*/ 33 h 56"/>
                        <a:gd name="T6" fmla="*/ 49 w 49"/>
                        <a:gd name="T7" fmla="*/ 56 h 56"/>
                        <a:gd name="T8" fmla="*/ 49 w 49"/>
                        <a:gd name="T9" fmla="*/ 23 h 56"/>
                        <a:gd name="T10" fmla="*/ 0 w 49"/>
                        <a:gd name="T11" fmla="*/ 0 h 56"/>
                        <a:gd name="T12" fmla="*/ 0 60000 65536"/>
                        <a:gd name="T13" fmla="*/ 0 60000 65536"/>
                        <a:gd name="T14" fmla="*/ 0 60000 65536"/>
                        <a:gd name="T15" fmla="*/ 0 60000 65536"/>
                        <a:gd name="T16" fmla="*/ 0 60000 65536"/>
                        <a:gd name="T17" fmla="*/ 0 60000 65536"/>
                        <a:gd name="T18" fmla="*/ 0 w 49"/>
                        <a:gd name="T19" fmla="*/ 0 h 56"/>
                        <a:gd name="T20" fmla="*/ 49 w 49"/>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49" h="56">
                          <a:moveTo>
                            <a:pt x="0" y="0"/>
                          </a:moveTo>
                          <a:lnTo>
                            <a:pt x="0" y="0"/>
                          </a:lnTo>
                          <a:lnTo>
                            <a:pt x="0" y="33"/>
                          </a:lnTo>
                          <a:lnTo>
                            <a:pt x="49" y="56"/>
                          </a:lnTo>
                          <a:lnTo>
                            <a:pt x="49" y="23"/>
                          </a:lnTo>
                          <a:lnTo>
                            <a:pt x="0" y="0"/>
                          </a:lnTo>
                          <a:close/>
                        </a:path>
                      </a:pathLst>
                    </a:custGeom>
                    <a:solidFill>
                      <a:srgbClr val="000000"/>
                    </a:solidFill>
                    <a:ln w="9525">
                      <a:noFill/>
                      <a:round/>
                      <a:headEnd/>
                      <a:tailEnd/>
                    </a:ln>
                  </p:spPr>
                  <p:txBody>
                    <a:bodyPr/>
                    <a:lstStyle/>
                    <a:p>
                      <a:endParaRPr lang="en-US"/>
                    </a:p>
                  </p:txBody>
                </p:sp>
                <p:sp>
                  <p:nvSpPr>
                    <p:cNvPr id="52507" name="Freeform 1055"/>
                    <p:cNvSpPr>
                      <a:spLocks/>
                    </p:cNvSpPr>
                    <p:nvPr/>
                  </p:nvSpPr>
                  <p:spPr bwMode="auto">
                    <a:xfrm>
                      <a:off x="3876" y="2469"/>
                      <a:ext cx="49" cy="43"/>
                    </a:xfrm>
                    <a:custGeom>
                      <a:avLst/>
                      <a:gdLst>
                        <a:gd name="T0" fmla="*/ 0 w 49"/>
                        <a:gd name="T1" fmla="*/ 0 h 43"/>
                        <a:gd name="T2" fmla="*/ 0 w 49"/>
                        <a:gd name="T3" fmla="*/ 0 h 43"/>
                        <a:gd name="T4" fmla="*/ 0 w 49"/>
                        <a:gd name="T5" fmla="*/ 23 h 43"/>
                        <a:gd name="T6" fmla="*/ 49 w 49"/>
                        <a:gd name="T7" fmla="*/ 43 h 43"/>
                        <a:gd name="T8" fmla="*/ 49 w 49"/>
                        <a:gd name="T9" fmla="*/ 23 h 43"/>
                        <a:gd name="T10" fmla="*/ 0 w 49"/>
                        <a:gd name="T11" fmla="*/ 0 h 43"/>
                        <a:gd name="T12" fmla="*/ 0 60000 65536"/>
                        <a:gd name="T13" fmla="*/ 0 60000 65536"/>
                        <a:gd name="T14" fmla="*/ 0 60000 65536"/>
                        <a:gd name="T15" fmla="*/ 0 60000 65536"/>
                        <a:gd name="T16" fmla="*/ 0 60000 65536"/>
                        <a:gd name="T17" fmla="*/ 0 60000 65536"/>
                        <a:gd name="T18" fmla="*/ 0 w 49"/>
                        <a:gd name="T19" fmla="*/ 0 h 43"/>
                        <a:gd name="T20" fmla="*/ 49 w 49"/>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49" h="43">
                          <a:moveTo>
                            <a:pt x="0" y="0"/>
                          </a:moveTo>
                          <a:lnTo>
                            <a:pt x="0" y="0"/>
                          </a:lnTo>
                          <a:lnTo>
                            <a:pt x="0" y="23"/>
                          </a:lnTo>
                          <a:lnTo>
                            <a:pt x="49" y="43"/>
                          </a:lnTo>
                          <a:lnTo>
                            <a:pt x="49" y="23"/>
                          </a:lnTo>
                          <a:lnTo>
                            <a:pt x="0" y="0"/>
                          </a:lnTo>
                          <a:close/>
                        </a:path>
                      </a:pathLst>
                    </a:custGeom>
                    <a:solidFill>
                      <a:srgbClr val="000000"/>
                    </a:solidFill>
                    <a:ln w="9525">
                      <a:noFill/>
                      <a:round/>
                      <a:headEnd/>
                      <a:tailEnd/>
                    </a:ln>
                  </p:spPr>
                  <p:txBody>
                    <a:bodyPr/>
                    <a:lstStyle/>
                    <a:p>
                      <a:endParaRPr lang="en-US"/>
                    </a:p>
                  </p:txBody>
                </p:sp>
              </p:grpSp>
            </p:grpSp>
          </p:grpSp>
        </p:grpSp>
        <p:sp>
          <p:nvSpPr>
            <p:cNvPr id="52319" name="Rectangle 1056"/>
            <p:cNvSpPr>
              <a:spLocks noChangeArrowheads="1"/>
            </p:cNvSpPr>
            <p:nvPr/>
          </p:nvSpPr>
          <p:spPr bwMode="auto">
            <a:xfrm>
              <a:off x="4071" y="2347"/>
              <a:ext cx="744" cy="200"/>
            </a:xfrm>
            <a:prstGeom prst="rect">
              <a:avLst/>
            </a:prstGeom>
            <a:noFill/>
            <a:ln w="9525">
              <a:noFill/>
              <a:miter lim="800000"/>
              <a:headEnd/>
              <a:tailEnd/>
            </a:ln>
          </p:spPr>
          <p:txBody>
            <a:bodyPr/>
            <a:lstStyle/>
            <a:p>
              <a:endParaRPr lang="en-US"/>
            </a:p>
          </p:txBody>
        </p:sp>
        <p:sp>
          <p:nvSpPr>
            <p:cNvPr id="52320" name="Rectangle 1057"/>
            <p:cNvSpPr>
              <a:spLocks noChangeArrowheads="1"/>
            </p:cNvSpPr>
            <p:nvPr/>
          </p:nvSpPr>
          <p:spPr bwMode="auto">
            <a:xfrm>
              <a:off x="4071" y="2350"/>
              <a:ext cx="112"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In</a:t>
              </a:r>
              <a:endParaRPr lang="en-US" sz="1800"/>
            </a:p>
          </p:txBody>
        </p:sp>
        <p:sp>
          <p:nvSpPr>
            <p:cNvPr id="52321" name="Rectangle 1058"/>
            <p:cNvSpPr>
              <a:spLocks noChangeArrowheads="1"/>
            </p:cNvSpPr>
            <p:nvPr/>
          </p:nvSpPr>
          <p:spPr bwMode="auto">
            <a:xfrm>
              <a:off x="4186" y="2350"/>
              <a:ext cx="37"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a:t>
              </a:r>
              <a:endParaRPr lang="en-US" sz="1800"/>
            </a:p>
          </p:txBody>
        </p:sp>
        <p:sp>
          <p:nvSpPr>
            <p:cNvPr id="52322" name="Rectangle 1059"/>
            <p:cNvSpPr>
              <a:spLocks noChangeArrowheads="1"/>
            </p:cNvSpPr>
            <p:nvPr/>
          </p:nvSpPr>
          <p:spPr bwMode="auto">
            <a:xfrm>
              <a:off x="4224" y="2350"/>
              <a:ext cx="508"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 Building </a:t>
              </a:r>
              <a:endParaRPr lang="en-US" sz="1800"/>
            </a:p>
          </p:txBody>
        </p:sp>
        <p:sp>
          <p:nvSpPr>
            <p:cNvPr id="52323" name="Rectangle 1060"/>
            <p:cNvSpPr>
              <a:spLocks noChangeArrowheads="1"/>
            </p:cNvSpPr>
            <p:nvPr/>
          </p:nvSpPr>
          <p:spPr bwMode="auto">
            <a:xfrm>
              <a:off x="4744" y="2326"/>
              <a:ext cx="33"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sz="1800"/>
            </a:p>
          </p:txBody>
        </p:sp>
        <p:sp>
          <p:nvSpPr>
            <p:cNvPr id="52324" name="Rectangle 1061"/>
            <p:cNvSpPr>
              <a:spLocks noChangeArrowheads="1"/>
            </p:cNvSpPr>
            <p:nvPr/>
          </p:nvSpPr>
          <p:spPr bwMode="auto">
            <a:xfrm>
              <a:off x="3410" y="2917"/>
              <a:ext cx="570" cy="196"/>
            </a:xfrm>
            <a:prstGeom prst="rect">
              <a:avLst/>
            </a:prstGeom>
            <a:noFill/>
            <a:ln w="9525">
              <a:noFill/>
              <a:miter lim="800000"/>
              <a:headEnd/>
              <a:tailEnd/>
            </a:ln>
          </p:spPr>
          <p:txBody>
            <a:bodyPr/>
            <a:lstStyle/>
            <a:p>
              <a:endParaRPr lang="en-US"/>
            </a:p>
          </p:txBody>
        </p:sp>
        <p:sp>
          <p:nvSpPr>
            <p:cNvPr id="52325" name="Rectangle 1062"/>
            <p:cNvSpPr>
              <a:spLocks noChangeArrowheads="1"/>
            </p:cNvSpPr>
            <p:nvPr/>
          </p:nvSpPr>
          <p:spPr bwMode="auto">
            <a:xfrm>
              <a:off x="3410" y="2917"/>
              <a:ext cx="217"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Pico</a:t>
              </a:r>
              <a:endParaRPr lang="en-US" sz="1800"/>
            </a:p>
          </p:txBody>
        </p:sp>
        <p:sp>
          <p:nvSpPr>
            <p:cNvPr id="52326" name="Rectangle 1063"/>
            <p:cNvSpPr>
              <a:spLocks noChangeArrowheads="1"/>
            </p:cNvSpPr>
            <p:nvPr/>
          </p:nvSpPr>
          <p:spPr bwMode="auto">
            <a:xfrm>
              <a:off x="3634" y="2917"/>
              <a:ext cx="37"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a:t>
              </a:r>
              <a:endParaRPr lang="en-US" sz="1800"/>
            </a:p>
          </p:txBody>
        </p:sp>
        <p:sp>
          <p:nvSpPr>
            <p:cNvPr id="52327" name="Rectangle 1064"/>
            <p:cNvSpPr>
              <a:spLocks noChangeArrowheads="1"/>
            </p:cNvSpPr>
            <p:nvPr/>
          </p:nvSpPr>
          <p:spPr bwMode="auto">
            <a:xfrm>
              <a:off x="3672" y="2917"/>
              <a:ext cx="238"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Book Antiqua" pitchFamily="18" charset="0"/>
                </a:rPr>
                <a:t>Cell </a:t>
              </a:r>
              <a:endParaRPr lang="en-US" sz="1800"/>
            </a:p>
          </p:txBody>
        </p:sp>
        <p:sp>
          <p:nvSpPr>
            <p:cNvPr id="52328" name="Rectangle 1065"/>
            <p:cNvSpPr>
              <a:spLocks noChangeArrowheads="1"/>
            </p:cNvSpPr>
            <p:nvPr/>
          </p:nvSpPr>
          <p:spPr bwMode="auto">
            <a:xfrm>
              <a:off x="3920" y="2892"/>
              <a:ext cx="34" cy="164"/>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sz="1800"/>
            </a:p>
          </p:txBody>
        </p:sp>
        <p:grpSp>
          <p:nvGrpSpPr>
            <p:cNvPr id="52329" name="Group 1066"/>
            <p:cNvGrpSpPr>
              <a:grpSpLocks/>
            </p:cNvGrpSpPr>
            <p:nvPr/>
          </p:nvGrpSpPr>
          <p:grpSpPr bwMode="auto">
            <a:xfrm>
              <a:off x="4193" y="2591"/>
              <a:ext cx="922" cy="487"/>
              <a:chOff x="4105" y="2299"/>
              <a:chExt cx="863" cy="396"/>
            </a:xfrm>
          </p:grpSpPr>
          <p:sp>
            <p:nvSpPr>
              <p:cNvPr id="52493" name="Freeform 1067"/>
              <p:cNvSpPr>
                <a:spLocks/>
              </p:cNvSpPr>
              <p:nvPr/>
            </p:nvSpPr>
            <p:spPr bwMode="auto">
              <a:xfrm>
                <a:off x="4105" y="2299"/>
                <a:ext cx="856" cy="317"/>
              </a:xfrm>
              <a:custGeom>
                <a:avLst/>
                <a:gdLst>
                  <a:gd name="T0" fmla="*/ 0 w 856"/>
                  <a:gd name="T1" fmla="*/ 278 h 317"/>
                  <a:gd name="T2" fmla="*/ 20 w 856"/>
                  <a:gd name="T3" fmla="*/ 255 h 317"/>
                  <a:gd name="T4" fmla="*/ 29 w 856"/>
                  <a:gd name="T5" fmla="*/ 219 h 317"/>
                  <a:gd name="T6" fmla="*/ 52 w 856"/>
                  <a:gd name="T7" fmla="*/ 193 h 317"/>
                  <a:gd name="T8" fmla="*/ 65 w 856"/>
                  <a:gd name="T9" fmla="*/ 170 h 317"/>
                  <a:gd name="T10" fmla="*/ 85 w 856"/>
                  <a:gd name="T11" fmla="*/ 144 h 317"/>
                  <a:gd name="T12" fmla="*/ 118 w 856"/>
                  <a:gd name="T13" fmla="*/ 121 h 317"/>
                  <a:gd name="T14" fmla="*/ 141 w 856"/>
                  <a:gd name="T15" fmla="*/ 95 h 317"/>
                  <a:gd name="T16" fmla="*/ 193 w 856"/>
                  <a:gd name="T17" fmla="*/ 62 h 317"/>
                  <a:gd name="T18" fmla="*/ 229 w 856"/>
                  <a:gd name="T19" fmla="*/ 49 h 317"/>
                  <a:gd name="T20" fmla="*/ 258 w 856"/>
                  <a:gd name="T21" fmla="*/ 36 h 317"/>
                  <a:gd name="T22" fmla="*/ 304 w 856"/>
                  <a:gd name="T23" fmla="*/ 10 h 317"/>
                  <a:gd name="T24" fmla="*/ 346 w 856"/>
                  <a:gd name="T25" fmla="*/ 10 h 317"/>
                  <a:gd name="T26" fmla="*/ 379 w 856"/>
                  <a:gd name="T27" fmla="*/ 0 h 317"/>
                  <a:gd name="T28" fmla="*/ 412 w 856"/>
                  <a:gd name="T29" fmla="*/ 0 h 317"/>
                  <a:gd name="T30" fmla="*/ 444 w 856"/>
                  <a:gd name="T31" fmla="*/ 0 h 317"/>
                  <a:gd name="T32" fmla="*/ 487 w 856"/>
                  <a:gd name="T33" fmla="*/ 0 h 317"/>
                  <a:gd name="T34" fmla="*/ 520 w 856"/>
                  <a:gd name="T35" fmla="*/ 10 h 317"/>
                  <a:gd name="T36" fmla="*/ 556 w 856"/>
                  <a:gd name="T37" fmla="*/ 10 h 317"/>
                  <a:gd name="T38" fmla="*/ 588 w 856"/>
                  <a:gd name="T39" fmla="*/ 23 h 317"/>
                  <a:gd name="T40" fmla="*/ 618 w 856"/>
                  <a:gd name="T41" fmla="*/ 36 h 317"/>
                  <a:gd name="T42" fmla="*/ 673 w 856"/>
                  <a:gd name="T43" fmla="*/ 62 h 317"/>
                  <a:gd name="T44" fmla="*/ 696 w 856"/>
                  <a:gd name="T45" fmla="*/ 85 h 317"/>
                  <a:gd name="T46" fmla="*/ 729 w 856"/>
                  <a:gd name="T47" fmla="*/ 95 h 317"/>
                  <a:gd name="T48" fmla="*/ 748 w 856"/>
                  <a:gd name="T49" fmla="*/ 121 h 317"/>
                  <a:gd name="T50" fmla="*/ 771 w 856"/>
                  <a:gd name="T51" fmla="*/ 144 h 317"/>
                  <a:gd name="T52" fmla="*/ 804 w 856"/>
                  <a:gd name="T53" fmla="*/ 183 h 317"/>
                  <a:gd name="T54" fmla="*/ 827 w 856"/>
                  <a:gd name="T55" fmla="*/ 206 h 317"/>
                  <a:gd name="T56" fmla="*/ 837 w 856"/>
                  <a:gd name="T57" fmla="*/ 242 h 317"/>
                  <a:gd name="T58" fmla="*/ 856 w 856"/>
                  <a:gd name="T59" fmla="*/ 268 h 317"/>
                  <a:gd name="T60" fmla="*/ 856 w 856"/>
                  <a:gd name="T61" fmla="*/ 291 h 317"/>
                  <a:gd name="T62" fmla="*/ 827 w 856"/>
                  <a:gd name="T63" fmla="*/ 304 h 317"/>
                  <a:gd name="T64" fmla="*/ 729 w 856"/>
                  <a:gd name="T65" fmla="*/ 304 h 317"/>
                  <a:gd name="T66" fmla="*/ 663 w 856"/>
                  <a:gd name="T67" fmla="*/ 317 h 317"/>
                  <a:gd name="T68" fmla="*/ 598 w 856"/>
                  <a:gd name="T69" fmla="*/ 317 h 317"/>
                  <a:gd name="T70" fmla="*/ 435 w 856"/>
                  <a:gd name="T71" fmla="*/ 317 h 317"/>
                  <a:gd name="T72" fmla="*/ 271 w 856"/>
                  <a:gd name="T73" fmla="*/ 317 h 317"/>
                  <a:gd name="T74" fmla="*/ 128 w 856"/>
                  <a:gd name="T75" fmla="*/ 304 h 317"/>
                  <a:gd name="T76" fmla="*/ 29 w 856"/>
                  <a:gd name="T77" fmla="*/ 291 h 317"/>
                  <a:gd name="T78" fmla="*/ 10 w 856"/>
                  <a:gd name="T79" fmla="*/ 291 h 3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6"/>
                  <a:gd name="T121" fmla="*/ 0 h 317"/>
                  <a:gd name="T122" fmla="*/ 856 w 856"/>
                  <a:gd name="T123" fmla="*/ 317 h 3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6" h="317">
                    <a:moveTo>
                      <a:pt x="0" y="278"/>
                    </a:moveTo>
                    <a:lnTo>
                      <a:pt x="0" y="278"/>
                    </a:lnTo>
                    <a:lnTo>
                      <a:pt x="10" y="268"/>
                    </a:lnTo>
                    <a:lnTo>
                      <a:pt x="20" y="255"/>
                    </a:lnTo>
                    <a:lnTo>
                      <a:pt x="20" y="242"/>
                    </a:lnTo>
                    <a:lnTo>
                      <a:pt x="29" y="219"/>
                    </a:lnTo>
                    <a:lnTo>
                      <a:pt x="43" y="206"/>
                    </a:lnTo>
                    <a:lnTo>
                      <a:pt x="52" y="193"/>
                    </a:lnTo>
                    <a:lnTo>
                      <a:pt x="65" y="183"/>
                    </a:lnTo>
                    <a:lnTo>
                      <a:pt x="65" y="170"/>
                    </a:lnTo>
                    <a:lnTo>
                      <a:pt x="75" y="157"/>
                    </a:lnTo>
                    <a:lnTo>
                      <a:pt x="85" y="144"/>
                    </a:lnTo>
                    <a:lnTo>
                      <a:pt x="108" y="134"/>
                    </a:lnTo>
                    <a:lnTo>
                      <a:pt x="118" y="121"/>
                    </a:lnTo>
                    <a:lnTo>
                      <a:pt x="128" y="108"/>
                    </a:lnTo>
                    <a:lnTo>
                      <a:pt x="141" y="95"/>
                    </a:lnTo>
                    <a:lnTo>
                      <a:pt x="160" y="85"/>
                    </a:lnTo>
                    <a:lnTo>
                      <a:pt x="193" y="62"/>
                    </a:lnTo>
                    <a:lnTo>
                      <a:pt x="206" y="62"/>
                    </a:lnTo>
                    <a:lnTo>
                      <a:pt x="229" y="49"/>
                    </a:lnTo>
                    <a:lnTo>
                      <a:pt x="239" y="36"/>
                    </a:lnTo>
                    <a:lnTo>
                      <a:pt x="258" y="36"/>
                    </a:lnTo>
                    <a:lnTo>
                      <a:pt x="294" y="23"/>
                    </a:lnTo>
                    <a:lnTo>
                      <a:pt x="304" y="10"/>
                    </a:lnTo>
                    <a:lnTo>
                      <a:pt x="327" y="10"/>
                    </a:lnTo>
                    <a:lnTo>
                      <a:pt x="346" y="10"/>
                    </a:lnTo>
                    <a:lnTo>
                      <a:pt x="356" y="10"/>
                    </a:lnTo>
                    <a:lnTo>
                      <a:pt x="379" y="0"/>
                    </a:lnTo>
                    <a:lnTo>
                      <a:pt x="389" y="0"/>
                    </a:lnTo>
                    <a:lnTo>
                      <a:pt x="412" y="0"/>
                    </a:lnTo>
                    <a:lnTo>
                      <a:pt x="435" y="0"/>
                    </a:lnTo>
                    <a:lnTo>
                      <a:pt x="444" y="0"/>
                    </a:lnTo>
                    <a:lnTo>
                      <a:pt x="467" y="0"/>
                    </a:lnTo>
                    <a:lnTo>
                      <a:pt x="487" y="0"/>
                    </a:lnTo>
                    <a:lnTo>
                      <a:pt x="500" y="10"/>
                    </a:lnTo>
                    <a:lnTo>
                      <a:pt x="520" y="10"/>
                    </a:lnTo>
                    <a:lnTo>
                      <a:pt x="543" y="10"/>
                    </a:lnTo>
                    <a:lnTo>
                      <a:pt x="556" y="10"/>
                    </a:lnTo>
                    <a:lnTo>
                      <a:pt x="575" y="23"/>
                    </a:lnTo>
                    <a:lnTo>
                      <a:pt x="588" y="23"/>
                    </a:lnTo>
                    <a:lnTo>
                      <a:pt x="608" y="36"/>
                    </a:lnTo>
                    <a:lnTo>
                      <a:pt x="618" y="36"/>
                    </a:lnTo>
                    <a:lnTo>
                      <a:pt x="641" y="49"/>
                    </a:lnTo>
                    <a:lnTo>
                      <a:pt x="673" y="62"/>
                    </a:lnTo>
                    <a:lnTo>
                      <a:pt x="683" y="72"/>
                    </a:lnTo>
                    <a:lnTo>
                      <a:pt x="696" y="85"/>
                    </a:lnTo>
                    <a:lnTo>
                      <a:pt x="706" y="85"/>
                    </a:lnTo>
                    <a:lnTo>
                      <a:pt x="729" y="95"/>
                    </a:lnTo>
                    <a:lnTo>
                      <a:pt x="739" y="108"/>
                    </a:lnTo>
                    <a:lnTo>
                      <a:pt x="748" y="121"/>
                    </a:lnTo>
                    <a:lnTo>
                      <a:pt x="758" y="134"/>
                    </a:lnTo>
                    <a:lnTo>
                      <a:pt x="771" y="144"/>
                    </a:lnTo>
                    <a:lnTo>
                      <a:pt x="794" y="170"/>
                    </a:lnTo>
                    <a:lnTo>
                      <a:pt x="804" y="183"/>
                    </a:lnTo>
                    <a:lnTo>
                      <a:pt x="817" y="193"/>
                    </a:lnTo>
                    <a:lnTo>
                      <a:pt x="827" y="206"/>
                    </a:lnTo>
                    <a:lnTo>
                      <a:pt x="837" y="219"/>
                    </a:lnTo>
                    <a:lnTo>
                      <a:pt x="837" y="242"/>
                    </a:lnTo>
                    <a:lnTo>
                      <a:pt x="846" y="255"/>
                    </a:lnTo>
                    <a:lnTo>
                      <a:pt x="856" y="268"/>
                    </a:lnTo>
                    <a:lnTo>
                      <a:pt x="856" y="278"/>
                    </a:lnTo>
                    <a:lnTo>
                      <a:pt x="856" y="291"/>
                    </a:lnTo>
                    <a:lnTo>
                      <a:pt x="846" y="291"/>
                    </a:lnTo>
                    <a:lnTo>
                      <a:pt x="827" y="304"/>
                    </a:lnTo>
                    <a:lnTo>
                      <a:pt x="781" y="304"/>
                    </a:lnTo>
                    <a:lnTo>
                      <a:pt x="729" y="304"/>
                    </a:lnTo>
                    <a:lnTo>
                      <a:pt x="696" y="317"/>
                    </a:lnTo>
                    <a:lnTo>
                      <a:pt x="663" y="317"/>
                    </a:lnTo>
                    <a:lnTo>
                      <a:pt x="631" y="317"/>
                    </a:lnTo>
                    <a:lnTo>
                      <a:pt x="598" y="317"/>
                    </a:lnTo>
                    <a:lnTo>
                      <a:pt x="510" y="317"/>
                    </a:lnTo>
                    <a:lnTo>
                      <a:pt x="435" y="317"/>
                    </a:lnTo>
                    <a:lnTo>
                      <a:pt x="346" y="317"/>
                    </a:lnTo>
                    <a:lnTo>
                      <a:pt x="271" y="317"/>
                    </a:lnTo>
                    <a:lnTo>
                      <a:pt x="193" y="317"/>
                    </a:lnTo>
                    <a:lnTo>
                      <a:pt x="128" y="304"/>
                    </a:lnTo>
                    <a:lnTo>
                      <a:pt x="75" y="304"/>
                    </a:lnTo>
                    <a:lnTo>
                      <a:pt x="29" y="291"/>
                    </a:lnTo>
                    <a:lnTo>
                      <a:pt x="20" y="291"/>
                    </a:lnTo>
                    <a:lnTo>
                      <a:pt x="10" y="291"/>
                    </a:lnTo>
                    <a:lnTo>
                      <a:pt x="0" y="278"/>
                    </a:lnTo>
                    <a:close/>
                  </a:path>
                </a:pathLst>
              </a:custGeom>
              <a:solidFill>
                <a:srgbClr val="FFFFFF"/>
              </a:solidFill>
              <a:ln w="9525">
                <a:noFill/>
                <a:round/>
                <a:headEnd/>
                <a:tailEnd/>
              </a:ln>
            </p:spPr>
            <p:txBody>
              <a:bodyPr/>
              <a:lstStyle/>
              <a:p>
                <a:endParaRPr lang="en-US"/>
              </a:p>
            </p:txBody>
          </p:sp>
          <p:sp>
            <p:nvSpPr>
              <p:cNvPr id="52494" name="Freeform 1068"/>
              <p:cNvSpPr>
                <a:spLocks/>
              </p:cNvSpPr>
              <p:nvPr/>
            </p:nvSpPr>
            <p:spPr bwMode="auto">
              <a:xfrm>
                <a:off x="4105" y="2299"/>
                <a:ext cx="856" cy="317"/>
              </a:xfrm>
              <a:custGeom>
                <a:avLst/>
                <a:gdLst>
                  <a:gd name="T0" fmla="*/ 0 w 856"/>
                  <a:gd name="T1" fmla="*/ 278 h 317"/>
                  <a:gd name="T2" fmla="*/ 20 w 856"/>
                  <a:gd name="T3" fmla="*/ 255 h 317"/>
                  <a:gd name="T4" fmla="*/ 29 w 856"/>
                  <a:gd name="T5" fmla="*/ 219 h 317"/>
                  <a:gd name="T6" fmla="*/ 52 w 856"/>
                  <a:gd name="T7" fmla="*/ 193 h 317"/>
                  <a:gd name="T8" fmla="*/ 65 w 856"/>
                  <a:gd name="T9" fmla="*/ 170 h 317"/>
                  <a:gd name="T10" fmla="*/ 85 w 856"/>
                  <a:gd name="T11" fmla="*/ 144 h 317"/>
                  <a:gd name="T12" fmla="*/ 118 w 856"/>
                  <a:gd name="T13" fmla="*/ 121 h 317"/>
                  <a:gd name="T14" fmla="*/ 141 w 856"/>
                  <a:gd name="T15" fmla="*/ 95 h 317"/>
                  <a:gd name="T16" fmla="*/ 193 w 856"/>
                  <a:gd name="T17" fmla="*/ 62 h 317"/>
                  <a:gd name="T18" fmla="*/ 229 w 856"/>
                  <a:gd name="T19" fmla="*/ 49 h 317"/>
                  <a:gd name="T20" fmla="*/ 258 w 856"/>
                  <a:gd name="T21" fmla="*/ 36 h 317"/>
                  <a:gd name="T22" fmla="*/ 304 w 856"/>
                  <a:gd name="T23" fmla="*/ 10 h 317"/>
                  <a:gd name="T24" fmla="*/ 346 w 856"/>
                  <a:gd name="T25" fmla="*/ 10 h 317"/>
                  <a:gd name="T26" fmla="*/ 379 w 856"/>
                  <a:gd name="T27" fmla="*/ 0 h 317"/>
                  <a:gd name="T28" fmla="*/ 412 w 856"/>
                  <a:gd name="T29" fmla="*/ 0 h 317"/>
                  <a:gd name="T30" fmla="*/ 444 w 856"/>
                  <a:gd name="T31" fmla="*/ 0 h 317"/>
                  <a:gd name="T32" fmla="*/ 487 w 856"/>
                  <a:gd name="T33" fmla="*/ 0 h 317"/>
                  <a:gd name="T34" fmla="*/ 520 w 856"/>
                  <a:gd name="T35" fmla="*/ 10 h 317"/>
                  <a:gd name="T36" fmla="*/ 556 w 856"/>
                  <a:gd name="T37" fmla="*/ 10 h 317"/>
                  <a:gd name="T38" fmla="*/ 588 w 856"/>
                  <a:gd name="T39" fmla="*/ 23 h 317"/>
                  <a:gd name="T40" fmla="*/ 618 w 856"/>
                  <a:gd name="T41" fmla="*/ 36 h 317"/>
                  <a:gd name="T42" fmla="*/ 673 w 856"/>
                  <a:gd name="T43" fmla="*/ 62 h 317"/>
                  <a:gd name="T44" fmla="*/ 696 w 856"/>
                  <a:gd name="T45" fmla="*/ 85 h 317"/>
                  <a:gd name="T46" fmla="*/ 729 w 856"/>
                  <a:gd name="T47" fmla="*/ 95 h 317"/>
                  <a:gd name="T48" fmla="*/ 748 w 856"/>
                  <a:gd name="T49" fmla="*/ 121 h 317"/>
                  <a:gd name="T50" fmla="*/ 771 w 856"/>
                  <a:gd name="T51" fmla="*/ 144 h 317"/>
                  <a:gd name="T52" fmla="*/ 804 w 856"/>
                  <a:gd name="T53" fmla="*/ 183 h 317"/>
                  <a:gd name="T54" fmla="*/ 827 w 856"/>
                  <a:gd name="T55" fmla="*/ 206 h 317"/>
                  <a:gd name="T56" fmla="*/ 837 w 856"/>
                  <a:gd name="T57" fmla="*/ 242 h 317"/>
                  <a:gd name="T58" fmla="*/ 856 w 856"/>
                  <a:gd name="T59" fmla="*/ 268 h 317"/>
                  <a:gd name="T60" fmla="*/ 856 w 856"/>
                  <a:gd name="T61" fmla="*/ 291 h 317"/>
                  <a:gd name="T62" fmla="*/ 827 w 856"/>
                  <a:gd name="T63" fmla="*/ 304 h 317"/>
                  <a:gd name="T64" fmla="*/ 729 w 856"/>
                  <a:gd name="T65" fmla="*/ 304 h 317"/>
                  <a:gd name="T66" fmla="*/ 663 w 856"/>
                  <a:gd name="T67" fmla="*/ 317 h 317"/>
                  <a:gd name="T68" fmla="*/ 598 w 856"/>
                  <a:gd name="T69" fmla="*/ 317 h 317"/>
                  <a:gd name="T70" fmla="*/ 435 w 856"/>
                  <a:gd name="T71" fmla="*/ 317 h 317"/>
                  <a:gd name="T72" fmla="*/ 271 w 856"/>
                  <a:gd name="T73" fmla="*/ 317 h 317"/>
                  <a:gd name="T74" fmla="*/ 128 w 856"/>
                  <a:gd name="T75" fmla="*/ 304 h 317"/>
                  <a:gd name="T76" fmla="*/ 29 w 856"/>
                  <a:gd name="T77" fmla="*/ 291 h 317"/>
                  <a:gd name="T78" fmla="*/ 10 w 856"/>
                  <a:gd name="T79" fmla="*/ 291 h 3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6"/>
                  <a:gd name="T121" fmla="*/ 0 h 317"/>
                  <a:gd name="T122" fmla="*/ 856 w 856"/>
                  <a:gd name="T123" fmla="*/ 317 h 3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6" h="317">
                    <a:moveTo>
                      <a:pt x="0" y="278"/>
                    </a:moveTo>
                    <a:lnTo>
                      <a:pt x="0" y="278"/>
                    </a:lnTo>
                    <a:lnTo>
                      <a:pt x="10" y="268"/>
                    </a:lnTo>
                    <a:lnTo>
                      <a:pt x="20" y="255"/>
                    </a:lnTo>
                    <a:lnTo>
                      <a:pt x="20" y="242"/>
                    </a:lnTo>
                    <a:lnTo>
                      <a:pt x="29" y="219"/>
                    </a:lnTo>
                    <a:lnTo>
                      <a:pt x="43" y="206"/>
                    </a:lnTo>
                    <a:lnTo>
                      <a:pt x="52" y="193"/>
                    </a:lnTo>
                    <a:lnTo>
                      <a:pt x="65" y="183"/>
                    </a:lnTo>
                    <a:lnTo>
                      <a:pt x="65" y="170"/>
                    </a:lnTo>
                    <a:lnTo>
                      <a:pt x="75" y="157"/>
                    </a:lnTo>
                    <a:lnTo>
                      <a:pt x="85" y="144"/>
                    </a:lnTo>
                    <a:lnTo>
                      <a:pt x="108" y="134"/>
                    </a:lnTo>
                    <a:lnTo>
                      <a:pt x="118" y="121"/>
                    </a:lnTo>
                    <a:lnTo>
                      <a:pt x="128" y="108"/>
                    </a:lnTo>
                    <a:lnTo>
                      <a:pt x="141" y="95"/>
                    </a:lnTo>
                    <a:lnTo>
                      <a:pt x="160" y="85"/>
                    </a:lnTo>
                    <a:lnTo>
                      <a:pt x="193" y="62"/>
                    </a:lnTo>
                    <a:lnTo>
                      <a:pt x="206" y="62"/>
                    </a:lnTo>
                    <a:lnTo>
                      <a:pt x="229" y="49"/>
                    </a:lnTo>
                    <a:lnTo>
                      <a:pt x="239" y="36"/>
                    </a:lnTo>
                    <a:lnTo>
                      <a:pt x="258" y="36"/>
                    </a:lnTo>
                    <a:lnTo>
                      <a:pt x="294" y="23"/>
                    </a:lnTo>
                    <a:lnTo>
                      <a:pt x="304" y="10"/>
                    </a:lnTo>
                    <a:lnTo>
                      <a:pt x="327" y="10"/>
                    </a:lnTo>
                    <a:lnTo>
                      <a:pt x="346" y="10"/>
                    </a:lnTo>
                    <a:lnTo>
                      <a:pt x="356" y="10"/>
                    </a:lnTo>
                    <a:lnTo>
                      <a:pt x="379" y="0"/>
                    </a:lnTo>
                    <a:lnTo>
                      <a:pt x="389" y="0"/>
                    </a:lnTo>
                    <a:lnTo>
                      <a:pt x="412" y="0"/>
                    </a:lnTo>
                    <a:lnTo>
                      <a:pt x="435" y="0"/>
                    </a:lnTo>
                    <a:lnTo>
                      <a:pt x="444" y="0"/>
                    </a:lnTo>
                    <a:lnTo>
                      <a:pt x="467" y="0"/>
                    </a:lnTo>
                    <a:lnTo>
                      <a:pt x="487" y="0"/>
                    </a:lnTo>
                    <a:lnTo>
                      <a:pt x="500" y="10"/>
                    </a:lnTo>
                    <a:lnTo>
                      <a:pt x="520" y="10"/>
                    </a:lnTo>
                    <a:lnTo>
                      <a:pt x="543" y="10"/>
                    </a:lnTo>
                    <a:lnTo>
                      <a:pt x="556" y="10"/>
                    </a:lnTo>
                    <a:lnTo>
                      <a:pt x="575" y="23"/>
                    </a:lnTo>
                    <a:lnTo>
                      <a:pt x="588" y="23"/>
                    </a:lnTo>
                    <a:lnTo>
                      <a:pt x="608" y="36"/>
                    </a:lnTo>
                    <a:lnTo>
                      <a:pt x="618" y="36"/>
                    </a:lnTo>
                    <a:lnTo>
                      <a:pt x="641" y="49"/>
                    </a:lnTo>
                    <a:lnTo>
                      <a:pt x="673" y="62"/>
                    </a:lnTo>
                    <a:lnTo>
                      <a:pt x="683" y="72"/>
                    </a:lnTo>
                    <a:lnTo>
                      <a:pt x="696" y="85"/>
                    </a:lnTo>
                    <a:lnTo>
                      <a:pt x="706" y="85"/>
                    </a:lnTo>
                    <a:lnTo>
                      <a:pt x="729" y="95"/>
                    </a:lnTo>
                    <a:lnTo>
                      <a:pt x="739" y="108"/>
                    </a:lnTo>
                    <a:lnTo>
                      <a:pt x="748" y="121"/>
                    </a:lnTo>
                    <a:lnTo>
                      <a:pt x="758" y="134"/>
                    </a:lnTo>
                    <a:lnTo>
                      <a:pt x="771" y="144"/>
                    </a:lnTo>
                    <a:lnTo>
                      <a:pt x="794" y="170"/>
                    </a:lnTo>
                    <a:lnTo>
                      <a:pt x="804" y="183"/>
                    </a:lnTo>
                    <a:lnTo>
                      <a:pt x="817" y="193"/>
                    </a:lnTo>
                    <a:lnTo>
                      <a:pt x="827" y="206"/>
                    </a:lnTo>
                    <a:lnTo>
                      <a:pt x="837" y="219"/>
                    </a:lnTo>
                    <a:lnTo>
                      <a:pt x="837" y="242"/>
                    </a:lnTo>
                    <a:lnTo>
                      <a:pt x="846" y="255"/>
                    </a:lnTo>
                    <a:lnTo>
                      <a:pt x="856" y="268"/>
                    </a:lnTo>
                    <a:lnTo>
                      <a:pt x="856" y="278"/>
                    </a:lnTo>
                    <a:lnTo>
                      <a:pt x="856" y="291"/>
                    </a:lnTo>
                    <a:lnTo>
                      <a:pt x="846" y="291"/>
                    </a:lnTo>
                    <a:lnTo>
                      <a:pt x="827" y="304"/>
                    </a:lnTo>
                    <a:lnTo>
                      <a:pt x="781" y="304"/>
                    </a:lnTo>
                    <a:lnTo>
                      <a:pt x="729" y="304"/>
                    </a:lnTo>
                    <a:lnTo>
                      <a:pt x="696" y="317"/>
                    </a:lnTo>
                    <a:lnTo>
                      <a:pt x="663" y="317"/>
                    </a:lnTo>
                    <a:lnTo>
                      <a:pt x="631" y="317"/>
                    </a:lnTo>
                    <a:lnTo>
                      <a:pt x="598" y="317"/>
                    </a:lnTo>
                    <a:lnTo>
                      <a:pt x="510" y="317"/>
                    </a:lnTo>
                    <a:lnTo>
                      <a:pt x="435" y="317"/>
                    </a:lnTo>
                    <a:lnTo>
                      <a:pt x="346" y="317"/>
                    </a:lnTo>
                    <a:lnTo>
                      <a:pt x="271" y="317"/>
                    </a:lnTo>
                    <a:lnTo>
                      <a:pt x="193" y="317"/>
                    </a:lnTo>
                    <a:lnTo>
                      <a:pt x="128" y="304"/>
                    </a:lnTo>
                    <a:lnTo>
                      <a:pt x="75" y="304"/>
                    </a:lnTo>
                    <a:lnTo>
                      <a:pt x="29" y="291"/>
                    </a:lnTo>
                    <a:lnTo>
                      <a:pt x="20" y="291"/>
                    </a:lnTo>
                    <a:lnTo>
                      <a:pt x="10" y="291"/>
                    </a:lnTo>
                    <a:lnTo>
                      <a:pt x="0" y="278"/>
                    </a:lnTo>
                  </a:path>
                </a:pathLst>
              </a:custGeom>
              <a:noFill/>
              <a:ln w="11113">
                <a:solidFill>
                  <a:srgbClr val="000000"/>
                </a:solidFill>
                <a:prstDash val="solid"/>
                <a:round/>
                <a:headEnd/>
                <a:tailEnd/>
              </a:ln>
            </p:spPr>
            <p:txBody>
              <a:bodyPr/>
              <a:lstStyle/>
              <a:p>
                <a:endParaRPr lang="en-US"/>
              </a:p>
            </p:txBody>
          </p:sp>
          <p:sp>
            <p:nvSpPr>
              <p:cNvPr id="52495" name="Oval 1069"/>
              <p:cNvSpPr>
                <a:spLocks noChangeArrowheads="1"/>
              </p:cNvSpPr>
              <p:nvPr/>
            </p:nvSpPr>
            <p:spPr bwMode="auto">
              <a:xfrm>
                <a:off x="4108" y="2499"/>
                <a:ext cx="860" cy="196"/>
              </a:xfrm>
              <a:prstGeom prst="ellipse">
                <a:avLst/>
              </a:prstGeom>
              <a:solidFill>
                <a:srgbClr val="FF1721"/>
              </a:solidFill>
              <a:ln w="11113">
                <a:solidFill>
                  <a:srgbClr val="000000"/>
                </a:solidFill>
                <a:round/>
                <a:headEnd/>
                <a:tailEnd/>
              </a:ln>
            </p:spPr>
            <p:txBody>
              <a:bodyPr/>
              <a:lstStyle/>
              <a:p>
                <a:endParaRPr lang="en-US"/>
              </a:p>
            </p:txBody>
          </p:sp>
        </p:grpSp>
        <p:grpSp>
          <p:nvGrpSpPr>
            <p:cNvPr id="52330" name="Group 1070"/>
            <p:cNvGrpSpPr>
              <a:grpSpLocks/>
            </p:cNvGrpSpPr>
            <p:nvPr/>
          </p:nvGrpSpPr>
          <p:grpSpPr bwMode="auto">
            <a:xfrm>
              <a:off x="4573" y="2635"/>
              <a:ext cx="214" cy="395"/>
              <a:chOff x="4461" y="2335"/>
              <a:chExt cx="200" cy="321"/>
            </a:xfrm>
          </p:grpSpPr>
          <p:grpSp>
            <p:nvGrpSpPr>
              <p:cNvPr id="52336" name="Group 1071"/>
              <p:cNvGrpSpPr>
                <a:grpSpLocks/>
              </p:cNvGrpSpPr>
              <p:nvPr/>
            </p:nvGrpSpPr>
            <p:grpSpPr bwMode="auto">
              <a:xfrm>
                <a:off x="4474" y="2521"/>
                <a:ext cx="167" cy="135"/>
                <a:chOff x="4474" y="2521"/>
                <a:chExt cx="167" cy="135"/>
              </a:xfrm>
            </p:grpSpPr>
            <p:grpSp>
              <p:nvGrpSpPr>
                <p:cNvPr id="52482" name="Group 1072"/>
                <p:cNvGrpSpPr>
                  <a:grpSpLocks/>
                </p:cNvGrpSpPr>
                <p:nvPr/>
              </p:nvGrpSpPr>
              <p:grpSpPr bwMode="auto">
                <a:xfrm>
                  <a:off x="4474" y="2521"/>
                  <a:ext cx="167" cy="135"/>
                  <a:chOff x="4474" y="2521"/>
                  <a:chExt cx="167" cy="135"/>
                </a:xfrm>
              </p:grpSpPr>
              <p:grpSp>
                <p:nvGrpSpPr>
                  <p:cNvPr id="52484" name="Group 1073"/>
                  <p:cNvGrpSpPr>
                    <a:grpSpLocks/>
                  </p:cNvGrpSpPr>
                  <p:nvPr/>
                </p:nvGrpSpPr>
                <p:grpSpPr bwMode="auto">
                  <a:xfrm>
                    <a:off x="4474" y="2521"/>
                    <a:ext cx="167" cy="135"/>
                    <a:chOff x="4474" y="2521"/>
                    <a:chExt cx="167" cy="135"/>
                  </a:xfrm>
                </p:grpSpPr>
                <p:sp>
                  <p:nvSpPr>
                    <p:cNvPr id="52488" name="Rectangle 1074"/>
                    <p:cNvSpPr>
                      <a:spLocks noChangeArrowheads="1"/>
                    </p:cNvSpPr>
                    <p:nvPr/>
                  </p:nvSpPr>
                  <p:spPr bwMode="auto">
                    <a:xfrm>
                      <a:off x="4478" y="2521"/>
                      <a:ext cx="163" cy="135"/>
                    </a:xfrm>
                    <a:prstGeom prst="rect">
                      <a:avLst/>
                    </a:prstGeom>
                    <a:solidFill>
                      <a:srgbClr val="FF9F00"/>
                    </a:solidFill>
                    <a:ln w="11113">
                      <a:solidFill>
                        <a:srgbClr val="7F3F00"/>
                      </a:solidFill>
                      <a:miter lim="800000"/>
                      <a:headEnd/>
                      <a:tailEnd/>
                    </a:ln>
                  </p:spPr>
                  <p:txBody>
                    <a:bodyPr/>
                    <a:lstStyle/>
                    <a:p>
                      <a:endParaRPr lang="en-US"/>
                    </a:p>
                  </p:txBody>
                </p:sp>
                <p:sp>
                  <p:nvSpPr>
                    <p:cNvPr id="52489" name="Rectangle 1075"/>
                    <p:cNvSpPr>
                      <a:spLocks noChangeArrowheads="1"/>
                    </p:cNvSpPr>
                    <p:nvPr/>
                  </p:nvSpPr>
                  <p:spPr bwMode="auto">
                    <a:xfrm>
                      <a:off x="4474" y="2541"/>
                      <a:ext cx="167" cy="7"/>
                    </a:xfrm>
                    <a:prstGeom prst="rect">
                      <a:avLst/>
                    </a:prstGeom>
                    <a:solidFill>
                      <a:srgbClr val="BF7F3F"/>
                    </a:solidFill>
                    <a:ln w="9525">
                      <a:noFill/>
                      <a:miter lim="800000"/>
                      <a:headEnd/>
                      <a:tailEnd/>
                    </a:ln>
                  </p:spPr>
                  <p:txBody>
                    <a:bodyPr/>
                    <a:lstStyle/>
                    <a:p>
                      <a:endParaRPr lang="en-US"/>
                    </a:p>
                  </p:txBody>
                </p:sp>
                <p:sp>
                  <p:nvSpPr>
                    <p:cNvPr id="52490" name="Rectangle 1076"/>
                    <p:cNvSpPr>
                      <a:spLocks noChangeArrowheads="1"/>
                    </p:cNvSpPr>
                    <p:nvPr/>
                  </p:nvSpPr>
                  <p:spPr bwMode="auto">
                    <a:xfrm>
                      <a:off x="4474" y="2541"/>
                      <a:ext cx="167" cy="7"/>
                    </a:xfrm>
                    <a:prstGeom prst="rect">
                      <a:avLst/>
                    </a:prstGeom>
                    <a:solidFill>
                      <a:srgbClr val="BF7F3F"/>
                    </a:solidFill>
                    <a:ln w="9525">
                      <a:noFill/>
                      <a:miter lim="800000"/>
                      <a:headEnd/>
                      <a:tailEnd/>
                    </a:ln>
                  </p:spPr>
                  <p:txBody>
                    <a:bodyPr/>
                    <a:lstStyle/>
                    <a:p>
                      <a:endParaRPr lang="en-US"/>
                    </a:p>
                  </p:txBody>
                </p:sp>
                <p:sp>
                  <p:nvSpPr>
                    <p:cNvPr id="52491" name="Rectangle 1077"/>
                    <p:cNvSpPr>
                      <a:spLocks noChangeArrowheads="1"/>
                    </p:cNvSpPr>
                    <p:nvPr/>
                  </p:nvSpPr>
                  <p:spPr bwMode="auto">
                    <a:xfrm>
                      <a:off x="4474" y="2541"/>
                      <a:ext cx="167" cy="7"/>
                    </a:xfrm>
                    <a:prstGeom prst="rect">
                      <a:avLst/>
                    </a:prstGeom>
                    <a:solidFill>
                      <a:srgbClr val="3F5F00"/>
                    </a:solidFill>
                    <a:ln w="9525">
                      <a:noFill/>
                      <a:miter lim="800000"/>
                      <a:headEnd/>
                      <a:tailEnd/>
                    </a:ln>
                  </p:spPr>
                  <p:txBody>
                    <a:bodyPr/>
                    <a:lstStyle/>
                    <a:p>
                      <a:endParaRPr lang="en-US"/>
                    </a:p>
                  </p:txBody>
                </p:sp>
                <p:sp>
                  <p:nvSpPr>
                    <p:cNvPr id="52492" name="Rectangle 1078"/>
                    <p:cNvSpPr>
                      <a:spLocks noChangeArrowheads="1"/>
                    </p:cNvSpPr>
                    <p:nvPr/>
                  </p:nvSpPr>
                  <p:spPr bwMode="auto">
                    <a:xfrm>
                      <a:off x="4474" y="2541"/>
                      <a:ext cx="167" cy="7"/>
                    </a:xfrm>
                    <a:prstGeom prst="rect">
                      <a:avLst/>
                    </a:prstGeom>
                    <a:solidFill>
                      <a:srgbClr val="3F5F00"/>
                    </a:solidFill>
                    <a:ln w="9525">
                      <a:noFill/>
                      <a:miter lim="800000"/>
                      <a:headEnd/>
                      <a:tailEnd/>
                    </a:ln>
                  </p:spPr>
                  <p:txBody>
                    <a:bodyPr/>
                    <a:lstStyle/>
                    <a:p>
                      <a:endParaRPr lang="en-US"/>
                    </a:p>
                  </p:txBody>
                </p:sp>
              </p:grpSp>
              <p:sp>
                <p:nvSpPr>
                  <p:cNvPr id="52485" name="Rectangle 1079"/>
                  <p:cNvSpPr>
                    <a:spLocks noChangeArrowheads="1"/>
                  </p:cNvSpPr>
                  <p:nvPr/>
                </p:nvSpPr>
                <p:spPr bwMode="auto">
                  <a:xfrm>
                    <a:off x="4474" y="2629"/>
                    <a:ext cx="167" cy="4"/>
                  </a:xfrm>
                  <a:prstGeom prst="rect">
                    <a:avLst/>
                  </a:prstGeom>
                  <a:solidFill>
                    <a:srgbClr val="3F5F00"/>
                  </a:solidFill>
                  <a:ln w="9525">
                    <a:noFill/>
                    <a:miter lim="800000"/>
                    <a:headEnd/>
                    <a:tailEnd/>
                  </a:ln>
                </p:spPr>
                <p:txBody>
                  <a:bodyPr/>
                  <a:lstStyle/>
                  <a:p>
                    <a:endParaRPr lang="en-US"/>
                  </a:p>
                </p:txBody>
              </p:sp>
              <p:sp>
                <p:nvSpPr>
                  <p:cNvPr id="52486" name="Rectangle 1080"/>
                  <p:cNvSpPr>
                    <a:spLocks noChangeArrowheads="1"/>
                  </p:cNvSpPr>
                  <p:nvPr/>
                </p:nvSpPr>
                <p:spPr bwMode="auto">
                  <a:xfrm>
                    <a:off x="4474" y="2629"/>
                    <a:ext cx="167" cy="4"/>
                  </a:xfrm>
                  <a:prstGeom prst="rect">
                    <a:avLst/>
                  </a:prstGeom>
                  <a:solidFill>
                    <a:srgbClr val="3F5F00"/>
                  </a:solidFill>
                  <a:ln w="9525">
                    <a:noFill/>
                    <a:miter lim="800000"/>
                    <a:headEnd/>
                    <a:tailEnd/>
                  </a:ln>
                </p:spPr>
                <p:txBody>
                  <a:bodyPr/>
                  <a:lstStyle/>
                  <a:p>
                    <a:endParaRPr lang="en-US"/>
                  </a:p>
                </p:txBody>
              </p:sp>
              <p:sp>
                <p:nvSpPr>
                  <p:cNvPr id="52487" name="Rectangle 1081"/>
                  <p:cNvSpPr>
                    <a:spLocks noChangeArrowheads="1"/>
                  </p:cNvSpPr>
                  <p:nvPr/>
                </p:nvSpPr>
                <p:spPr bwMode="auto">
                  <a:xfrm>
                    <a:off x="4474" y="2639"/>
                    <a:ext cx="167" cy="7"/>
                  </a:xfrm>
                  <a:prstGeom prst="rect">
                    <a:avLst/>
                  </a:prstGeom>
                  <a:solidFill>
                    <a:srgbClr val="3F5F00"/>
                  </a:solidFill>
                  <a:ln w="9525">
                    <a:noFill/>
                    <a:miter lim="800000"/>
                    <a:headEnd/>
                    <a:tailEnd/>
                  </a:ln>
                </p:spPr>
                <p:txBody>
                  <a:bodyPr/>
                  <a:lstStyle/>
                  <a:p>
                    <a:endParaRPr lang="en-US"/>
                  </a:p>
                </p:txBody>
              </p:sp>
            </p:grpSp>
            <p:sp>
              <p:nvSpPr>
                <p:cNvPr id="52483" name="Rectangle 1082"/>
                <p:cNvSpPr>
                  <a:spLocks noChangeArrowheads="1"/>
                </p:cNvSpPr>
                <p:nvPr/>
              </p:nvSpPr>
              <p:spPr bwMode="auto">
                <a:xfrm>
                  <a:off x="4474" y="2639"/>
                  <a:ext cx="167" cy="17"/>
                </a:xfrm>
                <a:prstGeom prst="rect">
                  <a:avLst/>
                </a:prstGeom>
                <a:solidFill>
                  <a:srgbClr val="7F3F00"/>
                </a:solidFill>
                <a:ln w="9525">
                  <a:noFill/>
                  <a:miter lim="800000"/>
                  <a:headEnd/>
                  <a:tailEnd/>
                </a:ln>
              </p:spPr>
              <p:txBody>
                <a:bodyPr/>
                <a:lstStyle/>
                <a:p>
                  <a:endParaRPr lang="en-US"/>
                </a:p>
              </p:txBody>
            </p:sp>
          </p:grpSp>
          <p:grpSp>
            <p:nvGrpSpPr>
              <p:cNvPr id="52337" name="Group 1083"/>
              <p:cNvGrpSpPr>
                <a:grpSpLocks/>
              </p:cNvGrpSpPr>
              <p:nvPr/>
            </p:nvGrpSpPr>
            <p:grpSpPr bwMode="auto">
              <a:xfrm>
                <a:off x="4461" y="2348"/>
                <a:ext cx="200" cy="151"/>
                <a:chOff x="4461" y="2348"/>
                <a:chExt cx="200" cy="151"/>
              </a:xfrm>
            </p:grpSpPr>
            <p:sp>
              <p:nvSpPr>
                <p:cNvPr id="52473" name="Freeform 1084"/>
                <p:cNvSpPr>
                  <a:spLocks/>
                </p:cNvSpPr>
                <p:nvPr/>
              </p:nvSpPr>
              <p:spPr bwMode="auto">
                <a:xfrm>
                  <a:off x="4461" y="2348"/>
                  <a:ext cx="180" cy="39"/>
                </a:xfrm>
                <a:custGeom>
                  <a:avLst/>
                  <a:gdLst>
                    <a:gd name="T0" fmla="*/ 0 w 180"/>
                    <a:gd name="T1" fmla="*/ 39 h 39"/>
                    <a:gd name="T2" fmla="*/ 0 w 180"/>
                    <a:gd name="T3" fmla="*/ 39 h 39"/>
                    <a:gd name="T4" fmla="*/ 180 w 180"/>
                    <a:gd name="T5" fmla="*/ 39 h 39"/>
                    <a:gd name="T6" fmla="*/ 170 w 180"/>
                    <a:gd name="T7" fmla="*/ 0 h 39"/>
                    <a:gd name="T8" fmla="*/ 13 w 180"/>
                    <a:gd name="T9" fmla="*/ 0 h 39"/>
                    <a:gd name="T10" fmla="*/ 0 w 180"/>
                    <a:gd name="T11" fmla="*/ 39 h 39"/>
                    <a:gd name="T12" fmla="*/ 0 60000 65536"/>
                    <a:gd name="T13" fmla="*/ 0 60000 65536"/>
                    <a:gd name="T14" fmla="*/ 0 60000 65536"/>
                    <a:gd name="T15" fmla="*/ 0 60000 65536"/>
                    <a:gd name="T16" fmla="*/ 0 60000 65536"/>
                    <a:gd name="T17" fmla="*/ 0 60000 65536"/>
                    <a:gd name="T18" fmla="*/ 0 w 180"/>
                    <a:gd name="T19" fmla="*/ 0 h 39"/>
                    <a:gd name="T20" fmla="*/ 180 w 180"/>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180" h="39">
                      <a:moveTo>
                        <a:pt x="0" y="39"/>
                      </a:moveTo>
                      <a:lnTo>
                        <a:pt x="0" y="39"/>
                      </a:lnTo>
                      <a:lnTo>
                        <a:pt x="180" y="39"/>
                      </a:lnTo>
                      <a:lnTo>
                        <a:pt x="170" y="0"/>
                      </a:lnTo>
                      <a:lnTo>
                        <a:pt x="13" y="0"/>
                      </a:lnTo>
                      <a:lnTo>
                        <a:pt x="0" y="39"/>
                      </a:lnTo>
                      <a:close/>
                    </a:path>
                  </a:pathLst>
                </a:custGeom>
                <a:solidFill>
                  <a:srgbClr val="BF7F3F"/>
                </a:solidFill>
                <a:ln w="9525">
                  <a:noFill/>
                  <a:round/>
                  <a:headEnd/>
                  <a:tailEnd/>
                </a:ln>
              </p:spPr>
              <p:txBody>
                <a:bodyPr/>
                <a:lstStyle/>
                <a:p>
                  <a:endParaRPr lang="en-US"/>
                </a:p>
              </p:txBody>
            </p:sp>
            <p:sp>
              <p:nvSpPr>
                <p:cNvPr id="52474" name="Freeform 1085"/>
                <p:cNvSpPr>
                  <a:spLocks/>
                </p:cNvSpPr>
                <p:nvPr/>
              </p:nvSpPr>
              <p:spPr bwMode="auto">
                <a:xfrm>
                  <a:off x="4461" y="2348"/>
                  <a:ext cx="200" cy="46"/>
                </a:xfrm>
                <a:custGeom>
                  <a:avLst/>
                  <a:gdLst>
                    <a:gd name="T0" fmla="*/ 200 w 200"/>
                    <a:gd name="T1" fmla="*/ 46 h 46"/>
                    <a:gd name="T2" fmla="*/ 177 w 200"/>
                    <a:gd name="T3" fmla="*/ 0 h 46"/>
                    <a:gd name="T4" fmla="*/ 13 w 200"/>
                    <a:gd name="T5" fmla="*/ 0 h 46"/>
                    <a:gd name="T6" fmla="*/ 0 w 200"/>
                    <a:gd name="T7" fmla="*/ 46 h 46"/>
                    <a:gd name="T8" fmla="*/ 0 60000 65536"/>
                    <a:gd name="T9" fmla="*/ 0 60000 65536"/>
                    <a:gd name="T10" fmla="*/ 0 60000 65536"/>
                    <a:gd name="T11" fmla="*/ 0 60000 65536"/>
                    <a:gd name="T12" fmla="*/ 0 w 200"/>
                    <a:gd name="T13" fmla="*/ 0 h 46"/>
                    <a:gd name="T14" fmla="*/ 200 w 200"/>
                    <a:gd name="T15" fmla="*/ 46 h 46"/>
                  </a:gdLst>
                  <a:ahLst/>
                  <a:cxnLst>
                    <a:cxn ang="T8">
                      <a:pos x="T0" y="T1"/>
                    </a:cxn>
                    <a:cxn ang="T9">
                      <a:pos x="T2" y="T3"/>
                    </a:cxn>
                    <a:cxn ang="T10">
                      <a:pos x="T4" y="T5"/>
                    </a:cxn>
                    <a:cxn ang="T11">
                      <a:pos x="T6" y="T7"/>
                    </a:cxn>
                  </a:cxnLst>
                  <a:rect l="T12" t="T13" r="T14" b="T15"/>
                  <a:pathLst>
                    <a:path w="200" h="46">
                      <a:moveTo>
                        <a:pt x="200" y="46"/>
                      </a:moveTo>
                      <a:lnTo>
                        <a:pt x="177" y="0"/>
                      </a:lnTo>
                      <a:lnTo>
                        <a:pt x="13" y="0"/>
                      </a:lnTo>
                      <a:lnTo>
                        <a:pt x="0" y="46"/>
                      </a:lnTo>
                    </a:path>
                  </a:pathLst>
                </a:custGeom>
                <a:noFill/>
                <a:ln w="11113">
                  <a:solidFill>
                    <a:srgbClr val="7F3F00"/>
                  </a:solidFill>
                  <a:prstDash val="solid"/>
                  <a:round/>
                  <a:headEnd/>
                  <a:tailEnd/>
                </a:ln>
              </p:spPr>
              <p:txBody>
                <a:bodyPr/>
                <a:lstStyle/>
                <a:p>
                  <a:endParaRPr lang="en-US"/>
                </a:p>
              </p:txBody>
            </p:sp>
            <p:grpSp>
              <p:nvGrpSpPr>
                <p:cNvPr id="52475" name="Group 1086"/>
                <p:cNvGrpSpPr>
                  <a:grpSpLocks/>
                </p:cNvGrpSpPr>
                <p:nvPr/>
              </p:nvGrpSpPr>
              <p:grpSpPr bwMode="auto">
                <a:xfrm>
                  <a:off x="4461" y="2394"/>
                  <a:ext cx="180" cy="20"/>
                  <a:chOff x="4461" y="2394"/>
                  <a:chExt cx="180" cy="20"/>
                </a:xfrm>
              </p:grpSpPr>
              <p:sp>
                <p:nvSpPr>
                  <p:cNvPr id="52480" name="Freeform 1087"/>
                  <p:cNvSpPr>
                    <a:spLocks/>
                  </p:cNvSpPr>
                  <p:nvPr/>
                </p:nvSpPr>
                <p:spPr bwMode="auto">
                  <a:xfrm>
                    <a:off x="4461" y="2394"/>
                    <a:ext cx="95" cy="20"/>
                  </a:xfrm>
                  <a:custGeom>
                    <a:avLst/>
                    <a:gdLst>
                      <a:gd name="T0" fmla="*/ 95 w 95"/>
                      <a:gd name="T1" fmla="*/ 20 h 20"/>
                      <a:gd name="T2" fmla="*/ 95 w 95"/>
                      <a:gd name="T3" fmla="*/ 20 h 20"/>
                      <a:gd name="T4" fmla="*/ 13 w 95"/>
                      <a:gd name="T5" fmla="*/ 20 h 20"/>
                      <a:gd name="T6" fmla="*/ 13 w 95"/>
                      <a:gd name="T7" fmla="*/ 13 h 20"/>
                      <a:gd name="T8" fmla="*/ 13 w 95"/>
                      <a:gd name="T9" fmla="*/ 0 h 20"/>
                      <a:gd name="T10" fmla="*/ 0 w 95"/>
                      <a:gd name="T11" fmla="*/ 0 h 20"/>
                      <a:gd name="T12" fmla="*/ 95 w 95"/>
                      <a:gd name="T13" fmla="*/ 0 h 20"/>
                      <a:gd name="T14" fmla="*/ 95 w 95"/>
                      <a:gd name="T15" fmla="*/ 20 h 20"/>
                      <a:gd name="T16" fmla="*/ 0 60000 65536"/>
                      <a:gd name="T17" fmla="*/ 0 60000 65536"/>
                      <a:gd name="T18" fmla="*/ 0 60000 65536"/>
                      <a:gd name="T19" fmla="*/ 0 60000 65536"/>
                      <a:gd name="T20" fmla="*/ 0 60000 65536"/>
                      <a:gd name="T21" fmla="*/ 0 60000 65536"/>
                      <a:gd name="T22" fmla="*/ 0 60000 65536"/>
                      <a:gd name="T23" fmla="*/ 0 60000 65536"/>
                      <a:gd name="T24" fmla="*/ 0 w 95"/>
                      <a:gd name="T25" fmla="*/ 0 h 20"/>
                      <a:gd name="T26" fmla="*/ 95 w 95"/>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5" h="20">
                        <a:moveTo>
                          <a:pt x="95" y="20"/>
                        </a:moveTo>
                        <a:lnTo>
                          <a:pt x="95" y="20"/>
                        </a:lnTo>
                        <a:lnTo>
                          <a:pt x="13" y="20"/>
                        </a:lnTo>
                        <a:lnTo>
                          <a:pt x="13" y="13"/>
                        </a:lnTo>
                        <a:lnTo>
                          <a:pt x="13" y="0"/>
                        </a:lnTo>
                        <a:lnTo>
                          <a:pt x="0" y="0"/>
                        </a:lnTo>
                        <a:lnTo>
                          <a:pt x="95" y="0"/>
                        </a:lnTo>
                        <a:lnTo>
                          <a:pt x="95" y="20"/>
                        </a:lnTo>
                        <a:close/>
                      </a:path>
                    </a:pathLst>
                  </a:custGeom>
                  <a:solidFill>
                    <a:srgbClr val="FF9F1F"/>
                  </a:solidFill>
                  <a:ln w="9525">
                    <a:noFill/>
                    <a:round/>
                    <a:headEnd/>
                    <a:tailEnd/>
                  </a:ln>
                </p:spPr>
                <p:txBody>
                  <a:bodyPr/>
                  <a:lstStyle/>
                  <a:p>
                    <a:endParaRPr lang="en-US"/>
                  </a:p>
                </p:txBody>
              </p:sp>
              <p:sp>
                <p:nvSpPr>
                  <p:cNvPr id="52481" name="Freeform 1088"/>
                  <p:cNvSpPr>
                    <a:spLocks/>
                  </p:cNvSpPr>
                  <p:nvPr/>
                </p:nvSpPr>
                <p:spPr bwMode="auto">
                  <a:xfrm>
                    <a:off x="4549" y="2394"/>
                    <a:ext cx="92" cy="20"/>
                  </a:xfrm>
                  <a:custGeom>
                    <a:avLst/>
                    <a:gdLst>
                      <a:gd name="T0" fmla="*/ 0 w 92"/>
                      <a:gd name="T1" fmla="*/ 20 h 20"/>
                      <a:gd name="T2" fmla="*/ 0 w 92"/>
                      <a:gd name="T3" fmla="*/ 20 h 20"/>
                      <a:gd name="T4" fmla="*/ 82 w 92"/>
                      <a:gd name="T5" fmla="*/ 20 h 20"/>
                      <a:gd name="T6" fmla="*/ 92 w 92"/>
                      <a:gd name="T7" fmla="*/ 13 h 20"/>
                      <a:gd name="T8" fmla="*/ 92 w 92"/>
                      <a:gd name="T9" fmla="*/ 0 h 20"/>
                      <a:gd name="T10" fmla="*/ 0 w 92"/>
                      <a:gd name="T11" fmla="*/ 0 h 20"/>
                      <a:gd name="T12" fmla="*/ 0 w 92"/>
                      <a:gd name="T13" fmla="*/ 20 h 20"/>
                      <a:gd name="T14" fmla="*/ 0 60000 65536"/>
                      <a:gd name="T15" fmla="*/ 0 60000 65536"/>
                      <a:gd name="T16" fmla="*/ 0 60000 65536"/>
                      <a:gd name="T17" fmla="*/ 0 60000 65536"/>
                      <a:gd name="T18" fmla="*/ 0 60000 65536"/>
                      <a:gd name="T19" fmla="*/ 0 60000 65536"/>
                      <a:gd name="T20" fmla="*/ 0 60000 65536"/>
                      <a:gd name="T21" fmla="*/ 0 w 92"/>
                      <a:gd name="T22" fmla="*/ 0 h 20"/>
                      <a:gd name="T23" fmla="*/ 92 w 92"/>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20">
                        <a:moveTo>
                          <a:pt x="0" y="20"/>
                        </a:moveTo>
                        <a:lnTo>
                          <a:pt x="0" y="20"/>
                        </a:lnTo>
                        <a:lnTo>
                          <a:pt x="82" y="20"/>
                        </a:lnTo>
                        <a:lnTo>
                          <a:pt x="92" y="13"/>
                        </a:lnTo>
                        <a:lnTo>
                          <a:pt x="92" y="0"/>
                        </a:lnTo>
                        <a:lnTo>
                          <a:pt x="0" y="0"/>
                        </a:lnTo>
                        <a:lnTo>
                          <a:pt x="0" y="20"/>
                        </a:lnTo>
                        <a:close/>
                      </a:path>
                    </a:pathLst>
                  </a:custGeom>
                  <a:solidFill>
                    <a:srgbClr val="FF9F1F"/>
                  </a:solidFill>
                  <a:ln w="9525">
                    <a:noFill/>
                    <a:round/>
                    <a:headEnd/>
                    <a:tailEnd/>
                  </a:ln>
                </p:spPr>
                <p:txBody>
                  <a:bodyPr/>
                  <a:lstStyle/>
                  <a:p>
                    <a:endParaRPr lang="en-US"/>
                  </a:p>
                </p:txBody>
              </p:sp>
            </p:grpSp>
            <p:sp>
              <p:nvSpPr>
                <p:cNvPr id="52476" name="Rectangle 1089"/>
                <p:cNvSpPr>
                  <a:spLocks noChangeArrowheads="1"/>
                </p:cNvSpPr>
                <p:nvPr/>
              </p:nvSpPr>
              <p:spPr bwMode="auto">
                <a:xfrm>
                  <a:off x="4474" y="2407"/>
                  <a:ext cx="177" cy="7"/>
                </a:xfrm>
                <a:prstGeom prst="rect">
                  <a:avLst/>
                </a:prstGeom>
                <a:solidFill>
                  <a:srgbClr val="FFBF1F"/>
                </a:solidFill>
                <a:ln w="9525">
                  <a:noFill/>
                  <a:miter lim="800000"/>
                  <a:headEnd/>
                  <a:tailEnd/>
                </a:ln>
              </p:spPr>
              <p:txBody>
                <a:bodyPr/>
                <a:lstStyle/>
                <a:p>
                  <a:endParaRPr lang="en-US"/>
                </a:p>
              </p:txBody>
            </p:sp>
            <p:sp>
              <p:nvSpPr>
                <p:cNvPr id="52477" name="Rectangle 1090"/>
                <p:cNvSpPr>
                  <a:spLocks noChangeArrowheads="1"/>
                </p:cNvSpPr>
                <p:nvPr/>
              </p:nvSpPr>
              <p:spPr bwMode="auto">
                <a:xfrm>
                  <a:off x="4474" y="2394"/>
                  <a:ext cx="177" cy="20"/>
                </a:xfrm>
                <a:prstGeom prst="rect">
                  <a:avLst/>
                </a:prstGeom>
                <a:solidFill>
                  <a:srgbClr val="FFBF1F"/>
                </a:solidFill>
                <a:ln w="9525">
                  <a:noFill/>
                  <a:miter lim="800000"/>
                  <a:headEnd/>
                  <a:tailEnd/>
                </a:ln>
              </p:spPr>
              <p:txBody>
                <a:bodyPr/>
                <a:lstStyle/>
                <a:p>
                  <a:endParaRPr lang="en-US"/>
                </a:p>
              </p:txBody>
            </p:sp>
            <p:sp>
              <p:nvSpPr>
                <p:cNvPr id="52478" name="Rectangle 1091"/>
                <p:cNvSpPr>
                  <a:spLocks noChangeArrowheads="1"/>
                </p:cNvSpPr>
                <p:nvPr/>
              </p:nvSpPr>
              <p:spPr bwMode="auto">
                <a:xfrm>
                  <a:off x="4461" y="2394"/>
                  <a:ext cx="190" cy="6"/>
                </a:xfrm>
                <a:prstGeom prst="rect">
                  <a:avLst/>
                </a:prstGeom>
                <a:solidFill>
                  <a:srgbClr val="7F3F00"/>
                </a:solidFill>
                <a:ln w="9525">
                  <a:noFill/>
                  <a:miter lim="800000"/>
                  <a:headEnd/>
                  <a:tailEnd/>
                </a:ln>
              </p:spPr>
              <p:txBody>
                <a:bodyPr/>
                <a:lstStyle/>
                <a:p>
                  <a:endParaRPr lang="en-US"/>
                </a:p>
              </p:txBody>
            </p:sp>
            <p:sp>
              <p:nvSpPr>
                <p:cNvPr id="52479" name="Rectangle 1092"/>
                <p:cNvSpPr>
                  <a:spLocks noChangeArrowheads="1"/>
                </p:cNvSpPr>
                <p:nvPr/>
              </p:nvSpPr>
              <p:spPr bwMode="auto">
                <a:xfrm>
                  <a:off x="4478" y="2427"/>
                  <a:ext cx="163" cy="72"/>
                </a:xfrm>
                <a:prstGeom prst="rect">
                  <a:avLst/>
                </a:prstGeom>
                <a:solidFill>
                  <a:srgbClr val="FF9F00"/>
                </a:solidFill>
                <a:ln w="11113">
                  <a:solidFill>
                    <a:srgbClr val="7F3F00"/>
                  </a:solidFill>
                  <a:miter lim="800000"/>
                  <a:headEnd/>
                  <a:tailEnd/>
                </a:ln>
              </p:spPr>
              <p:txBody>
                <a:bodyPr/>
                <a:lstStyle/>
                <a:p>
                  <a:endParaRPr lang="en-US"/>
                </a:p>
              </p:txBody>
            </p:sp>
          </p:grpSp>
          <p:grpSp>
            <p:nvGrpSpPr>
              <p:cNvPr id="52338" name="Group 1093"/>
              <p:cNvGrpSpPr>
                <a:grpSpLocks/>
              </p:cNvGrpSpPr>
              <p:nvPr/>
            </p:nvGrpSpPr>
            <p:grpSpPr bwMode="auto">
              <a:xfrm>
                <a:off x="4478" y="2557"/>
                <a:ext cx="170" cy="76"/>
                <a:chOff x="4478" y="2557"/>
                <a:chExt cx="170" cy="76"/>
              </a:xfrm>
            </p:grpSpPr>
            <p:grpSp>
              <p:nvGrpSpPr>
                <p:cNvPr id="52461" name="Group 1094"/>
                <p:cNvGrpSpPr>
                  <a:grpSpLocks/>
                </p:cNvGrpSpPr>
                <p:nvPr/>
              </p:nvGrpSpPr>
              <p:grpSpPr bwMode="auto">
                <a:xfrm>
                  <a:off x="4478" y="2571"/>
                  <a:ext cx="170" cy="49"/>
                  <a:chOff x="4478" y="2571"/>
                  <a:chExt cx="170" cy="49"/>
                </a:xfrm>
              </p:grpSpPr>
              <p:grpSp>
                <p:nvGrpSpPr>
                  <p:cNvPr id="52463" name="Group 1095"/>
                  <p:cNvGrpSpPr>
                    <a:grpSpLocks/>
                  </p:cNvGrpSpPr>
                  <p:nvPr/>
                </p:nvGrpSpPr>
                <p:grpSpPr bwMode="auto">
                  <a:xfrm>
                    <a:off x="4572" y="2571"/>
                    <a:ext cx="76" cy="49"/>
                    <a:chOff x="4572" y="2571"/>
                    <a:chExt cx="76" cy="49"/>
                  </a:xfrm>
                </p:grpSpPr>
                <p:sp>
                  <p:nvSpPr>
                    <p:cNvPr id="52469" name="Rectangle 1096"/>
                    <p:cNvSpPr>
                      <a:spLocks noChangeArrowheads="1"/>
                    </p:cNvSpPr>
                    <p:nvPr/>
                  </p:nvSpPr>
                  <p:spPr bwMode="auto">
                    <a:xfrm>
                      <a:off x="4638" y="2597"/>
                      <a:ext cx="10" cy="23"/>
                    </a:xfrm>
                    <a:prstGeom prst="rect">
                      <a:avLst/>
                    </a:prstGeom>
                    <a:solidFill>
                      <a:srgbClr val="7F3F00"/>
                    </a:solidFill>
                    <a:ln w="11113">
                      <a:solidFill>
                        <a:srgbClr val="7F3F00"/>
                      </a:solidFill>
                      <a:miter lim="800000"/>
                      <a:headEnd/>
                      <a:tailEnd/>
                    </a:ln>
                  </p:spPr>
                  <p:txBody>
                    <a:bodyPr/>
                    <a:lstStyle/>
                    <a:p>
                      <a:endParaRPr lang="en-US"/>
                    </a:p>
                  </p:txBody>
                </p:sp>
                <p:sp>
                  <p:nvSpPr>
                    <p:cNvPr id="52470" name="Rectangle 1097"/>
                    <p:cNvSpPr>
                      <a:spLocks noChangeArrowheads="1"/>
                    </p:cNvSpPr>
                    <p:nvPr/>
                  </p:nvSpPr>
                  <p:spPr bwMode="auto">
                    <a:xfrm>
                      <a:off x="4638" y="2571"/>
                      <a:ext cx="10" cy="13"/>
                    </a:xfrm>
                    <a:prstGeom prst="rect">
                      <a:avLst/>
                    </a:prstGeom>
                    <a:solidFill>
                      <a:srgbClr val="7F3F00"/>
                    </a:solidFill>
                    <a:ln w="11113">
                      <a:solidFill>
                        <a:srgbClr val="7F3F00"/>
                      </a:solidFill>
                      <a:miter lim="800000"/>
                      <a:headEnd/>
                      <a:tailEnd/>
                    </a:ln>
                  </p:spPr>
                  <p:txBody>
                    <a:bodyPr/>
                    <a:lstStyle/>
                    <a:p>
                      <a:endParaRPr lang="en-US"/>
                    </a:p>
                  </p:txBody>
                </p:sp>
                <p:sp>
                  <p:nvSpPr>
                    <p:cNvPr id="52471" name="Rectangle 1098"/>
                    <p:cNvSpPr>
                      <a:spLocks noChangeArrowheads="1"/>
                    </p:cNvSpPr>
                    <p:nvPr/>
                  </p:nvSpPr>
                  <p:spPr bwMode="auto">
                    <a:xfrm>
                      <a:off x="4572" y="2597"/>
                      <a:ext cx="7" cy="23"/>
                    </a:xfrm>
                    <a:prstGeom prst="rect">
                      <a:avLst/>
                    </a:prstGeom>
                    <a:solidFill>
                      <a:srgbClr val="7F3F00"/>
                    </a:solidFill>
                    <a:ln w="11113">
                      <a:solidFill>
                        <a:srgbClr val="7F3F00"/>
                      </a:solidFill>
                      <a:miter lim="800000"/>
                      <a:headEnd/>
                      <a:tailEnd/>
                    </a:ln>
                  </p:spPr>
                  <p:txBody>
                    <a:bodyPr/>
                    <a:lstStyle/>
                    <a:p>
                      <a:endParaRPr lang="en-US"/>
                    </a:p>
                  </p:txBody>
                </p:sp>
                <p:sp>
                  <p:nvSpPr>
                    <p:cNvPr id="52472" name="Rectangle 1099"/>
                    <p:cNvSpPr>
                      <a:spLocks noChangeArrowheads="1"/>
                    </p:cNvSpPr>
                    <p:nvPr/>
                  </p:nvSpPr>
                  <p:spPr bwMode="auto">
                    <a:xfrm>
                      <a:off x="4572" y="2571"/>
                      <a:ext cx="7" cy="13"/>
                    </a:xfrm>
                    <a:prstGeom prst="rect">
                      <a:avLst/>
                    </a:prstGeom>
                    <a:solidFill>
                      <a:srgbClr val="7F3F00"/>
                    </a:solidFill>
                    <a:ln w="11113">
                      <a:solidFill>
                        <a:srgbClr val="7F3F00"/>
                      </a:solidFill>
                      <a:miter lim="800000"/>
                      <a:headEnd/>
                      <a:tailEnd/>
                    </a:ln>
                  </p:spPr>
                  <p:txBody>
                    <a:bodyPr/>
                    <a:lstStyle/>
                    <a:p>
                      <a:endParaRPr lang="en-US"/>
                    </a:p>
                  </p:txBody>
                </p:sp>
              </p:grpSp>
              <p:grpSp>
                <p:nvGrpSpPr>
                  <p:cNvPr id="52464" name="Group 1100"/>
                  <p:cNvGrpSpPr>
                    <a:grpSpLocks/>
                  </p:cNvGrpSpPr>
                  <p:nvPr/>
                </p:nvGrpSpPr>
                <p:grpSpPr bwMode="auto">
                  <a:xfrm>
                    <a:off x="4478" y="2571"/>
                    <a:ext cx="81" cy="49"/>
                    <a:chOff x="4478" y="2571"/>
                    <a:chExt cx="81" cy="49"/>
                  </a:xfrm>
                </p:grpSpPr>
                <p:sp>
                  <p:nvSpPr>
                    <p:cNvPr id="52465" name="Rectangle 1101"/>
                    <p:cNvSpPr>
                      <a:spLocks noChangeArrowheads="1"/>
                    </p:cNvSpPr>
                    <p:nvPr/>
                  </p:nvSpPr>
                  <p:spPr bwMode="auto">
                    <a:xfrm>
                      <a:off x="4549" y="2597"/>
                      <a:ext cx="10" cy="23"/>
                    </a:xfrm>
                    <a:prstGeom prst="rect">
                      <a:avLst/>
                    </a:prstGeom>
                    <a:solidFill>
                      <a:srgbClr val="7F3F00"/>
                    </a:solidFill>
                    <a:ln w="11113">
                      <a:solidFill>
                        <a:srgbClr val="7F3F00"/>
                      </a:solidFill>
                      <a:miter lim="800000"/>
                      <a:headEnd/>
                      <a:tailEnd/>
                    </a:ln>
                  </p:spPr>
                  <p:txBody>
                    <a:bodyPr/>
                    <a:lstStyle/>
                    <a:p>
                      <a:endParaRPr lang="en-US"/>
                    </a:p>
                  </p:txBody>
                </p:sp>
                <p:sp>
                  <p:nvSpPr>
                    <p:cNvPr id="52466" name="Rectangle 1102"/>
                    <p:cNvSpPr>
                      <a:spLocks noChangeArrowheads="1"/>
                    </p:cNvSpPr>
                    <p:nvPr/>
                  </p:nvSpPr>
                  <p:spPr bwMode="auto">
                    <a:xfrm>
                      <a:off x="4549" y="2571"/>
                      <a:ext cx="10" cy="13"/>
                    </a:xfrm>
                    <a:prstGeom prst="rect">
                      <a:avLst/>
                    </a:prstGeom>
                    <a:solidFill>
                      <a:srgbClr val="7F3F00"/>
                    </a:solidFill>
                    <a:ln w="11113">
                      <a:solidFill>
                        <a:srgbClr val="7F3F00"/>
                      </a:solidFill>
                      <a:miter lim="800000"/>
                      <a:headEnd/>
                      <a:tailEnd/>
                    </a:ln>
                  </p:spPr>
                  <p:txBody>
                    <a:bodyPr/>
                    <a:lstStyle/>
                    <a:p>
                      <a:endParaRPr lang="en-US"/>
                    </a:p>
                  </p:txBody>
                </p:sp>
                <p:sp>
                  <p:nvSpPr>
                    <p:cNvPr id="52467" name="Rectangle 1103"/>
                    <p:cNvSpPr>
                      <a:spLocks noChangeArrowheads="1"/>
                    </p:cNvSpPr>
                    <p:nvPr/>
                  </p:nvSpPr>
                  <p:spPr bwMode="auto">
                    <a:xfrm>
                      <a:off x="4478" y="2597"/>
                      <a:ext cx="13" cy="23"/>
                    </a:xfrm>
                    <a:prstGeom prst="rect">
                      <a:avLst/>
                    </a:prstGeom>
                    <a:solidFill>
                      <a:srgbClr val="7F3F00"/>
                    </a:solidFill>
                    <a:ln w="11113">
                      <a:solidFill>
                        <a:srgbClr val="7F3F00"/>
                      </a:solidFill>
                      <a:miter lim="800000"/>
                      <a:headEnd/>
                      <a:tailEnd/>
                    </a:ln>
                  </p:spPr>
                  <p:txBody>
                    <a:bodyPr/>
                    <a:lstStyle/>
                    <a:p>
                      <a:endParaRPr lang="en-US"/>
                    </a:p>
                  </p:txBody>
                </p:sp>
                <p:sp>
                  <p:nvSpPr>
                    <p:cNvPr id="52468" name="Rectangle 1104"/>
                    <p:cNvSpPr>
                      <a:spLocks noChangeArrowheads="1"/>
                    </p:cNvSpPr>
                    <p:nvPr/>
                  </p:nvSpPr>
                  <p:spPr bwMode="auto">
                    <a:xfrm>
                      <a:off x="4478" y="2571"/>
                      <a:ext cx="13" cy="13"/>
                    </a:xfrm>
                    <a:prstGeom prst="rect">
                      <a:avLst/>
                    </a:prstGeom>
                    <a:solidFill>
                      <a:srgbClr val="7F3F00"/>
                    </a:solidFill>
                    <a:ln w="11113">
                      <a:solidFill>
                        <a:srgbClr val="7F3F00"/>
                      </a:solidFill>
                      <a:miter lim="800000"/>
                      <a:headEnd/>
                      <a:tailEnd/>
                    </a:ln>
                  </p:spPr>
                  <p:txBody>
                    <a:bodyPr/>
                    <a:lstStyle/>
                    <a:p>
                      <a:endParaRPr lang="en-US"/>
                    </a:p>
                  </p:txBody>
                </p:sp>
              </p:grpSp>
            </p:grpSp>
            <p:sp>
              <p:nvSpPr>
                <p:cNvPr id="52462" name="Rectangle 1105"/>
                <p:cNvSpPr>
                  <a:spLocks noChangeArrowheads="1"/>
                </p:cNvSpPr>
                <p:nvPr/>
              </p:nvSpPr>
              <p:spPr bwMode="auto">
                <a:xfrm>
                  <a:off x="4553" y="2557"/>
                  <a:ext cx="13" cy="76"/>
                </a:xfrm>
                <a:prstGeom prst="rect">
                  <a:avLst/>
                </a:prstGeom>
                <a:solidFill>
                  <a:srgbClr val="7F3F00"/>
                </a:solidFill>
                <a:ln w="11113">
                  <a:solidFill>
                    <a:srgbClr val="7F3F00"/>
                  </a:solidFill>
                  <a:miter lim="800000"/>
                  <a:headEnd/>
                  <a:tailEnd/>
                </a:ln>
              </p:spPr>
              <p:txBody>
                <a:bodyPr/>
                <a:lstStyle/>
                <a:p>
                  <a:endParaRPr lang="en-US"/>
                </a:p>
              </p:txBody>
            </p:sp>
          </p:grpSp>
          <p:grpSp>
            <p:nvGrpSpPr>
              <p:cNvPr id="52339" name="Group 1106"/>
              <p:cNvGrpSpPr>
                <a:grpSpLocks/>
              </p:cNvGrpSpPr>
              <p:nvPr/>
            </p:nvGrpSpPr>
            <p:grpSpPr bwMode="auto">
              <a:xfrm>
                <a:off x="4474" y="2492"/>
                <a:ext cx="167" cy="43"/>
                <a:chOff x="4474" y="2492"/>
                <a:chExt cx="167" cy="43"/>
              </a:xfrm>
            </p:grpSpPr>
            <p:sp>
              <p:nvSpPr>
                <p:cNvPr id="52456" name="Rectangle 1107"/>
                <p:cNvSpPr>
                  <a:spLocks noChangeArrowheads="1"/>
                </p:cNvSpPr>
                <p:nvPr/>
              </p:nvSpPr>
              <p:spPr bwMode="auto">
                <a:xfrm>
                  <a:off x="4478" y="2508"/>
                  <a:ext cx="163" cy="13"/>
                </a:xfrm>
                <a:prstGeom prst="rect">
                  <a:avLst/>
                </a:prstGeom>
                <a:solidFill>
                  <a:srgbClr val="BF7F3F"/>
                </a:solidFill>
                <a:ln w="11113">
                  <a:solidFill>
                    <a:srgbClr val="7F3F00"/>
                  </a:solidFill>
                  <a:miter lim="800000"/>
                  <a:headEnd/>
                  <a:tailEnd/>
                </a:ln>
              </p:spPr>
              <p:txBody>
                <a:bodyPr/>
                <a:lstStyle/>
                <a:p>
                  <a:endParaRPr lang="en-US"/>
                </a:p>
              </p:txBody>
            </p:sp>
            <p:sp>
              <p:nvSpPr>
                <p:cNvPr id="52457" name="Rectangle 1108"/>
                <p:cNvSpPr>
                  <a:spLocks noChangeArrowheads="1"/>
                </p:cNvSpPr>
                <p:nvPr/>
              </p:nvSpPr>
              <p:spPr bwMode="auto">
                <a:xfrm>
                  <a:off x="4474" y="2492"/>
                  <a:ext cx="167" cy="20"/>
                </a:xfrm>
                <a:prstGeom prst="rect">
                  <a:avLst/>
                </a:prstGeom>
                <a:solidFill>
                  <a:srgbClr val="7F3F00"/>
                </a:solidFill>
                <a:ln w="9525">
                  <a:noFill/>
                  <a:miter lim="800000"/>
                  <a:headEnd/>
                  <a:tailEnd/>
                </a:ln>
              </p:spPr>
              <p:txBody>
                <a:bodyPr/>
                <a:lstStyle/>
                <a:p>
                  <a:endParaRPr lang="en-US"/>
                </a:p>
              </p:txBody>
            </p:sp>
            <p:sp>
              <p:nvSpPr>
                <p:cNvPr id="52458" name="Rectangle 1109"/>
                <p:cNvSpPr>
                  <a:spLocks noChangeArrowheads="1"/>
                </p:cNvSpPr>
                <p:nvPr/>
              </p:nvSpPr>
              <p:spPr bwMode="auto">
                <a:xfrm>
                  <a:off x="4474" y="2505"/>
                  <a:ext cx="167" cy="7"/>
                </a:xfrm>
                <a:prstGeom prst="rect">
                  <a:avLst/>
                </a:prstGeom>
                <a:solidFill>
                  <a:srgbClr val="7F3F00"/>
                </a:solidFill>
                <a:ln w="9525">
                  <a:noFill/>
                  <a:miter lim="800000"/>
                  <a:headEnd/>
                  <a:tailEnd/>
                </a:ln>
              </p:spPr>
              <p:txBody>
                <a:bodyPr/>
                <a:lstStyle/>
                <a:p>
                  <a:endParaRPr lang="en-US"/>
                </a:p>
              </p:txBody>
            </p:sp>
            <p:sp>
              <p:nvSpPr>
                <p:cNvPr id="52459" name="Rectangle 1110"/>
                <p:cNvSpPr>
                  <a:spLocks noChangeArrowheads="1"/>
                </p:cNvSpPr>
                <p:nvPr/>
              </p:nvSpPr>
              <p:spPr bwMode="auto">
                <a:xfrm>
                  <a:off x="4474" y="2518"/>
                  <a:ext cx="167" cy="3"/>
                </a:xfrm>
                <a:prstGeom prst="rect">
                  <a:avLst/>
                </a:prstGeom>
                <a:solidFill>
                  <a:srgbClr val="7F3F00"/>
                </a:solidFill>
                <a:ln w="9525">
                  <a:noFill/>
                  <a:miter lim="800000"/>
                  <a:headEnd/>
                  <a:tailEnd/>
                </a:ln>
              </p:spPr>
              <p:txBody>
                <a:bodyPr/>
                <a:lstStyle/>
                <a:p>
                  <a:endParaRPr lang="en-US"/>
                </a:p>
              </p:txBody>
            </p:sp>
            <p:sp>
              <p:nvSpPr>
                <p:cNvPr id="52460" name="Rectangle 1111"/>
                <p:cNvSpPr>
                  <a:spLocks noChangeArrowheads="1"/>
                </p:cNvSpPr>
                <p:nvPr/>
              </p:nvSpPr>
              <p:spPr bwMode="auto">
                <a:xfrm>
                  <a:off x="4474" y="2531"/>
                  <a:ext cx="167" cy="4"/>
                </a:xfrm>
                <a:prstGeom prst="rect">
                  <a:avLst/>
                </a:prstGeom>
                <a:solidFill>
                  <a:srgbClr val="7F3F00"/>
                </a:solidFill>
                <a:ln w="9525">
                  <a:noFill/>
                  <a:miter lim="800000"/>
                  <a:headEnd/>
                  <a:tailEnd/>
                </a:ln>
              </p:spPr>
              <p:txBody>
                <a:bodyPr/>
                <a:lstStyle/>
                <a:p>
                  <a:endParaRPr lang="en-US"/>
                </a:p>
              </p:txBody>
            </p:sp>
          </p:grpSp>
          <p:grpSp>
            <p:nvGrpSpPr>
              <p:cNvPr id="52340" name="Group 1112"/>
              <p:cNvGrpSpPr>
                <a:grpSpLocks/>
              </p:cNvGrpSpPr>
              <p:nvPr/>
            </p:nvGrpSpPr>
            <p:grpSpPr bwMode="auto">
              <a:xfrm>
                <a:off x="4484" y="2335"/>
                <a:ext cx="157" cy="321"/>
                <a:chOff x="4484" y="2335"/>
                <a:chExt cx="157" cy="321"/>
              </a:xfrm>
            </p:grpSpPr>
            <p:grpSp>
              <p:nvGrpSpPr>
                <p:cNvPr id="52341" name="Group 1113"/>
                <p:cNvGrpSpPr>
                  <a:grpSpLocks/>
                </p:cNvGrpSpPr>
                <p:nvPr/>
              </p:nvGrpSpPr>
              <p:grpSpPr bwMode="auto">
                <a:xfrm>
                  <a:off x="4572" y="2528"/>
                  <a:ext cx="66" cy="105"/>
                  <a:chOff x="4572" y="2528"/>
                  <a:chExt cx="66" cy="105"/>
                </a:xfrm>
              </p:grpSpPr>
              <p:sp>
                <p:nvSpPr>
                  <p:cNvPr id="52447" name="Freeform 1114"/>
                  <p:cNvSpPr>
                    <a:spLocks/>
                  </p:cNvSpPr>
                  <p:nvPr/>
                </p:nvSpPr>
                <p:spPr bwMode="auto">
                  <a:xfrm>
                    <a:off x="4572" y="2528"/>
                    <a:ext cx="46" cy="92"/>
                  </a:xfrm>
                  <a:custGeom>
                    <a:avLst/>
                    <a:gdLst>
                      <a:gd name="T0" fmla="*/ 0 w 46"/>
                      <a:gd name="T1" fmla="*/ 23 h 92"/>
                      <a:gd name="T2" fmla="*/ 0 w 46"/>
                      <a:gd name="T3" fmla="*/ 23 h 92"/>
                      <a:gd name="T4" fmla="*/ 0 w 46"/>
                      <a:gd name="T5" fmla="*/ 92 h 92"/>
                      <a:gd name="T6" fmla="*/ 46 w 46"/>
                      <a:gd name="T7" fmla="*/ 92 h 92"/>
                      <a:gd name="T8" fmla="*/ 46 w 46"/>
                      <a:gd name="T9" fmla="*/ 23 h 92"/>
                      <a:gd name="T10" fmla="*/ 36 w 46"/>
                      <a:gd name="T11" fmla="*/ 0 h 92"/>
                      <a:gd name="T12" fmla="*/ 17 w 46"/>
                      <a:gd name="T13" fmla="*/ 0 h 92"/>
                      <a:gd name="T14" fmla="*/ 0 w 46"/>
                      <a:gd name="T15" fmla="*/ 23 h 92"/>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92"/>
                      <a:gd name="T26" fmla="*/ 46 w 46"/>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92">
                        <a:moveTo>
                          <a:pt x="0" y="23"/>
                        </a:moveTo>
                        <a:lnTo>
                          <a:pt x="0" y="23"/>
                        </a:lnTo>
                        <a:lnTo>
                          <a:pt x="0" y="92"/>
                        </a:lnTo>
                        <a:lnTo>
                          <a:pt x="46" y="92"/>
                        </a:lnTo>
                        <a:lnTo>
                          <a:pt x="46" y="23"/>
                        </a:lnTo>
                        <a:lnTo>
                          <a:pt x="36" y="0"/>
                        </a:lnTo>
                        <a:lnTo>
                          <a:pt x="17" y="0"/>
                        </a:lnTo>
                        <a:lnTo>
                          <a:pt x="0" y="23"/>
                        </a:lnTo>
                        <a:close/>
                      </a:path>
                    </a:pathLst>
                  </a:custGeom>
                  <a:solidFill>
                    <a:srgbClr val="3F5F00"/>
                  </a:solidFill>
                  <a:ln w="9525">
                    <a:noFill/>
                    <a:round/>
                    <a:headEnd/>
                    <a:tailEnd/>
                  </a:ln>
                </p:spPr>
                <p:txBody>
                  <a:bodyPr/>
                  <a:lstStyle/>
                  <a:p>
                    <a:endParaRPr lang="en-US"/>
                  </a:p>
                </p:txBody>
              </p:sp>
              <p:sp>
                <p:nvSpPr>
                  <p:cNvPr id="52448" name="Freeform 1115"/>
                  <p:cNvSpPr>
                    <a:spLocks/>
                  </p:cNvSpPr>
                  <p:nvPr/>
                </p:nvSpPr>
                <p:spPr bwMode="auto">
                  <a:xfrm>
                    <a:off x="4572" y="2541"/>
                    <a:ext cx="66" cy="85"/>
                  </a:xfrm>
                  <a:custGeom>
                    <a:avLst/>
                    <a:gdLst>
                      <a:gd name="T0" fmla="*/ 0 w 66"/>
                      <a:gd name="T1" fmla="*/ 85 h 85"/>
                      <a:gd name="T2" fmla="*/ 66 w 66"/>
                      <a:gd name="T3" fmla="*/ 85 h 85"/>
                      <a:gd name="T4" fmla="*/ 66 w 66"/>
                      <a:gd name="T5" fmla="*/ 13 h 85"/>
                      <a:gd name="T6" fmla="*/ 43 w 66"/>
                      <a:gd name="T7" fmla="*/ 0 h 85"/>
                      <a:gd name="T8" fmla="*/ 20 w 66"/>
                      <a:gd name="T9" fmla="*/ 0 h 85"/>
                      <a:gd name="T10" fmla="*/ 0 w 66"/>
                      <a:gd name="T11" fmla="*/ 13 h 85"/>
                      <a:gd name="T12" fmla="*/ 0 60000 65536"/>
                      <a:gd name="T13" fmla="*/ 0 60000 65536"/>
                      <a:gd name="T14" fmla="*/ 0 60000 65536"/>
                      <a:gd name="T15" fmla="*/ 0 60000 65536"/>
                      <a:gd name="T16" fmla="*/ 0 60000 65536"/>
                      <a:gd name="T17" fmla="*/ 0 60000 65536"/>
                      <a:gd name="T18" fmla="*/ 0 w 66"/>
                      <a:gd name="T19" fmla="*/ 0 h 85"/>
                      <a:gd name="T20" fmla="*/ 66 w 66"/>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66" h="85">
                        <a:moveTo>
                          <a:pt x="0" y="85"/>
                        </a:moveTo>
                        <a:lnTo>
                          <a:pt x="66" y="85"/>
                        </a:lnTo>
                        <a:lnTo>
                          <a:pt x="66" y="13"/>
                        </a:lnTo>
                        <a:lnTo>
                          <a:pt x="43" y="0"/>
                        </a:lnTo>
                        <a:lnTo>
                          <a:pt x="20" y="0"/>
                        </a:lnTo>
                        <a:lnTo>
                          <a:pt x="0" y="13"/>
                        </a:lnTo>
                      </a:path>
                    </a:pathLst>
                  </a:custGeom>
                  <a:noFill/>
                  <a:ln w="11113">
                    <a:solidFill>
                      <a:srgbClr val="7F3F00"/>
                    </a:solidFill>
                    <a:prstDash val="solid"/>
                    <a:round/>
                    <a:headEnd/>
                    <a:tailEnd/>
                  </a:ln>
                </p:spPr>
                <p:txBody>
                  <a:bodyPr/>
                  <a:lstStyle/>
                  <a:p>
                    <a:endParaRPr lang="en-US"/>
                  </a:p>
                </p:txBody>
              </p:sp>
              <p:sp>
                <p:nvSpPr>
                  <p:cNvPr id="52449" name="Rectangle 1116"/>
                  <p:cNvSpPr>
                    <a:spLocks noChangeArrowheads="1"/>
                  </p:cNvSpPr>
                  <p:nvPr/>
                </p:nvSpPr>
                <p:spPr bwMode="auto">
                  <a:xfrm>
                    <a:off x="4585" y="2557"/>
                    <a:ext cx="46" cy="76"/>
                  </a:xfrm>
                  <a:prstGeom prst="rect">
                    <a:avLst/>
                  </a:prstGeom>
                  <a:solidFill>
                    <a:srgbClr val="FFBF1F"/>
                  </a:solidFill>
                  <a:ln w="11113">
                    <a:solidFill>
                      <a:srgbClr val="7F3F00"/>
                    </a:solidFill>
                    <a:miter lim="800000"/>
                    <a:headEnd/>
                    <a:tailEnd/>
                  </a:ln>
                </p:spPr>
                <p:txBody>
                  <a:bodyPr/>
                  <a:lstStyle/>
                  <a:p>
                    <a:endParaRPr lang="en-US"/>
                  </a:p>
                </p:txBody>
              </p:sp>
              <p:sp>
                <p:nvSpPr>
                  <p:cNvPr id="52450" name="Rectangle 1117"/>
                  <p:cNvSpPr>
                    <a:spLocks noChangeArrowheads="1"/>
                  </p:cNvSpPr>
                  <p:nvPr/>
                </p:nvSpPr>
                <p:spPr bwMode="auto">
                  <a:xfrm>
                    <a:off x="4608" y="2557"/>
                    <a:ext cx="10" cy="76"/>
                  </a:xfrm>
                  <a:prstGeom prst="rect">
                    <a:avLst/>
                  </a:prstGeom>
                  <a:solidFill>
                    <a:srgbClr val="BF7F3F"/>
                  </a:solidFill>
                  <a:ln w="11113">
                    <a:solidFill>
                      <a:srgbClr val="7F3F00"/>
                    </a:solidFill>
                    <a:miter lim="800000"/>
                    <a:headEnd/>
                    <a:tailEnd/>
                  </a:ln>
                </p:spPr>
                <p:txBody>
                  <a:bodyPr/>
                  <a:lstStyle/>
                  <a:p>
                    <a:endParaRPr lang="en-US"/>
                  </a:p>
                </p:txBody>
              </p:sp>
              <p:sp>
                <p:nvSpPr>
                  <p:cNvPr id="52451" name="Rectangle 1118"/>
                  <p:cNvSpPr>
                    <a:spLocks noChangeArrowheads="1"/>
                  </p:cNvSpPr>
                  <p:nvPr/>
                </p:nvSpPr>
                <p:spPr bwMode="auto">
                  <a:xfrm>
                    <a:off x="4585" y="2557"/>
                    <a:ext cx="23" cy="76"/>
                  </a:xfrm>
                  <a:prstGeom prst="rect">
                    <a:avLst/>
                  </a:prstGeom>
                  <a:solidFill>
                    <a:srgbClr val="BF7F3F"/>
                  </a:solidFill>
                  <a:ln w="11113">
                    <a:solidFill>
                      <a:srgbClr val="7F3F00"/>
                    </a:solidFill>
                    <a:miter lim="800000"/>
                    <a:headEnd/>
                    <a:tailEnd/>
                  </a:ln>
                </p:spPr>
                <p:txBody>
                  <a:bodyPr/>
                  <a:lstStyle/>
                  <a:p>
                    <a:endParaRPr lang="en-US"/>
                  </a:p>
                </p:txBody>
              </p:sp>
              <p:sp>
                <p:nvSpPr>
                  <p:cNvPr id="52452" name="Rectangle 1119"/>
                  <p:cNvSpPr>
                    <a:spLocks noChangeArrowheads="1"/>
                  </p:cNvSpPr>
                  <p:nvPr/>
                </p:nvSpPr>
                <p:spPr bwMode="auto">
                  <a:xfrm>
                    <a:off x="4592" y="2557"/>
                    <a:ext cx="10" cy="40"/>
                  </a:xfrm>
                  <a:prstGeom prst="rect">
                    <a:avLst/>
                  </a:prstGeom>
                  <a:solidFill>
                    <a:srgbClr val="FFBF5F"/>
                  </a:solidFill>
                  <a:ln w="11113">
                    <a:solidFill>
                      <a:srgbClr val="FFBF5F"/>
                    </a:solidFill>
                    <a:miter lim="800000"/>
                    <a:headEnd/>
                    <a:tailEnd/>
                  </a:ln>
                </p:spPr>
                <p:txBody>
                  <a:bodyPr/>
                  <a:lstStyle/>
                  <a:p>
                    <a:endParaRPr lang="en-US"/>
                  </a:p>
                </p:txBody>
              </p:sp>
              <p:sp>
                <p:nvSpPr>
                  <p:cNvPr id="52453" name="Rectangle 1120"/>
                  <p:cNvSpPr>
                    <a:spLocks noChangeArrowheads="1"/>
                  </p:cNvSpPr>
                  <p:nvPr/>
                </p:nvSpPr>
                <p:spPr bwMode="auto">
                  <a:xfrm>
                    <a:off x="4608" y="2557"/>
                    <a:ext cx="10" cy="40"/>
                  </a:xfrm>
                  <a:prstGeom prst="rect">
                    <a:avLst/>
                  </a:prstGeom>
                  <a:solidFill>
                    <a:srgbClr val="FFBF5F"/>
                  </a:solidFill>
                  <a:ln w="11113">
                    <a:solidFill>
                      <a:srgbClr val="FFBF5F"/>
                    </a:solidFill>
                    <a:miter lim="800000"/>
                    <a:headEnd/>
                    <a:tailEnd/>
                  </a:ln>
                </p:spPr>
                <p:txBody>
                  <a:bodyPr/>
                  <a:lstStyle/>
                  <a:p>
                    <a:endParaRPr lang="en-US"/>
                  </a:p>
                </p:txBody>
              </p:sp>
              <p:sp>
                <p:nvSpPr>
                  <p:cNvPr id="52454" name="Rectangle 1121"/>
                  <p:cNvSpPr>
                    <a:spLocks noChangeArrowheads="1"/>
                  </p:cNvSpPr>
                  <p:nvPr/>
                </p:nvSpPr>
                <p:spPr bwMode="auto">
                  <a:xfrm>
                    <a:off x="4608" y="2616"/>
                    <a:ext cx="10" cy="10"/>
                  </a:xfrm>
                  <a:prstGeom prst="rect">
                    <a:avLst/>
                  </a:prstGeom>
                  <a:solidFill>
                    <a:srgbClr val="7F3F00"/>
                  </a:solidFill>
                  <a:ln w="11113">
                    <a:solidFill>
                      <a:srgbClr val="7F3F00"/>
                    </a:solidFill>
                    <a:miter lim="800000"/>
                    <a:headEnd/>
                    <a:tailEnd/>
                  </a:ln>
                </p:spPr>
                <p:txBody>
                  <a:bodyPr/>
                  <a:lstStyle/>
                  <a:p>
                    <a:endParaRPr lang="en-US"/>
                  </a:p>
                </p:txBody>
              </p:sp>
              <p:sp>
                <p:nvSpPr>
                  <p:cNvPr id="52455" name="Oval 1122"/>
                  <p:cNvSpPr>
                    <a:spLocks noChangeArrowheads="1"/>
                  </p:cNvSpPr>
                  <p:nvPr/>
                </p:nvSpPr>
                <p:spPr bwMode="auto">
                  <a:xfrm>
                    <a:off x="4595" y="2597"/>
                    <a:ext cx="13" cy="10"/>
                  </a:xfrm>
                  <a:prstGeom prst="ellipse">
                    <a:avLst/>
                  </a:prstGeom>
                  <a:solidFill>
                    <a:srgbClr val="FFBF7F"/>
                  </a:solidFill>
                  <a:ln w="11113">
                    <a:solidFill>
                      <a:srgbClr val="FFBF7F"/>
                    </a:solidFill>
                    <a:round/>
                    <a:headEnd/>
                    <a:tailEnd/>
                  </a:ln>
                </p:spPr>
                <p:txBody>
                  <a:bodyPr/>
                  <a:lstStyle/>
                  <a:p>
                    <a:endParaRPr lang="en-US"/>
                  </a:p>
                </p:txBody>
              </p:sp>
            </p:grpSp>
            <p:grpSp>
              <p:nvGrpSpPr>
                <p:cNvPr id="52342" name="Group 1123"/>
                <p:cNvGrpSpPr>
                  <a:grpSpLocks/>
                </p:cNvGrpSpPr>
                <p:nvPr/>
              </p:nvGrpSpPr>
              <p:grpSpPr bwMode="auto">
                <a:xfrm>
                  <a:off x="4484" y="2528"/>
                  <a:ext cx="59" cy="105"/>
                  <a:chOff x="4484" y="2528"/>
                  <a:chExt cx="59" cy="105"/>
                </a:xfrm>
              </p:grpSpPr>
              <p:sp>
                <p:nvSpPr>
                  <p:cNvPr id="52438" name="Freeform 1124"/>
                  <p:cNvSpPr>
                    <a:spLocks/>
                  </p:cNvSpPr>
                  <p:nvPr/>
                </p:nvSpPr>
                <p:spPr bwMode="auto">
                  <a:xfrm>
                    <a:off x="4484" y="2528"/>
                    <a:ext cx="49" cy="92"/>
                  </a:xfrm>
                  <a:custGeom>
                    <a:avLst/>
                    <a:gdLst>
                      <a:gd name="T0" fmla="*/ 0 w 49"/>
                      <a:gd name="T1" fmla="*/ 23 h 92"/>
                      <a:gd name="T2" fmla="*/ 0 w 49"/>
                      <a:gd name="T3" fmla="*/ 23 h 92"/>
                      <a:gd name="T4" fmla="*/ 0 w 49"/>
                      <a:gd name="T5" fmla="*/ 92 h 92"/>
                      <a:gd name="T6" fmla="*/ 49 w 49"/>
                      <a:gd name="T7" fmla="*/ 92 h 92"/>
                      <a:gd name="T8" fmla="*/ 49 w 49"/>
                      <a:gd name="T9" fmla="*/ 23 h 92"/>
                      <a:gd name="T10" fmla="*/ 39 w 49"/>
                      <a:gd name="T11" fmla="*/ 0 h 92"/>
                      <a:gd name="T12" fmla="*/ 20 w 49"/>
                      <a:gd name="T13" fmla="*/ 0 h 92"/>
                      <a:gd name="T14" fmla="*/ 0 w 49"/>
                      <a:gd name="T15" fmla="*/ 23 h 92"/>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92"/>
                      <a:gd name="T26" fmla="*/ 49 w 49"/>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92">
                        <a:moveTo>
                          <a:pt x="0" y="23"/>
                        </a:moveTo>
                        <a:lnTo>
                          <a:pt x="0" y="23"/>
                        </a:lnTo>
                        <a:lnTo>
                          <a:pt x="0" y="92"/>
                        </a:lnTo>
                        <a:lnTo>
                          <a:pt x="49" y="92"/>
                        </a:lnTo>
                        <a:lnTo>
                          <a:pt x="49" y="23"/>
                        </a:lnTo>
                        <a:lnTo>
                          <a:pt x="39" y="0"/>
                        </a:lnTo>
                        <a:lnTo>
                          <a:pt x="20" y="0"/>
                        </a:lnTo>
                        <a:lnTo>
                          <a:pt x="0" y="23"/>
                        </a:lnTo>
                        <a:close/>
                      </a:path>
                    </a:pathLst>
                  </a:custGeom>
                  <a:solidFill>
                    <a:srgbClr val="3F5F00"/>
                  </a:solidFill>
                  <a:ln w="9525">
                    <a:noFill/>
                    <a:round/>
                    <a:headEnd/>
                    <a:tailEnd/>
                  </a:ln>
                </p:spPr>
                <p:txBody>
                  <a:bodyPr/>
                  <a:lstStyle/>
                  <a:p>
                    <a:endParaRPr lang="en-US"/>
                  </a:p>
                </p:txBody>
              </p:sp>
              <p:sp>
                <p:nvSpPr>
                  <p:cNvPr id="52439" name="Freeform 1125"/>
                  <p:cNvSpPr>
                    <a:spLocks/>
                  </p:cNvSpPr>
                  <p:nvPr/>
                </p:nvSpPr>
                <p:spPr bwMode="auto">
                  <a:xfrm>
                    <a:off x="4484" y="2541"/>
                    <a:ext cx="56" cy="85"/>
                  </a:xfrm>
                  <a:custGeom>
                    <a:avLst/>
                    <a:gdLst>
                      <a:gd name="T0" fmla="*/ 0 w 56"/>
                      <a:gd name="T1" fmla="*/ 85 h 85"/>
                      <a:gd name="T2" fmla="*/ 56 w 56"/>
                      <a:gd name="T3" fmla="*/ 85 h 85"/>
                      <a:gd name="T4" fmla="*/ 56 w 56"/>
                      <a:gd name="T5" fmla="*/ 13 h 85"/>
                      <a:gd name="T6" fmla="*/ 43 w 56"/>
                      <a:gd name="T7" fmla="*/ 0 h 85"/>
                      <a:gd name="T8" fmla="*/ 23 w 56"/>
                      <a:gd name="T9" fmla="*/ 0 h 85"/>
                      <a:gd name="T10" fmla="*/ 0 w 56"/>
                      <a:gd name="T11" fmla="*/ 13 h 85"/>
                      <a:gd name="T12" fmla="*/ 0 60000 65536"/>
                      <a:gd name="T13" fmla="*/ 0 60000 65536"/>
                      <a:gd name="T14" fmla="*/ 0 60000 65536"/>
                      <a:gd name="T15" fmla="*/ 0 60000 65536"/>
                      <a:gd name="T16" fmla="*/ 0 60000 65536"/>
                      <a:gd name="T17" fmla="*/ 0 60000 65536"/>
                      <a:gd name="T18" fmla="*/ 0 w 56"/>
                      <a:gd name="T19" fmla="*/ 0 h 85"/>
                      <a:gd name="T20" fmla="*/ 56 w 56"/>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56" h="85">
                        <a:moveTo>
                          <a:pt x="0" y="85"/>
                        </a:moveTo>
                        <a:lnTo>
                          <a:pt x="56" y="85"/>
                        </a:lnTo>
                        <a:lnTo>
                          <a:pt x="56" y="13"/>
                        </a:lnTo>
                        <a:lnTo>
                          <a:pt x="43" y="0"/>
                        </a:lnTo>
                        <a:lnTo>
                          <a:pt x="23" y="0"/>
                        </a:lnTo>
                        <a:lnTo>
                          <a:pt x="0" y="13"/>
                        </a:lnTo>
                      </a:path>
                    </a:pathLst>
                  </a:custGeom>
                  <a:noFill/>
                  <a:ln w="11113">
                    <a:solidFill>
                      <a:srgbClr val="7F3F00"/>
                    </a:solidFill>
                    <a:prstDash val="solid"/>
                    <a:round/>
                    <a:headEnd/>
                    <a:tailEnd/>
                  </a:ln>
                </p:spPr>
                <p:txBody>
                  <a:bodyPr/>
                  <a:lstStyle/>
                  <a:p>
                    <a:endParaRPr lang="en-US"/>
                  </a:p>
                </p:txBody>
              </p:sp>
              <p:sp>
                <p:nvSpPr>
                  <p:cNvPr id="52440" name="Rectangle 1126"/>
                  <p:cNvSpPr>
                    <a:spLocks noChangeArrowheads="1"/>
                  </p:cNvSpPr>
                  <p:nvPr/>
                </p:nvSpPr>
                <p:spPr bwMode="auto">
                  <a:xfrm>
                    <a:off x="4497" y="2557"/>
                    <a:ext cx="46" cy="76"/>
                  </a:xfrm>
                  <a:prstGeom prst="rect">
                    <a:avLst/>
                  </a:prstGeom>
                  <a:solidFill>
                    <a:srgbClr val="FFBF1F"/>
                  </a:solidFill>
                  <a:ln w="11113">
                    <a:solidFill>
                      <a:srgbClr val="7F3F00"/>
                    </a:solidFill>
                    <a:miter lim="800000"/>
                    <a:headEnd/>
                    <a:tailEnd/>
                  </a:ln>
                </p:spPr>
                <p:txBody>
                  <a:bodyPr/>
                  <a:lstStyle/>
                  <a:p>
                    <a:endParaRPr lang="en-US"/>
                  </a:p>
                </p:txBody>
              </p:sp>
              <p:sp>
                <p:nvSpPr>
                  <p:cNvPr id="52441" name="Rectangle 1127"/>
                  <p:cNvSpPr>
                    <a:spLocks noChangeArrowheads="1"/>
                  </p:cNvSpPr>
                  <p:nvPr/>
                </p:nvSpPr>
                <p:spPr bwMode="auto">
                  <a:xfrm>
                    <a:off x="4523" y="2557"/>
                    <a:ext cx="10" cy="76"/>
                  </a:xfrm>
                  <a:prstGeom prst="rect">
                    <a:avLst/>
                  </a:prstGeom>
                  <a:solidFill>
                    <a:srgbClr val="BF7F3F"/>
                  </a:solidFill>
                  <a:ln w="11113">
                    <a:solidFill>
                      <a:srgbClr val="7F3F00"/>
                    </a:solidFill>
                    <a:miter lim="800000"/>
                    <a:headEnd/>
                    <a:tailEnd/>
                  </a:ln>
                </p:spPr>
                <p:txBody>
                  <a:bodyPr/>
                  <a:lstStyle/>
                  <a:p>
                    <a:endParaRPr lang="en-US"/>
                  </a:p>
                </p:txBody>
              </p:sp>
              <p:sp>
                <p:nvSpPr>
                  <p:cNvPr id="52442" name="Rectangle 1128"/>
                  <p:cNvSpPr>
                    <a:spLocks noChangeArrowheads="1"/>
                  </p:cNvSpPr>
                  <p:nvPr/>
                </p:nvSpPr>
                <p:spPr bwMode="auto">
                  <a:xfrm>
                    <a:off x="4497" y="2557"/>
                    <a:ext cx="26" cy="76"/>
                  </a:xfrm>
                  <a:prstGeom prst="rect">
                    <a:avLst/>
                  </a:prstGeom>
                  <a:solidFill>
                    <a:srgbClr val="BF7F3F"/>
                  </a:solidFill>
                  <a:ln w="11113">
                    <a:solidFill>
                      <a:srgbClr val="7F3F00"/>
                    </a:solidFill>
                    <a:miter lim="800000"/>
                    <a:headEnd/>
                    <a:tailEnd/>
                  </a:ln>
                </p:spPr>
                <p:txBody>
                  <a:bodyPr/>
                  <a:lstStyle/>
                  <a:p>
                    <a:endParaRPr lang="en-US"/>
                  </a:p>
                </p:txBody>
              </p:sp>
              <p:sp>
                <p:nvSpPr>
                  <p:cNvPr id="52443" name="Rectangle 1129"/>
                  <p:cNvSpPr>
                    <a:spLocks noChangeArrowheads="1"/>
                  </p:cNvSpPr>
                  <p:nvPr/>
                </p:nvSpPr>
                <p:spPr bwMode="auto">
                  <a:xfrm>
                    <a:off x="4507" y="2557"/>
                    <a:ext cx="7" cy="40"/>
                  </a:xfrm>
                  <a:prstGeom prst="rect">
                    <a:avLst/>
                  </a:prstGeom>
                  <a:solidFill>
                    <a:srgbClr val="FFBF5F"/>
                  </a:solidFill>
                  <a:ln w="11113">
                    <a:solidFill>
                      <a:srgbClr val="FFBF5F"/>
                    </a:solidFill>
                    <a:miter lim="800000"/>
                    <a:headEnd/>
                    <a:tailEnd/>
                  </a:ln>
                </p:spPr>
                <p:txBody>
                  <a:bodyPr/>
                  <a:lstStyle/>
                  <a:p>
                    <a:endParaRPr lang="en-US"/>
                  </a:p>
                </p:txBody>
              </p:sp>
              <p:sp>
                <p:nvSpPr>
                  <p:cNvPr id="52444" name="Rectangle 1130"/>
                  <p:cNvSpPr>
                    <a:spLocks noChangeArrowheads="1"/>
                  </p:cNvSpPr>
                  <p:nvPr/>
                </p:nvSpPr>
                <p:spPr bwMode="auto">
                  <a:xfrm>
                    <a:off x="4523" y="2557"/>
                    <a:ext cx="10" cy="40"/>
                  </a:xfrm>
                  <a:prstGeom prst="rect">
                    <a:avLst/>
                  </a:prstGeom>
                  <a:solidFill>
                    <a:srgbClr val="FFBF5F"/>
                  </a:solidFill>
                  <a:ln w="11113">
                    <a:solidFill>
                      <a:srgbClr val="FFBF5F"/>
                    </a:solidFill>
                    <a:miter lim="800000"/>
                    <a:headEnd/>
                    <a:tailEnd/>
                  </a:ln>
                </p:spPr>
                <p:txBody>
                  <a:bodyPr/>
                  <a:lstStyle/>
                  <a:p>
                    <a:endParaRPr lang="en-US"/>
                  </a:p>
                </p:txBody>
              </p:sp>
              <p:sp>
                <p:nvSpPr>
                  <p:cNvPr id="52445" name="Rectangle 1131"/>
                  <p:cNvSpPr>
                    <a:spLocks noChangeArrowheads="1"/>
                  </p:cNvSpPr>
                  <p:nvPr/>
                </p:nvSpPr>
                <p:spPr bwMode="auto">
                  <a:xfrm>
                    <a:off x="4523" y="2616"/>
                    <a:ext cx="10" cy="10"/>
                  </a:xfrm>
                  <a:prstGeom prst="rect">
                    <a:avLst/>
                  </a:prstGeom>
                  <a:solidFill>
                    <a:srgbClr val="7F3F00"/>
                  </a:solidFill>
                  <a:ln w="11113">
                    <a:solidFill>
                      <a:srgbClr val="7F3F00"/>
                    </a:solidFill>
                    <a:miter lim="800000"/>
                    <a:headEnd/>
                    <a:tailEnd/>
                  </a:ln>
                </p:spPr>
                <p:txBody>
                  <a:bodyPr/>
                  <a:lstStyle/>
                  <a:p>
                    <a:endParaRPr lang="en-US"/>
                  </a:p>
                </p:txBody>
              </p:sp>
              <p:sp>
                <p:nvSpPr>
                  <p:cNvPr id="52446" name="Oval 1132"/>
                  <p:cNvSpPr>
                    <a:spLocks noChangeArrowheads="1"/>
                  </p:cNvSpPr>
                  <p:nvPr/>
                </p:nvSpPr>
                <p:spPr bwMode="auto">
                  <a:xfrm>
                    <a:off x="4507" y="2590"/>
                    <a:ext cx="20" cy="23"/>
                  </a:xfrm>
                  <a:prstGeom prst="ellipse">
                    <a:avLst/>
                  </a:prstGeom>
                  <a:solidFill>
                    <a:srgbClr val="FFBF7F"/>
                  </a:solidFill>
                  <a:ln w="9525">
                    <a:noFill/>
                    <a:round/>
                    <a:headEnd/>
                    <a:tailEnd/>
                  </a:ln>
                </p:spPr>
                <p:txBody>
                  <a:bodyPr/>
                  <a:lstStyle/>
                  <a:p>
                    <a:endParaRPr lang="en-US"/>
                  </a:p>
                </p:txBody>
              </p:sp>
            </p:grpSp>
            <p:grpSp>
              <p:nvGrpSpPr>
                <p:cNvPr id="52343" name="Group 1133"/>
                <p:cNvGrpSpPr>
                  <a:grpSpLocks/>
                </p:cNvGrpSpPr>
                <p:nvPr/>
              </p:nvGrpSpPr>
              <p:grpSpPr bwMode="auto">
                <a:xfrm>
                  <a:off x="4582" y="2335"/>
                  <a:ext cx="36" cy="52"/>
                  <a:chOff x="4582" y="2335"/>
                  <a:chExt cx="36" cy="52"/>
                </a:xfrm>
              </p:grpSpPr>
              <p:sp>
                <p:nvSpPr>
                  <p:cNvPr id="52431" name="Rectangle 1134"/>
                  <p:cNvSpPr>
                    <a:spLocks noChangeArrowheads="1"/>
                  </p:cNvSpPr>
                  <p:nvPr/>
                </p:nvSpPr>
                <p:spPr bwMode="auto">
                  <a:xfrm>
                    <a:off x="4585" y="2351"/>
                    <a:ext cx="33" cy="36"/>
                  </a:xfrm>
                  <a:prstGeom prst="rect">
                    <a:avLst/>
                  </a:prstGeom>
                  <a:solidFill>
                    <a:srgbClr val="FF9F1F"/>
                  </a:solidFill>
                  <a:ln w="11113">
                    <a:solidFill>
                      <a:srgbClr val="7F3F00"/>
                    </a:solidFill>
                    <a:miter lim="800000"/>
                    <a:headEnd/>
                    <a:tailEnd/>
                  </a:ln>
                </p:spPr>
                <p:txBody>
                  <a:bodyPr/>
                  <a:lstStyle/>
                  <a:p>
                    <a:endParaRPr lang="en-US"/>
                  </a:p>
                </p:txBody>
              </p:sp>
              <p:sp>
                <p:nvSpPr>
                  <p:cNvPr id="52432" name="Freeform 1135"/>
                  <p:cNvSpPr>
                    <a:spLocks/>
                  </p:cNvSpPr>
                  <p:nvPr/>
                </p:nvSpPr>
                <p:spPr bwMode="auto">
                  <a:xfrm>
                    <a:off x="4582" y="2335"/>
                    <a:ext cx="26" cy="7"/>
                  </a:xfrm>
                  <a:custGeom>
                    <a:avLst/>
                    <a:gdLst>
                      <a:gd name="T0" fmla="*/ 0 w 26"/>
                      <a:gd name="T1" fmla="*/ 7 h 7"/>
                      <a:gd name="T2" fmla="*/ 0 w 26"/>
                      <a:gd name="T3" fmla="*/ 7 h 7"/>
                      <a:gd name="T4" fmla="*/ 26 w 26"/>
                      <a:gd name="T5" fmla="*/ 7 h 7"/>
                      <a:gd name="T6" fmla="*/ 17 w 26"/>
                      <a:gd name="T7" fmla="*/ 0 h 7"/>
                      <a:gd name="T8" fmla="*/ 10 w 26"/>
                      <a:gd name="T9" fmla="*/ 0 h 7"/>
                      <a:gd name="T10" fmla="*/ 0 w 26"/>
                      <a:gd name="T11" fmla="*/ 0 h 7"/>
                      <a:gd name="T12" fmla="*/ 0 w 26"/>
                      <a:gd name="T13" fmla="*/ 7 h 7"/>
                      <a:gd name="T14" fmla="*/ 0 60000 65536"/>
                      <a:gd name="T15" fmla="*/ 0 60000 65536"/>
                      <a:gd name="T16" fmla="*/ 0 60000 65536"/>
                      <a:gd name="T17" fmla="*/ 0 60000 65536"/>
                      <a:gd name="T18" fmla="*/ 0 60000 65536"/>
                      <a:gd name="T19" fmla="*/ 0 60000 65536"/>
                      <a:gd name="T20" fmla="*/ 0 60000 65536"/>
                      <a:gd name="T21" fmla="*/ 0 w 26"/>
                      <a:gd name="T22" fmla="*/ 0 h 7"/>
                      <a:gd name="T23" fmla="*/ 26 w 2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7">
                        <a:moveTo>
                          <a:pt x="0" y="7"/>
                        </a:moveTo>
                        <a:lnTo>
                          <a:pt x="0" y="7"/>
                        </a:lnTo>
                        <a:lnTo>
                          <a:pt x="26" y="7"/>
                        </a:lnTo>
                        <a:lnTo>
                          <a:pt x="17" y="0"/>
                        </a:lnTo>
                        <a:lnTo>
                          <a:pt x="10" y="0"/>
                        </a:lnTo>
                        <a:lnTo>
                          <a:pt x="0" y="0"/>
                        </a:lnTo>
                        <a:lnTo>
                          <a:pt x="0" y="7"/>
                        </a:lnTo>
                        <a:close/>
                      </a:path>
                    </a:pathLst>
                  </a:custGeom>
                  <a:solidFill>
                    <a:srgbClr val="BF7F3F"/>
                  </a:solidFill>
                  <a:ln w="9525">
                    <a:noFill/>
                    <a:round/>
                    <a:headEnd/>
                    <a:tailEnd/>
                  </a:ln>
                </p:spPr>
                <p:txBody>
                  <a:bodyPr/>
                  <a:lstStyle/>
                  <a:p>
                    <a:endParaRPr lang="en-US"/>
                  </a:p>
                </p:txBody>
              </p:sp>
              <p:sp>
                <p:nvSpPr>
                  <p:cNvPr id="52433" name="Freeform 1136"/>
                  <p:cNvSpPr>
                    <a:spLocks/>
                  </p:cNvSpPr>
                  <p:nvPr/>
                </p:nvSpPr>
                <p:spPr bwMode="auto">
                  <a:xfrm>
                    <a:off x="4582" y="2335"/>
                    <a:ext cx="33" cy="13"/>
                  </a:xfrm>
                  <a:custGeom>
                    <a:avLst/>
                    <a:gdLst>
                      <a:gd name="T0" fmla="*/ 33 w 33"/>
                      <a:gd name="T1" fmla="*/ 13 h 13"/>
                      <a:gd name="T2" fmla="*/ 23 w 33"/>
                      <a:gd name="T3" fmla="*/ 0 h 13"/>
                      <a:gd name="T4" fmla="*/ 10 w 33"/>
                      <a:gd name="T5" fmla="*/ 0 h 13"/>
                      <a:gd name="T6" fmla="*/ 0 w 33"/>
                      <a:gd name="T7" fmla="*/ 13 h 13"/>
                      <a:gd name="T8" fmla="*/ 0 60000 65536"/>
                      <a:gd name="T9" fmla="*/ 0 60000 65536"/>
                      <a:gd name="T10" fmla="*/ 0 60000 65536"/>
                      <a:gd name="T11" fmla="*/ 0 60000 65536"/>
                      <a:gd name="T12" fmla="*/ 0 w 33"/>
                      <a:gd name="T13" fmla="*/ 0 h 13"/>
                      <a:gd name="T14" fmla="*/ 33 w 33"/>
                      <a:gd name="T15" fmla="*/ 13 h 13"/>
                    </a:gdLst>
                    <a:ahLst/>
                    <a:cxnLst>
                      <a:cxn ang="T8">
                        <a:pos x="T0" y="T1"/>
                      </a:cxn>
                      <a:cxn ang="T9">
                        <a:pos x="T2" y="T3"/>
                      </a:cxn>
                      <a:cxn ang="T10">
                        <a:pos x="T4" y="T5"/>
                      </a:cxn>
                      <a:cxn ang="T11">
                        <a:pos x="T6" y="T7"/>
                      </a:cxn>
                    </a:cxnLst>
                    <a:rect l="T12" t="T13" r="T14" b="T15"/>
                    <a:pathLst>
                      <a:path w="33" h="13">
                        <a:moveTo>
                          <a:pt x="33" y="13"/>
                        </a:moveTo>
                        <a:lnTo>
                          <a:pt x="23" y="0"/>
                        </a:lnTo>
                        <a:lnTo>
                          <a:pt x="10" y="0"/>
                        </a:lnTo>
                        <a:lnTo>
                          <a:pt x="0" y="13"/>
                        </a:lnTo>
                      </a:path>
                    </a:pathLst>
                  </a:custGeom>
                  <a:noFill/>
                  <a:ln w="11113">
                    <a:solidFill>
                      <a:srgbClr val="7F3F00"/>
                    </a:solidFill>
                    <a:prstDash val="solid"/>
                    <a:round/>
                    <a:headEnd/>
                    <a:tailEnd/>
                  </a:ln>
                </p:spPr>
                <p:txBody>
                  <a:bodyPr/>
                  <a:lstStyle/>
                  <a:p>
                    <a:endParaRPr lang="en-US"/>
                  </a:p>
                </p:txBody>
              </p:sp>
              <p:sp>
                <p:nvSpPr>
                  <p:cNvPr id="52434" name="Freeform 1137"/>
                  <p:cNvSpPr>
                    <a:spLocks/>
                  </p:cNvSpPr>
                  <p:nvPr/>
                </p:nvSpPr>
                <p:spPr bwMode="auto">
                  <a:xfrm>
                    <a:off x="4582" y="2335"/>
                    <a:ext cx="26" cy="7"/>
                  </a:xfrm>
                  <a:custGeom>
                    <a:avLst/>
                    <a:gdLst>
                      <a:gd name="T0" fmla="*/ 0 w 26"/>
                      <a:gd name="T1" fmla="*/ 7 h 7"/>
                      <a:gd name="T2" fmla="*/ 0 w 26"/>
                      <a:gd name="T3" fmla="*/ 7 h 7"/>
                      <a:gd name="T4" fmla="*/ 26 w 26"/>
                      <a:gd name="T5" fmla="*/ 7 h 7"/>
                      <a:gd name="T6" fmla="*/ 17 w 26"/>
                      <a:gd name="T7" fmla="*/ 0 h 7"/>
                      <a:gd name="T8" fmla="*/ 10 w 26"/>
                      <a:gd name="T9" fmla="*/ 0 h 7"/>
                      <a:gd name="T10" fmla="*/ 0 w 26"/>
                      <a:gd name="T11" fmla="*/ 7 h 7"/>
                      <a:gd name="T12" fmla="*/ 0 60000 65536"/>
                      <a:gd name="T13" fmla="*/ 0 60000 65536"/>
                      <a:gd name="T14" fmla="*/ 0 60000 65536"/>
                      <a:gd name="T15" fmla="*/ 0 60000 65536"/>
                      <a:gd name="T16" fmla="*/ 0 60000 65536"/>
                      <a:gd name="T17" fmla="*/ 0 60000 65536"/>
                      <a:gd name="T18" fmla="*/ 0 w 26"/>
                      <a:gd name="T19" fmla="*/ 0 h 7"/>
                      <a:gd name="T20" fmla="*/ 26 w 26"/>
                      <a:gd name="T21" fmla="*/ 7 h 7"/>
                    </a:gdLst>
                    <a:ahLst/>
                    <a:cxnLst>
                      <a:cxn ang="T12">
                        <a:pos x="T0" y="T1"/>
                      </a:cxn>
                      <a:cxn ang="T13">
                        <a:pos x="T2" y="T3"/>
                      </a:cxn>
                      <a:cxn ang="T14">
                        <a:pos x="T4" y="T5"/>
                      </a:cxn>
                      <a:cxn ang="T15">
                        <a:pos x="T6" y="T7"/>
                      </a:cxn>
                      <a:cxn ang="T16">
                        <a:pos x="T8" y="T9"/>
                      </a:cxn>
                      <a:cxn ang="T17">
                        <a:pos x="T10" y="T11"/>
                      </a:cxn>
                    </a:cxnLst>
                    <a:rect l="T18" t="T19" r="T20" b="T21"/>
                    <a:pathLst>
                      <a:path w="26" h="7">
                        <a:moveTo>
                          <a:pt x="0" y="7"/>
                        </a:moveTo>
                        <a:lnTo>
                          <a:pt x="0" y="7"/>
                        </a:lnTo>
                        <a:lnTo>
                          <a:pt x="26" y="7"/>
                        </a:lnTo>
                        <a:lnTo>
                          <a:pt x="17" y="0"/>
                        </a:lnTo>
                        <a:lnTo>
                          <a:pt x="10" y="0"/>
                        </a:lnTo>
                        <a:lnTo>
                          <a:pt x="0" y="7"/>
                        </a:lnTo>
                        <a:close/>
                      </a:path>
                    </a:pathLst>
                  </a:custGeom>
                  <a:solidFill>
                    <a:srgbClr val="FF9F1F"/>
                  </a:solidFill>
                  <a:ln w="9525">
                    <a:noFill/>
                    <a:round/>
                    <a:headEnd/>
                    <a:tailEnd/>
                  </a:ln>
                </p:spPr>
                <p:txBody>
                  <a:bodyPr/>
                  <a:lstStyle/>
                  <a:p>
                    <a:endParaRPr lang="en-US"/>
                  </a:p>
                </p:txBody>
              </p:sp>
              <p:sp>
                <p:nvSpPr>
                  <p:cNvPr id="52435" name="Freeform 1138"/>
                  <p:cNvSpPr>
                    <a:spLocks/>
                  </p:cNvSpPr>
                  <p:nvPr/>
                </p:nvSpPr>
                <p:spPr bwMode="auto">
                  <a:xfrm>
                    <a:off x="4582" y="2335"/>
                    <a:ext cx="33" cy="13"/>
                  </a:xfrm>
                  <a:custGeom>
                    <a:avLst/>
                    <a:gdLst>
                      <a:gd name="T0" fmla="*/ 0 w 33"/>
                      <a:gd name="T1" fmla="*/ 13 h 13"/>
                      <a:gd name="T2" fmla="*/ 33 w 33"/>
                      <a:gd name="T3" fmla="*/ 13 h 13"/>
                      <a:gd name="T4" fmla="*/ 23 w 33"/>
                      <a:gd name="T5" fmla="*/ 0 h 13"/>
                      <a:gd name="T6" fmla="*/ 10 w 33"/>
                      <a:gd name="T7" fmla="*/ 0 h 13"/>
                      <a:gd name="T8" fmla="*/ 0 w 33"/>
                      <a:gd name="T9" fmla="*/ 13 h 13"/>
                      <a:gd name="T10" fmla="*/ 0 60000 65536"/>
                      <a:gd name="T11" fmla="*/ 0 60000 65536"/>
                      <a:gd name="T12" fmla="*/ 0 60000 65536"/>
                      <a:gd name="T13" fmla="*/ 0 60000 65536"/>
                      <a:gd name="T14" fmla="*/ 0 60000 65536"/>
                      <a:gd name="T15" fmla="*/ 0 w 33"/>
                      <a:gd name="T16" fmla="*/ 0 h 13"/>
                      <a:gd name="T17" fmla="*/ 33 w 33"/>
                      <a:gd name="T18" fmla="*/ 13 h 13"/>
                    </a:gdLst>
                    <a:ahLst/>
                    <a:cxnLst>
                      <a:cxn ang="T10">
                        <a:pos x="T0" y="T1"/>
                      </a:cxn>
                      <a:cxn ang="T11">
                        <a:pos x="T2" y="T3"/>
                      </a:cxn>
                      <a:cxn ang="T12">
                        <a:pos x="T4" y="T5"/>
                      </a:cxn>
                      <a:cxn ang="T13">
                        <a:pos x="T6" y="T7"/>
                      </a:cxn>
                      <a:cxn ang="T14">
                        <a:pos x="T8" y="T9"/>
                      </a:cxn>
                    </a:cxnLst>
                    <a:rect l="T15" t="T16" r="T17" b="T18"/>
                    <a:pathLst>
                      <a:path w="33" h="13">
                        <a:moveTo>
                          <a:pt x="0" y="13"/>
                        </a:moveTo>
                        <a:lnTo>
                          <a:pt x="33" y="13"/>
                        </a:lnTo>
                        <a:lnTo>
                          <a:pt x="23" y="0"/>
                        </a:lnTo>
                        <a:lnTo>
                          <a:pt x="10" y="0"/>
                        </a:lnTo>
                        <a:lnTo>
                          <a:pt x="0" y="13"/>
                        </a:lnTo>
                      </a:path>
                    </a:pathLst>
                  </a:custGeom>
                  <a:noFill/>
                  <a:ln w="11113">
                    <a:solidFill>
                      <a:srgbClr val="FF9F1F"/>
                    </a:solidFill>
                    <a:prstDash val="solid"/>
                    <a:round/>
                    <a:headEnd/>
                    <a:tailEnd/>
                  </a:ln>
                </p:spPr>
                <p:txBody>
                  <a:bodyPr/>
                  <a:lstStyle/>
                  <a:p>
                    <a:endParaRPr lang="en-US"/>
                  </a:p>
                </p:txBody>
              </p:sp>
              <p:sp>
                <p:nvSpPr>
                  <p:cNvPr id="52436" name="Rectangle 1139"/>
                  <p:cNvSpPr>
                    <a:spLocks noChangeArrowheads="1"/>
                  </p:cNvSpPr>
                  <p:nvPr/>
                </p:nvSpPr>
                <p:spPr bwMode="auto">
                  <a:xfrm>
                    <a:off x="4585" y="2374"/>
                    <a:ext cx="33" cy="13"/>
                  </a:xfrm>
                  <a:prstGeom prst="rect">
                    <a:avLst/>
                  </a:prstGeom>
                  <a:solidFill>
                    <a:srgbClr val="FFBF5F"/>
                  </a:solidFill>
                  <a:ln w="11113">
                    <a:solidFill>
                      <a:srgbClr val="7F3F00"/>
                    </a:solidFill>
                    <a:miter lim="800000"/>
                    <a:headEnd/>
                    <a:tailEnd/>
                  </a:ln>
                </p:spPr>
                <p:txBody>
                  <a:bodyPr/>
                  <a:lstStyle/>
                  <a:p>
                    <a:endParaRPr lang="en-US"/>
                  </a:p>
                </p:txBody>
              </p:sp>
              <p:sp>
                <p:nvSpPr>
                  <p:cNvPr id="52437" name="Rectangle 1140"/>
                  <p:cNvSpPr>
                    <a:spLocks noChangeArrowheads="1"/>
                  </p:cNvSpPr>
                  <p:nvPr/>
                </p:nvSpPr>
                <p:spPr bwMode="auto">
                  <a:xfrm>
                    <a:off x="4585" y="2351"/>
                    <a:ext cx="33" cy="27"/>
                  </a:xfrm>
                  <a:prstGeom prst="rect">
                    <a:avLst/>
                  </a:prstGeom>
                  <a:solidFill>
                    <a:srgbClr val="FFBF5F"/>
                  </a:solidFill>
                  <a:ln w="11113">
                    <a:solidFill>
                      <a:srgbClr val="7F3F00"/>
                    </a:solidFill>
                    <a:miter lim="800000"/>
                    <a:headEnd/>
                    <a:tailEnd/>
                  </a:ln>
                </p:spPr>
                <p:txBody>
                  <a:bodyPr/>
                  <a:lstStyle/>
                  <a:p>
                    <a:endParaRPr lang="en-US"/>
                  </a:p>
                </p:txBody>
              </p:sp>
            </p:grpSp>
            <p:grpSp>
              <p:nvGrpSpPr>
                <p:cNvPr id="52344" name="Group 1141"/>
                <p:cNvGrpSpPr>
                  <a:grpSpLocks/>
                </p:cNvGrpSpPr>
                <p:nvPr/>
              </p:nvGrpSpPr>
              <p:grpSpPr bwMode="auto">
                <a:xfrm>
                  <a:off x="4494" y="2335"/>
                  <a:ext cx="46" cy="52"/>
                  <a:chOff x="4494" y="2335"/>
                  <a:chExt cx="46" cy="52"/>
                </a:xfrm>
              </p:grpSpPr>
              <p:sp>
                <p:nvSpPr>
                  <p:cNvPr id="52424" name="Rectangle 1142"/>
                  <p:cNvSpPr>
                    <a:spLocks noChangeArrowheads="1"/>
                  </p:cNvSpPr>
                  <p:nvPr/>
                </p:nvSpPr>
                <p:spPr bwMode="auto">
                  <a:xfrm>
                    <a:off x="4510" y="2351"/>
                    <a:ext cx="23" cy="36"/>
                  </a:xfrm>
                  <a:prstGeom prst="rect">
                    <a:avLst/>
                  </a:prstGeom>
                  <a:solidFill>
                    <a:srgbClr val="FF9F1F"/>
                  </a:solidFill>
                  <a:ln w="11113">
                    <a:solidFill>
                      <a:srgbClr val="7F3F00"/>
                    </a:solidFill>
                    <a:miter lim="800000"/>
                    <a:headEnd/>
                    <a:tailEnd/>
                  </a:ln>
                </p:spPr>
                <p:txBody>
                  <a:bodyPr/>
                  <a:lstStyle/>
                  <a:p>
                    <a:endParaRPr lang="en-US"/>
                  </a:p>
                </p:txBody>
              </p:sp>
              <p:sp>
                <p:nvSpPr>
                  <p:cNvPr id="52425" name="Freeform 1143"/>
                  <p:cNvSpPr>
                    <a:spLocks/>
                  </p:cNvSpPr>
                  <p:nvPr/>
                </p:nvSpPr>
                <p:spPr bwMode="auto">
                  <a:xfrm>
                    <a:off x="4494" y="2335"/>
                    <a:ext cx="39" cy="7"/>
                  </a:xfrm>
                  <a:custGeom>
                    <a:avLst/>
                    <a:gdLst>
                      <a:gd name="T0" fmla="*/ 0 w 39"/>
                      <a:gd name="T1" fmla="*/ 7 h 7"/>
                      <a:gd name="T2" fmla="*/ 0 w 39"/>
                      <a:gd name="T3" fmla="*/ 7 h 7"/>
                      <a:gd name="T4" fmla="*/ 39 w 39"/>
                      <a:gd name="T5" fmla="*/ 7 h 7"/>
                      <a:gd name="T6" fmla="*/ 29 w 39"/>
                      <a:gd name="T7" fmla="*/ 0 h 7"/>
                      <a:gd name="T8" fmla="*/ 20 w 39"/>
                      <a:gd name="T9" fmla="*/ 0 h 7"/>
                      <a:gd name="T10" fmla="*/ 0 w 39"/>
                      <a:gd name="T11" fmla="*/ 7 h 7"/>
                      <a:gd name="T12" fmla="*/ 0 60000 65536"/>
                      <a:gd name="T13" fmla="*/ 0 60000 65536"/>
                      <a:gd name="T14" fmla="*/ 0 60000 65536"/>
                      <a:gd name="T15" fmla="*/ 0 60000 65536"/>
                      <a:gd name="T16" fmla="*/ 0 60000 65536"/>
                      <a:gd name="T17" fmla="*/ 0 60000 65536"/>
                      <a:gd name="T18" fmla="*/ 0 w 39"/>
                      <a:gd name="T19" fmla="*/ 0 h 7"/>
                      <a:gd name="T20" fmla="*/ 39 w 39"/>
                      <a:gd name="T21" fmla="*/ 7 h 7"/>
                    </a:gdLst>
                    <a:ahLst/>
                    <a:cxnLst>
                      <a:cxn ang="T12">
                        <a:pos x="T0" y="T1"/>
                      </a:cxn>
                      <a:cxn ang="T13">
                        <a:pos x="T2" y="T3"/>
                      </a:cxn>
                      <a:cxn ang="T14">
                        <a:pos x="T4" y="T5"/>
                      </a:cxn>
                      <a:cxn ang="T15">
                        <a:pos x="T6" y="T7"/>
                      </a:cxn>
                      <a:cxn ang="T16">
                        <a:pos x="T8" y="T9"/>
                      </a:cxn>
                      <a:cxn ang="T17">
                        <a:pos x="T10" y="T11"/>
                      </a:cxn>
                    </a:cxnLst>
                    <a:rect l="T18" t="T19" r="T20" b="T21"/>
                    <a:pathLst>
                      <a:path w="39" h="7">
                        <a:moveTo>
                          <a:pt x="0" y="7"/>
                        </a:moveTo>
                        <a:lnTo>
                          <a:pt x="0" y="7"/>
                        </a:lnTo>
                        <a:lnTo>
                          <a:pt x="39" y="7"/>
                        </a:lnTo>
                        <a:lnTo>
                          <a:pt x="29" y="0"/>
                        </a:lnTo>
                        <a:lnTo>
                          <a:pt x="20" y="0"/>
                        </a:lnTo>
                        <a:lnTo>
                          <a:pt x="0" y="7"/>
                        </a:lnTo>
                        <a:close/>
                      </a:path>
                    </a:pathLst>
                  </a:custGeom>
                  <a:solidFill>
                    <a:srgbClr val="BF7F3F"/>
                  </a:solidFill>
                  <a:ln w="9525">
                    <a:noFill/>
                    <a:round/>
                    <a:headEnd/>
                    <a:tailEnd/>
                  </a:ln>
                </p:spPr>
                <p:txBody>
                  <a:bodyPr/>
                  <a:lstStyle/>
                  <a:p>
                    <a:endParaRPr lang="en-US"/>
                  </a:p>
                </p:txBody>
              </p:sp>
              <p:sp>
                <p:nvSpPr>
                  <p:cNvPr id="52426" name="Freeform 1144"/>
                  <p:cNvSpPr>
                    <a:spLocks/>
                  </p:cNvSpPr>
                  <p:nvPr/>
                </p:nvSpPr>
                <p:spPr bwMode="auto">
                  <a:xfrm>
                    <a:off x="4507" y="2335"/>
                    <a:ext cx="33" cy="13"/>
                  </a:xfrm>
                  <a:custGeom>
                    <a:avLst/>
                    <a:gdLst>
                      <a:gd name="T0" fmla="*/ 33 w 33"/>
                      <a:gd name="T1" fmla="*/ 13 h 13"/>
                      <a:gd name="T2" fmla="*/ 20 w 33"/>
                      <a:gd name="T3" fmla="*/ 0 h 13"/>
                      <a:gd name="T4" fmla="*/ 10 w 33"/>
                      <a:gd name="T5" fmla="*/ 0 h 13"/>
                      <a:gd name="T6" fmla="*/ 0 w 33"/>
                      <a:gd name="T7" fmla="*/ 13 h 13"/>
                      <a:gd name="T8" fmla="*/ 0 60000 65536"/>
                      <a:gd name="T9" fmla="*/ 0 60000 65536"/>
                      <a:gd name="T10" fmla="*/ 0 60000 65536"/>
                      <a:gd name="T11" fmla="*/ 0 60000 65536"/>
                      <a:gd name="T12" fmla="*/ 0 w 33"/>
                      <a:gd name="T13" fmla="*/ 0 h 13"/>
                      <a:gd name="T14" fmla="*/ 33 w 33"/>
                      <a:gd name="T15" fmla="*/ 13 h 13"/>
                    </a:gdLst>
                    <a:ahLst/>
                    <a:cxnLst>
                      <a:cxn ang="T8">
                        <a:pos x="T0" y="T1"/>
                      </a:cxn>
                      <a:cxn ang="T9">
                        <a:pos x="T2" y="T3"/>
                      </a:cxn>
                      <a:cxn ang="T10">
                        <a:pos x="T4" y="T5"/>
                      </a:cxn>
                      <a:cxn ang="T11">
                        <a:pos x="T6" y="T7"/>
                      </a:cxn>
                    </a:cxnLst>
                    <a:rect l="T12" t="T13" r="T14" b="T15"/>
                    <a:pathLst>
                      <a:path w="33" h="13">
                        <a:moveTo>
                          <a:pt x="33" y="13"/>
                        </a:moveTo>
                        <a:lnTo>
                          <a:pt x="20" y="0"/>
                        </a:lnTo>
                        <a:lnTo>
                          <a:pt x="10" y="0"/>
                        </a:lnTo>
                        <a:lnTo>
                          <a:pt x="0" y="13"/>
                        </a:lnTo>
                      </a:path>
                    </a:pathLst>
                  </a:custGeom>
                  <a:noFill/>
                  <a:ln w="11113">
                    <a:solidFill>
                      <a:srgbClr val="7F3F00"/>
                    </a:solidFill>
                    <a:prstDash val="solid"/>
                    <a:round/>
                    <a:headEnd/>
                    <a:tailEnd/>
                  </a:ln>
                </p:spPr>
                <p:txBody>
                  <a:bodyPr/>
                  <a:lstStyle/>
                  <a:p>
                    <a:endParaRPr lang="en-US"/>
                  </a:p>
                </p:txBody>
              </p:sp>
              <p:sp>
                <p:nvSpPr>
                  <p:cNvPr id="52427" name="Freeform 1145"/>
                  <p:cNvSpPr>
                    <a:spLocks/>
                  </p:cNvSpPr>
                  <p:nvPr/>
                </p:nvSpPr>
                <p:spPr bwMode="auto">
                  <a:xfrm>
                    <a:off x="4507" y="2335"/>
                    <a:ext cx="26" cy="7"/>
                  </a:xfrm>
                  <a:custGeom>
                    <a:avLst/>
                    <a:gdLst>
                      <a:gd name="T0" fmla="*/ 0 w 26"/>
                      <a:gd name="T1" fmla="*/ 7 h 7"/>
                      <a:gd name="T2" fmla="*/ 0 w 26"/>
                      <a:gd name="T3" fmla="*/ 7 h 7"/>
                      <a:gd name="T4" fmla="*/ 26 w 26"/>
                      <a:gd name="T5" fmla="*/ 7 h 7"/>
                      <a:gd name="T6" fmla="*/ 16 w 26"/>
                      <a:gd name="T7" fmla="*/ 0 h 7"/>
                      <a:gd name="T8" fmla="*/ 7 w 26"/>
                      <a:gd name="T9" fmla="*/ 0 h 7"/>
                      <a:gd name="T10" fmla="*/ 0 w 26"/>
                      <a:gd name="T11" fmla="*/ 7 h 7"/>
                      <a:gd name="T12" fmla="*/ 0 60000 65536"/>
                      <a:gd name="T13" fmla="*/ 0 60000 65536"/>
                      <a:gd name="T14" fmla="*/ 0 60000 65536"/>
                      <a:gd name="T15" fmla="*/ 0 60000 65536"/>
                      <a:gd name="T16" fmla="*/ 0 60000 65536"/>
                      <a:gd name="T17" fmla="*/ 0 60000 65536"/>
                      <a:gd name="T18" fmla="*/ 0 w 26"/>
                      <a:gd name="T19" fmla="*/ 0 h 7"/>
                      <a:gd name="T20" fmla="*/ 26 w 26"/>
                      <a:gd name="T21" fmla="*/ 7 h 7"/>
                    </a:gdLst>
                    <a:ahLst/>
                    <a:cxnLst>
                      <a:cxn ang="T12">
                        <a:pos x="T0" y="T1"/>
                      </a:cxn>
                      <a:cxn ang="T13">
                        <a:pos x="T2" y="T3"/>
                      </a:cxn>
                      <a:cxn ang="T14">
                        <a:pos x="T4" y="T5"/>
                      </a:cxn>
                      <a:cxn ang="T15">
                        <a:pos x="T6" y="T7"/>
                      </a:cxn>
                      <a:cxn ang="T16">
                        <a:pos x="T8" y="T9"/>
                      </a:cxn>
                      <a:cxn ang="T17">
                        <a:pos x="T10" y="T11"/>
                      </a:cxn>
                    </a:cxnLst>
                    <a:rect l="T18" t="T19" r="T20" b="T21"/>
                    <a:pathLst>
                      <a:path w="26" h="7">
                        <a:moveTo>
                          <a:pt x="0" y="7"/>
                        </a:moveTo>
                        <a:lnTo>
                          <a:pt x="0" y="7"/>
                        </a:lnTo>
                        <a:lnTo>
                          <a:pt x="26" y="7"/>
                        </a:lnTo>
                        <a:lnTo>
                          <a:pt x="16" y="0"/>
                        </a:lnTo>
                        <a:lnTo>
                          <a:pt x="7" y="0"/>
                        </a:lnTo>
                        <a:lnTo>
                          <a:pt x="0" y="7"/>
                        </a:lnTo>
                        <a:close/>
                      </a:path>
                    </a:pathLst>
                  </a:custGeom>
                  <a:solidFill>
                    <a:srgbClr val="FF9F1F"/>
                  </a:solidFill>
                  <a:ln w="9525">
                    <a:noFill/>
                    <a:round/>
                    <a:headEnd/>
                    <a:tailEnd/>
                  </a:ln>
                </p:spPr>
                <p:txBody>
                  <a:bodyPr/>
                  <a:lstStyle/>
                  <a:p>
                    <a:endParaRPr lang="en-US"/>
                  </a:p>
                </p:txBody>
              </p:sp>
              <p:sp>
                <p:nvSpPr>
                  <p:cNvPr id="52428" name="Freeform 1146"/>
                  <p:cNvSpPr>
                    <a:spLocks/>
                  </p:cNvSpPr>
                  <p:nvPr/>
                </p:nvSpPr>
                <p:spPr bwMode="auto">
                  <a:xfrm>
                    <a:off x="4507" y="2335"/>
                    <a:ext cx="33" cy="13"/>
                  </a:xfrm>
                  <a:custGeom>
                    <a:avLst/>
                    <a:gdLst>
                      <a:gd name="T0" fmla="*/ 0 w 33"/>
                      <a:gd name="T1" fmla="*/ 13 h 13"/>
                      <a:gd name="T2" fmla="*/ 33 w 33"/>
                      <a:gd name="T3" fmla="*/ 13 h 13"/>
                      <a:gd name="T4" fmla="*/ 20 w 33"/>
                      <a:gd name="T5" fmla="*/ 0 h 13"/>
                      <a:gd name="T6" fmla="*/ 10 w 33"/>
                      <a:gd name="T7" fmla="*/ 0 h 13"/>
                      <a:gd name="T8" fmla="*/ 0 w 33"/>
                      <a:gd name="T9" fmla="*/ 13 h 13"/>
                      <a:gd name="T10" fmla="*/ 0 60000 65536"/>
                      <a:gd name="T11" fmla="*/ 0 60000 65536"/>
                      <a:gd name="T12" fmla="*/ 0 60000 65536"/>
                      <a:gd name="T13" fmla="*/ 0 60000 65536"/>
                      <a:gd name="T14" fmla="*/ 0 60000 65536"/>
                      <a:gd name="T15" fmla="*/ 0 w 33"/>
                      <a:gd name="T16" fmla="*/ 0 h 13"/>
                      <a:gd name="T17" fmla="*/ 33 w 33"/>
                      <a:gd name="T18" fmla="*/ 13 h 13"/>
                    </a:gdLst>
                    <a:ahLst/>
                    <a:cxnLst>
                      <a:cxn ang="T10">
                        <a:pos x="T0" y="T1"/>
                      </a:cxn>
                      <a:cxn ang="T11">
                        <a:pos x="T2" y="T3"/>
                      </a:cxn>
                      <a:cxn ang="T12">
                        <a:pos x="T4" y="T5"/>
                      </a:cxn>
                      <a:cxn ang="T13">
                        <a:pos x="T6" y="T7"/>
                      </a:cxn>
                      <a:cxn ang="T14">
                        <a:pos x="T8" y="T9"/>
                      </a:cxn>
                    </a:cxnLst>
                    <a:rect l="T15" t="T16" r="T17" b="T18"/>
                    <a:pathLst>
                      <a:path w="33" h="13">
                        <a:moveTo>
                          <a:pt x="0" y="13"/>
                        </a:moveTo>
                        <a:lnTo>
                          <a:pt x="33" y="13"/>
                        </a:lnTo>
                        <a:lnTo>
                          <a:pt x="20" y="0"/>
                        </a:lnTo>
                        <a:lnTo>
                          <a:pt x="10" y="0"/>
                        </a:lnTo>
                        <a:lnTo>
                          <a:pt x="0" y="13"/>
                        </a:lnTo>
                      </a:path>
                    </a:pathLst>
                  </a:custGeom>
                  <a:noFill/>
                  <a:ln w="11113">
                    <a:solidFill>
                      <a:srgbClr val="FF9F1F"/>
                    </a:solidFill>
                    <a:prstDash val="solid"/>
                    <a:round/>
                    <a:headEnd/>
                    <a:tailEnd/>
                  </a:ln>
                </p:spPr>
                <p:txBody>
                  <a:bodyPr/>
                  <a:lstStyle/>
                  <a:p>
                    <a:endParaRPr lang="en-US"/>
                  </a:p>
                </p:txBody>
              </p:sp>
              <p:sp>
                <p:nvSpPr>
                  <p:cNvPr id="52429" name="Rectangle 1147"/>
                  <p:cNvSpPr>
                    <a:spLocks noChangeArrowheads="1"/>
                  </p:cNvSpPr>
                  <p:nvPr/>
                </p:nvSpPr>
                <p:spPr bwMode="auto">
                  <a:xfrm>
                    <a:off x="4510" y="2374"/>
                    <a:ext cx="23" cy="13"/>
                  </a:xfrm>
                  <a:prstGeom prst="rect">
                    <a:avLst/>
                  </a:prstGeom>
                  <a:solidFill>
                    <a:srgbClr val="FFBF5F"/>
                  </a:solidFill>
                  <a:ln w="11113">
                    <a:solidFill>
                      <a:srgbClr val="7F3F00"/>
                    </a:solidFill>
                    <a:miter lim="800000"/>
                    <a:headEnd/>
                    <a:tailEnd/>
                  </a:ln>
                </p:spPr>
                <p:txBody>
                  <a:bodyPr/>
                  <a:lstStyle/>
                  <a:p>
                    <a:endParaRPr lang="en-US"/>
                  </a:p>
                </p:txBody>
              </p:sp>
              <p:sp>
                <p:nvSpPr>
                  <p:cNvPr id="52430" name="Rectangle 1148"/>
                  <p:cNvSpPr>
                    <a:spLocks noChangeArrowheads="1"/>
                  </p:cNvSpPr>
                  <p:nvPr/>
                </p:nvSpPr>
                <p:spPr bwMode="auto">
                  <a:xfrm>
                    <a:off x="4510" y="2351"/>
                    <a:ext cx="23" cy="27"/>
                  </a:xfrm>
                  <a:prstGeom prst="rect">
                    <a:avLst/>
                  </a:prstGeom>
                  <a:solidFill>
                    <a:srgbClr val="FFBF5F"/>
                  </a:solidFill>
                  <a:ln w="11113">
                    <a:solidFill>
                      <a:srgbClr val="7F3F00"/>
                    </a:solidFill>
                    <a:miter lim="800000"/>
                    <a:headEnd/>
                    <a:tailEnd/>
                  </a:ln>
                </p:spPr>
                <p:txBody>
                  <a:bodyPr/>
                  <a:lstStyle/>
                  <a:p>
                    <a:endParaRPr lang="en-US"/>
                  </a:p>
                </p:txBody>
              </p:sp>
            </p:grpSp>
            <p:grpSp>
              <p:nvGrpSpPr>
                <p:cNvPr id="52345" name="Group 1149"/>
                <p:cNvGrpSpPr>
                  <a:grpSpLocks/>
                </p:cNvGrpSpPr>
                <p:nvPr/>
              </p:nvGrpSpPr>
              <p:grpSpPr bwMode="auto">
                <a:xfrm>
                  <a:off x="4572" y="2433"/>
                  <a:ext cx="59" cy="69"/>
                  <a:chOff x="4572" y="2433"/>
                  <a:chExt cx="59" cy="69"/>
                </a:xfrm>
              </p:grpSpPr>
              <p:grpSp>
                <p:nvGrpSpPr>
                  <p:cNvPr id="52414" name="Group 1150"/>
                  <p:cNvGrpSpPr>
                    <a:grpSpLocks/>
                  </p:cNvGrpSpPr>
                  <p:nvPr/>
                </p:nvGrpSpPr>
                <p:grpSpPr bwMode="auto">
                  <a:xfrm>
                    <a:off x="4572" y="2433"/>
                    <a:ext cx="53" cy="66"/>
                    <a:chOff x="4572" y="2433"/>
                    <a:chExt cx="53" cy="66"/>
                  </a:xfrm>
                </p:grpSpPr>
                <p:sp>
                  <p:nvSpPr>
                    <p:cNvPr id="52416" name="Freeform 1151"/>
                    <p:cNvSpPr>
                      <a:spLocks/>
                    </p:cNvSpPr>
                    <p:nvPr/>
                  </p:nvSpPr>
                  <p:spPr bwMode="auto">
                    <a:xfrm>
                      <a:off x="4572" y="2433"/>
                      <a:ext cx="46" cy="53"/>
                    </a:xfrm>
                    <a:custGeom>
                      <a:avLst/>
                      <a:gdLst>
                        <a:gd name="T0" fmla="*/ 10 w 46"/>
                        <a:gd name="T1" fmla="*/ 0 h 53"/>
                        <a:gd name="T2" fmla="*/ 10 w 46"/>
                        <a:gd name="T3" fmla="*/ 0 h 53"/>
                        <a:gd name="T4" fmla="*/ 36 w 46"/>
                        <a:gd name="T5" fmla="*/ 0 h 53"/>
                        <a:gd name="T6" fmla="*/ 36 w 46"/>
                        <a:gd name="T7" fmla="*/ 43 h 53"/>
                        <a:gd name="T8" fmla="*/ 46 w 46"/>
                        <a:gd name="T9" fmla="*/ 53 h 53"/>
                        <a:gd name="T10" fmla="*/ 0 w 46"/>
                        <a:gd name="T11" fmla="*/ 53 h 53"/>
                        <a:gd name="T12" fmla="*/ 10 w 46"/>
                        <a:gd name="T13" fmla="*/ 43 h 53"/>
                        <a:gd name="T14" fmla="*/ 10 w 46"/>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53"/>
                        <a:gd name="T26" fmla="*/ 46 w 46"/>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53">
                          <a:moveTo>
                            <a:pt x="10" y="0"/>
                          </a:moveTo>
                          <a:lnTo>
                            <a:pt x="10" y="0"/>
                          </a:lnTo>
                          <a:lnTo>
                            <a:pt x="36" y="0"/>
                          </a:lnTo>
                          <a:lnTo>
                            <a:pt x="36" y="43"/>
                          </a:lnTo>
                          <a:lnTo>
                            <a:pt x="46" y="53"/>
                          </a:lnTo>
                          <a:lnTo>
                            <a:pt x="0" y="53"/>
                          </a:lnTo>
                          <a:lnTo>
                            <a:pt x="10" y="43"/>
                          </a:lnTo>
                          <a:lnTo>
                            <a:pt x="10" y="0"/>
                          </a:lnTo>
                          <a:close/>
                        </a:path>
                      </a:pathLst>
                    </a:custGeom>
                    <a:solidFill>
                      <a:srgbClr val="BF7F3F"/>
                    </a:solidFill>
                    <a:ln w="9525">
                      <a:noFill/>
                      <a:round/>
                      <a:headEnd/>
                      <a:tailEnd/>
                    </a:ln>
                  </p:spPr>
                  <p:txBody>
                    <a:bodyPr/>
                    <a:lstStyle/>
                    <a:p>
                      <a:endParaRPr lang="en-US"/>
                    </a:p>
                  </p:txBody>
                </p:sp>
                <p:sp>
                  <p:nvSpPr>
                    <p:cNvPr id="52417" name="Freeform 1152"/>
                    <p:cNvSpPr>
                      <a:spLocks/>
                    </p:cNvSpPr>
                    <p:nvPr/>
                  </p:nvSpPr>
                  <p:spPr bwMode="auto">
                    <a:xfrm>
                      <a:off x="4572" y="2433"/>
                      <a:ext cx="53" cy="59"/>
                    </a:xfrm>
                    <a:custGeom>
                      <a:avLst/>
                      <a:gdLst>
                        <a:gd name="T0" fmla="*/ 43 w 53"/>
                        <a:gd name="T1" fmla="*/ 0 h 59"/>
                        <a:gd name="T2" fmla="*/ 43 w 53"/>
                        <a:gd name="T3" fmla="*/ 59 h 59"/>
                        <a:gd name="T4" fmla="*/ 53 w 53"/>
                        <a:gd name="T5" fmla="*/ 59 h 59"/>
                        <a:gd name="T6" fmla="*/ 0 w 53"/>
                        <a:gd name="T7" fmla="*/ 59 h 59"/>
                        <a:gd name="T8" fmla="*/ 10 w 53"/>
                        <a:gd name="T9" fmla="*/ 59 h 59"/>
                        <a:gd name="T10" fmla="*/ 10 w 53"/>
                        <a:gd name="T11" fmla="*/ 0 h 59"/>
                        <a:gd name="T12" fmla="*/ 0 60000 65536"/>
                        <a:gd name="T13" fmla="*/ 0 60000 65536"/>
                        <a:gd name="T14" fmla="*/ 0 60000 65536"/>
                        <a:gd name="T15" fmla="*/ 0 60000 65536"/>
                        <a:gd name="T16" fmla="*/ 0 60000 65536"/>
                        <a:gd name="T17" fmla="*/ 0 60000 65536"/>
                        <a:gd name="T18" fmla="*/ 0 w 53"/>
                        <a:gd name="T19" fmla="*/ 0 h 59"/>
                        <a:gd name="T20" fmla="*/ 53 w 53"/>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53" h="59">
                          <a:moveTo>
                            <a:pt x="43" y="0"/>
                          </a:moveTo>
                          <a:lnTo>
                            <a:pt x="43" y="59"/>
                          </a:lnTo>
                          <a:lnTo>
                            <a:pt x="53" y="59"/>
                          </a:lnTo>
                          <a:lnTo>
                            <a:pt x="0" y="59"/>
                          </a:lnTo>
                          <a:lnTo>
                            <a:pt x="10" y="59"/>
                          </a:lnTo>
                          <a:lnTo>
                            <a:pt x="10" y="0"/>
                          </a:lnTo>
                        </a:path>
                      </a:pathLst>
                    </a:custGeom>
                    <a:noFill/>
                    <a:ln w="11113">
                      <a:solidFill>
                        <a:srgbClr val="7F3F00"/>
                      </a:solidFill>
                      <a:prstDash val="solid"/>
                      <a:round/>
                      <a:headEnd/>
                      <a:tailEnd/>
                    </a:ln>
                  </p:spPr>
                  <p:txBody>
                    <a:bodyPr/>
                    <a:lstStyle/>
                    <a:p>
                      <a:endParaRPr lang="en-US"/>
                    </a:p>
                  </p:txBody>
                </p:sp>
                <p:grpSp>
                  <p:nvGrpSpPr>
                    <p:cNvPr id="52418" name="Group 1153"/>
                    <p:cNvGrpSpPr>
                      <a:grpSpLocks/>
                    </p:cNvGrpSpPr>
                    <p:nvPr/>
                  </p:nvGrpSpPr>
                  <p:grpSpPr bwMode="auto">
                    <a:xfrm>
                      <a:off x="4585" y="2436"/>
                      <a:ext cx="33" cy="63"/>
                      <a:chOff x="4585" y="2436"/>
                      <a:chExt cx="33" cy="63"/>
                    </a:xfrm>
                  </p:grpSpPr>
                  <p:sp>
                    <p:nvSpPr>
                      <p:cNvPr id="52419" name="Rectangle 1154"/>
                      <p:cNvSpPr>
                        <a:spLocks noChangeArrowheads="1"/>
                      </p:cNvSpPr>
                      <p:nvPr/>
                    </p:nvSpPr>
                    <p:spPr bwMode="auto">
                      <a:xfrm>
                        <a:off x="4585" y="2436"/>
                        <a:ext cx="33" cy="63"/>
                      </a:xfrm>
                      <a:prstGeom prst="rect">
                        <a:avLst/>
                      </a:prstGeom>
                      <a:solidFill>
                        <a:srgbClr val="FF9F1F"/>
                      </a:solidFill>
                      <a:ln w="11113">
                        <a:solidFill>
                          <a:srgbClr val="7F3F00"/>
                        </a:solidFill>
                        <a:miter lim="800000"/>
                        <a:headEnd/>
                        <a:tailEnd/>
                      </a:ln>
                    </p:spPr>
                    <p:txBody>
                      <a:bodyPr/>
                      <a:lstStyle/>
                      <a:p>
                        <a:endParaRPr lang="en-US"/>
                      </a:p>
                    </p:txBody>
                  </p:sp>
                  <p:sp>
                    <p:nvSpPr>
                      <p:cNvPr id="52420" name="Rectangle 1155"/>
                      <p:cNvSpPr>
                        <a:spLocks noChangeArrowheads="1"/>
                      </p:cNvSpPr>
                      <p:nvPr/>
                    </p:nvSpPr>
                    <p:spPr bwMode="auto">
                      <a:xfrm>
                        <a:off x="4608" y="2472"/>
                        <a:ext cx="10" cy="27"/>
                      </a:xfrm>
                      <a:prstGeom prst="rect">
                        <a:avLst/>
                      </a:prstGeom>
                      <a:solidFill>
                        <a:srgbClr val="FFBF5F"/>
                      </a:solidFill>
                      <a:ln w="11113">
                        <a:solidFill>
                          <a:srgbClr val="7F3F00"/>
                        </a:solidFill>
                        <a:miter lim="800000"/>
                        <a:headEnd/>
                        <a:tailEnd/>
                      </a:ln>
                    </p:spPr>
                    <p:txBody>
                      <a:bodyPr/>
                      <a:lstStyle/>
                      <a:p>
                        <a:endParaRPr lang="en-US"/>
                      </a:p>
                    </p:txBody>
                  </p:sp>
                  <p:sp>
                    <p:nvSpPr>
                      <p:cNvPr id="52421" name="Rectangle 1156"/>
                      <p:cNvSpPr>
                        <a:spLocks noChangeArrowheads="1"/>
                      </p:cNvSpPr>
                      <p:nvPr/>
                    </p:nvSpPr>
                    <p:spPr bwMode="auto">
                      <a:xfrm>
                        <a:off x="4585" y="2472"/>
                        <a:ext cx="14" cy="27"/>
                      </a:xfrm>
                      <a:prstGeom prst="rect">
                        <a:avLst/>
                      </a:prstGeom>
                      <a:solidFill>
                        <a:srgbClr val="FFBF5F"/>
                      </a:solidFill>
                      <a:ln w="11113">
                        <a:solidFill>
                          <a:srgbClr val="7F3F00"/>
                        </a:solidFill>
                        <a:miter lim="800000"/>
                        <a:headEnd/>
                        <a:tailEnd/>
                      </a:ln>
                    </p:spPr>
                    <p:txBody>
                      <a:bodyPr/>
                      <a:lstStyle/>
                      <a:p>
                        <a:endParaRPr lang="en-US"/>
                      </a:p>
                    </p:txBody>
                  </p:sp>
                  <p:sp>
                    <p:nvSpPr>
                      <p:cNvPr id="52422" name="Rectangle 1157"/>
                      <p:cNvSpPr>
                        <a:spLocks noChangeArrowheads="1"/>
                      </p:cNvSpPr>
                      <p:nvPr/>
                    </p:nvSpPr>
                    <p:spPr bwMode="auto">
                      <a:xfrm>
                        <a:off x="4608" y="2450"/>
                        <a:ext cx="10" cy="13"/>
                      </a:xfrm>
                      <a:prstGeom prst="rect">
                        <a:avLst/>
                      </a:prstGeom>
                      <a:solidFill>
                        <a:srgbClr val="FFBF5F"/>
                      </a:solidFill>
                      <a:ln w="11113">
                        <a:solidFill>
                          <a:srgbClr val="7F3F00"/>
                        </a:solidFill>
                        <a:miter lim="800000"/>
                        <a:headEnd/>
                        <a:tailEnd/>
                      </a:ln>
                    </p:spPr>
                    <p:txBody>
                      <a:bodyPr/>
                      <a:lstStyle/>
                      <a:p>
                        <a:endParaRPr lang="en-US"/>
                      </a:p>
                    </p:txBody>
                  </p:sp>
                  <p:sp>
                    <p:nvSpPr>
                      <p:cNvPr id="52423" name="Rectangle 1158"/>
                      <p:cNvSpPr>
                        <a:spLocks noChangeArrowheads="1"/>
                      </p:cNvSpPr>
                      <p:nvPr/>
                    </p:nvSpPr>
                    <p:spPr bwMode="auto">
                      <a:xfrm>
                        <a:off x="4585" y="2450"/>
                        <a:ext cx="14" cy="13"/>
                      </a:xfrm>
                      <a:prstGeom prst="rect">
                        <a:avLst/>
                      </a:prstGeom>
                      <a:solidFill>
                        <a:srgbClr val="FFBF5F"/>
                      </a:solidFill>
                      <a:ln w="11113">
                        <a:solidFill>
                          <a:srgbClr val="7F3F00"/>
                        </a:solidFill>
                        <a:miter lim="800000"/>
                        <a:headEnd/>
                        <a:tailEnd/>
                      </a:ln>
                    </p:spPr>
                    <p:txBody>
                      <a:bodyPr/>
                      <a:lstStyle/>
                      <a:p>
                        <a:endParaRPr lang="en-US"/>
                      </a:p>
                    </p:txBody>
                  </p:sp>
                </p:grpSp>
              </p:grpSp>
              <p:sp>
                <p:nvSpPr>
                  <p:cNvPr id="52415" name="Rectangle 1159"/>
                  <p:cNvSpPr>
                    <a:spLocks noChangeArrowheads="1"/>
                  </p:cNvSpPr>
                  <p:nvPr/>
                </p:nvSpPr>
                <p:spPr bwMode="auto">
                  <a:xfrm>
                    <a:off x="4576" y="2492"/>
                    <a:ext cx="55" cy="10"/>
                  </a:xfrm>
                  <a:prstGeom prst="rect">
                    <a:avLst/>
                  </a:prstGeom>
                  <a:solidFill>
                    <a:srgbClr val="DF9F7F"/>
                  </a:solidFill>
                  <a:ln w="11113">
                    <a:solidFill>
                      <a:srgbClr val="DF9F7F"/>
                    </a:solidFill>
                    <a:miter lim="800000"/>
                    <a:headEnd/>
                    <a:tailEnd/>
                  </a:ln>
                </p:spPr>
                <p:txBody>
                  <a:bodyPr/>
                  <a:lstStyle/>
                  <a:p>
                    <a:endParaRPr lang="en-US"/>
                  </a:p>
                </p:txBody>
              </p:sp>
            </p:grpSp>
            <p:grpSp>
              <p:nvGrpSpPr>
                <p:cNvPr id="52346" name="Group 1160"/>
                <p:cNvGrpSpPr>
                  <a:grpSpLocks/>
                </p:cNvGrpSpPr>
                <p:nvPr/>
              </p:nvGrpSpPr>
              <p:grpSpPr bwMode="auto">
                <a:xfrm>
                  <a:off x="4494" y="2433"/>
                  <a:ext cx="62" cy="69"/>
                  <a:chOff x="4494" y="2433"/>
                  <a:chExt cx="62" cy="69"/>
                </a:xfrm>
              </p:grpSpPr>
              <p:grpSp>
                <p:nvGrpSpPr>
                  <p:cNvPr id="52404" name="Group 1161"/>
                  <p:cNvGrpSpPr>
                    <a:grpSpLocks/>
                  </p:cNvGrpSpPr>
                  <p:nvPr/>
                </p:nvGrpSpPr>
                <p:grpSpPr bwMode="auto">
                  <a:xfrm>
                    <a:off x="4494" y="2433"/>
                    <a:ext cx="55" cy="66"/>
                    <a:chOff x="4494" y="2433"/>
                    <a:chExt cx="55" cy="66"/>
                  </a:xfrm>
                </p:grpSpPr>
                <p:sp>
                  <p:nvSpPr>
                    <p:cNvPr id="52406" name="Freeform 1162"/>
                    <p:cNvSpPr>
                      <a:spLocks/>
                    </p:cNvSpPr>
                    <p:nvPr/>
                  </p:nvSpPr>
                  <p:spPr bwMode="auto">
                    <a:xfrm>
                      <a:off x="4494" y="2433"/>
                      <a:ext cx="39" cy="53"/>
                    </a:xfrm>
                    <a:custGeom>
                      <a:avLst/>
                      <a:gdLst>
                        <a:gd name="T0" fmla="*/ 0 w 39"/>
                        <a:gd name="T1" fmla="*/ 0 h 53"/>
                        <a:gd name="T2" fmla="*/ 0 w 39"/>
                        <a:gd name="T3" fmla="*/ 0 h 53"/>
                        <a:gd name="T4" fmla="*/ 39 w 39"/>
                        <a:gd name="T5" fmla="*/ 0 h 53"/>
                        <a:gd name="T6" fmla="*/ 39 w 39"/>
                        <a:gd name="T7" fmla="*/ 43 h 53"/>
                        <a:gd name="T8" fmla="*/ 39 w 39"/>
                        <a:gd name="T9" fmla="*/ 53 h 53"/>
                        <a:gd name="T10" fmla="*/ 0 w 39"/>
                        <a:gd name="T11" fmla="*/ 53 h 53"/>
                        <a:gd name="T12" fmla="*/ 0 w 39"/>
                        <a:gd name="T13" fmla="*/ 43 h 53"/>
                        <a:gd name="T14" fmla="*/ 0 w 39"/>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53"/>
                        <a:gd name="T26" fmla="*/ 39 w 39"/>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53">
                          <a:moveTo>
                            <a:pt x="0" y="0"/>
                          </a:moveTo>
                          <a:lnTo>
                            <a:pt x="0" y="0"/>
                          </a:lnTo>
                          <a:lnTo>
                            <a:pt x="39" y="0"/>
                          </a:lnTo>
                          <a:lnTo>
                            <a:pt x="39" y="43"/>
                          </a:lnTo>
                          <a:lnTo>
                            <a:pt x="39" y="53"/>
                          </a:lnTo>
                          <a:lnTo>
                            <a:pt x="0" y="53"/>
                          </a:lnTo>
                          <a:lnTo>
                            <a:pt x="0" y="43"/>
                          </a:lnTo>
                          <a:lnTo>
                            <a:pt x="0" y="0"/>
                          </a:lnTo>
                          <a:close/>
                        </a:path>
                      </a:pathLst>
                    </a:custGeom>
                    <a:solidFill>
                      <a:srgbClr val="BF7F3F"/>
                    </a:solidFill>
                    <a:ln w="9525">
                      <a:noFill/>
                      <a:round/>
                      <a:headEnd/>
                      <a:tailEnd/>
                    </a:ln>
                  </p:spPr>
                  <p:txBody>
                    <a:bodyPr/>
                    <a:lstStyle/>
                    <a:p>
                      <a:endParaRPr lang="en-US"/>
                    </a:p>
                  </p:txBody>
                </p:sp>
                <p:sp>
                  <p:nvSpPr>
                    <p:cNvPr id="52407" name="Freeform 1163"/>
                    <p:cNvSpPr>
                      <a:spLocks/>
                    </p:cNvSpPr>
                    <p:nvPr/>
                  </p:nvSpPr>
                  <p:spPr bwMode="auto">
                    <a:xfrm>
                      <a:off x="4494" y="2433"/>
                      <a:ext cx="55" cy="59"/>
                    </a:xfrm>
                    <a:custGeom>
                      <a:avLst/>
                      <a:gdLst>
                        <a:gd name="T0" fmla="*/ 46 w 55"/>
                        <a:gd name="T1" fmla="*/ 0 h 59"/>
                        <a:gd name="T2" fmla="*/ 46 w 55"/>
                        <a:gd name="T3" fmla="*/ 59 h 59"/>
                        <a:gd name="T4" fmla="*/ 55 w 55"/>
                        <a:gd name="T5" fmla="*/ 59 h 59"/>
                        <a:gd name="T6" fmla="*/ 0 w 55"/>
                        <a:gd name="T7" fmla="*/ 59 h 59"/>
                        <a:gd name="T8" fmla="*/ 0 w 55"/>
                        <a:gd name="T9" fmla="*/ 0 h 59"/>
                        <a:gd name="T10" fmla="*/ 0 60000 65536"/>
                        <a:gd name="T11" fmla="*/ 0 60000 65536"/>
                        <a:gd name="T12" fmla="*/ 0 60000 65536"/>
                        <a:gd name="T13" fmla="*/ 0 60000 65536"/>
                        <a:gd name="T14" fmla="*/ 0 60000 65536"/>
                        <a:gd name="T15" fmla="*/ 0 w 55"/>
                        <a:gd name="T16" fmla="*/ 0 h 59"/>
                        <a:gd name="T17" fmla="*/ 55 w 55"/>
                        <a:gd name="T18" fmla="*/ 59 h 59"/>
                      </a:gdLst>
                      <a:ahLst/>
                      <a:cxnLst>
                        <a:cxn ang="T10">
                          <a:pos x="T0" y="T1"/>
                        </a:cxn>
                        <a:cxn ang="T11">
                          <a:pos x="T2" y="T3"/>
                        </a:cxn>
                        <a:cxn ang="T12">
                          <a:pos x="T4" y="T5"/>
                        </a:cxn>
                        <a:cxn ang="T13">
                          <a:pos x="T6" y="T7"/>
                        </a:cxn>
                        <a:cxn ang="T14">
                          <a:pos x="T8" y="T9"/>
                        </a:cxn>
                      </a:cxnLst>
                      <a:rect l="T15" t="T16" r="T17" b="T18"/>
                      <a:pathLst>
                        <a:path w="55" h="59">
                          <a:moveTo>
                            <a:pt x="46" y="0"/>
                          </a:moveTo>
                          <a:lnTo>
                            <a:pt x="46" y="59"/>
                          </a:lnTo>
                          <a:lnTo>
                            <a:pt x="55" y="59"/>
                          </a:lnTo>
                          <a:lnTo>
                            <a:pt x="0" y="59"/>
                          </a:lnTo>
                          <a:lnTo>
                            <a:pt x="0" y="0"/>
                          </a:lnTo>
                        </a:path>
                      </a:pathLst>
                    </a:custGeom>
                    <a:noFill/>
                    <a:ln w="11113">
                      <a:solidFill>
                        <a:srgbClr val="7F3F00"/>
                      </a:solidFill>
                      <a:prstDash val="solid"/>
                      <a:round/>
                      <a:headEnd/>
                      <a:tailEnd/>
                    </a:ln>
                  </p:spPr>
                  <p:txBody>
                    <a:bodyPr/>
                    <a:lstStyle/>
                    <a:p>
                      <a:endParaRPr lang="en-US"/>
                    </a:p>
                  </p:txBody>
                </p:sp>
                <p:grpSp>
                  <p:nvGrpSpPr>
                    <p:cNvPr id="52408" name="Group 1164"/>
                    <p:cNvGrpSpPr>
                      <a:grpSpLocks/>
                    </p:cNvGrpSpPr>
                    <p:nvPr/>
                  </p:nvGrpSpPr>
                  <p:grpSpPr bwMode="auto">
                    <a:xfrm>
                      <a:off x="4510" y="2436"/>
                      <a:ext cx="33" cy="63"/>
                      <a:chOff x="4510" y="2436"/>
                      <a:chExt cx="33" cy="63"/>
                    </a:xfrm>
                  </p:grpSpPr>
                  <p:sp>
                    <p:nvSpPr>
                      <p:cNvPr id="52409" name="Rectangle 1165"/>
                      <p:cNvSpPr>
                        <a:spLocks noChangeArrowheads="1"/>
                      </p:cNvSpPr>
                      <p:nvPr/>
                    </p:nvSpPr>
                    <p:spPr bwMode="auto">
                      <a:xfrm>
                        <a:off x="4510" y="2436"/>
                        <a:ext cx="33" cy="63"/>
                      </a:xfrm>
                      <a:prstGeom prst="rect">
                        <a:avLst/>
                      </a:prstGeom>
                      <a:solidFill>
                        <a:srgbClr val="FF9F1F"/>
                      </a:solidFill>
                      <a:ln w="11113">
                        <a:solidFill>
                          <a:srgbClr val="7F3F00"/>
                        </a:solidFill>
                        <a:miter lim="800000"/>
                        <a:headEnd/>
                        <a:tailEnd/>
                      </a:ln>
                    </p:spPr>
                    <p:txBody>
                      <a:bodyPr/>
                      <a:lstStyle/>
                      <a:p>
                        <a:endParaRPr lang="en-US"/>
                      </a:p>
                    </p:txBody>
                  </p:sp>
                  <p:sp>
                    <p:nvSpPr>
                      <p:cNvPr id="52410" name="Rectangle 1166"/>
                      <p:cNvSpPr>
                        <a:spLocks noChangeArrowheads="1"/>
                      </p:cNvSpPr>
                      <p:nvPr/>
                    </p:nvSpPr>
                    <p:spPr bwMode="auto">
                      <a:xfrm>
                        <a:off x="4523" y="2472"/>
                        <a:ext cx="10" cy="27"/>
                      </a:xfrm>
                      <a:prstGeom prst="rect">
                        <a:avLst/>
                      </a:prstGeom>
                      <a:solidFill>
                        <a:srgbClr val="FFBF5F"/>
                      </a:solidFill>
                      <a:ln w="11113">
                        <a:solidFill>
                          <a:srgbClr val="7F3F00"/>
                        </a:solidFill>
                        <a:miter lim="800000"/>
                        <a:headEnd/>
                        <a:tailEnd/>
                      </a:ln>
                    </p:spPr>
                    <p:txBody>
                      <a:bodyPr/>
                      <a:lstStyle/>
                      <a:p>
                        <a:endParaRPr lang="en-US"/>
                      </a:p>
                    </p:txBody>
                  </p:sp>
                  <p:sp>
                    <p:nvSpPr>
                      <p:cNvPr id="52411" name="Rectangle 1167"/>
                      <p:cNvSpPr>
                        <a:spLocks noChangeArrowheads="1"/>
                      </p:cNvSpPr>
                      <p:nvPr/>
                    </p:nvSpPr>
                    <p:spPr bwMode="auto">
                      <a:xfrm>
                        <a:off x="4510" y="2472"/>
                        <a:ext cx="13" cy="27"/>
                      </a:xfrm>
                      <a:prstGeom prst="rect">
                        <a:avLst/>
                      </a:prstGeom>
                      <a:solidFill>
                        <a:srgbClr val="FFBF5F"/>
                      </a:solidFill>
                      <a:ln w="11113">
                        <a:solidFill>
                          <a:srgbClr val="7F3F00"/>
                        </a:solidFill>
                        <a:miter lim="800000"/>
                        <a:headEnd/>
                        <a:tailEnd/>
                      </a:ln>
                    </p:spPr>
                    <p:txBody>
                      <a:bodyPr/>
                      <a:lstStyle/>
                      <a:p>
                        <a:endParaRPr lang="en-US"/>
                      </a:p>
                    </p:txBody>
                  </p:sp>
                  <p:sp>
                    <p:nvSpPr>
                      <p:cNvPr id="52412" name="Rectangle 1168"/>
                      <p:cNvSpPr>
                        <a:spLocks noChangeArrowheads="1"/>
                      </p:cNvSpPr>
                      <p:nvPr/>
                    </p:nvSpPr>
                    <p:spPr bwMode="auto">
                      <a:xfrm>
                        <a:off x="4523" y="2450"/>
                        <a:ext cx="10" cy="13"/>
                      </a:xfrm>
                      <a:prstGeom prst="rect">
                        <a:avLst/>
                      </a:prstGeom>
                      <a:solidFill>
                        <a:srgbClr val="FFBF5F"/>
                      </a:solidFill>
                      <a:ln w="11113">
                        <a:solidFill>
                          <a:srgbClr val="7F3F00"/>
                        </a:solidFill>
                        <a:miter lim="800000"/>
                        <a:headEnd/>
                        <a:tailEnd/>
                      </a:ln>
                    </p:spPr>
                    <p:txBody>
                      <a:bodyPr/>
                      <a:lstStyle/>
                      <a:p>
                        <a:endParaRPr lang="en-US"/>
                      </a:p>
                    </p:txBody>
                  </p:sp>
                  <p:sp>
                    <p:nvSpPr>
                      <p:cNvPr id="52413" name="Rectangle 1169"/>
                      <p:cNvSpPr>
                        <a:spLocks noChangeArrowheads="1"/>
                      </p:cNvSpPr>
                      <p:nvPr/>
                    </p:nvSpPr>
                    <p:spPr bwMode="auto">
                      <a:xfrm>
                        <a:off x="4510" y="2450"/>
                        <a:ext cx="13" cy="13"/>
                      </a:xfrm>
                      <a:prstGeom prst="rect">
                        <a:avLst/>
                      </a:prstGeom>
                      <a:solidFill>
                        <a:srgbClr val="FFBF5F"/>
                      </a:solidFill>
                      <a:ln w="11113">
                        <a:solidFill>
                          <a:srgbClr val="7F3F00"/>
                        </a:solidFill>
                        <a:miter lim="800000"/>
                        <a:headEnd/>
                        <a:tailEnd/>
                      </a:ln>
                    </p:spPr>
                    <p:txBody>
                      <a:bodyPr/>
                      <a:lstStyle/>
                      <a:p>
                        <a:endParaRPr lang="en-US"/>
                      </a:p>
                    </p:txBody>
                  </p:sp>
                </p:grpSp>
              </p:grpSp>
              <p:sp>
                <p:nvSpPr>
                  <p:cNvPr id="52405" name="Rectangle 1170"/>
                  <p:cNvSpPr>
                    <a:spLocks noChangeArrowheads="1"/>
                  </p:cNvSpPr>
                  <p:nvPr/>
                </p:nvSpPr>
                <p:spPr bwMode="auto">
                  <a:xfrm>
                    <a:off x="4497" y="2492"/>
                    <a:ext cx="59" cy="10"/>
                  </a:xfrm>
                  <a:prstGeom prst="rect">
                    <a:avLst/>
                  </a:prstGeom>
                  <a:solidFill>
                    <a:srgbClr val="DF9F7F"/>
                  </a:solidFill>
                  <a:ln w="11113">
                    <a:solidFill>
                      <a:srgbClr val="DF9F7F"/>
                    </a:solidFill>
                    <a:miter lim="800000"/>
                    <a:headEnd/>
                    <a:tailEnd/>
                  </a:ln>
                </p:spPr>
                <p:txBody>
                  <a:bodyPr/>
                  <a:lstStyle/>
                  <a:p>
                    <a:endParaRPr lang="en-US"/>
                  </a:p>
                </p:txBody>
              </p:sp>
            </p:grpSp>
            <p:grpSp>
              <p:nvGrpSpPr>
                <p:cNvPr id="52347" name="Group 1171"/>
                <p:cNvGrpSpPr>
                  <a:grpSpLocks/>
                </p:cNvGrpSpPr>
                <p:nvPr/>
              </p:nvGrpSpPr>
              <p:grpSpPr bwMode="auto">
                <a:xfrm>
                  <a:off x="4484" y="2603"/>
                  <a:ext cx="157" cy="53"/>
                  <a:chOff x="4484" y="2603"/>
                  <a:chExt cx="157" cy="53"/>
                </a:xfrm>
              </p:grpSpPr>
              <p:grpSp>
                <p:nvGrpSpPr>
                  <p:cNvPr id="52348" name="Group 1172"/>
                  <p:cNvGrpSpPr>
                    <a:grpSpLocks/>
                  </p:cNvGrpSpPr>
                  <p:nvPr/>
                </p:nvGrpSpPr>
                <p:grpSpPr bwMode="auto">
                  <a:xfrm>
                    <a:off x="4484" y="2603"/>
                    <a:ext cx="72" cy="53"/>
                    <a:chOff x="4484" y="2603"/>
                    <a:chExt cx="72" cy="53"/>
                  </a:xfrm>
                </p:grpSpPr>
                <p:sp>
                  <p:nvSpPr>
                    <p:cNvPr id="52377" name="Rectangle 1173"/>
                    <p:cNvSpPr>
                      <a:spLocks noChangeArrowheads="1"/>
                    </p:cNvSpPr>
                    <p:nvPr/>
                  </p:nvSpPr>
                  <p:spPr bwMode="auto">
                    <a:xfrm>
                      <a:off x="4494" y="2629"/>
                      <a:ext cx="49" cy="4"/>
                    </a:xfrm>
                    <a:prstGeom prst="rect">
                      <a:avLst/>
                    </a:prstGeom>
                    <a:solidFill>
                      <a:srgbClr val="5F3F1F"/>
                    </a:solidFill>
                    <a:ln w="9525">
                      <a:noFill/>
                      <a:miter lim="800000"/>
                      <a:headEnd/>
                      <a:tailEnd/>
                    </a:ln>
                  </p:spPr>
                  <p:txBody>
                    <a:bodyPr/>
                    <a:lstStyle/>
                    <a:p>
                      <a:endParaRPr lang="en-US"/>
                    </a:p>
                  </p:txBody>
                </p:sp>
                <p:sp>
                  <p:nvSpPr>
                    <p:cNvPr id="52378" name="Rectangle 1174"/>
                    <p:cNvSpPr>
                      <a:spLocks noChangeArrowheads="1"/>
                    </p:cNvSpPr>
                    <p:nvPr/>
                  </p:nvSpPr>
                  <p:spPr bwMode="auto">
                    <a:xfrm>
                      <a:off x="4494" y="2629"/>
                      <a:ext cx="49" cy="17"/>
                    </a:xfrm>
                    <a:prstGeom prst="rect">
                      <a:avLst/>
                    </a:prstGeom>
                    <a:solidFill>
                      <a:srgbClr val="5F3F1F"/>
                    </a:solidFill>
                    <a:ln w="9525">
                      <a:noFill/>
                      <a:miter lim="800000"/>
                      <a:headEnd/>
                      <a:tailEnd/>
                    </a:ln>
                  </p:spPr>
                  <p:txBody>
                    <a:bodyPr/>
                    <a:lstStyle/>
                    <a:p>
                      <a:endParaRPr lang="en-US"/>
                    </a:p>
                  </p:txBody>
                </p:sp>
                <p:sp>
                  <p:nvSpPr>
                    <p:cNvPr id="52379" name="Rectangle 1175"/>
                    <p:cNvSpPr>
                      <a:spLocks noChangeArrowheads="1"/>
                    </p:cNvSpPr>
                    <p:nvPr/>
                  </p:nvSpPr>
                  <p:spPr bwMode="auto">
                    <a:xfrm>
                      <a:off x="4494" y="2639"/>
                      <a:ext cx="49" cy="7"/>
                    </a:xfrm>
                    <a:prstGeom prst="rect">
                      <a:avLst/>
                    </a:prstGeom>
                    <a:solidFill>
                      <a:srgbClr val="5F3F1F"/>
                    </a:solidFill>
                    <a:ln w="9525">
                      <a:noFill/>
                      <a:miter lim="800000"/>
                      <a:headEnd/>
                      <a:tailEnd/>
                    </a:ln>
                  </p:spPr>
                  <p:txBody>
                    <a:bodyPr/>
                    <a:lstStyle/>
                    <a:p>
                      <a:endParaRPr lang="en-US"/>
                    </a:p>
                  </p:txBody>
                </p:sp>
                <p:sp>
                  <p:nvSpPr>
                    <p:cNvPr id="52380" name="Rectangle 1176"/>
                    <p:cNvSpPr>
                      <a:spLocks noChangeArrowheads="1"/>
                    </p:cNvSpPr>
                    <p:nvPr/>
                  </p:nvSpPr>
                  <p:spPr bwMode="auto">
                    <a:xfrm>
                      <a:off x="4484" y="2639"/>
                      <a:ext cx="59" cy="17"/>
                    </a:xfrm>
                    <a:prstGeom prst="rect">
                      <a:avLst/>
                    </a:prstGeom>
                    <a:solidFill>
                      <a:srgbClr val="5F3F1F"/>
                    </a:solidFill>
                    <a:ln w="9525">
                      <a:noFill/>
                      <a:miter lim="800000"/>
                      <a:headEnd/>
                      <a:tailEnd/>
                    </a:ln>
                  </p:spPr>
                  <p:txBody>
                    <a:bodyPr/>
                    <a:lstStyle/>
                    <a:p>
                      <a:endParaRPr lang="en-US"/>
                    </a:p>
                  </p:txBody>
                </p:sp>
                <p:sp>
                  <p:nvSpPr>
                    <p:cNvPr id="52381" name="Rectangle 1177"/>
                    <p:cNvSpPr>
                      <a:spLocks noChangeArrowheads="1"/>
                    </p:cNvSpPr>
                    <p:nvPr/>
                  </p:nvSpPr>
                  <p:spPr bwMode="auto">
                    <a:xfrm>
                      <a:off x="4484" y="2652"/>
                      <a:ext cx="59" cy="4"/>
                    </a:xfrm>
                    <a:prstGeom prst="rect">
                      <a:avLst/>
                    </a:prstGeom>
                    <a:solidFill>
                      <a:srgbClr val="5F3F1F"/>
                    </a:solidFill>
                    <a:ln w="9525">
                      <a:noFill/>
                      <a:miter lim="800000"/>
                      <a:headEnd/>
                      <a:tailEnd/>
                    </a:ln>
                  </p:spPr>
                  <p:txBody>
                    <a:bodyPr/>
                    <a:lstStyle/>
                    <a:p>
                      <a:endParaRPr lang="en-US"/>
                    </a:p>
                  </p:txBody>
                </p:sp>
                <p:sp>
                  <p:nvSpPr>
                    <p:cNvPr id="52382" name="Freeform 1178"/>
                    <p:cNvSpPr>
                      <a:spLocks/>
                    </p:cNvSpPr>
                    <p:nvPr/>
                  </p:nvSpPr>
                  <p:spPr bwMode="auto">
                    <a:xfrm>
                      <a:off x="4494" y="2626"/>
                      <a:ext cx="29" cy="1"/>
                    </a:xfrm>
                    <a:custGeom>
                      <a:avLst/>
                      <a:gdLst>
                        <a:gd name="T0" fmla="*/ 0 w 29"/>
                        <a:gd name="T1" fmla="*/ 0 h 1"/>
                        <a:gd name="T2" fmla="*/ 0 w 29"/>
                        <a:gd name="T3" fmla="*/ 0 h 1"/>
                        <a:gd name="T4" fmla="*/ 29 w 29"/>
                        <a:gd name="T5" fmla="*/ 0 h 1"/>
                        <a:gd name="T6" fmla="*/ 0 w 29"/>
                        <a:gd name="T7" fmla="*/ 0 h 1"/>
                        <a:gd name="T8" fmla="*/ 0 60000 65536"/>
                        <a:gd name="T9" fmla="*/ 0 60000 65536"/>
                        <a:gd name="T10" fmla="*/ 0 60000 65536"/>
                        <a:gd name="T11" fmla="*/ 0 60000 65536"/>
                        <a:gd name="T12" fmla="*/ 0 w 29"/>
                        <a:gd name="T13" fmla="*/ 0 h 1"/>
                        <a:gd name="T14" fmla="*/ 29 w 29"/>
                        <a:gd name="T15" fmla="*/ 1 h 1"/>
                      </a:gdLst>
                      <a:ahLst/>
                      <a:cxnLst>
                        <a:cxn ang="T8">
                          <a:pos x="T0" y="T1"/>
                        </a:cxn>
                        <a:cxn ang="T9">
                          <a:pos x="T2" y="T3"/>
                        </a:cxn>
                        <a:cxn ang="T10">
                          <a:pos x="T4" y="T5"/>
                        </a:cxn>
                        <a:cxn ang="T11">
                          <a:pos x="T6" y="T7"/>
                        </a:cxn>
                      </a:cxnLst>
                      <a:rect l="T12" t="T13" r="T14" b="T15"/>
                      <a:pathLst>
                        <a:path w="29" h="1">
                          <a:moveTo>
                            <a:pt x="0" y="0"/>
                          </a:moveTo>
                          <a:lnTo>
                            <a:pt x="0" y="0"/>
                          </a:lnTo>
                          <a:lnTo>
                            <a:pt x="29" y="0"/>
                          </a:lnTo>
                          <a:lnTo>
                            <a:pt x="0" y="0"/>
                          </a:lnTo>
                          <a:close/>
                        </a:path>
                      </a:pathLst>
                    </a:custGeom>
                    <a:solidFill>
                      <a:srgbClr val="9F7F5F"/>
                    </a:solidFill>
                    <a:ln w="9525">
                      <a:noFill/>
                      <a:round/>
                      <a:headEnd/>
                      <a:tailEnd/>
                    </a:ln>
                  </p:spPr>
                  <p:txBody>
                    <a:bodyPr/>
                    <a:lstStyle/>
                    <a:p>
                      <a:endParaRPr lang="en-US"/>
                    </a:p>
                  </p:txBody>
                </p:sp>
                <p:sp>
                  <p:nvSpPr>
                    <p:cNvPr id="52383" name="Freeform 1179"/>
                    <p:cNvSpPr>
                      <a:spLocks/>
                    </p:cNvSpPr>
                    <p:nvPr/>
                  </p:nvSpPr>
                  <p:spPr bwMode="auto">
                    <a:xfrm>
                      <a:off x="4494" y="2626"/>
                      <a:ext cx="39" cy="1"/>
                    </a:xfrm>
                    <a:custGeom>
                      <a:avLst/>
                      <a:gdLst>
                        <a:gd name="T0" fmla="*/ 0 w 39"/>
                        <a:gd name="T1" fmla="*/ 0 h 1"/>
                        <a:gd name="T2" fmla="*/ 0 w 39"/>
                        <a:gd name="T3" fmla="*/ 0 h 1"/>
                        <a:gd name="T4" fmla="*/ 39 w 39"/>
                        <a:gd name="T5" fmla="*/ 0 h 1"/>
                        <a:gd name="T6" fmla="*/ 0 w 39"/>
                        <a:gd name="T7" fmla="*/ 0 h 1"/>
                        <a:gd name="T8" fmla="*/ 0 60000 65536"/>
                        <a:gd name="T9" fmla="*/ 0 60000 65536"/>
                        <a:gd name="T10" fmla="*/ 0 60000 65536"/>
                        <a:gd name="T11" fmla="*/ 0 60000 65536"/>
                        <a:gd name="T12" fmla="*/ 0 w 39"/>
                        <a:gd name="T13" fmla="*/ 0 h 1"/>
                        <a:gd name="T14" fmla="*/ 39 w 39"/>
                        <a:gd name="T15" fmla="*/ 1 h 1"/>
                      </a:gdLst>
                      <a:ahLst/>
                      <a:cxnLst>
                        <a:cxn ang="T8">
                          <a:pos x="T0" y="T1"/>
                        </a:cxn>
                        <a:cxn ang="T9">
                          <a:pos x="T2" y="T3"/>
                        </a:cxn>
                        <a:cxn ang="T10">
                          <a:pos x="T4" y="T5"/>
                        </a:cxn>
                        <a:cxn ang="T11">
                          <a:pos x="T6" y="T7"/>
                        </a:cxn>
                      </a:cxnLst>
                      <a:rect l="T12" t="T13" r="T14" b="T15"/>
                      <a:pathLst>
                        <a:path w="39" h="1">
                          <a:moveTo>
                            <a:pt x="0" y="0"/>
                          </a:moveTo>
                          <a:lnTo>
                            <a:pt x="0" y="0"/>
                          </a:lnTo>
                          <a:lnTo>
                            <a:pt x="39" y="0"/>
                          </a:lnTo>
                          <a:lnTo>
                            <a:pt x="0" y="0"/>
                          </a:lnTo>
                          <a:close/>
                        </a:path>
                      </a:pathLst>
                    </a:custGeom>
                    <a:solidFill>
                      <a:srgbClr val="9F7F5F"/>
                    </a:solidFill>
                    <a:ln w="9525">
                      <a:noFill/>
                      <a:round/>
                      <a:headEnd/>
                      <a:tailEnd/>
                    </a:ln>
                  </p:spPr>
                  <p:txBody>
                    <a:bodyPr/>
                    <a:lstStyle/>
                    <a:p>
                      <a:endParaRPr lang="en-US"/>
                    </a:p>
                  </p:txBody>
                </p:sp>
                <p:sp>
                  <p:nvSpPr>
                    <p:cNvPr id="52384" name="Freeform 1180"/>
                    <p:cNvSpPr>
                      <a:spLocks/>
                    </p:cNvSpPr>
                    <p:nvPr/>
                  </p:nvSpPr>
                  <p:spPr bwMode="auto">
                    <a:xfrm>
                      <a:off x="4494" y="2639"/>
                      <a:ext cx="39" cy="1"/>
                    </a:xfrm>
                    <a:custGeom>
                      <a:avLst/>
                      <a:gdLst>
                        <a:gd name="T0" fmla="*/ 0 w 39"/>
                        <a:gd name="T1" fmla="*/ 0 h 1"/>
                        <a:gd name="T2" fmla="*/ 0 w 39"/>
                        <a:gd name="T3" fmla="*/ 0 h 1"/>
                        <a:gd name="T4" fmla="*/ 39 w 39"/>
                        <a:gd name="T5" fmla="*/ 0 h 1"/>
                        <a:gd name="T6" fmla="*/ 0 w 39"/>
                        <a:gd name="T7" fmla="*/ 0 h 1"/>
                        <a:gd name="T8" fmla="*/ 0 60000 65536"/>
                        <a:gd name="T9" fmla="*/ 0 60000 65536"/>
                        <a:gd name="T10" fmla="*/ 0 60000 65536"/>
                        <a:gd name="T11" fmla="*/ 0 60000 65536"/>
                        <a:gd name="T12" fmla="*/ 0 w 39"/>
                        <a:gd name="T13" fmla="*/ 0 h 1"/>
                        <a:gd name="T14" fmla="*/ 39 w 39"/>
                        <a:gd name="T15" fmla="*/ 1 h 1"/>
                      </a:gdLst>
                      <a:ahLst/>
                      <a:cxnLst>
                        <a:cxn ang="T8">
                          <a:pos x="T0" y="T1"/>
                        </a:cxn>
                        <a:cxn ang="T9">
                          <a:pos x="T2" y="T3"/>
                        </a:cxn>
                        <a:cxn ang="T10">
                          <a:pos x="T4" y="T5"/>
                        </a:cxn>
                        <a:cxn ang="T11">
                          <a:pos x="T6" y="T7"/>
                        </a:cxn>
                      </a:cxnLst>
                      <a:rect l="T12" t="T13" r="T14" b="T15"/>
                      <a:pathLst>
                        <a:path w="39" h="1">
                          <a:moveTo>
                            <a:pt x="0" y="0"/>
                          </a:moveTo>
                          <a:lnTo>
                            <a:pt x="0" y="0"/>
                          </a:lnTo>
                          <a:lnTo>
                            <a:pt x="39" y="0"/>
                          </a:lnTo>
                          <a:lnTo>
                            <a:pt x="0" y="0"/>
                          </a:lnTo>
                          <a:close/>
                        </a:path>
                      </a:pathLst>
                    </a:custGeom>
                    <a:solidFill>
                      <a:srgbClr val="9F7F5F"/>
                    </a:solidFill>
                    <a:ln w="9525">
                      <a:noFill/>
                      <a:round/>
                      <a:headEnd/>
                      <a:tailEnd/>
                    </a:ln>
                  </p:spPr>
                  <p:txBody>
                    <a:bodyPr/>
                    <a:lstStyle/>
                    <a:p>
                      <a:endParaRPr lang="en-US"/>
                    </a:p>
                  </p:txBody>
                </p:sp>
                <p:sp>
                  <p:nvSpPr>
                    <p:cNvPr id="52385" name="Freeform 1181"/>
                    <p:cNvSpPr>
                      <a:spLocks/>
                    </p:cNvSpPr>
                    <p:nvPr/>
                  </p:nvSpPr>
                  <p:spPr bwMode="auto">
                    <a:xfrm>
                      <a:off x="4484" y="2639"/>
                      <a:ext cx="49" cy="1"/>
                    </a:xfrm>
                    <a:custGeom>
                      <a:avLst/>
                      <a:gdLst>
                        <a:gd name="T0" fmla="*/ 10 w 49"/>
                        <a:gd name="T1" fmla="*/ 0 h 1"/>
                        <a:gd name="T2" fmla="*/ 10 w 49"/>
                        <a:gd name="T3" fmla="*/ 0 h 1"/>
                        <a:gd name="T4" fmla="*/ 0 w 49"/>
                        <a:gd name="T5" fmla="*/ 0 h 1"/>
                        <a:gd name="T6" fmla="*/ 49 w 49"/>
                        <a:gd name="T7" fmla="*/ 0 h 1"/>
                        <a:gd name="T8" fmla="*/ 10 w 49"/>
                        <a:gd name="T9" fmla="*/ 0 h 1"/>
                        <a:gd name="T10" fmla="*/ 0 60000 65536"/>
                        <a:gd name="T11" fmla="*/ 0 60000 65536"/>
                        <a:gd name="T12" fmla="*/ 0 60000 65536"/>
                        <a:gd name="T13" fmla="*/ 0 60000 65536"/>
                        <a:gd name="T14" fmla="*/ 0 60000 65536"/>
                        <a:gd name="T15" fmla="*/ 0 w 49"/>
                        <a:gd name="T16" fmla="*/ 0 h 1"/>
                        <a:gd name="T17" fmla="*/ 49 w 49"/>
                        <a:gd name="T18" fmla="*/ 1 h 1"/>
                      </a:gdLst>
                      <a:ahLst/>
                      <a:cxnLst>
                        <a:cxn ang="T10">
                          <a:pos x="T0" y="T1"/>
                        </a:cxn>
                        <a:cxn ang="T11">
                          <a:pos x="T2" y="T3"/>
                        </a:cxn>
                        <a:cxn ang="T12">
                          <a:pos x="T4" y="T5"/>
                        </a:cxn>
                        <a:cxn ang="T13">
                          <a:pos x="T6" y="T7"/>
                        </a:cxn>
                        <a:cxn ang="T14">
                          <a:pos x="T8" y="T9"/>
                        </a:cxn>
                      </a:cxnLst>
                      <a:rect l="T15" t="T16" r="T17" b="T18"/>
                      <a:pathLst>
                        <a:path w="49" h="1">
                          <a:moveTo>
                            <a:pt x="10" y="0"/>
                          </a:moveTo>
                          <a:lnTo>
                            <a:pt x="10" y="0"/>
                          </a:lnTo>
                          <a:lnTo>
                            <a:pt x="0" y="0"/>
                          </a:lnTo>
                          <a:lnTo>
                            <a:pt x="49" y="0"/>
                          </a:lnTo>
                          <a:lnTo>
                            <a:pt x="10" y="0"/>
                          </a:lnTo>
                          <a:close/>
                        </a:path>
                      </a:pathLst>
                    </a:custGeom>
                    <a:solidFill>
                      <a:srgbClr val="9F7F5F"/>
                    </a:solidFill>
                    <a:ln w="9525">
                      <a:noFill/>
                      <a:round/>
                      <a:headEnd/>
                      <a:tailEnd/>
                    </a:ln>
                  </p:spPr>
                  <p:txBody>
                    <a:bodyPr/>
                    <a:lstStyle/>
                    <a:p>
                      <a:endParaRPr lang="en-US"/>
                    </a:p>
                  </p:txBody>
                </p:sp>
                <p:sp>
                  <p:nvSpPr>
                    <p:cNvPr id="52386" name="Freeform 1182"/>
                    <p:cNvSpPr>
                      <a:spLocks/>
                    </p:cNvSpPr>
                    <p:nvPr/>
                  </p:nvSpPr>
                  <p:spPr bwMode="auto">
                    <a:xfrm>
                      <a:off x="4484" y="2652"/>
                      <a:ext cx="59" cy="1"/>
                    </a:xfrm>
                    <a:custGeom>
                      <a:avLst/>
                      <a:gdLst>
                        <a:gd name="T0" fmla="*/ 0 w 59"/>
                        <a:gd name="T1" fmla="*/ 0 h 1"/>
                        <a:gd name="T2" fmla="*/ 0 w 59"/>
                        <a:gd name="T3" fmla="*/ 0 h 1"/>
                        <a:gd name="T4" fmla="*/ 59 w 59"/>
                        <a:gd name="T5" fmla="*/ 0 h 1"/>
                        <a:gd name="T6" fmla="*/ 49 w 59"/>
                        <a:gd name="T7" fmla="*/ 0 h 1"/>
                        <a:gd name="T8" fmla="*/ 0 w 59"/>
                        <a:gd name="T9" fmla="*/ 0 h 1"/>
                        <a:gd name="T10" fmla="*/ 0 60000 65536"/>
                        <a:gd name="T11" fmla="*/ 0 60000 65536"/>
                        <a:gd name="T12" fmla="*/ 0 60000 65536"/>
                        <a:gd name="T13" fmla="*/ 0 60000 65536"/>
                        <a:gd name="T14" fmla="*/ 0 60000 65536"/>
                        <a:gd name="T15" fmla="*/ 0 w 59"/>
                        <a:gd name="T16" fmla="*/ 0 h 1"/>
                        <a:gd name="T17" fmla="*/ 59 w 59"/>
                        <a:gd name="T18" fmla="*/ 1 h 1"/>
                      </a:gdLst>
                      <a:ahLst/>
                      <a:cxnLst>
                        <a:cxn ang="T10">
                          <a:pos x="T0" y="T1"/>
                        </a:cxn>
                        <a:cxn ang="T11">
                          <a:pos x="T2" y="T3"/>
                        </a:cxn>
                        <a:cxn ang="T12">
                          <a:pos x="T4" y="T5"/>
                        </a:cxn>
                        <a:cxn ang="T13">
                          <a:pos x="T6" y="T7"/>
                        </a:cxn>
                        <a:cxn ang="T14">
                          <a:pos x="T8" y="T9"/>
                        </a:cxn>
                      </a:cxnLst>
                      <a:rect l="T15" t="T16" r="T17" b="T18"/>
                      <a:pathLst>
                        <a:path w="59" h="1">
                          <a:moveTo>
                            <a:pt x="0" y="0"/>
                          </a:moveTo>
                          <a:lnTo>
                            <a:pt x="0" y="0"/>
                          </a:lnTo>
                          <a:lnTo>
                            <a:pt x="59" y="0"/>
                          </a:lnTo>
                          <a:lnTo>
                            <a:pt x="49" y="0"/>
                          </a:lnTo>
                          <a:lnTo>
                            <a:pt x="0" y="0"/>
                          </a:lnTo>
                          <a:close/>
                        </a:path>
                      </a:pathLst>
                    </a:custGeom>
                    <a:solidFill>
                      <a:srgbClr val="9F7F5F"/>
                    </a:solidFill>
                    <a:ln w="9525">
                      <a:noFill/>
                      <a:round/>
                      <a:headEnd/>
                      <a:tailEnd/>
                    </a:ln>
                  </p:spPr>
                  <p:txBody>
                    <a:bodyPr/>
                    <a:lstStyle/>
                    <a:p>
                      <a:endParaRPr lang="en-US"/>
                    </a:p>
                  </p:txBody>
                </p:sp>
                <p:sp>
                  <p:nvSpPr>
                    <p:cNvPr id="52387" name="Rectangle 1183"/>
                    <p:cNvSpPr>
                      <a:spLocks noChangeArrowheads="1"/>
                    </p:cNvSpPr>
                    <p:nvPr/>
                  </p:nvSpPr>
                  <p:spPr bwMode="auto">
                    <a:xfrm>
                      <a:off x="4540" y="2629"/>
                      <a:ext cx="16" cy="27"/>
                    </a:xfrm>
                    <a:prstGeom prst="rect">
                      <a:avLst/>
                    </a:prstGeom>
                    <a:solidFill>
                      <a:srgbClr val="BF7F3F"/>
                    </a:solidFill>
                    <a:ln w="9525">
                      <a:noFill/>
                      <a:miter lim="800000"/>
                      <a:headEnd/>
                      <a:tailEnd/>
                    </a:ln>
                  </p:spPr>
                  <p:txBody>
                    <a:bodyPr/>
                    <a:lstStyle/>
                    <a:p>
                      <a:endParaRPr lang="en-US"/>
                    </a:p>
                  </p:txBody>
                </p:sp>
                <p:sp>
                  <p:nvSpPr>
                    <p:cNvPr id="52388" name="Rectangle 1184"/>
                    <p:cNvSpPr>
                      <a:spLocks noChangeArrowheads="1"/>
                    </p:cNvSpPr>
                    <p:nvPr/>
                  </p:nvSpPr>
                  <p:spPr bwMode="auto">
                    <a:xfrm>
                      <a:off x="4540" y="2629"/>
                      <a:ext cx="3" cy="27"/>
                    </a:xfrm>
                    <a:prstGeom prst="rect">
                      <a:avLst/>
                    </a:prstGeom>
                    <a:solidFill>
                      <a:srgbClr val="BF7F3F"/>
                    </a:solidFill>
                    <a:ln w="9525">
                      <a:noFill/>
                      <a:miter lim="800000"/>
                      <a:headEnd/>
                      <a:tailEnd/>
                    </a:ln>
                  </p:spPr>
                  <p:txBody>
                    <a:bodyPr/>
                    <a:lstStyle/>
                    <a:p>
                      <a:endParaRPr lang="en-US"/>
                    </a:p>
                  </p:txBody>
                </p:sp>
                <p:sp>
                  <p:nvSpPr>
                    <p:cNvPr id="52389" name="Rectangle 1185"/>
                    <p:cNvSpPr>
                      <a:spLocks noChangeArrowheads="1"/>
                    </p:cNvSpPr>
                    <p:nvPr/>
                  </p:nvSpPr>
                  <p:spPr bwMode="auto">
                    <a:xfrm>
                      <a:off x="4540" y="2616"/>
                      <a:ext cx="3" cy="30"/>
                    </a:xfrm>
                    <a:prstGeom prst="rect">
                      <a:avLst/>
                    </a:prstGeom>
                    <a:solidFill>
                      <a:srgbClr val="BF7F3F"/>
                    </a:solidFill>
                    <a:ln w="9525">
                      <a:noFill/>
                      <a:miter lim="800000"/>
                      <a:headEnd/>
                      <a:tailEnd/>
                    </a:ln>
                  </p:spPr>
                  <p:txBody>
                    <a:bodyPr/>
                    <a:lstStyle/>
                    <a:p>
                      <a:endParaRPr lang="en-US"/>
                    </a:p>
                  </p:txBody>
                </p:sp>
                <p:sp>
                  <p:nvSpPr>
                    <p:cNvPr id="52390" name="Rectangle 1186"/>
                    <p:cNvSpPr>
                      <a:spLocks noChangeArrowheads="1"/>
                    </p:cNvSpPr>
                    <p:nvPr/>
                  </p:nvSpPr>
                  <p:spPr bwMode="auto">
                    <a:xfrm>
                      <a:off x="4540" y="2616"/>
                      <a:ext cx="3" cy="30"/>
                    </a:xfrm>
                    <a:prstGeom prst="rect">
                      <a:avLst/>
                    </a:prstGeom>
                    <a:solidFill>
                      <a:srgbClr val="BF7F3F"/>
                    </a:solidFill>
                    <a:ln w="9525">
                      <a:noFill/>
                      <a:miter lim="800000"/>
                      <a:headEnd/>
                      <a:tailEnd/>
                    </a:ln>
                  </p:spPr>
                  <p:txBody>
                    <a:bodyPr/>
                    <a:lstStyle/>
                    <a:p>
                      <a:endParaRPr lang="en-US"/>
                    </a:p>
                  </p:txBody>
                </p:sp>
                <p:sp>
                  <p:nvSpPr>
                    <p:cNvPr id="52391" name="Rectangle 1187"/>
                    <p:cNvSpPr>
                      <a:spLocks noChangeArrowheads="1"/>
                    </p:cNvSpPr>
                    <p:nvPr/>
                  </p:nvSpPr>
                  <p:spPr bwMode="auto">
                    <a:xfrm>
                      <a:off x="4527" y="2616"/>
                      <a:ext cx="16" cy="17"/>
                    </a:xfrm>
                    <a:prstGeom prst="rect">
                      <a:avLst/>
                    </a:prstGeom>
                    <a:solidFill>
                      <a:srgbClr val="BF7F3F"/>
                    </a:solidFill>
                    <a:ln w="9525">
                      <a:noFill/>
                      <a:miter lim="800000"/>
                      <a:headEnd/>
                      <a:tailEnd/>
                    </a:ln>
                  </p:spPr>
                  <p:txBody>
                    <a:bodyPr/>
                    <a:lstStyle/>
                    <a:p>
                      <a:endParaRPr lang="en-US"/>
                    </a:p>
                  </p:txBody>
                </p:sp>
                <p:grpSp>
                  <p:nvGrpSpPr>
                    <p:cNvPr id="52392" name="Group 1188"/>
                    <p:cNvGrpSpPr>
                      <a:grpSpLocks/>
                    </p:cNvGrpSpPr>
                    <p:nvPr/>
                  </p:nvGrpSpPr>
                  <p:grpSpPr bwMode="auto">
                    <a:xfrm>
                      <a:off x="4527" y="2603"/>
                      <a:ext cx="29" cy="30"/>
                      <a:chOff x="4527" y="2603"/>
                      <a:chExt cx="29" cy="30"/>
                    </a:xfrm>
                  </p:grpSpPr>
                  <p:sp>
                    <p:nvSpPr>
                      <p:cNvPr id="52401" name="Freeform 1189"/>
                      <p:cNvSpPr>
                        <a:spLocks/>
                      </p:cNvSpPr>
                      <p:nvPr/>
                    </p:nvSpPr>
                    <p:spPr bwMode="auto">
                      <a:xfrm>
                        <a:off x="4527" y="2603"/>
                        <a:ext cx="6" cy="17"/>
                      </a:xfrm>
                      <a:custGeom>
                        <a:avLst/>
                        <a:gdLst>
                          <a:gd name="T0" fmla="*/ 6 w 6"/>
                          <a:gd name="T1" fmla="*/ 17 h 17"/>
                          <a:gd name="T2" fmla="*/ 6 w 6"/>
                          <a:gd name="T3" fmla="*/ 17 h 17"/>
                          <a:gd name="T4" fmla="*/ 0 w 6"/>
                          <a:gd name="T5" fmla="*/ 0 h 17"/>
                          <a:gd name="T6" fmla="*/ 6 w 6"/>
                          <a:gd name="T7" fmla="*/ 17 h 17"/>
                          <a:gd name="T8" fmla="*/ 0 60000 65536"/>
                          <a:gd name="T9" fmla="*/ 0 60000 65536"/>
                          <a:gd name="T10" fmla="*/ 0 60000 65536"/>
                          <a:gd name="T11" fmla="*/ 0 60000 65536"/>
                          <a:gd name="T12" fmla="*/ 0 w 6"/>
                          <a:gd name="T13" fmla="*/ 0 h 17"/>
                          <a:gd name="T14" fmla="*/ 6 w 6"/>
                          <a:gd name="T15" fmla="*/ 17 h 17"/>
                        </a:gdLst>
                        <a:ahLst/>
                        <a:cxnLst>
                          <a:cxn ang="T8">
                            <a:pos x="T0" y="T1"/>
                          </a:cxn>
                          <a:cxn ang="T9">
                            <a:pos x="T2" y="T3"/>
                          </a:cxn>
                          <a:cxn ang="T10">
                            <a:pos x="T4" y="T5"/>
                          </a:cxn>
                          <a:cxn ang="T11">
                            <a:pos x="T6" y="T7"/>
                          </a:cxn>
                        </a:cxnLst>
                        <a:rect l="T12" t="T13" r="T14" b="T15"/>
                        <a:pathLst>
                          <a:path w="6" h="17">
                            <a:moveTo>
                              <a:pt x="6" y="17"/>
                            </a:moveTo>
                            <a:lnTo>
                              <a:pt x="6" y="17"/>
                            </a:lnTo>
                            <a:lnTo>
                              <a:pt x="0" y="0"/>
                            </a:lnTo>
                            <a:lnTo>
                              <a:pt x="6" y="17"/>
                            </a:lnTo>
                            <a:close/>
                          </a:path>
                        </a:pathLst>
                      </a:custGeom>
                      <a:solidFill>
                        <a:srgbClr val="3F1F00"/>
                      </a:solidFill>
                      <a:ln w="9525">
                        <a:noFill/>
                        <a:round/>
                        <a:headEnd/>
                        <a:tailEnd/>
                      </a:ln>
                    </p:spPr>
                    <p:txBody>
                      <a:bodyPr/>
                      <a:lstStyle/>
                      <a:p>
                        <a:endParaRPr lang="en-US"/>
                      </a:p>
                    </p:txBody>
                  </p:sp>
                  <p:sp>
                    <p:nvSpPr>
                      <p:cNvPr id="52402" name="Freeform 1190"/>
                      <p:cNvSpPr>
                        <a:spLocks/>
                      </p:cNvSpPr>
                      <p:nvPr/>
                    </p:nvSpPr>
                    <p:spPr bwMode="auto">
                      <a:xfrm>
                        <a:off x="4527" y="2603"/>
                        <a:ext cx="16" cy="17"/>
                      </a:xfrm>
                      <a:custGeom>
                        <a:avLst/>
                        <a:gdLst>
                          <a:gd name="T0" fmla="*/ 16 w 16"/>
                          <a:gd name="T1" fmla="*/ 17 h 17"/>
                          <a:gd name="T2" fmla="*/ 16 w 16"/>
                          <a:gd name="T3" fmla="*/ 17 h 17"/>
                          <a:gd name="T4" fmla="*/ 9 w 16"/>
                          <a:gd name="T5" fmla="*/ 17 h 17"/>
                          <a:gd name="T6" fmla="*/ 0 w 16"/>
                          <a:gd name="T7" fmla="*/ 0 h 17"/>
                          <a:gd name="T8" fmla="*/ 16 w 16"/>
                          <a:gd name="T9" fmla="*/ 17 h 17"/>
                          <a:gd name="T10" fmla="*/ 0 60000 65536"/>
                          <a:gd name="T11" fmla="*/ 0 60000 65536"/>
                          <a:gd name="T12" fmla="*/ 0 60000 65536"/>
                          <a:gd name="T13" fmla="*/ 0 60000 65536"/>
                          <a:gd name="T14" fmla="*/ 0 60000 65536"/>
                          <a:gd name="T15" fmla="*/ 0 w 16"/>
                          <a:gd name="T16" fmla="*/ 0 h 17"/>
                          <a:gd name="T17" fmla="*/ 16 w 16"/>
                          <a:gd name="T18" fmla="*/ 17 h 17"/>
                        </a:gdLst>
                        <a:ahLst/>
                        <a:cxnLst>
                          <a:cxn ang="T10">
                            <a:pos x="T0" y="T1"/>
                          </a:cxn>
                          <a:cxn ang="T11">
                            <a:pos x="T2" y="T3"/>
                          </a:cxn>
                          <a:cxn ang="T12">
                            <a:pos x="T4" y="T5"/>
                          </a:cxn>
                          <a:cxn ang="T13">
                            <a:pos x="T6" y="T7"/>
                          </a:cxn>
                          <a:cxn ang="T14">
                            <a:pos x="T8" y="T9"/>
                          </a:cxn>
                        </a:cxnLst>
                        <a:rect l="T15" t="T16" r="T17" b="T18"/>
                        <a:pathLst>
                          <a:path w="16" h="17">
                            <a:moveTo>
                              <a:pt x="16" y="17"/>
                            </a:moveTo>
                            <a:lnTo>
                              <a:pt x="16" y="17"/>
                            </a:lnTo>
                            <a:lnTo>
                              <a:pt x="9" y="17"/>
                            </a:lnTo>
                            <a:lnTo>
                              <a:pt x="0" y="0"/>
                            </a:lnTo>
                            <a:lnTo>
                              <a:pt x="16" y="17"/>
                            </a:lnTo>
                            <a:close/>
                          </a:path>
                        </a:pathLst>
                      </a:custGeom>
                      <a:solidFill>
                        <a:srgbClr val="5F3F1F"/>
                      </a:solidFill>
                      <a:ln w="9525">
                        <a:noFill/>
                        <a:round/>
                        <a:headEnd/>
                        <a:tailEnd/>
                      </a:ln>
                    </p:spPr>
                    <p:txBody>
                      <a:bodyPr/>
                      <a:lstStyle/>
                      <a:p>
                        <a:endParaRPr lang="en-US"/>
                      </a:p>
                    </p:txBody>
                  </p:sp>
                  <p:sp>
                    <p:nvSpPr>
                      <p:cNvPr id="52403" name="Rectangle 1191"/>
                      <p:cNvSpPr>
                        <a:spLocks noChangeArrowheads="1"/>
                      </p:cNvSpPr>
                      <p:nvPr/>
                    </p:nvSpPr>
                    <p:spPr bwMode="auto">
                      <a:xfrm>
                        <a:off x="4540" y="2629"/>
                        <a:ext cx="16" cy="4"/>
                      </a:xfrm>
                      <a:prstGeom prst="rect">
                        <a:avLst/>
                      </a:prstGeom>
                      <a:solidFill>
                        <a:srgbClr val="7F5F3F"/>
                      </a:solidFill>
                      <a:ln w="9525">
                        <a:noFill/>
                        <a:miter lim="800000"/>
                        <a:headEnd/>
                        <a:tailEnd/>
                      </a:ln>
                    </p:spPr>
                    <p:txBody>
                      <a:bodyPr/>
                      <a:lstStyle/>
                      <a:p>
                        <a:endParaRPr lang="en-US"/>
                      </a:p>
                    </p:txBody>
                  </p:sp>
                </p:grpSp>
                <p:sp>
                  <p:nvSpPr>
                    <p:cNvPr id="52393" name="Rectangle 1192"/>
                    <p:cNvSpPr>
                      <a:spLocks noChangeArrowheads="1"/>
                    </p:cNvSpPr>
                    <p:nvPr/>
                  </p:nvSpPr>
                  <p:spPr bwMode="auto">
                    <a:xfrm>
                      <a:off x="4484" y="2629"/>
                      <a:ext cx="3" cy="27"/>
                    </a:xfrm>
                    <a:prstGeom prst="rect">
                      <a:avLst/>
                    </a:prstGeom>
                    <a:solidFill>
                      <a:srgbClr val="BF7F3F"/>
                    </a:solidFill>
                    <a:ln w="9525">
                      <a:noFill/>
                      <a:miter lim="800000"/>
                      <a:headEnd/>
                      <a:tailEnd/>
                    </a:ln>
                  </p:spPr>
                  <p:txBody>
                    <a:bodyPr/>
                    <a:lstStyle/>
                    <a:p>
                      <a:endParaRPr lang="en-US"/>
                    </a:p>
                  </p:txBody>
                </p:sp>
                <p:sp>
                  <p:nvSpPr>
                    <p:cNvPr id="52394" name="Rectangle 1193"/>
                    <p:cNvSpPr>
                      <a:spLocks noChangeArrowheads="1"/>
                    </p:cNvSpPr>
                    <p:nvPr/>
                  </p:nvSpPr>
                  <p:spPr bwMode="auto">
                    <a:xfrm>
                      <a:off x="4484" y="2629"/>
                      <a:ext cx="3" cy="27"/>
                    </a:xfrm>
                    <a:prstGeom prst="rect">
                      <a:avLst/>
                    </a:prstGeom>
                    <a:solidFill>
                      <a:srgbClr val="BF7F3F"/>
                    </a:solidFill>
                    <a:ln w="9525">
                      <a:noFill/>
                      <a:miter lim="800000"/>
                      <a:headEnd/>
                      <a:tailEnd/>
                    </a:ln>
                  </p:spPr>
                  <p:txBody>
                    <a:bodyPr/>
                    <a:lstStyle/>
                    <a:p>
                      <a:endParaRPr lang="en-US"/>
                    </a:p>
                  </p:txBody>
                </p:sp>
                <p:sp>
                  <p:nvSpPr>
                    <p:cNvPr id="52395" name="Rectangle 1194"/>
                    <p:cNvSpPr>
                      <a:spLocks noChangeArrowheads="1"/>
                    </p:cNvSpPr>
                    <p:nvPr/>
                  </p:nvSpPr>
                  <p:spPr bwMode="auto">
                    <a:xfrm>
                      <a:off x="4494" y="2629"/>
                      <a:ext cx="6" cy="17"/>
                    </a:xfrm>
                    <a:prstGeom prst="rect">
                      <a:avLst/>
                    </a:prstGeom>
                    <a:solidFill>
                      <a:srgbClr val="BF7F3F"/>
                    </a:solidFill>
                    <a:ln w="9525">
                      <a:noFill/>
                      <a:miter lim="800000"/>
                      <a:headEnd/>
                      <a:tailEnd/>
                    </a:ln>
                  </p:spPr>
                  <p:txBody>
                    <a:bodyPr/>
                    <a:lstStyle/>
                    <a:p>
                      <a:endParaRPr lang="en-US"/>
                    </a:p>
                  </p:txBody>
                </p:sp>
                <p:sp>
                  <p:nvSpPr>
                    <p:cNvPr id="52396" name="Rectangle 1195"/>
                    <p:cNvSpPr>
                      <a:spLocks noChangeArrowheads="1"/>
                    </p:cNvSpPr>
                    <p:nvPr/>
                  </p:nvSpPr>
                  <p:spPr bwMode="auto">
                    <a:xfrm>
                      <a:off x="4494" y="2616"/>
                      <a:ext cx="6" cy="30"/>
                    </a:xfrm>
                    <a:prstGeom prst="rect">
                      <a:avLst/>
                    </a:prstGeom>
                    <a:solidFill>
                      <a:srgbClr val="BF7F3F"/>
                    </a:solidFill>
                    <a:ln w="9525">
                      <a:noFill/>
                      <a:miter lim="800000"/>
                      <a:headEnd/>
                      <a:tailEnd/>
                    </a:ln>
                  </p:spPr>
                  <p:txBody>
                    <a:bodyPr/>
                    <a:lstStyle/>
                    <a:p>
                      <a:endParaRPr lang="en-US"/>
                    </a:p>
                  </p:txBody>
                </p:sp>
                <p:sp>
                  <p:nvSpPr>
                    <p:cNvPr id="52397" name="Rectangle 1196"/>
                    <p:cNvSpPr>
                      <a:spLocks noChangeArrowheads="1"/>
                    </p:cNvSpPr>
                    <p:nvPr/>
                  </p:nvSpPr>
                  <p:spPr bwMode="auto">
                    <a:xfrm>
                      <a:off x="4494" y="2616"/>
                      <a:ext cx="6" cy="17"/>
                    </a:xfrm>
                    <a:prstGeom prst="rect">
                      <a:avLst/>
                    </a:prstGeom>
                    <a:solidFill>
                      <a:srgbClr val="BF7F3F"/>
                    </a:solidFill>
                    <a:ln w="9525">
                      <a:noFill/>
                      <a:miter lim="800000"/>
                      <a:headEnd/>
                      <a:tailEnd/>
                    </a:ln>
                  </p:spPr>
                  <p:txBody>
                    <a:bodyPr/>
                    <a:lstStyle/>
                    <a:p>
                      <a:endParaRPr lang="en-US"/>
                    </a:p>
                  </p:txBody>
                </p:sp>
                <p:sp>
                  <p:nvSpPr>
                    <p:cNvPr id="52398" name="Freeform 1197"/>
                    <p:cNvSpPr>
                      <a:spLocks/>
                    </p:cNvSpPr>
                    <p:nvPr/>
                  </p:nvSpPr>
                  <p:spPr bwMode="auto">
                    <a:xfrm>
                      <a:off x="4484" y="2603"/>
                      <a:ext cx="3" cy="17"/>
                    </a:xfrm>
                    <a:custGeom>
                      <a:avLst/>
                      <a:gdLst>
                        <a:gd name="T0" fmla="*/ 0 w 3"/>
                        <a:gd name="T1" fmla="*/ 17 h 17"/>
                        <a:gd name="T2" fmla="*/ 0 w 3"/>
                        <a:gd name="T3" fmla="*/ 17 h 17"/>
                        <a:gd name="T4" fmla="*/ 3 w 3"/>
                        <a:gd name="T5" fmla="*/ 0 h 17"/>
                        <a:gd name="T6" fmla="*/ 0 w 3"/>
                        <a:gd name="T7" fmla="*/ 17 h 17"/>
                        <a:gd name="T8" fmla="*/ 0 60000 65536"/>
                        <a:gd name="T9" fmla="*/ 0 60000 65536"/>
                        <a:gd name="T10" fmla="*/ 0 60000 65536"/>
                        <a:gd name="T11" fmla="*/ 0 60000 65536"/>
                        <a:gd name="T12" fmla="*/ 0 w 3"/>
                        <a:gd name="T13" fmla="*/ 0 h 17"/>
                        <a:gd name="T14" fmla="*/ 3 w 3"/>
                        <a:gd name="T15" fmla="*/ 17 h 17"/>
                      </a:gdLst>
                      <a:ahLst/>
                      <a:cxnLst>
                        <a:cxn ang="T8">
                          <a:pos x="T0" y="T1"/>
                        </a:cxn>
                        <a:cxn ang="T9">
                          <a:pos x="T2" y="T3"/>
                        </a:cxn>
                        <a:cxn ang="T10">
                          <a:pos x="T4" y="T5"/>
                        </a:cxn>
                        <a:cxn ang="T11">
                          <a:pos x="T6" y="T7"/>
                        </a:cxn>
                      </a:cxnLst>
                      <a:rect l="T12" t="T13" r="T14" b="T15"/>
                      <a:pathLst>
                        <a:path w="3" h="17">
                          <a:moveTo>
                            <a:pt x="0" y="17"/>
                          </a:moveTo>
                          <a:lnTo>
                            <a:pt x="0" y="17"/>
                          </a:lnTo>
                          <a:lnTo>
                            <a:pt x="3" y="0"/>
                          </a:lnTo>
                          <a:lnTo>
                            <a:pt x="0" y="17"/>
                          </a:lnTo>
                          <a:close/>
                        </a:path>
                      </a:pathLst>
                    </a:custGeom>
                    <a:solidFill>
                      <a:srgbClr val="3F1F00"/>
                    </a:solidFill>
                    <a:ln w="9525">
                      <a:noFill/>
                      <a:round/>
                      <a:headEnd/>
                      <a:tailEnd/>
                    </a:ln>
                  </p:spPr>
                  <p:txBody>
                    <a:bodyPr/>
                    <a:lstStyle/>
                    <a:p>
                      <a:endParaRPr lang="en-US"/>
                    </a:p>
                  </p:txBody>
                </p:sp>
                <p:sp>
                  <p:nvSpPr>
                    <p:cNvPr id="52399" name="Freeform 1198"/>
                    <p:cNvSpPr>
                      <a:spLocks/>
                    </p:cNvSpPr>
                    <p:nvPr/>
                  </p:nvSpPr>
                  <p:spPr bwMode="auto">
                    <a:xfrm>
                      <a:off x="4484" y="2603"/>
                      <a:ext cx="3" cy="17"/>
                    </a:xfrm>
                    <a:custGeom>
                      <a:avLst/>
                      <a:gdLst>
                        <a:gd name="T0" fmla="*/ 0 w 3"/>
                        <a:gd name="T1" fmla="*/ 17 h 17"/>
                        <a:gd name="T2" fmla="*/ 0 w 3"/>
                        <a:gd name="T3" fmla="*/ 17 h 17"/>
                        <a:gd name="T4" fmla="*/ 3 w 3"/>
                        <a:gd name="T5" fmla="*/ 0 h 17"/>
                        <a:gd name="T6" fmla="*/ 0 w 3"/>
                        <a:gd name="T7" fmla="*/ 17 h 17"/>
                        <a:gd name="T8" fmla="*/ 0 60000 65536"/>
                        <a:gd name="T9" fmla="*/ 0 60000 65536"/>
                        <a:gd name="T10" fmla="*/ 0 60000 65536"/>
                        <a:gd name="T11" fmla="*/ 0 60000 65536"/>
                        <a:gd name="T12" fmla="*/ 0 w 3"/>
                        <a:gd name="T13" fmla="*/ 0 h 17"/>
                        <a:gd name="T14" fmla="*/ 3 w 3"/>
                        <a:gd name="T15" fmla="*/ 17 h 17"/>
                      </a:gdLst>
                      <a:ahLst/>
                      <a:cxnLst>
                        <a:cxn ang="T8">
                          <a:pos x="T0" y="T1"/>
                        </a:cxn>
                        <a:cxn ang="T9">
                          <a:pos x="T2" y="T3"/>
                        </a:cxn>
                        <a:cxn ang="T10">
                          <a:pos x="T4" y="T5"/>
                        </a:cxn>
                        <a:cxn ang="T11">
                          <a:pos x="T6" y="T7"/>
                        </a:cxn>
                      </a:cxnLst>
                      <a:rect l="T12" t="T13" r="T14" b="T15"/>
                      <a:pathLst>
                        <a:path w="3" h="17">
                          <a:moveTo>
                            <a:pt x="0" y="17"/>
                          </a:moveTo>
                          <a:lnTo>
                            <a:pt x="0" y="17"/>
                          </a:lnTo>
                          <a:lnTo>
                            <a:pt x="3" y="0"/>
                          </a:lnTo>
                          <a:lnTo>
                            <a:pt x="0" y="17"/>
                          </a:lnTo>
                          <a:close/>
                        </a:path>
                      </a:pathLst>
                    </a:custGeom>
                    <a:solidFill>
                      <a:srgbClr val="5F3F1F"/>
                    </a:solidFill>
                    <a:ln w="9525">
                      <a:noFill/>
                      <a:round/>
                      <a:headEnd/>
                      <a:tailEnd/>
                    </a:ln>
                  </p:spPr>
                  <p:txBody>
                    <a:bodyPr/>
                    <a:lstStyle/>
                    <a:p>
                      <a:endParaRPr lang="en-US"/>
                    </a:p>
                  </p:txBody>
                </p:sp>
                <p:sp>
                  <p:nvSpPr>
                    <p:cNvPr id="52400" name="Rectangle 1199"/>
                    <p:cNvSpPr>
                      <a:spLocks noChangeArrowheads="1"/>
                    </p:cNvSpPr>
                    <p:nvPr/>
                  </p:nvSpPr>
                  <p:spPr bwMode="auto">
                    <a:xfrm>
                      <a:off x="4484" y="2629"/>
                      <a:ext cx="3" cy="4"/>
                    </a:xfrm>
                    <a:prstGeom prst="rect">
                      <a:avLst/>
                    </a:prstGeom>
                    <a:solidFill>
                      <a:srgbClr val="7F5F3F"/>
                    </a:solidFill>
                    <a:ln w="9525">
                      <a:noFill/>
                      <a:miter lim="800000"/>
                      <a:headEnd/>
                      <a:tailEnd/>
                    </a:ln>
                  </p:spPr>
                  <p:txBody>
                    <a:bodyPr/>
                    <a:lstStyle/>
                    <a:p>
                      <a:endParaRPr lang="en-US"/>
                    </a:p>
                  </p:txBody>
                </p:sp>
              </p:grpSp>
              <p:grpSp>
                <p:nvGrpSpPr>
                  <p:cNvPr id="52349" name="Group 1200"/>
                  <p:cNvGrpSpPr>
                    <a:grpSpLocks/>
                  </p:cNvGrpSpPr>
                  <p:nvPr/>
                </p:nvGrpSpPr>
                <p:grpSpPr bwMode="auto">
                  <a:xfrm>
                    <a:off x="4572" y="2603"/>
                    <a:ext cx="69" cy="53"/>
                    <a:chOff x="4572" y="2603"/>
                    <a:chExt cx="69" cy="53"/>
                  </a:xfrm>
                </p:grpSpPr>
                <p:sp>
                  <p:nvSpPr>
                    <p:cNvPr id="52350" name="Rectangle 1201"/>
                    <p:cNvSpPr>
                      <a:spLocks noChangeArrowheads="1"/>
                    </p:cNvSpPr>
                    <p:nvPr/>
                  </p:nvSpPr>
                  <p:spPr bwMode="auto">
                    <a:xfrm>
                      <a:off x="4582" y="2629"/>
                      <a:ext cx="49" cy="4"/>
                    </a:xfrm>
                    <a:prstGeom prst="rect">
                      <a:avLst/>
                    </a:prstGeom>
                    <a:solidFill>
                      <a:srgbClr val="5F3F1F"/>
                    </a:solidFill>
                    <a:ln w="9525">
                      <a:noFill/>
                      <a:miter lim="800000"/>
                      <a:headEnd/>
                      <a:tailEnd/>
                    </a:ln>
                  </p:spPr>
                  <p:txBody>
                    <a:bodyPr/>
                    <a:lstStyle/>
                    <a:p>
                      <a:endParaRPr lang="en-US"/>
                    </a:p>
                  </p:txBody>
                </p:sp>
                <p:sp>
                  <p:nvSpPr>
                    <p:cNvPr id="52351" name="Rectangle 1202"/>
                    <p:cNvSpPr>
                      <a:spLocks noChangeArrowheads="1"/>
                    </p:cNvSpPr>
                    <p:nvPr/>
                  </p:nvSpPr>
                  <p:spPr bwMode="auto">
                    <a:xfrm>
                      <a:off x="4582" y="2629"/>
                      <a:ext cx="49" cy="17"/>
                    </a:xfrm>
                    <a:prstGeom prst="rect">
                      <a:avLst/>
                    </a:prstGeom>
                    <a:solidFill>
                      <a:srgbClr val="5F3F1F"/>
                    </a:solidFill>
                    <a:ln w="9525">
                      <a:noFill/>
                      <a:miter lim="800000"/>
                      <a:headEnd/>
                      <a:tailEnd/>
                    </a:ln>
                  </p:spPr>
                  <p:txBody>
                    <a:bodyPr/>
                    <a:lstStyle/>
                    <a:p>
                      <a:endParaRPr lang="en-US"/>
                    </a:p>
                  </p:txBody>
                </p:sp>
                <p:sp>
                  <p:nvSpPr>
                    <p:cNvPr id="52352" name="Rectangle 1203"/>
                    <p:cNvSpPr>
                      <a:spLocks noChangeArrowheads="1"/>
                    </p:cNvSpPr>
                    <p:nvPr/>
                  </p:nvSpPr>
                  <p:spPr bwMode="auto">
                    <a:xfrm>
                      <a:off x="4582" y="2639"/>
                      <a:ext cx="49" cy="7"/>
                    </a:xfrm>
                    <a:prstGeom prst="rect">
                      <a:avLst/>
                    </a:prstGeom>
                    <a:solidFill>
                      <a:srgbClr val="5F3F1F"/>
                    </a:solidFill>
                    <a:ln w="9525">
                      <a:noFill/>
                      <a:miter lim="800000"/>
                      <a:headEnd/>
                      <a:tailEnd/>
                    </a:ln>
                  </p:spPr>
                  <p:txBody>
                    <a:bodyPr/>
                    <a:lstStyle/>
                    <a:p>
                      <a:endParaRPr lang="en-US"/>
                    </a:p>
                  </p:txBody>
                </p:sp>
                <p:sp>
                  <p:nvSpPr>
                    <p:cNvPr id="52353" name="Rectangle 1204"/>
                    <p:cNvSpPr>
                      <a:spLocks noChangeArrowheads="1"/>
                    </p:cNvSpPr>
                    <p:nvPr/>
                  </p:nvSpPr>
                  <p:spPr bwMode="auto">
                    <a:xfrm>
                      <a:off x="4572" y="2639"/>
                      <a:ext cx="59" cy="17"/>
                    </a:xfrm>
                    <a:prstGeom prst="rect">
                      <a:avLst/>
                    </a:prstGeom>
                    <a:solidFill>
                      <a:srgbClr val="5F3F1F"/>
                    </a:solidFill>
                    <a:ln w="9525">
                      <a:noFill/>
                      <a:miter lim="800000"/>
                      <a:headEnd/>
                      <a:tailEnd/>
                    </a:ln>
                  </p:spPr>
                  <p:txBody>
                    <a:bodyPr/>
                    <a:lstStyle/>
                    <a:p>
                      <a:endParaRPr lang="en-US"/>
                    </a:p>
                  </p:txBody>
                </p:sp>
                <p:sp>
                  <p:nvSpPr>
                    <p:cNvPr id="52354" name="Rectangle 1205"/>
                    <p:cNvSpPr>
                      <a:spLocks noChangeArrowheads="1"/>
                    </p:cNvSpPr>
                    <p:nvPr/>
                  </p:nvSpPr>
                  <p:spPr bwMode="auto">
                    <a:xfrm>
                      <a:off x="4572" y="2652"/>
                      <a:ext cx="59" cy="4"/>
                    </a:xfrm>
                    <a:prstGeom prst="rect">
                      <a:avLst/>
                    </a:prstGeom>
                    <a:solidFill>
                      <a:srgbClr val="5F3F1F"/>
                    </a:solidFill>
                    <a:ln w="9525">
                      <a:noFill/>
                      <a:miter lim="800000"/>
                      <a:headEnd/>
                      <a:tailEnd/>
                    </a:ln>
                  </p:spPr>
                  <p:txBody>
                    <a:bodyPr/>
                    <a:lstStyle/>
                    <a:p>
                      <a:endParaRPr lang="en-US"/>
                    </a:p>
                  </p:txBody>
                </p:sp>
                <p:sp>
                  <p:nvSpPr>
                    <p:cNvPr id="52355" name="Freeform 1206"/>
                    <p:cNvSpPr>
                      <a:spLocks/>
                    </p:cNvSpPr>
                    <p:nvPr/>
                  </p:nvSpPr>
                  <p:spPr bwMode="auto">
                    <a:xfrm>
                      <a:off x="4582" y="2626"/>
                      <a:ext cx="26" cy="1"/>
                    </a:xfrm>
                    <a:custGeom>
                      <a:avLst/>
                      <a:gdLst>
                        <a:gd name="T0" fmla="*/ 0 w 26"/>
                        <a:gd name="T1" fmla="*/ 0 h 1"/>
                        <a:gd name="T2" fmla="*/ 0 w 26"/>
                        <a:gd name="T3" fmla="*/ 0 h 1"/>
                        <a:gd name="T4" fmla="*/ 26 w 26"/>
                        <a:gd name="T5" fmla="*/ 0 h 1"/>
                        <a:gd name="T6" fmla="*/ 0 w 26"/>
                        <a:gd name="T7" fmla="*/ 0 h 1"/>
                        <a:gd name="T8" fmla="*/ 0 60000 65536"/>
                        <a:gd name="T9" fmla="*/ 0 60000 65536"/>
                        <a:gd name="T10" fmla="*/ 0 60000 65536"/>
                        <a:gd name="T11" fmla="*/ 0 60000 65536"/>
                        <a:gd name="T12" fmla="*/ 0 w 26"/>
                        <a:gd name="T13" fmla="*/ 0 h 1"/>
                        <a:gd name="T14" fmla="*/ 26 w 26"/>
                        <a:gd name="T15" fmla="*/ 1 h 1"/>
                      </a:gdLst>
                      <a:ahLst/>
                      <a:cxnLst>
                        <a:cxn ang="T8">
                          <a:pos x="T0" y="T1"/>
                        </a:cxn>
                        <a:cxn ang="T9">
                          <a:pos x="T2" y="T3"/>
                        </a:cxn>
                        <a:cxn ang="T10">
                          <a:pos x="T4" y="T5"/>
                        </a:cxn>
                        <a:cxn ang="T11">
                          <a:pos x="T6" y="T7"/>
                        </a:cxn>
                      </a:cxnLst>
                      <a:rect l="T12" t="T13" r="T14" b="T15"/>
                      <a:pathLst>
                        <a:path w="26" h="1">
                          <a:moveTo>
                            <a:pt x="0" y="0"/>
                          </a:moveTo>
                          <a:lnTo>
                            <a:pt x="0" y="0"/>
                          </a:lnTo>
                          <a:lnTo>
                            <a:pt x="26" y="0"/>
                          </a:lnTo>
                          <a:lnTo>
                            <a:pt x="0" y="0"/>
                          </a:lnTo>
                          <a:close/>
                        </a:path>
                      </a:pathLst>
                    </a:custGeom>
                    <a:solidFill>
                      <a:srgbClr val="9F7F5F"/>
                    </a:solidFill>
                    <a:ln w="9525">
                      <a:noFill/>
                      <a:round/>
                      <a:headEnd/>
                      <a:tailEnd/>
                    </a:ln>
                  </p:spPr>
                  <p:txBody>
                    <a:bodyPr/>
                    <a:lstStyle/>
                    <a:p>
                      <a:endParaRPr lang="en-US"/>
                    </a:p>
                  </p:txBody>
                </p:sp>
                <p:sp>
                  <p:nvSpPr>
                    <p:cNvPr id="52356" name="Freeform 1207"/>
                    <p:cNvSpPr>
                      <a:spLocks/>
                    </p:cNvSpPr>
                    <p:nvPr/>
                  </p:nvSpPr>
                  <p:spPr bwMode="auto">
                    <a:xfrm>
                      <a:off x="4582" y="2626"/>
                      <a:ext cx="36" cy="1"/>
                    </a:xfrm>
                    <a:custGeom>
                      <a:avLst/>
                      <a:gdLst>
                        <a:gd name="T0" fmla="*/ 0 w 36"/>
                        <a:gd name="T1" fmla="*/ 0 h 1"/>
                        <a:gd name="T2" fmla="*/ 0 w 36"/>
                        <a:gd name="T3" fmla="*/ 0 h 1"/>
                        <a:gd name="T4" fmla="*/ 36 w 36"/>
                        <a:gd name="T5" fmla="*/ 0 h 1"/>
                        <a:gd name="T6" fmla="*/ 0 w 36"/>
                        <a:gd name="T7" fmla="*/ 0 h 1"/>
                        <a:gd name="T8" fmla="*/ 0 60000 65536"/>
                        <a:gd name="T9" fmla="*/ 0 60000 65536"/>
                        <a:gd name="T10" fmla="*/ 0 60000 65536"/>
                        <a:gd name="T11" fmla="*/ 0 60000 65536"/>
                        <a:gd name="T12" fmla="*/ 0 w 36"/>
                        <a:gd name="T13" fmla="*/ 0 h 1"/>
                        <a:gd name="T14" fmla="*/ 36 w 36"/>
                        <a:gd name="T15" fmla="*/ 1 h 1"/>
                      </a:gdLst>
                      <a:ahLst/>
                      <a:cxnLst>
                        <a:cxn ang="T8">
                          <a:pos x="T0" y="T1"/>
                        </a:cxn>
                        <a:cxn ang="T9">
                          <a:pos x="T2" y="T3"/>
                        </a:cxn>
                        <a:cxn ang="T10">
                          <a:pos x="T4" y="T5"/>
                        </a:cxn>
                        <a:cxn ang="T11">
                          <a:pos x="T6" y="T7"/>
                        </a:cxn>
                      </a:cxnLst>
                      <a:rect l="T12" t="T13" r="T14" b="T15"/>
                      <a:pathLst>
                        <a:path w="36" h="1">
                          <a:moveTo>
                            <a:pt x="0" y="0"/>
                          </a:moveTo>
                          <a:lnTo>
                            <a:pt x="0" y="0"/>
                          </a:lnTo>
                          <a:lnTo>
                            <a:pt x="36" y="0"/>
                          </a:lnTo>
                          <a:lnTo>
                            <a:pt x="0" y="0"/>
                          </a:lnTo>
                          <a:close/>
                        </a:path>
                      </a:pathLst>
                    </a:custGeom>
                    <a:solidFill>
                      <a:srgbClr val="9F7F5F"/>
                    </a:solidFill>
                    <a:ln w="9525">
                      <a:noFill/>
                      <a:round/>
                      <a:headEnd/>
                      <a:tailEnd/>
                    </a:ln>
                  </p:spPr>
                  <p:txBody>
                    <a:bodyPr/>
                    <a:lstStyle/>
                    <a:p>
                      <a:endParaRPr lang="en-US"/>
                    </a:p>
                  </p:txBody>
                </p:sp>
                <p:sp>
                  <p:nvSpPr>
                    <p:cNvPr id="52357" name="Freeform 1208"/>
                    <p:cNvSpPr>
                      <a:spLocks/>
                    </p:cNvSpPr>
                    <p:nvPr/>
                  </p:nvSpPr>
                  <p:spPr bwMode="auto">
                    <a:xfrm>
                      <a:off x="4582" y="2639"/>
                      <a:ext cx="36" cy="1"/>
                    </a:xfrm>
                    <a:custGeom>
                      <a:avLst/>
                      <a:gdLst>
                        <a:gd name="T0" fmla="*/ 0 w 36"/>
                        <a:gd name="T1" fmla="*/ 0 h 1"/>
                        <a:gd name="T2" fmla="*/ 0 w 36"/>
                        <a:gd name="T3" fmla="*/ 0 h 1"/>
                        <a:gd name="T4" fmla="*/ 36 w 36"/>
                        <a:gd name="T5" fmla="*/ 0 h 1"/>
                        <a:gd name="T6" fmla="*/ 0 w 36"/>
                        <a:gd name="T7" fmla="*/ 0 h 1"/>
                        <a:gd name="T8" fmla="*/ 0 60000 65536"/>
                        <a:gd name="T9" fmla="*/ 0 60000 65536"/>
                        <a:gd name="T10" fmla="*/ 0 60000 65536"/>
                        <a:gd name="T11" fmla="*/ 0 60000 65536"/>
                        <a:gd name="T12" fmla="*/ 0 w 36"/>
                        <a:gd name="T13" fmla="*/ 0 h 1"/>
                        <a:gd name="T14" fmla="*/ 36 w 36"/>
                        <a:gd name="T15" fmla="*/ 1 h 1"/>
                      </a:gdLst>
                      <a:ahLst/>
                      <a:cxnLst>
                        <a:cxn ang="T8">
                          <a:pos x="T0" y="T1"/>
                        </a:cxn>
                        <a:cxn ang="T9">
                          <a:pos x="T2" y="T3"/>
                        </a:cxn>
                        <a:cxn ang="T10">
                          <a:pos x="T4" y="T5"/>
                        </a:cxn>
                        <a:cxn ang="T11">
                          <a:pos x="T6" y="T7"/>
                        </a:cxn>
                      </a:cxnLst>
                      <a:rect l="T12" t="T13" r="T14" b="T15"/>
                      <a:pathLst>
                        <a:path w="36" h="1">
                          <a:moveTo>
                            <a:pt x="0" y="0"/>
                          </a:moveTo>
                          <a:lnTo>
                            <a:pt x="0" y="0"/>
                          </a:lnTo>
                          <a:lnTo>
                            <a:pt x="36" y="0"/>
                          </a:lnTo>
                          <a:lnTo>
                            <a:pt x="0" y="0"/>
                          </a:lnTo>
                          <a:close/>
                        </a:path>
                      </a:pathLst>
                    </a:custGeom>
                    <a:solidFill>
                      <a:srgbClr val="9F7F5F"/>
                    </a:solidFill>
                    <a:ln w="9525">
                      <a:noFill/>
                      <a:round/>
                      <a:headEnd/>
                      <a:tailEnd/>
                    </a:ln>
                  </p:spPr>
                  <p:txBody>
                    <a:bodyPr/>
                    <a:lstStyle/>
                    <a:p>
                      <a:endParaRPr lang="en-US"/>
                    </a:p>
                  </p:txBody>
                </p:sp>
                <p:sp>
                  <p:nvSpPr>
                    <p:cNvPr id="52358" name="Freeform 1209"/>
                    <p:cNvSpPr>
                      <a:spLocks/>
                    </p:cNvSpPr>
                    <p:nvPr/>
                  </p:nvSpPr>
                  <p:spPr bwMode="auto">
                    <a:xfrm>
                      <a:off x="4572" y="2639"/>
                      <a:ext cx="46" cy="1"/>
                    </a:xfrm>
                    <a:custGeom>
                      <a:avLst/>
                      <a:gdLst>
                        <a:gd name="T0" fmla="*/ 10 w 46"/>
                        <a:gd name="T1" fmla="*/ 0 h 1"/>
                        <a:gd name="T2" fmla="*/ 10 w 46"/>
                        <a:gd name="T3" fmla="*/ 0 h 1"/>
                        <a:gd name="T4" fmla="*/ 0 w 46"/>
                        <a:gd name="T5" fmla="*/ 0 h 1"/>
                        <a:gd name="T6" fmla="*/ 46 w 46"/>
                        <a:gd name="T7" fmla="*/ 0 h 1"/>
                        <a:gd name="T8" fmla="*/ 10 w 46"/>
                        <a:gd name="T9" fmla="*/ 0 h 1"/>
                        <a:gd name="T10" fmla="*/ 0 60000 65536"/>
                        <a:gd name="T11" fmla="*/ 0 60000 65536"/>
                        <a:gd name="T12" fmla="*/ 0 60000 65536"/>
                        <a:gd name="T13" fmla="*/ 0 60000 65536"/>
                        <a:gd name="T14" fmla="*/ 0 60000 65536"/>
                        <a:gd name="T15" fmla="*/ 0 w 46"/>
                        <a:gd name="T16" fmla="*/ 0 h 1"/>
                        <a:gd name="T17" fmla="*/ 46 w 46"/>
                        <a:gd name="T18" fmla="*/ 1 h 1"/>
                      </a:gdLst>
                      <a:ahLst/>
                      <a:cxnLst>
                        <a:cxn ang="T10">
                          <a:pos x="T0" y="T1"/>
                        </a:cxn>
                        <a:cxn ang="T11">
                          <a:pos x="T2" y="T3"/>
                        </a:cxn>
                        <a:cxn ang="T12">
                          <a:pos x="T4" y="T5"/>
                        </a:cxn>
                        <a:cxn ang="T13">
                          <a:pos x="T6" y="T7"/>
                        </a:cxn>
                        <a:cxn ang="T14">
                          <a:pos x="T8" y="T9"/>
                        </a:cxn>
                      </a:cxnLst>
                      <a:rect l="T15" t="T16" r="T17" b="T18"/>
                      <a:pathLst>
                        <a:path w="46" h="1">
                          <a:moveTo>
                            <a:pt x="10" y="0"/>
                          </a:moveTo>
                          <a:lnTo>
                            <a:pt x="10" y="0"/>
                          </a:lnTo>
                          <a:lnTo>
                            <a:pt x="0" y="0"/>
                          </a:lnTo>
                          <a:lnTo>
                            <a:pt x="46" y="0"/>
                          </a:lnTo>
                          <a:lnTo>
                            <a:pt x="10" y="0"/>
                          </a:lnTo>
                          <a:close/>
                        </a:path>
                      </a:pathLst>
                    </a:custGeom>
                    <a:solidFill>
                      <a:srgbClr val="9F7F5F"/>
                    </a:solidFill>
                    <a:ln w="9525">
                      <a:noFill/>
                      <a:round/>
                      <a:headEnd/>
                      <a:tailEnd/>
                    </a:ln>
                  </p:spPr>
                  <p:txBody>
                    <a:bodyPr/>
                    <a:lstStyle/>
                    <a:p>
                      <a:endParaRPr lang="en-US"/>
                    </a:p>
                  </p:txBody>
                </p:sp>
                <p:sp>
                  <p:nvSpPr>
                    <p:cNvPr id="52359" name="Freeform 1210"/>
                    <p:cNvSpPr>
                      <a:spLocks/>
                    </p:cNvSpPr>
                    <p:nvPr/>
                  </p:nvSpPr>
                  <p:spPr bwMode="auto">
                    <a:xfrm>
                      <a:off x="4572" y="2652"/>
                      <a:ext cx="59" cy="1"/>
                    </a:xfrm>
                    <a:custGeom>
                      <a:avLst/>
                      <a:gdLst>
                        <a:gd name="T0" fmla="*/ 0 w 59"/>
                        <a:gd name="T1" fmla="*/ 0 h 1"/>
                        <a:gd name="T2" fmla="*/ 0 w 59"/>
                        <a:gd name="T3" fmla="*/ 0 h 1"/>
                        <a:gd name="T4" fmla="*/ 59 w 59"/>
                        <a:gd name="T5" fmla="*/ 0 h 1"/>
                        <a:gd name="T6" fmla="*/ 49 w 59"/>
                        <a:gd name="T7" fmla="*/ 0 h 1"/>
                        <a:gd name="T8" fmla="*/ 0 w 59"/>
                        <a:gd name="T9" fmla="*/ 0 h 1"/>
                        <a:gd name="T10" fmla="*/ 0 60000 65536"/>
                        <a:gd name="T11" fmla="*/ 0 60000 65536"/>
                        <a:gd name="T12" fmla="*/ 0 60000 65536"/>
                        <a:gd name="T13" fmla="*/ 0 60000 65536"/>
                        <a:gd name="T14" fmla="*/ 0 60000 65536"/>
                        <a:gd name="T15" fmla="*/ 0 w 59"/>
                        <a:gd name="T16" fmla="*/ 0 h 1"/>
                        <a:gd name="T17" fmla="*/ 59 w 59"/>
                        <a:gd name="T18" fmla="*/ 1 h 1"/>
                      </a:gdLst>
                      <a:ahLst/>
                      <a:cxnLst>
                        <a:cxn ang="T10">
                          <a:pos x="T0" y="T1"/>
                        </a:cxn>
                        <a:cxn ang="T11">
                          <a:pos x="T2" y="T3"/>
                        </a:cxn>
                        <a:cxn ang="T12">
                          <a:pos x="T4" y="T5"/>
                        </a:cxn>
                        <a:cxn ang="T13">
                          <a:pos x="T6" y="T7"/>
                        </a:cxn>
                        <a:cxn ang="T14">
                          <a:pos x="T8" y="T9"/>
                        </a:cxn>
                      </a:cxnLst>
                      <a:rect l="T15" t="T16" r="T17" b="T18"/>
                      <a:pathLst>
                        <a:path w="59" h="1">
                          <a:moveTo>
                            <a:pt x="0" y="0"/>
                          </a:moveTo>
                          <a:lnTo>
                            <a:pt x="0" y="0"/>
                          </a:lnTo>
                          <a:lnTo>
                            <a:pt x="59" y="0"/>
                          </a:lnTo>
                          <a:lnTo>
                            <a:pt x="49" y="0"/>
                          </a:lnTo>
                          <a:lnTo>
                            <a:pt x="0" y="0"/>
                          </a:lnTo>
                          <a:close/>
                        </a:path>
                      </a:pathLst>
                    </a:custGeom>
                    <a:solidFill>
                      <a:srgbClr val="9F7F5F"/>
                    </a:solidFill>
                    <a:ln w="9525">
                      <a:noFill/>
                      <a:round/>
                      <a:headEnd/>
                      <a:tailEnd/>
                    </a:ln>
                  </p:spPr>
                  <p:txBody>
                    <a:bodyPr/>
                    <a:lstStyle/>
                    <a:p>
                      <a:endParaRPr lang="en-US"/>
                    </a:p>
                  </p:txBody>
                </p:sp>
                <p:sp>
                  <p:nvSpPr>
                    <p:cNvPr id="52360" name="Rectangle 1211"/>
                    <p:cNvSpPr>
                      <a:spLocks noChangeArrowheads="1"/>
                    </p:cNvSpPr>
                    <p:nvPr/>
                  </p:nvSpPr>
                  <p:spPr bwMode="auto">
                    <a:xfrm>
                      <a:off x="4625" y="2629"/>
                      <a:ext cx="16" cy="27"/>
                    </a:xfrm>
                    <a:prstGeom prst="rect">
                      <a:avLst/>
                    </a:prstGeom>
                    <a:solidFill>
                      <a:srgbClr val="BF7F3F"/>
                    </a:solidFill>
                    <a:ln w="9525">
                      <a:noFill/>
                      <a:miter lim="800000"/>
                      <a:headEnd/>
                      <a:tailEnd/>
                    </a:ln>
                  </p:spPr>
                  <p:txBody>
                    <a:bodyPr/>
                    <a:lstStyle/>
                    <a:p>
                      <a:endParaRPr lang="en-US"/>
                    </a:p>
                  </p:txBody>
                </p:sp>
                <p:sp>
                  <p:nvSpPr>
                    <p:cNvPr id="52361" name="Rectangle 1212"/>
                    <p:cNvSpPr>
                      <a:spLocks noChangeArrowheads="1"/>
                    </p:cNvSpPr>
                    <p:nvPr/>
                  </p:nvSpPr>
                  <p:spPr bwMode="auto">
                    <a:xfrm>
                      <a:off x="4625" y="2629"/>
                      <a:ext cx="6" cy="27"/>
                    </a:xfrm>
                    <a:prstGeom prst="rect">
                      <a:avLst/>
                    </a:prstGeom>
                    <a:solidFill>
                      <a:srgbClr val="BF7F3F"/>
                    </a:solidFill>
                    <a:ln w="9525">
                      <a:noFill/>
                      <a:miter lim="800000"/>
                      <a:headEnd/>
                      <a:tailEnd/>
                    </a:ln>
                  </p:spPr>
                  <p:txBody>
                    <a:bodyPr/>
                    <a:lstStyle/>
                    <a:p>
                      <a:endParaRPr lang="en-US"/>
                    </a:p>
                  </p:txBody>
                </p:sp>
                <p:sp>
                  <p:nvSpPr>
                    <p:cNvPr id="52362" name="Rectangle 1213"/>
                    <p:cNvSpPr>
                      <a:spLocks noChangeArrowheads="1"/>
                    </p:cNvSpPr>
                    <p:nvPr/>
                  </p:nvSpPr>
                  <p:spPr bwMode="auto">
                    <a:xfrm>
                      <a:off x="4625" y="2616"/>
                      <a:ext cx="6" cy="30"/>
                    </a:xfrm>
                    <a:prstGeom prst="rect">
                      <a:avLst/>
                    </a:prstGeom>
                    <a:solidFill>
                      <a:srgbClr val="BF7F3F"/>
                    </a:solidFill>
                    <a:ln w="9525">
                      <a:noFill/>
                      <a:miter lim="800000"/>
                      <a:headEnd/>
                      <a:tailEnd/>
                    </a:ln>
                  </p:spPr>
                  <p:txBody>
                    <a:bodyPr/>
                    <a:lstStyle/>
                    <a:p>
                      <a:endParaRPr lang="en-US"/>
                    </a:p>
                  </p:txBody>
                </p:sp>
                <p:sp>
                  <p:nvSpPr>
                    <p:cNvPr id="52363" name="Rectangle 1214"/>
                    <p:cNvSpPr>
                      <a:spLocks noChangeArrowheads="1"/>
                    </p:cNvSpPr>
                    <p:nvPr/>
                  </p:nvSpPr>
                  <p:spPr bwMode="auto">
                    <a:xfrm>
                      <a:off x="4625" y="2616"/>
                      <a:ext cx="6" cy="30"/>
                    </a:xfrm>
                    <a:prstGeom prst="rect">
                      <a:avLst/>
                    </a:prstGeom>
                    <a:solidFill>
                      <a:srgbClr val="BF7F3F"/>
                    </a:solidFill>
                    <a:ln w="9525">
                      <a:noFill/>
                      <a:miter lim="800000"/>
                      <a:headEnd/>
                      <a:tailEnd/>
                    </a:ln>
                  </p:spPr>
                  <p:txBody>
                    <a:bodyPr/>
                    <a:lstStyle/>
                    <a:p>
                      <a:endParaRPr lang="en-US"/>
                    </a:p>
                  </p:txBody>
                </p:sp>
                <p:sp>
                  <p:nvSpPr>
                    <p:cNvPr id="52364" name="Rectangle 1215"/>
                    <p:cNvSpPr>
                      <a:spLocks noChangeArrowheads="1"/>
                    </p:cNvSpPr>
                    <p:nvPr/>
                  </p:nvSpPr>
                  <p:spPr bwMode="auto">
                    <a:xfrm>
                      <a:off x="4615" y="2616"/>
                      <a:ext cx="16" cy="17"/>
                    </a:xfrm>
                    <a:prstGeom prst="rect">
                      <a:avLst/>
                    </a:prstGeom>
                    <a:solidFill>
                      <a:srgbClr val="BF7F3F"/>
                    </a:solidFill>
                    <a:ln w="9525">
                      <a:noFill/>
                      <a:miter lim="800000"/>
                      <a:headEnd/>
                      <a:tailEnd/>
                    </a:ln>
                  </p:spPr>
                  <p:txBody>
                    <a:bodyPr/>
                    <a:lstStyle/>
                    <a:p>
                      <a:endParaRPr lang="en-US"/>
                    </a:p>
                  </p:txBody>
                </p:sp>
                <p:grpSp>
                  <p:nvGrpSpPr>
                    <p:cNvPr id="52365" name="Group 1216"/>
                    <p:cNvGrpSpPr>
                      <a:grpSpLocks/>
                    </p:cNvGrpSpPr>
                    <p:nvPr/>
                  </p:nvGrpSpPr>
                  <p:grpSpPr bwMode="auto">
                    <a:xfrm>
                      <a:off x="4615" y="2603"/>
                      <a:ext cx="26" cy="30"/>
                      <a:chOff x="4615" y="2603"/>
                      <a:chExt cx="26" cy="30"/>
                    </a:xfrm>
                  </p:grpSpPr>
                  <p:sp>
                    <p:nvSpPr>
                      <p:cNvPr id="52374" name="Freeform 1217"/>
                      <p:cNvSpPr>
                        <a:spLocks/>
                      </p:cNvSpPr>
                      <p:nvPr/>
                    </p:nvSpPr>
                    <p:spPr bwMode="auto">
                      <a:xfrm>
                        <a:off x="4615" y="2603"/>
                        <a:ext cx="3" cy="17"/>
                      </a:xfrm>
                      <a:custGeom>
                        <a:avLst/>
                        <a:gdLst>
                          <a:gd name="T0" fmla="*/ 3 w 3"/>
                          <a:gd name="T1" fmla="*/ 17 h 17"/>
                          <a:gd name="T2" fmla="*/ 3 w 3"/>
                          <a:gd name="T3" fmla="*/ 17 h 17"/>
                          <a:gd name="T4" fmla="*/ 0 w 3"/>
                          <a:gd name="T5" fmla="*/ 0 h 17"/>
                          <a:gd name="T6" fmla="*/ 3 w 3"/>
                          <a:gd name="T7" fmla="*/ 17 h 17"/>
                          <a:gd name="T8" fmla="*/ 0 60000 65536"/>
                          <a:gd name="T9" fmla="*/ 0 60000 65536"/>
                          <a:gd name="T10" fmla="*/ 0 60000 65536"/>
                          <a:gd name="T11" fmla="*/ 0 60000 65536"/>
                          <a:gd name="T12" fmla="*/ 0 w 3"/>
                          <a:gd name="T13" fmla="*/ 0 h 17"/>
                          <a:gd name="T14" fmla="*/ 3 w 3"/>
                          <a:gd name="T15" fmla="*/ 17 h 17"/>
                        </a:gdLst>
                        <a:ahLst/>
                        <a:cxnLst>
                          <a:cxn ang="T8">
                            <a:pos x="T0" y="T1"/>
                          </a:cxn>
                          <a:cxn ang="T9">
                            <a:pos x="T2" y="T3"/>
                          </a:cxn>
                          <a:cxn ang="T10">
                            <a:pos x="T4" y="T5"/>
                          </a:cxn>
                          <a:cxn ang="T11">
                            <a:pos x="T6" y="T7"/>
                          </a:cxn>
                        </a:cxnLst>
                        <a:rect l="T12" t="T13" r="T14" b="T15"/>
                        <a:pathLst>
                          <a:path w="3" h="17">
                            <a:moveTo>
                              <a:pt x="3" y="17"/>
                            </a:moveTo>
                            <a:lnTo>
                              <a:pt x="3" y="17"/>
                            </a:lnTo>
                            <a:lnTo>
                              <a:pt x="0" y="0"/>
                            </a:lnTo>
                            <a:lnTo>
                              <a:pt x="3" y="17"/>
                            </a:lnTo>
                            <a:close/>
                          </a:path>
                        </a:pathLst>
                      </a:custGeom>
                      <a:solidFill>
                        <a:srgbClr val="3F1F00"/>
                      </a:solidFill>
                      <a:ln w="9525">
                        <a:noFill/>
                        <a:round/>
                        <a:headEnd/>
                        <a:tailEnd/>
                      </a:ln>
                    </p:spPr>
                    <p:txBody>
                      <a:bodyPr/>
                      <a:lstStyle/>
                      <a:p>
                        <a:endParaRPr lang="en-US"/>
                      </a:p>
                    </p:txBody>
                  </p:sp>
                  <p:sp>
                    <p:nvSpPr>
                      <p:cNvPr id="52375" name="Freeform 1218"/>
                      <p:cNvSpPr>
                        <a:spLocks/>
                      </p:cNvSpPr>
                      <p:nvPr/>
                    </p:nvSpPr>
                    <p:spPr bwMode="auto">
                      <a:xfrm>
                        <a:off x="4615" y="2603"/>
                        <a:ext cx="16" cy="17"/>
                      </a:xfrm>
                      <a:custGeom>
                        <a:avLst/>
                        <a:gdLst>
                          <a:gd name="T0" fmla="*/ 16 w 16"/>
                          <a:gd name="T1" fmla="*/ 17 h 17"/>
                          <a:gd name="T2" fmla="*/ 16 w 16"/>
                          <a:gd name="T3" fmla="*/ 17 h 17"/>
                          <a:gd name="T4" fmla="*/ 10 w 16"/>
                          <a:gd name="T5" fmla="*/ 17 h 17"/>
                          <a:gd name="T6" fmla="*/ 0 w 16"/>
                          <a:gd name="T7" fmla="*/ 0 h 17"/>
                          <a:gd name="T8" fmla="*/ 16 w 16"/>
                          <a:gd name="T9" fmla="*/ 17 h 17"/>
                          <a:gd name="T10" fmla="*/ 0 60000 65536"/>
                          <a:gd name="T11" fmla="*/ 0 60000 65536"/>
                          <a:gd name="T12" fmla="*/ 0 60000 65536"/>
                          <a:gd name="T13" fmla="*/ 0 60000 65536"/>
                          <a:gd name="T14" fmla="*/ 0 60000 65536"/>
                          <a:gd name="T15" fmla="*/ 0 w 16"/>
                          <a:gd name="T16" fmla="*/ 0 h 17"/>
                          <a:gd name="T17" fmla="*/ 16 w 16"/>
                          <a:gd name="T18" fmla="*/ 17 h 17"/>
                        </a:gdLst>
                        <a:ahLst/>
                        <a:cxnLst>
                          <a:cxn ang="T10">
                            <a:pos x="T0" y="T1"/>
                          </a:cxn>
                          <a:cxn ang="T11">
                            <a:pos x="T2" y="T3"/>
                          </a:cxn>
                          <a:cxn ang="T12">
                            <a:pos x="T4" y="T5"/>
                          </a:cxn>
                          <a:cxn ang="T13">
                            <a:pos x="T6" y="T7"/>
                          </a:cxn>
                          <a:cxn ang="T14">
                            <a:pos x="T8" y="T9"/>
                          </a:cxn>
                        </a:cxnLst>
                        <a:rect l="T15" t="T16" r="T17" b="T18"/>
                        <a:pathLst>
                          <a:path w="16" h="17">
                            <a:moveTo>
                              <a:pt x="16" y="17"/>
                            </a:moveTo>
                            <a:lnTo>
                              <a:pt x="16" y="17"/>
                            </a:lnTo>
                            <a:lnTo>
                              <a:pt x="10" y="17"/>
                            </a:lnTo>
                            <a:lnTo>
                              <a:pt x="0" y="0"/>
                            </a:lnTo>
                            <a:lnTo>
                              <a:pt x="16" y="17"/>
                            </a:lnTo>
                            <a:close/>
                          </a:path>
                        </a:pathLst>
                      </a:custGeom>
                      <a:solidFill>
                        <a:srgbClr val="5F3F1F"/>
                      </a:solidFill>
                      <a:ln w="9525">
                        <a:noFill/>
                        <a:round/>
                        <a:headEnd/>
                        <a:tailEnd/>
                      </a:ln>
                    </p:spPr>
                    <p:txBody>
                      <a:bodyPr/>
                      <a:lstStyle/>
                      <a:p>
                        <a:endParaRPr lang="en-US"/>
                      </a:p>
                    </p:txBody>
                  </p:sp>
                  <p:sp>
                    <p:nvSpPr>
                      <p:cNvPr id="52376" name="Rectangle 1219"/>
                      <p:cNvSpPr>
                        <a:spLocks noChangeArrowheads="1"/>
                      </p:cNvSpPr>
                      <p:nvPr/>
                    </p:nvSpPr>
                    <p:spPr bwMode="auto">
                      <a:xfrm>
                        <a:off x="4625" y="2629"/>
                        <a:ext cx="16" cy="4"/>
                      </a:xfrm>
                      <a:prstGeom prst="rect">
                        <a:avLst/>
                      </a:prstGeom>
                      <a:solidFill>
                        <a:srgbClr val="7F5F3F"/>
                      </a:solidFill>
                      <a:ln w="9525">
                        <a:noFill/>
                        <a:miter lim="800000"/>
                        <a:headEnd/>
                        <a:tailEnd/>
                      </a:ln>
                    </p:spPr>
                    <p:txBody>
                      <a:bodyPr/>
                      <a:lstStyle/>
                      <a:p>
                        <a:endParaRPr lang="en-US"/>
                      </a:p>
                    </p:txBody>
                  </p:sp>
                </p:grpSp>
                <p:sp>
                  <p:nvSpPr>
                    <p:cNvPr id="52366" name="Rectangle 1220"/>
                    <p:cNvSpPr>
                      <a:spLocks noChangeArrowheads="1"/>
                    </p:cNvSpPr>
                    <p:nvPr/>
                  </p:nvSpPr>
                  <p:spPr bwMode="auto">
                    <a:xfrm>
                      <a:off x="4572" y="2629"/>
                      <a:ext cx="4" cy="27"/>
                    </a:xfrm>
                    <a:prstGeom prst="rect">
                      <a:avLst/>
                    </a:prstGeom>
                    <a:solidFill>
                      <a:srgbClr val="BF7F3F"/>
                    </a:solidFill>
                    <a:ln w="9525">
                      <a:noFill/>
                      <a:miter lim="800000"/>
                      <a:headEnd/>
                      <a:tailEnd/>
                    </a:ln>
                  </p:spPr>
                  <p:txBody>
                    <a:bodyPr/>
                    <a:lstStyle/>
                    <a:p>
                      <a:endParaRPr lang="en-US"/>
                    </a:p>
                  </p:txBody>
                </p:sp>
                <p:sp>
                  <p:nvSpPr>
                    <p:cNvPr id="52367" name="Rectangle 1221"/>
                    <p:cNvSpPr>
                      <a:spLocks noChangeArrowheads="1"/>
                    </p:cNvSpPr>
                    <p:nvPr/>
                  </p:nvSpPr>
                  <p:spPr bwMode="auto">
                    <a:xfrm>
                      <a:off x="4572" y="2629"/>
                      <a:ext cx="4" cy="27"/>
                    </a:xfrm>
                    <a:prstGeom prst="rect">
                      <a:avLst/>
                    </a:prstGeom>
                    <a:solidFill>
                      <a:srgbClr val="BF7F3F"/>
                    </a:solidFill>
                    <a:ln w="9525">
                      <a:noFill/>
                      <a:miter lim="800000"/>
                      <a:headEnd/>
                      <a:tailEnd/>
                    </a:ln>
                  </p:spPr>
                  <p:txBody>
                    <a:bodyPr/>
                    <a:lstStyle/>
                    <a:p>
                      <a:endParaRPr lang="en-US"/>
                    </a:p>
                  </p:txBody>
                </p:sp>
                <p:sp>
                  <p:nvSpPr>
                    <p:cNvPr id="52368" name="Rectangle 1222"/>
                    <p:cNvSpPr>
                      <a:spLocks noChangeArrowheads="1"/>
                    </p:cNvSpPr>
                    <p:nvPr/>
                  </p:nvSpPr>
                  <p:spPr bwMode="auto">
                    <a:xfrm>
                      <a:off x="4582" y="2629"/>
                      <a:ext cx="7" cy="17"/>
                    </a:xfrm>
                    <a:prstGeom prst="rect">
                      <a:avLst/>
                    </a:prstGeom>
                    <a:solidFill>
                      <a:srgbClr val="BF7F3F"/>
                    </a:solidFill>
                    <a:ln w="9525">
                      <a:noFill/>
                      <a:miter lim="800000"/>
                      <a:headEnd/>
                      <a:tailEnd/>
                    </a:ln>
                  </p:spPr>
                  <p:txBody>
                    <a:bodyPr/>
                    <a:lstStyle/>
                    <a:p>
                      <a:endParaRPr lang="en-US"/>
                    </a:p>
                  </p:txBody>
                </p:sp>
                <p:sp>
                  <p:nvSpPr>
                    <p:cNvPr id="52369" name="Rectangle 1223"/>
                    <p:cNvSpPr>
                      <a:spLocks noChangeArrowheads="1"/>
                    </p:cNvSpPr>
                    <p:nvPr/>
                  </p:nvSpPr>
                  <p:spPr bwMode="auto">
                    <a:xfrm>
                      <a:off x="4582" y="2616"/>
                      <a:ext cx="7" cy="30"/>
                    </a:xfrm>
                    <a:prstGeom prst="rect">
                      <a:avLst/>
                    </a:prstGeom>
                    <a:solidFill>
                      <a:srgbClr val="BF7F3F"/>
                    </a:solidFill>
                    <a:ln w="9525">
                      <a:noFill/>
                      <a:miter lim="800000"/>
                      <a:headEnd/>
                      <a:tailEnd/>
                    </a:ln>
                  </p:spPr>
                  <p:txBody>
                    <a:bodyPr/>
                    <a:lstStyle/>
                    <a:p>
                      <a:endParaRPr lang="en-US"/>
                    </a:p>
                  </p:txBody>
                </p:sp>
                <p:sp>
                  <p:nvSpPr>
                    <p:cNvPr id="52370" name="Rectangle 1224"/>
                    <p:cNvSpPr>
                      <a:spLocks noChangeArrowheads="1"/>
                    </p:cNvSpPr>
                    <p:nvPr/>
                  </p:nvSpPr>
                  <p:spPr bwMode="auto">
                    <a:xfrm>
                      <a:off x="4582" y="2616"/>
                      <a:ext cx="7" cy="17"/>
                    </a:xfrm>
                    <a:prstGeom prst="rect">
                      <a:avLst/>
                    </a:prstGeom>
                    <a:solidFill>
                      <a:srgbClr val="BF7F3F"/>
                    </a:solidFill>
                    <a:ln w="9525">
                      <a:noFill/>
                      <a:miter lim="800000"/>
                      <a:headEnd/>
                      <a:tailEnd/>
                    </a:ln>
                  </p:spPr>
                  <p:txBody>
                    <a:bodyPr/>
                    <a:lstStyle/>
                    <a:p>
                      <a:endParaRPr lang="en-US"/>
                    </a:p>
                  </p:txBody>
                </p:sp>
                <p:sp>
                  <p:nvSpPr>
                    <p:cNvPr id="52371" name="Freeform 1225"/>
                    <p:cNvSpPr>
                      <a:spLocks/>
                    </p:cNvSpPr>
                    <p:nvPr/>
                  </p:nvSpPr>
                  <p:spPr bwMode="auto">
                    <a:xfrm>
                      <a:off x="4572" y="2603"/>
                      <a:ext cx="4" cy="17"/>
                    </a:xfrm>
                    <a:custGeom>
                      <a:avLst/>
                      <a:gdLst>
                        <a:gd name="T0" fmla="*/ 0 w 4"/>
                        <a:gd name="T1" fmla="*/ 17 h 17"/>
                        <a:gd name="T2" fmla="*/ 0 w 4"/>
                        <a:gd name="T3" fmla="*/ 17 h 17"/>
                        <a:gd name="T4" fmla="*/ 4 w 4"/>
                        <a:gd name="T5" fmla="*/ 0 h 17"/>
                        <a:gd name="T6" fmla="*/ 0 w 4"/>
                        <a:gd name="T7" fmla="*/ 17 h 17"/>
                        <a:gd name="T8" fmla="*/ 0 60000 65536"/>
                        <a:gd name="T9" fmla="*/ 0 60000 65536"/>
                        <a:gd name="T10" fmla="*/ 0 60000 65536"/>
                        <a:gd name="T11" fmla="*/ 0 60000 65536"/>
                        <a:gd name="T12" fmla="*/ 0 w 4"/>
                        <a:gd name="T13" fmla="*/ 0 h 17"/>
                        <a:gd name="T14" fmla="*/ 4 w 4"/>
                        <a:gd name="T15" fmla="*/ 17 h 17"/>
                      </a:gdLst>
                      <a:ahLst/>
                      <a:cxnLst>
                        <a:cxn ang="T8">
                          <a:pos x="T0" y="T1"/>
                        </a:cxn>
                        <a:cxn ang="T9">
                          <a:pos x="T2" y="T3"/>
                        </a:cxn>
                        <a:cxn ang="T10">
                          <a:pos x="T4" y="T5"/>
                        </a:cxn>
                        <a:cxn ang="T11">
                          <a:pos x="T6" y="T7"/>
                        </a:cxn>
                      </a:cxnLst>
                      <a:rect l="T12" t="T13" r="T14" b="T15"/>
                      <a:pathLst>
                        <a:path w="4" h="17">
                          <a:moveTo>
                            <a:pt x="0" y="17"/>
                          </a:moveTo>
                          <a:lnTo>
                            <a:pt x="0" y="17"/>
                          </a:lnTo>
                          <a:lnTo>
                            <a:pt x="4" y="0"/>
                          </a:lnTo>
                          <a:lnTo>
                            <a:pt x="0" y="17"/>
                          </a:lnTo>
                          <a:close/>
                        </a:path>
                      </a:pathLst>
                    </a:custGeom>
                    <a:solidFill>
                      <a:srgbClr val="3F1F00"/>
                    </a:solidFill>
                    <a:ln w="9525">
                      <a:noFill/>
                      <a:round/>
                      <a:headEnd/>
                      <a:tailEnd/>
                    </a:ln>
                  </p:spPr>
                  <p:txBody>
                    <a:bodyPr/>
                    <a:lstStyle/>
                    <a:p>
                      <a:endParaRPr lang="en-US"/>
                    </a:p>
                  </p:txBody>
                </p:sp>
                <p:sp>
                  <p:nvSpPr>
                    <p:cNvPr id="52372" name="Freeform 1226"/>
                    <p:cNvSpPr>
                      <a:spLocks/>
                    </p:cNvSpPr>
                    <p:nvPr/>
                  </p:nvSpPr>
                  <p:spPr bwMode="auto">
                    <a:xfrm>
                      <a:off x="4572" y="2603"/>
                      <a:ext cx="4" cy="17"/>
                    </a:xfrm>
                    <a:custGeom>
                      <a:avLst/>
                      <a:gdLst>
                        <a:gd name="T0" fmla="*/ 0 w 4"/>
                        <a:gd name="T1" fmla="*/ 17 h 17"/>
                        <a:gd name="T2" fmla="*/ 0 w 4"/>
                        <a:gd name="T3" fmla="*/ 17 h 17"/>
                        <a:gd name="T4" fmla="*/ 4 w 4"/>
                        <a:gd name="T5" fmla="*/ 0 h 17"/>
                        <a:gd name="T6" fmla="*/ 0 w 4"/>
                        <a:gd name="T7" fmla="*/ 17 h 17"/>
                        <a:gd name="T8" fmla="*/ 0 60000 65536"/>
                        <a:gd name="T9" fmla="*/ 0 60000 65536"/>
                        <a:gd name="T10" fmla="*/ 0 60000 65536"/>
                        <a:gd name="T11" fmla="*/ 0 60000 65536"/>
                        <a:gd name="T12" fmla="*/ 0 w 4"/>
                        <a:gd name="T13" fmla="*/ 0 h 17"/>
                        <a:gd name="T14" fmla="*/ 4 w 4"/>
                        <a:gd name="T15" fmla="*/ 17 h 17"/>
                      </a:gdLst>
                      <a:ahLst/>
                      <a:cxnLst>
                        <a:cxn ang="T8">
                          <a:pos x="T0" y="T1"/>
                        </a:cxn>
                        <a:cxn ang="T9">
                          <a:pos x="T2" y="T3"/>
                        </a:cxn>
                        <a:cxn ang="T10">
                          <a:pos x="T4" y="T5"/>
                        </a:cxn>
                        <a:cxn ang="T11">
                          <a:pos x="T6" y="T7"/>
                        </a:cxn>
                      </a:cxnLst>
                      <a:rect l="T12" t="T13" r="T14" b="T15"/>
                      <a:pathLst>
                        <a:path w="4" h="17">
                          <a:moveTo>
                            <a:pt x="0" y="17"/>
                          </a:moveTo>
                          <a:lnTo>
                            <a:pt x="0" y="17"/>
                          </a:lnTo>
                          <a:lnTo>
                            <a:pt x="4" y="0"/>
                          </a:lnTo>
                          <a:lnTo>
                            <a:pt x="0" y="17"/>
                          </a:lnTo>
                          <a:close/>
                        </a:path>
                      </a:pathLst>
                    </a:custGeom>
                    <a:solidFill>
                      <a:srgbClr val="5F3F1F"/>
                    </a:solidFill>
                    <a:ln w="9525">
                      <a:noFill/>
                      <a:round/>
                      <a:headEnd/>
                      <a:tailEnd/>
                    </a:ln>
                  </p:spPr>
                  <p:txBody>
                    <a:bodyPr/>
                    <a:lstStyle/>
                    <a:p>
                      <a:endParaRPr lang="en-US"/>
                    </a:p>
                  </p:txBody>
                </p:sp>
                <p:sp>
                  <p:nvSpPr>
                    <p:cNvPr id="52373" name="Rectangle 1227"/>
                    <p:cNvSpPr>
                      <a:spLocks noChangeArrowheads="1"/>
                    </p:cNvSpPr>
                    <p:nvPr/>
                  </p:nvSpPr>
                  <p:spPr bwMode="auto">
                    <a:xfrm>
                      <a:off x="4572" y="2629"/>
                      <a:ext cx="4" cy="4"/>
                    </a:xfrm>
                    <a:prstGeom prst="rect">
                      <a:avLst/>
                    </a:prstGeom>
                    <a:solidFill>
                      <a:srgbClr val="7F5F3F"/>
                    </a:solidFill>
                    <a:ln w="9525">
                      <a:noFill/>
                      <a:miter lim="800000"/>
                      <a:headEnd/>
                      <a:tailEnd/>
                    </a:ln>
                  </p:spPr>
                  <p:txBody>
                    <a:bodyPr/>
                    <a:lstStyle/>
                    <a:p>
                      <a:endParaRPr lang="en-US"/>
                    </a:p>
                  </p:txBody>
                </p:sp>
              </p:grpSp>
            </p:grpSp>
          </p:grpSp>
        </p:grpSp>
        <p:sp>
          <p:nvSpPr>
            <p:cNvPr id="52331" name="Rectangle 1228"/>
            <p:cNvSpPr>
              <a:spLocks noChangeArrowheads="1"/>
            </p:cNvSpPr>
            <p:nvPr/>
          </p:nvSpPr>
          <p:spPr bwMode="auto">
            <a:xfrm>
              <a:off x="5059" y="2555"/>
              <a:ext cx="671" cy="201"/>
            </a:xfrm>
            <a:prstGeom prst="rect">
              <a:avLst/>
            </a:prstGeom>
            <a:noFill/>
            <a:ln w="9525">
              <a:noFill/>
              <a:miter lim="800000"/>
              <a:headEnd/>
              <a:tailEnd/>
            </a:ln>
          </p:spPr>
          <p:txBody>
            <a:bodyPr/>
            <a:lstStyle/>
            <a:p>
              <a:endParaRPr lang="en-US"/>
            </a:p>
          </p:txBody>
        </p:sp>
        <p:sp>
          <p:nvSpPr>
            <p:cNvPr id="52332" name="Rectangle 1229"/>
            <p:cNvSpPr>
              <a:spLocks noChangeArrowheads="1"/>
            </p:cNvSpPr>
            <p:nvPr/>
          </p:nvSpPr>
          <p:spPr bwMode="auto">
            <a:xfrm>
              <a:off x="5059" y="2559"/>
              <a:ext cx="311" cy="134"/>
            </a:xfrm>
            <a:prstGeom prst="rect">
              <a:avLst/>
            </a:prstGeom>
            <a:noFill/>
            <a:ln w="9525">
              <a:noFill/>
              <a:miter lim="800000"/>
              <a:headEnd/>
              <a:tailEnd/>
            </a:ln>
          </p:spPr>
          <p:txBody>
            <a:bodyPr wrap="none" lIns="0" tIns="0" rIns="0" bIns="0">
              <a:spAutoFit/>
            </a:bodyPr>
            <a:lstStyle/>
            <a:p>
              <a:r>
                <a:rPr lang="en-US" sz="1400" b="1">
                  <a:solidFill>
                    <a:srgbClr val="FF0000"/>
                  </a:solidFill>
                  <a:latin typeface="Book Antiqua" pitchFamily="18" charset="0"/>
                </a:rPr>
                <a:t>Home</a:t>
              </a:r>
              <a:endParaRPr lang="en-US" sz="1800"/>
            </a:p>
          </p:txBody>
        </p:sp>
        <p:sp>
          <p:nvSpPr>
            <p:cNvPr id="52333" name="Rectangle 1230"/>
            <p:cNvSpPr>
              <a:spLocks noChangeArrowheads="1"/>
            </p:cNvSpPr>
            <p:nvPr/>
          </p:nvSpPr>
          <p:spPr bwMode="auto">
            <a:xfrm>
              <a:off x="5377" y="2559"/>
              <a:ext cx="37" cy="134"/>
            </a:xfrm>
            <a:prstGeom prst="rect">
              <a:avLst/>
            </a:prstGeom>
            <a:noFill/>
            <a:ln w="9525">
              <a:noFill/>
              <a:miter lim="800000"/>
              <a:headEnd/>
              <a:tailEnd/>
            </a:ln>
          </p:spPr>
          <p:txBody>
            <a:bodyPr wrap="none" lIns="0" tIns="0" rIns="0" bIns="0">
              <a:spAutoFit/>
            </a:bodyPr>
            <a:lstStyle/>
            <a:p>
              <a:r>
                <a:rPr lang="en-US" sz="1400" b="1">
                  <a:solidFill>
                    <a:srgbClr val="FF0000"/>
                  </a:solidFill>
                  <a:latin typeface="Book Antiqua" pitchFamily="18" charset="0"/>
                </a:rPr>
                <a:t>-</a:t>
              </a:r>
              <a:endParaRPr lang="en-US" sz="1800"/>
            </a:p>
          </p:txBody>
        </p:sp>
        <p:sp>
          <p:nvSpPr>
            <p:cNvPr id="52334" name="Rectangle 1231"/>
            <p:cNvSpPr>
              <a:spLocks noChangeArrowheads="1"/>
            </p:cNvSpPr>
            <p:nvPr/>
          </p:nvSpPr>
          <p:spPr bwMode="auto">
            <a:xfrm>
              <a:off x="5416" y="2559"/>
              <a:ext cx="239" cy="134"/>
            </a:xfrm>
            <a:prstGeom prst="rect">
              <a:avLst/>
            </a:prstGeom>
            <a:noFill/>
            <a:ln w="9525">
              <a:noFill/>
              <a:miter lim="800000"/>
              <a:headEnd/>
              <a:tailEnd/>
            </a:ln>
          </p:spPr>
          <p:txBody>
            <a:bodyPr wrap="none" lIns="0" tIns="0" rIns="0" bIns="0">
              <a:spAutoFit/>
            </a:bodyPr>
            <a:lstStyle/>
            <a:p>
              <a:r>
                <a:rPr lang="en-US" sz="1400" b="1">
                  <a:solidFill>
                    <a:srgbClr val="FF0000"/>
                  </a:solidFill>
                  <a:latin typeface="Book Antiqua" pitchFamily="18" charset="0"/>
                </a:rPr>
                <a:t>Cell </a:t>
              </a:r>
              <a:endParaRPr lang="en-US" sz="1800"/>
            </a:p>
          </p:txBody>
        </p:sp>
        <p:sp>
          <p:nvSpPr>
            <p:cNvPr id="52335" name="Rectangle 1232"/>
            <p:cNvSpPr>
              <a:spLocks noChangeArrowheads="1"/>
            </p:cNvSpPr>
            <p:nvPr/>
          </p:nvSpPr>
          <p:spPr bwMode="auto">
            <a:xfrm>
              <a:off x="5664" y="2535"/>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sz="1800"/>
            </a:p>
          </p:txBody>
        </p:sp>
      </p:grpSp>
      <p:grpSp>
        <p:nvGrpSpPr>
          <p:cNvPr id="52229" name="Group 1233"/>
          <p:cNvGrpSpPr>
            <a:grpSpLocks/>
          </p:cNvGrpSpPr>
          <p:nvPr/>
        </p:nvGrpSpPr>
        <p:grpSpPr bwMode="auto">
          <a:xfrm>
            <a:off x="581025" y="1827213"/>
            <a:ext cx="1344613" cy="1062037"/>
            <a:chOff x="477" y="986"/>
            <a:chExt cx="847" cy="702"/>
          </a:xfrm>
        </p:grpSpPr>
        <p:sp>
          <p:nvSpPr>
            <p:cNvPr id="52238" name="Freeform 1234"/>
            <p:cNvSpPr>
              <a:spLocks/>
            </p:cNvSpPr>
            <p:nvPr/>
          </p:nvSpPr>
          <p:spPr bwMode="auto">
            <a:xfrm>
              <a:off x="830" y="1340"/>
              <a:ext cx="219" cy="211"/>
            </a:xfrm>
            <a:custGeom>
              <a:avLst/>
              <a:gdLst>
                <a:gd name="T0" fmla="*/ 0 w 219"/>
                <a:gd name="T1" fmla="*/ 122 h 211"/>
                <a:gd name="T2" fmla="*/ 7 w 219"/>
                <a:gd name="T3" fmla="*/ 115 h 211"/>
                <a:gd name="T4" fmla="*/ 7 w 219"/>
                <a:gd name="T5" fmla="*/ 108 h 211"/>
                <a:gd name="T6" fmla="*/ 16 w 219"/>
                <a:gd name="T7" fmla="*/ 101 h 211"/>
                <a:gd name="T8" fmla="*/ 25 w 219"/>
                <a:gd name="T9" fmla="*/ 93 h 211"/>
                <a:gd name="T10" fmla="*/ 33 w 219"/>
                <a:gd name="T11" fmla="*/ 79 h 211"/>
                <a:gd name="T12" fmla="*/ 41 w 219"/>
                <a:gd name="T13" fmla="*/ 72 h 211"/>
                <a:gd name="T14" fmla="*/ 48 w 219"/>
                <a:gd name="T15" fmla="*/ 72 h 211"/>
                <a:gd name="T16" fmla="*/ 64 w 219"/>
                <a:gd name="T17" fmla="*/ 57 h 211"/>
                <a:gd name="T18" fmla="*/ 73 w 219"/>
                <a:gd name="T19" fmla="*/ 50 h 211"/>
                <a:gd name="T20" fmla="*/ 81 w 219"/>
                <a:gd name="T21" fmla="*/ 43 h 211"/>
                <a:gd name="T22" fmla="*/ 96 w 219"/>
                <a:gd name="T23" fmla="*/ 35 h 211"/>
                <a:gd name="T24" fmla="*/ 113 w 219"/>
                <a:gd name="T25" fmla="*/ 29 h 211"/>
                <a:gd name="T26" fmla="*/ 121 w 219"/>
                <a:gd name="T27" fmla="*/ 21 h 211"/>
                <a:gd name="T28" fmla="*/ 136 w 219"/>
                <a:gd name="T29" fmla="*/ 14 h 211"/>
                <a:gd name="T30" fmla="*/ 154 w 219"/>
                <a:gd name="T31" fmla="*/ 6 h 211"/>
                <a:gd name="T32" fmla="*/ 170 w 219"/>
                <a:gd name="T33" fmla="*/ 0 h 211"/>
                <a:gd name="T34" fmla="*/ 193 w 219"/>
                <a:gd name="T35" fmla="*/ 0 h 211"/>
                <a:gd name="T36" fmla="*/ 218 w 219"/>
                <a:gd name="T37" fmla="*/ 79 h 211"/>
                <a:gd name="T38" fmla="*/ 202 w 219"/>
                <a:gd name="T39" fmla="*/ 86 h 211"/>
                <a:gd name="T40" fmla="*/ 185 w 219"/>
                <a:gd name="T41" fmla="*/ 86 h 211"/>
                <a:gd name="T42" fmla="*/ 170 w 219"/>
                <a:gd name="T43" fmla="*/ 93 h 211"/>
                <a:gd name="T44" fmla="*/ 145 w 219"/>
                <a:gd name="T45" fmla="*/ 101 h 211"/>
                <a:gd name="T46" fmla="*/ 136 w 219"/>
                <a:gd name="T47" fmla="*/ 108 h 211"/>
                <a:gd name="T48" fmla="*/ 121 w 219"/>
                <a:gd name="T49" fmla="*/ 115 h 211"/>
                <a:gd name="T50" fmla="*/ 113 w 219"/>
                <a:gd name="T51" fmla="*/ 122 h 211"/>
                <a:gd name="T52" fmla="*/ 104 w 219"/>
                <a:gd name="T53" fmla="*/ 130 h 211"/>
                <a:gd name="T54" fmla="*/ 88 w 219"/>
                <a:gd name="T55" fmla="*/ 137 h 211"/>
                <a:gd name="T56" fmla="*/ 81 w 219"/>
                <a:gd name="T57" fmla="*/ 145 h 211"/>
                <a:gd name="T58" fmla="*/ 73 w 219"/>
                <a:gd name="T59" fmla="*/ 151 h 211"/>
                <a:gd name="T60" fmla="*/ 64 w 219"/>
                <a:gd name="T61" fmla="*/ 158 h 211"/>
                <a:gd name="T62" fmla="*/ 56 w 219"/>
                <a:gd name="T63" fmla="*/ 166 h 211"/>
                <a:gd name="T64" fmla="*/ 48 w 219"/>
                <a:gd name="T65" fmla="*/ 174 h 211"/>
                <a:gd name="T66" fmla="*/ 41 w 219"/>
                <a:gd name="T67" fmla="*/ 180 h 211"/>
                <a:gd name="T68" fmla="*/ 33 w 219"/>
                <a:gd name="T69" fmla="*/ 187 h 211"/>
                <a:gd name="T70" fmla="*/ 33 w 219"/>
                <a:gd name="T71" fmla="*/ 194 h 211"/>
                <a:gd name="T72" fmla="*/ 25 w 219"/>
                <a:gd name="T73" fmla="*/ 203 h 211"/>
                <a:gd name="T74" fmla="*/ 16 w 219"/>
                <a:gd name="T75" fmla="*/ 210 h 211"/>
                <a:gd name="T76" fmla="*/ 0 w 219"/>
                <a:gd name="T77" fmla="*/ 122 h 2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9"/>
                <a:gd name="T118" fmla="*/ 0 h 211"/>
                <a:gd name="T119" fmla="*/ 219 w 219"/>
                <a:gd name="T120" fmla="*/ 211 h 21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9" h="211">
                  <a:moveTo>
                    <a:pt x="0" y="122"/>
                  </a:moveTo>
                  <a:lnTo>
                    <a:pt x="7" y="115"/>
                  </a:lnTo>
                  <a:lnTo>
                    <a:pt x="7" y="108"/>
                  </a:lnTo>
                  <a:lnTo>
                    <a:pt x="16" y="101"/>
                  </a:lnTo>
                  <a:lnTo>
                    <a:pt x="25" y="93"/>
                  </a:lnTo>
                  <a:lnTo>
                    <a:pt x="33" y="79"/>
                  </a:lnTo>
                  <a:lnTo>
                    <a:pt x="41" y="72"/>
                  </a:lnTo>
                  <a:lnTo>
                    <a:pt x="48" y="72"/>
                  </a:lnTo>
                  <a:lnTo>
                    <a:pt x="64" y="57"/>
                  </a:lnTo>
                  <a:lnTo>
                    <a:pt x="73" y="50"/>
                  </a:lnTo>
                  <a:lnTo>
                    <a:pt x="81" y="43"/>
                  </a:lnTo>
                  <a:lnTo>
                    <a:pt x="96" y="35"/>
                  </a:lnTo>
                  <a:lnTo>
                    <a:pt x="113" y="29"/>
                  </a:lnTo>
                  <a:lnTo>
                    <a:pt x="121" y="21"/>
                  </a:lnTo>
                  <a:lnTo>
                    <a:pt x="136" y="14"/>
                  </a:lnTo>
                  <a:lnTo>
                    <a:pt x="154" y="6"/>
                  </a:lnTo>
                  <a:lnTo>
                    <a:pt x="170" y="0"/>
                  </a:lnTo>
                  <a:lnTo>
                    <a:pt x="193" y="0"/>
                  </a:lnTo>
                  <a:lnTo>
                    <a:pt x="218" y="79"/>
                  </a:lnTo>
                  <a:lnTo>
                    <a:pt x="202" y="86"/>
                  </a:lnTo>
                  <a:lnTo>
                    <a:pt x="185" y="86"/>
                  </a:lnTo>
                  <a:lnTo>
                    <a:pt x="170" y="93"/>
                  </a:lnTo>
                  <a:lnTo>
                    <a:pt x="145" y="101"/>
                  </a:lnTo>
                  <a:lnTo>
                    <a:pt x="136" y="108"/>
                  </a:lnTo>
                  <a:lnTo>
                    <a:pt x="121" y="115"/>
                  </a:lnTo>
                  <a:lnTo>
                    <a:pt x="113" y="122"/>
                  </a:lnTo>
                  <a:lnTo>
                    <a:pt x="104" y="130"/>
                  </a:lnTo>
                  <a:lnTo>
                    <a:pt x="88" y="137"/>
                  </a:lnTo>
                  <a:lnTo>
                    <a:pt x="81" y="145"/>
                  </a:lnTo>
                  <a:lnTo>
                    <a:pt x="73" y="151"/>
                  </a:lnTo>
                  <a:lnTo>
                    <a:pt x="64" y="158"/>
                  </a:lnTo>
                  <a:lnTo>
                    <a:pt x="56" y="166"/>
                  </a:lnTo>
                  <a:lnTo>
                    <a:pt x="48" y="174"/>
                  </a:lnTo>
                  <a:lnTo>
                    <a:pt x="41" y="180"/>
                  </a:lnTo>
                  <a:lnTo>
                    <a:pt x="33" y="187"/>
                  </a:lnTo>
                  <a:lnTo>
                    <a:pt x="33" y="194"/>
                  </a:lnTo>
                  <a:lnTo>
                    <a:pt x="25" y="203"/>
                  </a:lnTo>
                  <a:lnTo>
                    <a:pt x="16" y="210"/>
                  </a:lnTo>
                  <a:lnTo>
                    <a:pt x="0" y="122"/>
                  </a:lnTo>
                </a:path>
              </a:pathLst>
            </a:custGeom>
            <a:solidFill>
              <a:srgbClr val="A0A0A0"/>
            </a:solidFill>
            <a:ln w="12700" cap="rnd" cmpd="sng">
              <a:solidFill>
                <a:srgbClr val="000000"/>
              </a:solidFill>
              <a:prstDash val="solid"/>
              <a:round/>
              <a:headEnd/>
              <a:tailEnd/>
            </a:ln>
          </p:spPr>
          <p:txBody>
            <a:bodyPr/>
            <a:lstStyle/>
            <a:p>
              <a:endParaRPr lang="en-US"/>
            </a:p>
          </p:txBody>
        </p:sp>
        <p:grpSp>
          <p:nvGrpSpPr>
            <p:cNvPr id="52239" name="Group 1235"/>
            <p:cNvGrpSpPr>
              <a:grpSpLocks/>
            </p:cNvGrpSpPr>
            <p:nvPr/>
          </p:nvGrpSpPr>
          <p:grpSpPr bwMode="auto">
            <a:xfrm>
              <a:off x="871" y="1282"/>
              <a:ext cx="121" cy="171"/>
              <a:chOff x="871" y="1282"/>
              <a:chExt cx="121" cy="171"/>
            </a:xfrm>
          </p:grpSpPr>
          <p:sp>
            <p:nvSpPr>
              <p:cNvPr id="52281" name="Line 1236"/>
              <p:cNvSpPr>
                <a:spLocks noChangeShapeType="1"/>
              </p:cNvSpPr>
              <p:nvPr/>
            </p:nvSpPr>
            <p:spPr bwMode="auto">
              <a:xfrm flipH="1">
                <a:off x="888" y="1289"/>
                <a:ext cx="92" cy="164"/>
              </a:xfrm>
              <a:prstGeom prst="line">
                <a:avLst/>
              </a:prstGeom>
              <a:noFill/>
              <a:ln w="25400">
                <a:solidFill>
                  <a:srgbClr val="000000"/>
                </a:solidFill>
                <a:round/>
                <a:headEnd type="none" w="sm" len="sm"/>
                <a:tailEnd type="none" w="sm" len="sm"/>
              </a:ln>
            </p:spPr>
            <p:txBody>
              <a:bodyPr/>
              <a:lstStyle/>
              <a:p>
                <a:endParaRPr lang="en-US"/>
              </a:p>
            </p:txBody>
          </p:sp>
          <p:sp>
            <p:nvSpPr>
              <p:cNvPr id="52282" name="Line 1237"/>
              <p:cNvSpPr>
                <a:spLocks noChangeShapeType="1"/>
              </p:cNvSpPr>
              <p:nvPr/>
            </p:nvSpPr>
            <p:spPr bwMode="auto">
              <a:xfrm flipH="1" flipV="1">
                <a:off x="871" y="1348"/>
                <a:ext cx="114" cy="44"/>
              </a:xfrm>
              <a:prstGeom prst="line">
                <a:avLst/>
              </a:prstGeom>
              <a:noFill/>
              <a:ln w="25400">
                <a:solidFill>
                  <a:srgbClr val="000000"/>
                </a:solidFill>
                <a:round/>
                <a:headEnd type="none" w="sm" len="sm"/>
                <a:tailEnd type="none" w="sm" len="sm"/>
              </a:ln>
            </p:spPr>
            <p:txBody>
              <a:bodyPr/>
              <a:lstStyle/>
              <a:p>
                <a:endParaRPr lang="en-US"/>
              </a:p>
            </p:txBody>
          </p:sp>
          <p:sp>
            <p:nvSpPr>
              <p:cNvPr id="52283" name="Line 1238"/>
              <p:cNvSpPr>
                <a:spLocks noChangeShapeType="1"/>
              </p:cNvSpPr>
              <p:nvPr/>
            </p:nvSpPr>
            <p:spPr bwMode="auto">
              <a:xfrm>
                <a:off x="968" y="1282"/>
                <a:ext cx="8" cy="101"/>
              </a:xfrm>
              <a:prstGeom prst="line">
                <a:avLst/>
              </a:prstGeom>
              <a:noFill/>
              <a:ln w="25400">
                <a:solidFill>
                  <a:srgbClr val="000000"/>
                </a:solidFill>
                <a:round/>
                <a:headEnd type="none" w="sm" len="sm"/>
                <a:tailEnd type="none" w="sm" len="sm"/>
              </a:ln>
            </p:spPr>
            <p:txBody>
              <a:bodyPr/>
              <a:lstStyle/>
              <a:p>
                <a:endParaRPr lang="en-US"/>
              </a:p>
            </p:txBody>
          </p:sp>
          <p:sp>
            <p:nvSpPr>
              <p:cNvPr id="52284" name="Line 1239"/>
              <p:cNvSpPr>
                <a:spLocks noChangeShapeType="1"/>
              </p:cNvSpPr>
              <p:nvPr/>
            </p:nvSpPr>
            <p:spPr bwMode="auto">
              <a:xfrm flipV="1">
                <a:off x="879" y="1384"/>
                <a:ext cx="113" cy="65"/>
              </a:xfrm>
              <a:prstGeom prst="line">
                <a:avLst/>
              </a:prstGeom>
              <a:noFill/>
              <a:ln w="25400">
                <a:solidFill>
                  <a:srgbClr val="000000"/>
                </a:solidFill>
                <a:round/>
                <a:headEnd type="none" w="sm" len="sm"/>
                <a:tailEnd type="none" w="sm" len="sm"/>
              </a:ln>
            </p:spPr>
            <p:txBody>
              <a:bodyPr/>
              <a:lstStyle/>
              <a:p>
                <a:endParaRPr lang="en-US"/>
              </a:p>
            </p:txBody>
          </p:sp>
          <p:sp>
            <p:nvSpPr>
              <p:cNvPr id="52285" name="Line 1240"/>
              <p:cNvSpPr>
                <a:spLocks noChangeShapeType="1"/>
              </p:cNvSpPr>
              <p:nvPr/>
            </p:nvSpPr>
            <p:spPr bwMode="auto">
              <a:xfrm flipH="1" flipV="1">
                <a:off x="879" y="1340"/>
                <a:ext cx="9" cy="101"/>
              </a:xfrm>
              <a:prstGeom prst="line">
                <a:avLst/>
              </a:prstGeom>
              <a:noFill/>
              <a:ln w="25400">
                <a:solidFill>
                  <a:srgbClr val="000000"/>
                </a:solidFill>
                <a:round/>
                <a:headEnd type="none" w="sm" len="sm"/>
                <a:tailEnd type="none" w="sm" len="sm"/>
              </a:ln>
            </p:spPr>
            <p:txBody>
              <a:bodyPr/>
              <a:lstStyle/>
              <a:p>
                <a:endParaRPr lang="en-US"/>
              </a:p>
            </p:txBody>
          </p:sp>
        </p:grpSp>
        <p:grpSp>
          <p:nvGrpSpPr>
            <p:cNvPr id="52240" name="Group 1241"/>
            <p:cNvGrpSpPr>
              <a:grpSpLocks/>
            </p:cNvGrpSpPr>
            <p:nvPr/>
          </p:nvGrpSpPr>
          <p:grpSpPr bwMode="auto">
            <a:xfrm>
              <a:off x="759" y="1247"/>
              <a:ext cx="281" cy="180"/>
              <a:chOff x="759" y="1247"/>
              <a:chExt cx="281" cy="180"/>
            </a:xfrm>
          </p:grpSpPr>
          <p:sp>
            <p:nvSpPr>
              <p:cNvPr id="52279" name="Line 1242"/>
              <p:cNvSpPr>
                <a:spLocks noChangeShapeType="1"/>
              </p:cNvSpPr>
              <p:nvPr/>
            </p:nvSpPr>
            <p:spPr bwMode="auto">
              <a:xfrm flipV="1">
                <a:off x="759" y="1247"/>
                <a:ext cx="280" cy="180"/>
              </a:xfrm>
              <a:prstGeom prst="line">
                <a:avLst/>
              </a:prstGeom>
              <a:noFill/>
              <a:ln w="25400">
                <a:solidFill>
                  <a:srgbClr val="C0C0C0"/>
                </a:solidFill>
                <a:round/>
                <a:headEnd type="none" w="sm" len="sm"/>
                <a:tailEnd type="none" w="sm" len="sm"/>
              </a:ln>
            </p:spPr>
            <p:txBody>
              <a:bodyPr/>
              <a:lstStyle/>
              <a:p>
                <a:endParaRPr lang="en-US"/>
              </a:p>
            </p:txBody>
          </p:sp>
          <p:sp>
            <p:nvSpPr>
              <p:cNvPr id="52280" name="Line 1243"/>
              <p:cNvSpPr>
                <a:spLocks noChangeShapeType="1"/>
              </p:cNvSpPr>
              <p:nvPr/>
            </p:nvSpPr>
            <p:spPr bwMode="auto">
              <a:xfrm flipV="1">
                <a:off x="759" y="1247"/>
                <a:ext cx="281" cy="180"/>
              </a:xfrm>
              <a:prstGeom prst="line">
                <a:avLst/>
              </a:prstGeom>
              <a:noFill/>
              <a:ln w="12700">
                <a:solidFill>
                  <a:srgbClr val="000000"/>
                </a:solidFill>
                <a:round/>
                <a:headEnd type="none" w="sm" len="sm"/>
                <a:tailEnd type="none" w="sm" len="sm"/>
              </a:ln>
            </p:spPr>
            <p:txBody>
              <a:bodyPr/>
              <a:lstStyle/>
              <a:p>
                <a:endParaRPr lang="en-US"/>
              </a:p>
            </p:txBody>
          </p:sp>
        </p:grpSp>
        <p:grpSp>
          <p:nvGrpSpPr>
            <p:cNvPr id="52241" name="Group 1244"/>
            <p:cNvGrpSpPr>
              <a:grpSpLocks/>
            </p:cNvGrpSpPr>
            <p:nvPr/>
          </p:nvGrpSpPr>
          <p:grpSpPr bwMode="auto">
            <a:xfrm>
              <a:off x="759" y="1145"/>
              <a:ext cx="210" cy="182"/>
              <a:chOff x="759" y="1145"/>
              <a:chExt cx="210" cy="182"/>
            </a:xfrm>
          </p:grpSpPr>
          <p:grpSp>
            <p:nvGrpSpPr>
              <p:cNvPr id="52272" name="Group 1245"/>
              <p:cNvGrpSpPr>
                <a:grpSpLocks/>
              </p:cNvGrpSpPr>
              <p:nvPr/>
            </p:nvGrpSpPr>
            <p:grpSpPr bwMode="auto">
              <a:xfrm>
                <a:off x="759" y="1145"/>
                <a:ext cx="210" cy="182"/>
                <a:chOff x="759" y="1145"/>
                <a:chExt cx="210" cy="182"/>
              </a:xfrm>
            </p:grpSpPr>
            <p:sp>
              <p:nvSpPr>
                <p:cNvPr id="52276" name="Freeform 1246"/>
                <p:cNvSpPr>
                  <a:spLocks/>
                </p:cNvSpPr>
                <p:nvPr/>
              </p:nvSpPr>
              <p:spPr bwMode="auto">
                <a:xfrm>
                  <a:off x="759" y="1145"/>
                  <a:ext cx="161" cy="182"/>
                </a:xfrm>
                <a:custGeom>
                  <a:avLst/>
                  <a:gdLst>
                    <a:gd name="T0" fmla="*/ 0 w 161"/>
                    <a:gd name="T1" fmla="*/ 86 h 182"/>
                    <a:gd name="T2" fmla="*/ 112 w 161"/>
                    <a:gd name="T3" fmla="*/ 0 h 182"/>
                    <a:gd name="T4" fmla="*/ 160 w 161"/>
                    <a:gd name="T5" fmla="*/ 94 h 182"/>
                    <a:gd name="T6" fmla="*/ 47 w 161"/>
                    <a:gd name="T7" fmla="*/ 181 h 182"/>
                    <a:gd name="T8" fmla="*/ 0 w 161"/>
                    <a:gd name="T9" fmla="*/ 86 h 182"/>
                    <a:gd name="T10" fmla="*/ 0 60000 65536"/>
                    <a:gd name="T11" fmla="*/ 0 60000 65536"/>
                    <a:gd name="T12" fmla="*/ 0 60000 65536"/>
                    <a:gd name="T13" fmla="*/ 0 60000 65536"/>
                    <a:gd name="T14" fmla="*/ 0 60000 65536"/>
                    <a:gd name="T15" fmla="*/ 0 w 161"/>
                    <a:gd name="T16" fmla="*/ 0 h 182"/>
                    <a:gd name="T17" fmla="*/ 161 w 161"/>
                    <a:gd name="T18" fmla="*/ 182 h 182"/>
                  </a:gdLst>
                  <a:ahLst/>
                  <a:cxnLst>
                    <a:cxn ang="T10">
                      <a:pos x="T0" y="T1"/>
                    </a:cxn>
                    <a:cxn ang="T11">
                      <a:pos x="T2" y="T3"/>
                    </a:cxn>
                    <a:cxn ang="T12">
                      <a:pos x="T4" y="T5"/>
                    </a:cxn>
                    <a:cxn ang="T13">
                      <a:pos x="T6" y="T7"/>
                    </a:cxn>
                    <a:cxn ang="T14">
                      <a:pos x="T8" y="T9"/>
                    </a:cxn>
                  </a:cxnLst>
                  <a:rect l="T15" t="T16" r="T17" b="T18"/>
                  <a:pathLst>
                    <a:path w="161" h="182">
                      <a:moveTo>
                        <a:pt x="0" y="86"/>
                      </a:moveTo>
                      <a:lnTo>
                        <a:pt x="112" y="0"/>
                      </a:lnTo>
                      <a:lnTo>
                        <a:pt x="160" y="94"/>
                      </a:lnTo>
                      <a:lnTo>
                        <a:pt x="47" y="181"/>
                      </a:lnTo>
                      <a:lnTo>
                        <a:pt x="0" y="86"/>
                      </a:lnTo>
                    </a:path>
                  </a:pathLst>
                </a:custGeom>
                <a:solidFill>
                  <a:srgbClr val="C0E0FF"/>
                </a:solidFill>
                <a:ln w="12700" cap="rnd" cmpd="sng">
                  <a:solidFill>
                    <a:srgbClr val="000000"/>
                  </a:solidFill>
                  <a:prstDash val="solid"/>
                  <a:round/>
                  <a:headEnd/>
                  <a:tailEnd/>
                </a:ln>
              </p:spPr>
              <p:txBody>
                <a:bodyPr/>
                <a:lstStyle/>
                <a:p>
                  <a:endParaRPr lang="en-US"/>
                </a:p>
              </p:txBody>
            </p:sp>
            <p:sp>
              <p:nvSpPr>
                <p:cNvPr id="52277" name="Freeform 1247"/>
                <p:cNvSpPr>
                  <a:spLocks/>
                </p:cNvSpPr>
                <p:nvPr/>
              </p:nvSpPr>
              <p:spPr bwMode="auto">
                <a:xfrm>
                  <a:off x="871" y="1145"/>
                  <a:ext cx="98" cy="110"/>
                </a:xfrm>
                <a:custGeom>
                  <a:avLst/>
                  <a:gdLst>
                    <a:gd name="T0" fmla="*/ 0 w 98"/>
                    <a:gd name="T1" fmla="*/ 0 h 110"/>
                    <a:gd name="T2" fmla="*/ 72 w 98"/>
                    <a:gd name="T3" fmla="*/ 58 h 110"/>
                    <a:gd name="T4" fmla="*/ 97 w 98"/>
                    <a:gd name="T5" fmla="*/ 109 h 110"/>
                    <a:gd name="T6" fmla="*/ 48 w 98"/>
                    <a:gd name="T7" fmla="*/ 94 h 110"/>
                    <a:gd name="T8" fmla="*/ 0 w 98"/>
                    <a:gd name="T9" fmla="*/ 0 h 110"/>
                    <a:gd name="T10" fmla="*/ 0 60000 65536"/>
                    <a:gd name="T11" fmla="*/ 0 60000 65536"/>
                    <a:gd name="T12" fmla="*/ 0 60000 65536"/>
                    <a:gd name="T13" fmla="*/ 0 60000 65536"/>
                    <a:gd name="T14" fmla="*/ 0 60000 65536"/>
                    <a:gd name="T15" fmla="*/ 0 w 98"/>
                    <a:gd name="T16" fmla="*/ 0 h 110"/>
                    <a:gd name="T17" fmla="*/ 98 w 98"/>
                    <a:gd name="T18" fmla="*/ 110 h 110"/>
                  </a:gdLst>
                  <a:ahLst/>
                  <a:cxnLst>
                    <a:cxn ang="T10">
                      <a:pos x="T0" y="T1"/>
                    </a:cxn>
                    <a:cxn ang="T11">
                      <a:pos x="T2" y="T3"/>
                    </a:cxn>
                    <a:cxn ang="T12">
                      <a:pos x="T4" y="T5"/>
                    </a:cxn>
                    <a:cxn ang="T13">
                      <a:pos x="T6" y="T7"/>
                    </a:cxn>
                    <a:cxn ang="T14">
                      <a:pos x="T8" y="T9"/>
                    </a:cxn>
                  </a:cxnLst>
                  <a:rect l="T15" t="T16" r="T17" b="T18"/>
                  <a:pathLst>
                    <a:path w="98" h="110">
                      <a:moveTo>
                        <a:pt x="0" y="0"/>
                      </a:moveTo>
                      <a:lnTo>
                        <a:pt x="72" y="58"/>
                      </a:lnTo>
                      <a:lnTo>
                        <a:pt x="97" y="109"/>
                      </a:lnTo>
                      <a:lnTo>
                        <a:pt x="48" y="94"/>
                      </a:lnTo>
                      <a:lnTo>
                        <a:pt x="0" y="0"/>
                      </a:lnTo>
                    </a:path>
                  </a:pathLst>
                </a:custGeom>
                <a:solidFill>
                  <a:srgbClr val="C0C0C0"/>
                </a:solidFill>
                <a:ln w="12700" cap="rnd" cmpd="sng">
                  <a:solidFill>
                    <a:srgbClr val="000000"/>
                  </a:solidFill>
                  <a:prstDash val="solid"/>
                  <a:round/>
                  <a:headEnd/>
                  <a:tailEnd/>
                </a:ln>
              </p:spPr>
              <p:txBody>
                <a:bodyPr/>
                <a:lstStyle/>
                <a:p>
                  <a:endParaRPr lang="en-US"/>
                </a:p>
              </p:txBody>
            </p:sp>
            <p:sp>
              <p:nvSpPr>
                <p:cNvPr id="52278" name="Freeform 1248"/>
                <p:cNvSpPr>
                  <a:spLocks/>
                </p:cNvSpPr>
                <p:nvPr/>
              </p:nvSpPr>
              <p:spPr bwMode="auto">
                <a:xfrm>
                  <a:off x="807" y="1240"/>
                  <a:ext cx="162" cy="87"/>
                </a:xfrm>
                <a:custGeom>
                  <a:avLst/>
                  <a:gdLst>
                    <a:gd name="T0" fmla="*/ 0 w 162"/>
                    <a:gd name="T1" fmla="*/ 86 h 87"/>
                    <a:gd name="T2" fmla="*/ 113 w 162"/>
                    <a:gd name="T3" fmla="*/ 0 h 87"/>
                    <a:gd name="T4" fmla="*/ 161 w 162"/>
                    <a:gd name="T5" fmla="*/ 13 h 87"/>
                    <a:gd name="T6" fmla="*/ 65 w 162"/>
                    <a:gd name="T7" fmla="*/ 72 h 87"/>
                    <a:gd name="T8" fmla="*/ 0 w 162"/>
                    <a:gd name="T9" fmla="*/ 86 h 87"/>
                    <a:gd name="T10" fmla="*/ 0 60000 65536"/>
                    <a:gd name="T11" fmla="*/ 0 60000 65536"/>
                    <a:gd name="T12" fmla="*/ 0 60000 65536"/>
                    <a:gd name="T13" fmla="*/ 0 60000 65536"/>
                    <a:gd name="T14" fmla="*/ 0 60000 65536"/>
                    <a:gd name="T15" fmla="*/ 0 w 162"/>
                    <a:gd name="T16" fmla="*/ 0 h 87"/>
                    <a:gd name="T17" fmla="*/ 162 w 162"/>
                    <a:gd name="T18" fmla="*/ 87 h 87"/>
                  </a:gdLst>
                  <a:ahLst/>
                  <a:cxnLst>
                    <a:cxn ang="T10">
                      <a:pos x="T0" y="T1"/>
                    </a:cxn>
                    <a:cxn ang="T11">
                      <a:pos x="T2" y="T3"/>
                    </a:cxn>
                    <a:cxn ang="T12">
                      <a:pos x="T4" y="T5"/>
                    </a:cxn>
                    <a:cxn ang="T13">
                      <a:pos x="T6" y="T7"/>
                    </a:cxn>
                    <a:cxn ang="T14">
                      <a:pos x="T8" y="T9"/>
                    </a:cxn>
                  </a:cxnLst>
                  <a:rect l="T15" t="T16" r="T17" b="T18"/>
                  <a:pathLst>
                    <a:path w="162" h="87">
                      <a:moveTo>
                        <a:pt x="0" y="86"/>
                      </a:moveTo>
                      <a:lnTo>
                        <a:pt x="113" y="0"/>
                      </a:lnTo>
                      <a:lnTo>
                        <a:pt x="161" y="13"/>
                      </a:lnTo>
                      <a:lnTo>
                        <a:pt x="65" y="72"/>
                      </a:lnTo>
                      <a:lnTo>
                        <a:pt x="0" y="86"/>
                      </a:lnTo>
                    </a:path>
                  </a:pathLst>
                </a:custGeom>
                <a:solidFill>
                  <a:srgbClr val="A0A0A0"/>
                </a:solidFill>
                <a:ln w="12700" cap="rnd" cmpd="sng">
                  <a:solidFill>
                    <a:srgbClr val="000000"/>
                  </a:solidFill>
                  <a:prstDash val="solid"/>
                  <a:round/>
                  <a:headEnd/>
                  <a:tailEnd/>
                </a:ln>
              </p:spPr>
              <p:txBody>
                <a:bodyPr/>
                <a:lstStyle/>
                <a:p>
                  <a:endParaRPr lang="en-US"/>
                </a:p>
              </p:txBody>
            </p:sp>
          </p:grpSp>
          <p:grpSp>
            <p:nvGrpSpPr>
              <p:cNvPr id="52273" name="Group 1249"/>
              <p:cNvGrpSpPr>
                <a:grpSpLocks/>
              </p:cNvGrpSpPr>
              <p:nvPr/>
            </p:nvGrpSpPr>
            <p:grpSpPr bwMode="auto">
              <a:xfrm>
                <a:off x="794" y="1193"/>
                <a:ext cx="81" cy="71"/>
                <a:chOff x="794" y="1193"/>
                <a:chExt cx="81" cy="71"/>
              </a:xfrm>
            </p:grpSpPr>
            <p:sp>
              <p:nvSpPr>
                <p:cNvPr id="52274" name="Oval 1250"/>
                <p:cNvSpPr>
                  <a:spLocks noChangeArrowheads="1"/>
                </p:cNvSpPr>
                <p:nvPr/>
              </p:nvSpPr>
              <p:spPr bwMode="auto">
                <a:xfrm>
                  <a:off x="794" y="1222"/>
                  <a:ext cx="32" cy="42"/>
                </a:xfrm>
                <a:prstGeom prst="ellipse">
                  <a:avLst/>
                </a:prstGeom>
                <a:solidFill>
                  <a:srgbClr val="4080FF"/>
                </a:solidFill>
                <a:ln w="12700">
                  <a:solidFill>
                    <a:srgbClr val="000000"/>
                  </a:solidFill>
                  <a:round/>
                  <a:headEnd/>
                  <a:tailEnd/>
                </a:ln>
              </p:spPr>
              <p:txBody>
                <a:bodyPr wrap="none" anchor="ctr"/>
                <a:lstStyle/>
                <a:p>
                  <a:endParaRPr lang="en-US"/>
                </a:p>
              </p:txBody>
            </p:sp>
            <p:sp>
              <p:nvSpPr>
                <p:cNvPr id="52275" name="Oval 1251"/>
                <p:cNvSpPr>
                  <a:spLocks noChangeArrowheads="1"/>
                </p:cNvSpPr>
                <p:nvPr/>
              </p:nvSpPr>
              <p:spPr bwMode="auto">
                <a:xfrm>
                  <a:off x="842" y="1193"/>
                  <a:ext cx="33" cy="41"/>
                </a:xfrm>
                <a:prstGeom prst="ellipse">
                  <a:avLst/>
                </a:prstGeom>
                <a:solidFill>
                  <a:srgbClr val="4080FF"/>
                </a:solidFill>
                <a:ln w="12700">
                  <a:solidFill>
                    <a:srgbClr val="000000"/>
                  </a:solidFill>
                  <a:round/>
                  <a:headEnd/>
                  <a:tailEnd/>
                </a:ln>
              </p:spPr>
              <p:txBody>
                <a:bodyPr wrap="none" anchor="ctr"/>
                <a:lstStyle/>
                <a:p>
                  <a:endParaRPr lang="en-US"/>
                </a:p>
              </p:txBody>
            </p:sp>
          </p:grpSp>
        </p:grpSp>
        <p:grpSp>
          <p:nvGrpSpPr>
            <p:cNvPr id="52242" name="Group 1252"/>
            <p:cNvGrpSpPr>
              <a:grpSpLocks/>
            </p:cNvGrpSpPr>
            <p:nvPr/>
          </p:nvGrpSpPr>
          <p:grpSpPr bwMode="auto">
            <a:xfrm>
              <a:off x="477" y="1311"/>
              <a:ext cx="347" cy="377"/>
              <a:chOff x="477" y="1311"/>
              <a:chExt cx="347" cy="377"/>
            </a:xfrm>
          </p:grpSpPr>
          <p:sp>
            <p:nvSpPr>
              <p:cNvPr id="52259" name="Freeform 1253"/>
              <p:cNvSpPr>
                <a:spLocks/>
              </p:cNvSpPr>
              <p:nvPr/>
            </p:nvSpPr>
            <p:spPr bwMode="auto">
              <a:xfrm>
                <a:off x="477" y="1311"/>
                <a:ext cx="347" cy="377"/>
              </a:xfrm>
              <a:custGeom>
                <a:avLst/>
                <a:gdLst>
                  <a:gd name="T0" fmla="*/ 0 w 347"/>
                  <a:gd name="T1" fmla="*/ 173 h 377"/>
                  <a:gd name="T2" fmla="*/ 250 w 347"/>
                  <a:gd name="T3" fmla="*/ 0 h 377"/>
                  <a:gd name="T4" fmla="*/ 346 w 347"/>
                  <a:gd name="T5" fmla="*/ 202 h 377"/>
                  <a:gd name="T6" fmla="*/ 95 w 347"/>
                  <a:gd name="T7" fmla="*/ 376 h 377"/>
                  <a:gd name="T8" fmla="*/ 0 w 347"/>
                  <a:gd name="T9" fmla="*/ 173 h 377"/>
                  <a:gd name="T10" fmla="*/ 0 60000 65536"/>
                  <a:gd name="T11" fmla="*/ 0 60000 65536"/>
                  <a:gd name="T12" fmla="*/ 0 60000 65536"/>
                  <a:gd name="T13" fmla="*/ 0 60000 65536"/>
                  <a:gd name="T14" fmla="*/ 0 60000 65536"/>
                  <a:gd name="T15" fmla="*/ 0 w 347"/>
                  <a:gd name="T16" fmla="*/ 0 h 377"/>
                  <a:gd name="T17" fmla="*/ 347 w 347"/>
                  <a:gd name="T18" fmla="*/ 377 h 377"/>
                </a:gdLst>
                <a:ahLst/>
                <a:cxnLst>
                  <a:cxn ang="T10">
                    <a:pos x="T0" y="T1"/>
                  </a:cxn>
                  <a:cxn ang="T11">
                    <a:pos x="T2" y="T3"/>
                  </a:cxn>
                  <a:cxn ang="T12">
                    <a:pos x="T4" y="T5"/>
                  </a:cxn>
                  <a:cxn ang="T13">
                    <a:pos x="T6" y="T7"/>
                  </a:cxn>
                  <a:cxn ang="T14">
                    <a:pos x="T8" y="T9"/>
                  </a:cxn>
                </a:cxnLst>
                <a:rect l="T15" t="T16" r="T17" b="T18"/>
                <a:pathLst>
                  <a:path w="347" h="377">
                    <a:moveTo>
                      <a:pt x="0" y="173"/>
                    </a:moveTo>
                    <a:lnTo>
                      <a:pt x="250" y="0"/>
                    </a:lnTo>
                    <a:lnTo>
                      <a:pt x="346" y="202"/>
                    </a:lnTo>
                    <a:lnTo>
                      <a:pt x="95" y="376"/>
                    </a:lnTo>
                    <a:lnTo>
                      <a:pt x="0" y="173"/>
                    </a:lnTo>
                  </a:path>
                </a:pathLst>
              </a:custGeom>
              <a:solidFill>
                <a:srgbClr val="808080"/>
              </a:solidFill>
              <a:ln w="12700" cap="rnd" cmpd="sng">
                <a:solidFill>
                  <a:srgbClr val="000000"/>
                </a:solidFill>
                <a:prstDash val="solid"/>
                <a:round/>
                <a:headEnd/>
                <a:tailEnd/>
              </a:ln>
            </p:spPr>
            <p:txBody>
              <a:bodyPr/>
              <a:lstStyle/>
              <a:p>
                <a:endParaRPr lang="en-US"/>
              </a:p>
            </p:txBody>
          </p:sp>
          <p:grpSp>
            <p:nvGrpSpPr>
              <p:cNvPr id="52260" name="Group 1254"/>
              <p:cNvGrpSpPr>
                <a:grpSpLocks/>
              </p:cNvGrpSpPr>
              <p:nvPr/>
            </p:nvGrpSpPr>
            <p:grpSpPr bwMode="auto">
              <a:xfrm>
                <a:off x="501" y="1340"/>
                <a:ext cx="306" cy="311"/>
                <a:chOff x="501" y="1340"/>
                <a:chExt cx="306" cy="311"/>
              </a:xfrm>
            </p:grpSpPr>
            <p:grpSp>
              <p:nvGrpSpPr>
                <p:cNvPr id="52261" name="Group 1255"/>
                <p:cNvGrpSpPr>
                  <a:grpSpLocks/>
                </p:cNvGrpSpPr>
                <p:nvPr/>
              </p:nvGrpSpPr>
              <p:grpSpPr bwMode="auto">
                <a:xfrm>
                  <a:off x="521" y="1340"/>
                  <a:ext cx="250" cy="309"/>
                  <a:chOff x="521" y="1340"/>
                  <a:chExt cx="250" cy="309"/>
                </a:xfrm>
              </p:grpSpPr>
              <p:sp>
                <p:nvSpPr>
                  <p:cNvPr id="52267" name="Line 1256"/>
                  <p:cNvSpPr>
                    <a:spLocks noChangeShapeType="1"/>
                  </p:cNvSpPr>
                  <p:nvPr/>
                </p:nvSpPr>
                <p:spPr bwMode="auto">
                  <a:xfrm>
                    <a:off x="682" y="1340"/>
                    <a:ext cx="89" cy="201"/>
                  </a:xfrm>
                  <a:prstGeom prst="line">
                    <a:avLst/>
                  </a:prstGeom>
                  <a:noFill/>
                  <a:ln w="12700">
                    <a:solidFill>
                      <a:srgbClr val="000000"/>
                    </a:solidFill>
                    <a:round/>
                    <a:headEnd type="none" w="sm" len="sm"/>
                    <a:tailEnd type="none" w="sm" len="sm"/>
                  </a:ln>
                </p:spPr>
                <p:txBody>
                  <a:bodyPr/>
                  <a:lstStyle/>
                  <a:p>
                    <a:endParaRPr lang="en-US"/>
                  </a:p>
                </p:txBody>
              </p:sp>
              <p:sp>
                <p:nvSpPr>
                  <p:cNvPr id="52268" name="Line 1257"/>
                  <p:cNvSpPr>
                    <a:spLocks noChangeShapeType="1"/>
                  </p:cNvSpPr>
                  <p:nvPr/>
                </p:nvSpPr>
                <p:spPr bwMode="auto">
                  <a:xfrm>
                    <a:off x="642" y="1376"/>
                    <a:ext cx="89" cy="194"/>
                  </a:xfrm>
                  <a:prstGeom prst="line">
                    <a:avLst/>
                  </a:prstGeom>
                  <a:noFill/>
                  <a:ln w="12700">
                    <a:solidFill>
                      <a:srgbClr val="000000"/>
                    </a:solidFill>
                    <a:round/>
                    <a:headEnd type="none" w="sm" len="sm"/>
                    <a:tailEnd type="none" w="sm" len="sm"/>
                  </a:ln>
                </p:spPr>
                <p:txBody>
                  <a:bodyPr/>
                  <a:lstStyle/>
                  <a:p>
                    <a:endParaRPr lang="en-US"/>
                  </a:p>
                </p:txBody>
              </p:sp>
              <p:sp>
                <p:nvSpPr>
                  <p:cNvPr id="52269" name="Line 1258"/>
                  <p:cNvSpPr>
                    <a:spLocks noChangeShapeType="1"/>
                  </p:cNvSpPr>
                  <p:nvPr/>
                </p:nvSpPr>
                <p:spPr bwMode="auto">
                  <a:xfrm>
                    <a:off x="598" y="1405"/>
                    <a:ext cx="103" cy="203"/>
                  </a:xfrm>
                  <a:prstGeom prst="line">
                    <a:avLst/>
                  </a:prstGeom>
                  <a:noFill/>
                  <a:ln w="12700">
                    <a:solidFill>
                      <a:srgbClr val="000000"/>
                    </a:solidFill>
                    <a:round/>
                    <a:headEnd type="none" w="sm" len="sm"/>
                    <a:tailEnd type="none" w="sm" len="sm"/>
                  </a:ln>
                </p:spPr>
                <p:txBody>
                  <a:bodyPr/>
                  <a:lstStyle/>
                  <a:p>
                    <a:endParaRPr lang="en-US"/>
                  </a:p>
                </p:txBody>
              </p:sp>
              <p:sp>
                <p:nvSpPr>
                  <p:cNvPr id="52270" name="Line 1259"/>
                  <p:cNvSpPr>
                    <a:spLocks noChangeShapeType="1"/>
                  </p:cNvSpPr>
                  <p:nvPr/>
                </p:nvSpPr>
                <p:spPr bwMode="auto">
                  <a:xfrm>
                    <a:off x="557" y="1426"/>
                    <a:ext cx="104" cy="211"/>
                  </a:xfrm>
                  <a:prstGeom prst="line">
                    <a:avLst/>
                  </a:prstGeom>
                  <a:noFill/>
                  <a:ln w="12700">
                    <a:solidFill>
                      <a:srgbClr val="000000"/>
                    </a:solidFill>
                    <a:round/>
                    <a:headEnd type="none" w="sm" len="sm"/>
                    <a:tailEnd type="none" w="sm" len="sm"/>
                  </a:ln>
                </p:spPr>
                <p:txBody>
                  <a:bodyPr/>
                  <a:lstStyle/>
                  <a:p>
                    <a:endParaRPr lang="en-US"/>
                  </a:p>
                </p:txBody>
              </p:sp>
              <p:sp>
                <p:nvSpPr>
                  <p:cNvPr id="52271" name="Line 1260"/>
                  <p:cNvSpPr>
                    <a:spLocks noChangeShapeType="1"/>
                  </p:cNvSpPr>
                  <p:nvPr/>
                </p:nvSpPr>
                <p:spPr bwMode="auto">
                  <a:xfrm>
                    <a:off x="521" y="1455"/>
                    <a:ext cx="89" cy="194"/>
                  </a:xfrm>
                  <a:prstGeom prst="line">
                    <a:avLst/>
                  </a:prstGeom>
                  <a:noFill/>
                  <a:ln w="12700">
                    <a:solidFill>
                      <a:srgbClr val="000000"/>
                    </a:solidFill>
                    <a:round/>
                    <a:headEnd type="none" w="sm" len="sm"/>
                    <a:tailEnd type="none" w="sm" len="sm"/>
                  </a:ln>
                </p:spPr>
                <p:txBody>
                  <a:bodyPr/>
                  <a:lstStyle/>
                  <a:p>
                    <a:endParaRPr lang="en-US"/>
                  </a:p>
                </p:txBody>
              </p:sp>
            </p:grpSp>
            <p:grpSp>
              <p:nvGrpSpPr>
                <p:cNvPr id="52262" name="Group 1261"/>
                <p:cNvGrpSpPr>
                  <a:grpSpLocks/>
                </p:cNvGrpSpPr>
                <p:nvPr/>
              </p:nvGrpSpPr>
              <p:grpSpPr bwMode="auto">
                <a:xfrm>
                  <a:off x="501" y="1355"/>
                  <a:ext cx="306" cy="296"/>
                  <a:chOff x="501" y="1355"/>
                  <a:chExt cx="306" cy="296"/>
                </a:xfrm>
              </p:grpSpPr>
              <p:sp>
                <p:nvSpPr>
                  <p:cNvPr id="52263" name="Line 1262"/>
                  <p:cNvSpPr>
                    <a:spLocks noChangeShapeType="1"/>
                  </p:cNvSpPr>
                  <p:nvPr/>
                </p:nvSpPr>
                <p:spPr bwMode="auto">
                  <a:xfrm flipV="1">
                    <a:off x="501" y="1355"/>
                    <a:ext cx="249" cy="174"/>
                  </a:xfrm>
                  <a:prstGeom prst="line">
                    <a:avLst/>
                  </a:prstGeom>
                  <a:noFill/>
                  <a:ln w="12700">
                    <a:solidFill>
                      <a:srgbClr val="000000"/>
                    </a:solidFill>
                    <a:round/>
                    <a:headEnd type="none" w="sm" len="sm"/>
                    <a:tailEnd type="none" w="sm" len="sm"/>
                  </a:ln>
                </p:spPr>
                <p:txBody>
                  <a:bodyPr/>
                  <a:lstStyle/>
                  <a:p>
                    <a:endParaRPr lang="en-US"/>
                  </a:p>
                </p:txBody>
              </p:sp>
              <p:sp>
                <p:nvSpPr>
                  <p:cNvPr id="52264" name="Line 1263"/>
                  <p:cNvSpPr>
                    <a:spLocks noChangeShapeType="1"/>
                  </p:cNvSpPr>
                  <p:nvPr/>
                </p:nvSpPr>
                <p:spPr bwMode="auto">
                  <a:xfrm flipV="1">
                    <a:off x="517" y="1391"/>
                    <a:ext cx="250" cy="180"/>
                  </a:xfrm>
                  <a:prstGeom prst="line">
                    <a:avLst/>
                  </a:prstGeom>
                  <a:noFill/>
                  <a:ln w="12700">
                    <a:solidFill>
                      <a:srgbClr val="000000"/>
                    </a:solidFill>
                    <a:round/>
                    <a:headEnd type="none" w="sm" len="sm"/>
                    <a:tailEnd type="none" w="sm" len="sm"/>
                  </a:ln>
                </p:spPr>
                <p:txBody>
                  <a:bodyPr/>
                  <a:lstStyle/>
                  <a:p>
                    <a:endParaRPr lang="en-US"/>
                  </a:p>
                </p:txBody>
              </p:sp>
              <p:sp>
                <p:nvSpPr>
                  <p:cNvPr id="52265" name="Line 1264"/>
                  <p:cNvSpPr>
                    <a:spLocks noChangeShapeType="1"/>
                  </p:cNvSpPr>
                  <p:nvPr/>
                </p:nvSpPr>
                <p:spPr bwMode="auto">
                  <a:xfrm flipV="1">
                    <a:off x="540" y="1433"/>
                    <a:ext cx="250" cy="175"/>
                  </a:xfrm>
                  <a:prstGeom prst="line">
                    <a:avLst/>
                  </a:prstGeom>
                  <a:noFill/>
                  <a:ln w="12700">
                    <a:solidFill>
                      <a:srgbClr val="000000"/>
                    </a:solidFill>
                    <a:round/>
                    <a:headEnd type="none" w="sm" len="sm"/>
                    <a:tailEnd type="none" w="sm" len="sm"/>
                  </a:ln>
                </p:spPr>
                <p:txBody>
                  <a:bodyPr/>
                  <a:lstStyle/>
                  <a:p>
                    <a:endParaRPr lang="en-US"/>
                  </a:p>
                </p:txBody>
              </p:sp>
              <p:sp>
                <p:nvSpPr>
                  <p:cNvPr id="52266" name="Line 1265"/>
                  <p:cNvSpPr>
                    <a:spLocks noChangeShapeType="1"/>
                  </p:cNvSpPr>
                  <p:nvPr/>
                </p:nvSpPr>
                <p:spPr bwMode="auto">
                  <a:xfrm flipV="1">
                    <a:off x="557" y="1471"/>
                    <a:ext cx="250" cy="180"/>
                  </a:xfrm>
                  <a:prstGeom prst="line">
                    <a:avLst/>
                  </a:prstGeom>
                  <a:noFill/>
                  <a:ln w="12700">
                    <a:solidFill>
                      <a:srgbClr val="000000"/>
                    </a:solidFill>
                    <a:round/>
                    <a:headEnd type="none" w="sm" len="sm"/>
                    <a:tailEnd type="none" w="sm" len="sm"/>
                  </a:ln>
                </p:spPr>
                <p:txBody>
                  <a:bodyPr/>
                  <a:lstStyle/>
                  <a:p>
                    <a:endParaRPr lang="en-US"/>
                  </a:p>
                </p:txBody>
              </p:sp>
            </p:grpSp>
          </p:grpSp>
        </p:grpSp>
        <p:grpSp>
          <p:nvGrpSpPr>
            <p:cNvPr id="52243" name="Group 1266"/>
            <p:cNvGrpSpPr>
              <a:grpSpLocks/>
            </p:cNvGrpSpPr>
            <p:nvPr/>
          </p:nvGrpSpPr>
          <p:grpSpPr bwMode="auto">
            <a:xfrm>
              <a:off x="977" y="986"/>
              <a:ext cx="347" cy="370"/>
              <a:chOff x="977" y="986"/>
              <a:chExt cx="347" cy="370"/>
            </a:xfrm>
          </p:grpSpPr>
          <p:sp>
            <p:nvSpPr>
              <p:cNvPr id="52246" name="Freeform 1267"/>
              <p:cNvSpPr>
                <a:spLocks/>
              </p:cNvSpPr>
              <p:nvPr/>
            </p:nvSpPr>
            <p:spPr bwMode="auto">
              <a:xfrm>
                <a:off x="977" y="986"/>
                <a:ext cx="347" cy="370"/>
              </a:xfrm>
              <a:custGeom>
                <a:avLst/>
                <a:gdLst>
                  <a:gd name="T0" fmla="*/ 0 w 347"/>
                  <a:gd name="T1" fmla="*/ 173 h 370"/>
                  <a:gd name="T2" fmla="*/ 249 w 347"/>
                  <a:gd name="T3" fmla="*/ 0 h 370"/>
                  <a:gd name="T4" fmla="*/ 346 w 347"/>
                  <a:gd name="T5" fmla="*/ 195 h 370"/>
                  <a:gd name="T6" fmla="*/ 95 w 347"/>
                  <a:gd name="T7" fmla="*/ 369 h 370"/>
                  <a:gd name="T8" fmla="*/ 0 w 347"/>
                  <a:gd name="T9" fmla="*/ 173 h 370"/>
                  <a:gd name="T10" fmla="*/ 0 60000 65536"/>
                  <a:gd name="T11" fmla="*/ 0 60000 65536"/>
                  <a:gd name="T12" fmla="*/ 0 60000 65536"/>
                  <a:gd name="T13" fmla="*/ 0 60000 65536"/>
                  <a:gd name="T14" fmla="*/ 0 60000 65536"/>
                  <a:gd name="T15" fmla="*/ 0 w 347"/>
                  <a:gd name="T16" fmla="*/ 0 h 370"/>
                  <a:gd name="T17" fmla="*/ 347 w 347"/>
                  <a:gd name="T18" fmla="*/ 370 h 370"/>
                </a:gdLst>
                <a:ahLst/>
                <a:cxnLst>
                  <a:cxn ang="T10">
                    <a:pos x="T0" y="T1"/>
                  </a:cxn>
                  <a:cxn ang="T11">
                    <a:pos x="T2" y="T3"/>
                  </a:cxn>
                  <a:cxn ang="T12">
                    <a:pos x="T4" y="T5"/>
                  </a:cxn>
                  <a:cxn ang="T13">
                    <a:pos x="T6" y="T7"/>
                  </a:cxn>
                  <a:cxn ang="T14">
                    <a:pos x="T8" y="T9"/>
                  </a:cxn>
                </a:cxnLst>
                <a:rect l="T15" t="T16" r="T17" b="T18"/>
                <a:pathLst>
                  <a:path w="347" h="370">
                    <a:moveTo>
                      <a:pt x="0" y="173"/>
                    </a:moveTo>
                    <a:lnTo>
                      <a:pt x="249" y="0"/>
                    </a:lnTo>
                    <a:lnTo>
                      <a:pt x="346" y="195"/>
                    </a:lnTo>
                    <a:lnTo>
                      <a:pt x="95" y="369"/>
                    </a:lnTo>
                    <a:lnTo>
                      <a:pt x="0" y="173"/>
                    </a:lnTo>
                  </a:path>
                </a:pathLst>
              </a:custGeom>
              <a:solidFill>
                <a:srgbClr val="808080"/>
              </a:solidFill>
              <a:ln w="12700" cap="rnd" cmpd="sng">
                <a:solidFill>
                  <a:srgbClr val="000000"/>
                </a:solidFill>
                <a:prstDash val="solid"/>
                <a:round/>
                <a:headEnd/>
                <a:tailEnd/>
              </a:ln>
            </p:spPr>
            <p:txBody>
              <a:bodyPr/>
              <a:lstStyle/>
              <a:p>
                <a:endParaRPr lang="en-US"/>
              </a:p>
            </p:txBody>
          </p:sp>
          <p:grpSp>
            <p:nvGrpSpPr>
              <p:cNvPr id="52247" name="Group 1268"/>
              <p:cNvGrpSpPr>
                <a:grpSpLocks/>
              </p:cNvGrpSpPr>
              <p:nvPr/>
            </p:nvGrpSpPr>
            <p:grpSpPr bwMode="auto">
              <a:xfrm>
                <a:off x="1000" y="1015"/>
                <a:ext cx="307" cy="310"/>
                <a:chOff x="1000" y="1015"/>
                <a:chExt cx="307" cy="310"/>
              </a:xfrm>
            </p:grpSpPr>
            <p:grpSp>
              <p:nvGrpSpPr>
                <p:cNvPr id="52248" name="Group 1269"/>
                <p:cNvGrpSpPr>
                  <a:grpSpLocks/>
                </p:cNvGrpSpPr>
                <p:nvPr/>
              </p:nvGrpSpPr>
              <p:grpSpPr bwMode="auto">
                <a:xfrm>
                  <a:off x="1021" y="1015"/>
                  <a:ext cx="250" cy="310"/>
                  <a:chOff x="1021" y="1015"/>
                  <a:chExt cx="250" cy="310"/>
                </a:xfrm>
              </p:grpSpPr>
              <p:sp>
                <p:nvSpPr>
                  <p:cNvPr id="52254" name="Line 1270"/>
                  <p:cNvSpPr>
                    <a:spLocks noChangeShapeType="1"/>
                  </p:cNvSpPr>
                  <p:nvPr/>
                </p:nvSpPr>
                <p:spPr bwMode="auto">
                  <a:xfrm>
                    <a:off x="1182" y="1015"/>
                    <a:ext cx="89" cy="194"/>
                  </a:xfrm>
                  <a:prstGeom prst="line">
                    <a:avLst/>
                  </a:prstGeom>
                  <a:noFill/>
                  <a:ln w="12700">
                    <a:solidFill>
                      <a:srgbClr val="000000"/>
                    </a:solidFill>
                    <a:round/>
                    <a:headEnd type="none" w="sm" len="sm"/>
                    <a:tailEnd type="none" w="sm" len="sm"/>
                  </a:ln>
                </p:spPr>
                <p:txBody>
                  <a:bodyPr/>
                  <a:lstStyle/>
                  <a:p>
                    <a:endParaRPr lang="en-US"/>
                  </a:p>
                </p:txBody>
              </p:sp>
              <p:sp>
                <p:nvSpPr>
                  <p:cNvPr id="52255" name="Line 1271"/>
                  <p:cNvSpPr>
                    <a:spLocks noChangeShapeType="1"/>
                  </p:cNvSpPr>
                  <p:nvPr/>
                </p:nvSpPr>
                <p:spPr bwMode="auto">
                  <a:xfrm>
                    <a:off x="1142" y="1045"/>
                    <a:ext cx="88" cy="193"/>
                  </a:xfrm>
                  <a:prstGeom prst="line">
                    <a:avLst/>
                  </a:prstGeom>
                  <a:noFill/>
                  <a:ln w="12700">
                    <a:solidFill>
                      <a:srgbClr val="000000"/>
                    </a:solidFill>
                    <a:round/>
                    <a:headEnd type="none" w="sm" len="sm"/>
                    <a:tailEnd type="none" w="sm" len="sm"/>
                  </a:ln>
                </p:spPr>
                <p:txBody>
                  <a:bodyPr/>
                  <a:lstStyle/>
                  <a:p>
                    <a:endParaRPr lang="en-US"/>
                  </a:p>
                </p:txBody>
              </p:sp>
              <p:sp>
                <p:nvSpPr>
                  <p:cNvPr id="52256" name="Line 1272"/>
                  <p:cNvSpPr>
                    <a:spLocks noChangeShapeType="1"/>
                  </p:cNvSpPr>
                  <p:nvPr/>
                </p:nvSpPr>
                <p:spPr bwMode="auto">
                  <a:xfrm>
                    <a:off x="1101" y="1074"/>
                    <a:ext cx="89" cy="194"/>
                  </a:xfrm>
                  <a:prstGeom prst="line">
                    <a:avLst/>
                  </a:prstGeom>
                  <a:noFill/>
                  <a:ln w="12700">
                    <a:solidFill>
                      <a:srgbClr val="000000"/>
                    </a:solidFill>
                    <a:round/>
                    <a:headEnd type="none" w="sm" len="sm"/>
                    <a:tailEnd type="none" w="sm" len="sm"/>
                  </a:ln>
                </p:spPr>
                <p:txBody>
                  <a:bodyPr/>
                  <a:lstStyle/>
                  <a:p>
                    <a:endParaRPr lang="en-US"/>
                  </a:p>
                </p:txBody>
              </p:sp>
              <p:sp>
                <p:nvSpPr>
                  <p:cNvPr id="52257" name="Line 1273"/>
                  <p:cNvSpPr>
                    <a:spLocks noChangeShapeType="1"/>
                  </p:cNvSpPr>
                  <p:nvPr/>
                </p:nvSpPr>
                <p:spPr bwMode="auto">
                  <a:xfrm>
                    <a:off x="1057" y="1094"/>
                    <a:ext cx="105" cy="211"/>
                  </a:xfrm>
                  <a:prstGeom prst="line">
                    <a:avLst/>
                  </a:prstGeom>
                  <a:noFill/>
                  <a:ln w="12700">
                    <a:solidFill>
                      <a:srgbClr val="000000"/>
                    </a:solidFill>
                    <a:round/>
                    <a:headEnd type="none" w="sm" len="sm"/>
                    <a:tailEnd type="none" w="sm" len="sm"/>
                  </a:ln>
                </p:spPr>
                <p:txBody>
                  <a:bodyPr/>
                  <a:lstStyle/>
                  <a:p>
                    <a:endParaRPr lang="en-US"/>
                  </a:p>
                </p:txBody>
              </p:sp>
              <p:sp>
                <p:nvSpPr>
                  <p:cNvPr id="52258" name="Line 1274"/>
                  <p:cNvSpPr>
                    <a:spLocks noChangeShapeType="1"/>
                  </p:cNvSpPr>
                  <p:nvPr/>
                </p:nvSpPr>
                <p:spPr bwMode="auto">
                  <a:xfrm>
                    <a:off x="1021" y="1131"/>
                    <a:ext cx="89" cy="194"/>
                  </a:xfrm>
                  <a:prstGeom prst="line">
                    <a:avLst/>
                  </a:prstGeom>
                  <a:noFill/>
                  <a:ln w="12700">
                    <a:solidFill>
                      <a:srgbClr val="000000"/>
                    </a:solidFill>
                    <a:round/>
                    <a:headEnd type="none" w="sm" len="sm"/>
                    <a:tailEnd type="none" w="sm" len="sm"/>
                  </a:ln>
                </p:spPr>
                <p:txBody>
                  <a:bodyPr/>
                  <a:lstStyle/>
                  <a:p>
                    <a:endParaRPr lang="en-US"/>
                  </a:p>
                </p:txBody>
              </p:sp>
            </p:grpSp>
            <p:grpSp>
              <p:nvGrpSpPr>
                <p:cNvPr id="52249" name="Group 1275"/>
                <p:cNvGrpSpPr>
                  <a:grpSpLocks/>
                </p:cNvGrpSpPr>
                <p:nvPr/>
              </p:nvGrpSpPr>
              <p:grpSpPr bwMode="auto">
                <a:xfrm>
                  <a:off x="1000" y="1030"/>
                  <a:ext cx="307" cy="289"/>
                  <a:chOff x="1000" y="1030"/>
                  <a:chExt cx="307" cy="289"/>
                </a:xfrm>
              </p:grpSpPr>
              <p:sp>
                <p:nvSpPr>
                  <p:cNvPr id="52250" name="Line 1276"/>
                  <p:cNvSpPr>
                    <a:spLocks noChangeShapeType="1"/>
                  </p:cNvSpPr>
                  <p:nvPr/>
                </p:nvSpPr>
                <p:spPr bwMode="auto">
                  <a:xfrm flipV="1">
                    <a:off x="1000" y="1030"/>
                    <a:ext cx="250" cy="173"/>
                  </a:xfrm>
                  <a:prstGeom prst="line">
                    <a:avLst/>
                  </a:prstGeom>
                  <a:noFill/>
                  <a:ln w="12700">
                    <a:solidFill>
                      <a:srgbClr val="000000"/>
                    </a:solidFill>
                    <a:round/>
                    <a:headEnd type="none" w="sm" len="sm"/>
                    <a:tailEnd type="none" w="sm" len="sm"/>
                  </a:ln>
                </p:spPr>
                <p:txBody>
                  <a:bodyPr/>
                  <a:lstStyle/>
                  <a:p>
                    <a:endParaRPr lang="en-US"/>
                  </a:p>
                </p:txBody>
              </p:sp>
              <p:sp>
                <p:nvSpPr>
                  <p:cNvPr id="52251" name="Line 1277"/>
                  <p:cNvSpPr>
                    <a:spLocks noChangeShapeType="1"/>
                  </p:cNvSpPr>
                  <p:nvPr/>
                </p:nvSpPr>
                <p:spPr bwMode="auto">
                  <a:xfrm flipV="1">
                    <a:off x="1025" y="1066"/>
                    <a:ext cx="242" cy="174"/>
                  </a:xfrm>
                  <a:prstGeom prst="line">
                    <a:avLst/>
                  </a:prstGeom>
                  <a:noFill/>
                  <a:ln w="12700">
                    <a:solidFill>
                      <a:srgbClr val="000000"/>
                    </a:solidFill>
                    <a:round/>
                    <a:headEnd type="none" w="sm" len="sm"/>
                    <a:tailEnd type="none" w="sm" len="sm"/>
                  </a:ln>
                </p:spPr>
                <p:txBody>
                  <a:bodyPr/>
                  <a:lstStyle/>
                  <a:p>
                    <a:endParaRPr lang="en-US"/>
                  </a:p>
                </p:txBody>
              </p:sp>
              <p:sp>
                <p:nvSpPr>
                  <p:cNvPr id="52252" name="Line 1278"/>
                  <p:cNvSpPr>
                    <a:spLocks noChangeShapeType="1"/>
                  </p:cNvSpPr>
                  <p:nvPr/>
                </p:nvSpPr>
                <p:spPr bwMode="auto">
                  <a:xfrm flipV="1">
                    <a:off x="1040" y="1103"/>
                    <a:ext cx="251" cy="180"/>
                  </a:xfrm>
                  <a:prstGeom prst="line">
                    <a:avLst/>
                  </a:prstGeom>
                  <a:noFill/>
                  <a:ln w="12700">
                    <a:solidFill>
                      <a:srgbClr val="000000"/>
                    </a:solidFill>
                    <a:round/>
                    <a:headEnd type="none" w="sm" len="sm"/>
                    <a:tailEnd type="none" w="sm" len="sm"/>
                  </a:ln>
                </p:spPr>
                <p:txBody>
                  <a:bodyPr/>
                  <a:lstStyle/>
                  <a:p>
                    <a:endParaRPr lang="en-US"/>
                  </a:p>
                </p:txBody>
              </p:sp>
              <p:sp>
                <p:nvSpPr>
                  <p:cNvPr id="52253" name="Line 1279"/>
                  <p:cNvSpPr>
                    <a:spLocks noChangeShapeType="1"/>
                  </p:cNvSpPr>
                  <p:nvPr/>
                </p:nvSpPr>
                <p:spPr bwMode="auto">
                  <a:xfrm flipV="1">
                    <a:off x="1057" y="1145"/>
                    <a:ext cx="250" cy="174"/>
                  </a:xfrm>
                  <a:prstGeom prst="line">
                    <a:avLst/>
                  </a:prstGeom>
                  <a:noFill/>
                  <a:ln w="12700">
                    <a:solidFill>
                      <a:srgbClr val="000000"/>
                    </a:solidFill>
                    <a:round/>
                    <a:headEnd type="none" w="sm" len="sm"/>
                    <a:tailEnd type="none" w="sm" len="sm"/>
                  </a:ln>
                </p:spPr>
                <p:txBody>
                  <a:bodyPr/>
                  <a:lstStyle/>
                  <a:p>
                    <a:endParaRPr lang="en-US"/>
                  </a:p>
                </p:txBody>
              </p:sp>
            </p:grpSp>
          </p:grpSp>
        </p:grpSp>
        <p:sp>
          <p:nvSpPr>
            <p:cNvPr id="52244" name="Freeform 1280"/>
            <p:cNvSpPr>
              <a:spLocks/>
            </p:cNvSpPr>
            <p:nvPr/>
          </p:nvSpPr>
          <p:spPr bwMode="auto">
            <a:xfrm>
              <a:off x="830" y="1269"/>
              <a:ext cx="82" cy="165"/>
            </a:xfrm>
            <a:custGeom>
              <a:avLst/>
              <a:gdLst>
                <a:gd name="T0" fmla="*/ 25 w 82"/>
                <a:gd name="T1" fmla="*/ 0 h 165"/>
                <a:gd name="T2" fmla="*/ 81 w 82"/>
                <a:gd name="T3" fmla="*/ 0 h 165"/>
                <a:gd name="T4" fmla="*/ 65 w 82"/>
                <a:gd name="T5" fmla="*/ 21 h 165"/>
                <a:gd name="T6" fmla="*/ 65 w 82"/>
                <a:gd name="T7" fmla="*/ 42 h 165"/>
                <a:gd name="T8" fmla="*/ 56 w 82"/>
                <a:gd name="T9" fmla="*/ 71 h 165"/>
                <a:gd name="T10" fmla="*/ 56 w 82"/>
                <a:gd name="T11" fmla="*/ 85 h 165"/>
                <a:gd name="T12" fmla="*/ 56 w 82"/>
                <a:gd name="T13" fmla="*/ 107 h 165"/>
                <a:gd name="T14" fmla="*/ 56 w 82"/>
                <a:gd name="T15" fmla="*/ 121 h 165"/>
                <a:gd name="T16" fmla="*/ 56 w 82"/>
                <a:gd name="T17" fmla="*/ 136 h 165"/>
                <a:gd name="T18" fmla="*/ 56 w 82"/>
                <a:gd name="T19" fmla="*/ 150 h 165"/>
                <a:gd name="T20" fmla="*/ 56 w 82"/>
                <a:gd name="T21" fmla="*/ 164 h 165"/>
                <a:gd name="T22" fmla="*/ 0 w 82"/>
                <a:gd name="T23" fmla="*/ 164 h 165"/>
                <a:gd name="T24" fmla="*/ 0 w 82"/>
                <a:gd name="T25" fmla="*/ 157 h 165"/>
                <a:gd name="T26" fmla="*/ 0 w 82"/>
                <a:gd name="T27" fmla="*/ 142 h 165"/>
                <a:gd name="T28" fmla="*/ 0 w 82"/>
                <a:gd name="T29" fmla="*/ 128 h 165"/>
                <a:gd name="T30" fmla="*/ 0 w 82"/>
                <a:gd name="T31" fmla="*/ 113 h 165"/>
                <a:gd name="T32" fmla="*/ 0 w 82"/>
                <a:gd name="T33" fmla="*/ 100 h 165"/>
                <a:gd name="T34" fmla="*/ 0 w 82"/>
                <a:gd name="T35" fmla="*/ 92 h 165"/>
                <a:gd name="T36" fmla="*/ 0 w 82"/>
                <a:gd name="T37" fmla="*/ 78 h 165"/>
                <a:gd name="T38" fmla="*/ 7 w 82"/>
                <a:gd name="T39" fmla="*/ 63 h 165"/>
                <a:gd name="T40" fmla="*/ 7 w 82"/>
                <a:gd name="T41" fmla="*/ 50 h 165"/>
                <a:gd name="T42" fmla="*/ 7 w 82"/>
                <a:gd name="T43" fmla="*/ 35 h 165"/>
                <a:gd name="T44" fmla="*/ 16 w 82"/>
                <a:gd name="T45" fmla="*/ 21 h 165"/>
                <a:gd name="T46" fmla="*/ 25 w 82"/>
                <a:gd name="T47" fmla="*/ 6 h 165"/>
                <a:gd name="T48" fmla="*/ 25 w 82"/>
                <a:gd name="T49" fmla="*/ 0 h 1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65"/>
                <a:gd name="T77" fmla="*/ 82 w 82"/>
                <a:gd name="T78" fmla="*/ 165 h 1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65">
                  <a:moveTo>
                    <a:pt x="25" y="0"/>
                  </a:moveTo>
                  <a:lnTo>
                    <a:pt x="81" y="0"/>
                  </a:lnTo>
                  <a:lnTo>
                    <a:pt x="65" y="21"/>
                  </a:lnTo>
                  <a:lnTo>
                    <a:pt x="65" y="42"/>
                  </a:lnTo>
                  <a:lnTo>
                    <a:pt x="56" y="71"/>
                  </a:lnTo>
                  <a:lnTo>
                    <a:pt x="56" y="85"/>
                  </a:lnTo>
                  <a:lnTo>
                    <a:pt x="56" y="107"/>
                  </a:lnTo>
                  <a:lnTo>
                    <a:pt x="56" y="121"/>
                  </a:lnTo>
                  <a:lnTo>
                    <a:pt x="56" y="136"/>
                  </a:lnTo>
                  <a:lnTo>
                    <a:pt x="56" y="150"/>
                  </a:lnTo>
                  <a:lnTo>
                    <a:pt x="56" y="164"/>
                  </a:lnTo>
                  <a:lnTo>
                    <a:pt x="0" y="164"/>
                  </a:lnTo>
                  <a:lnTo>
                    <a:pt x="0" y="157"/>
                  </a:lnTo>
                  <a:lnTo>
                    <a:pt x="0" y="142"/>
                  </a:lnTo>
                  <a:lnTo>
                    <a:pt x="0" y="128"/>
                  </a:lnTo>
                  <a:lnTo>
                    <a:pt x="0" y="113"/>
                  </a:lnTo>
                  <a:lnTo>
                    <a:pt x="0" y="100"/>
                  </a:lnTo>
                  <a:lnTo>
                    <a:pt x="0" y="92"/>
                  </a:lnTo>
                  <a:lnTo>
                    <a:pt x="0" y="78"/>
                  </a:lnTo>
                  <a:lnTo>
                    <a:pt x="7" y="63"/>
                  </a:lnTo>
                  <a:lnTo>
                    <a:pt x="7" y="50"/>
                  </a:lnTo>
                  <a:lnTo>
                    <a:pt x="7" y="35"/>
                  </a:lnTo>
                  <a:lnTo>
                    <a:pt x="16" y="21"/>
                  </a:lnTo>
                  <a:lnTo>
                    <a:pt x="25" y="6"/>
                  </a:lnTo>
                  <a:lnTo>
                    <a:pt x="25" y="0"/>
                  </a:lnTo>
                </a:path>
              </a:pathLst>
            </a:custGeom>
            <a:solidFill>
              <a:srgbClr val="606060"/>
            </a:solidFill>
            <a:ln w="12700" cap="rnd" cmpd="sng">
              <a:solidFill>
                <a:srgbClr val="000000"/>
              </a:solidFill>
              <a:prstDash val="solid"/>
              <a:round/>
              <a:headEnd/>
              <a:tailEnd/>
            </a:ln>
          </p:spPr>
          <p:txBody>
            <a:bodyPr/>
            <a:lstStyle/>
            <a:p>
              <a:endParaRPr lang="en-US"/>
            </a:p>
          </p:txBody>
        </p:sp>
        <p:sp>
          <p:nvSpPr>
            <p:cNvPr id="52245" name="Freeform 1281"/>
            <p:cNvSpPr>
              <a:spLocks/>
            </p:cNvSpPr>
            <p:nvPr/>
          </p:nvSpPr>
          <p:spPr bwMode="auto">
            <a:xfrm>
              <a:off x="864" y="1203"/>
              <a:ext cx="137" cy="174"/>
            </a:xfrm>
            <a:custGeom>
              <a:avLst/>
              <a:gdLst>
                <a:gd name="T0" fmla="*/ 0 w 137"/>
                <a:gd name="T1" fmla="*/ 150 h 174"/>
                <a:gd name="T2" fmla="*/ 0 w 137"/>
                <a:gd name="T3" fmla="*/ 137 h 174"/>
                <a:gd name="T4" fmla="*/ 7 w 137"/>
                <a:gd name="T5" fmla="*/ 121 h 174"/>
                <a:gd name="T6" fmla="*/ 7 w 137"/>
                <a:gd name="T7" fmla="*/ 108 h 174"/>
                <a:gd name="T8" fmla="*/ 15 w 137"/>
                <a:gd name="T9" fmla="*/ 92 h 174"/>
                <a:gd name="T10" fmla="*/ 24 w 137"/>
                <a:gd name="T11" fmla="*/ 79 h 174"/>
                <a:gd name="T12" fmla="*/ 32 w 137"/>
                <a:gd name="T13" fmla="*/ 64 h 174"/>
                <a:gd name="T14" fmla="*/ 39 w 137"/>
                <a:gd name="T15" fmla="*/ 50 h 174"/>
                <a:gd name="T16" fmla="*/ 47 w 137"/>
                <a:gd name="T17" fmla="*/ 35 h 174"/>
                <a:gd name="T18" fmla="*/ 55 w 137"/>
                <a:gd name="T19" fmla="*/ 28 h 174"/>
                <a:gd name="T20" fmla="*/ 63 w 137"/>
                <a:gd name="T21" fmla="*/ 21 h 174"/>
                <a:gd name="T22" fmla="*/ 71 w 137"/>
                <a:gd name="T23" fmla="*/ 13 h 174"/>
                <a:gd name="T24" fmla="*/ 79 w 137"/>
                <a:gd name="T25" fmla="*/ 6 h 174"/>
                <a:gd name="T26" fmla="*/ 87 w 137"/>
                <a:gd name="T27" fmla="*/ 0 h 174"/>
                <a:gd name="T28" fmla="*/ 136 w 137"/>
                <a:gd name="T29" fmla="*/ 21 h 174"/>
                <a:gd name="T30" fmla="*/ 120 w 137"/>
                <a:gd name="T31" fmla="*/ 28 h 174"/>
                <a:gd name="T32" fmla="*/ 111 w 137"/>
                <a:gd name="T33" fmla="*/ 35 h 174"/>
                <a:gd name="T34" fmla="*/ 102 w 137"/>
                <a:gd name="T35" fmla="*/ 50 h 174"/>
                <a:gd name="T36" fmla="*/ 95 w 137"/>
                <a:gd name="T37" fmla="*/ 57 h 174"/>
                <a:gd name="T38" fmla="*/ 87 w 137"/>
                <a:gd name="T39" fmla="*/ 64 h 174"/>
                <a:gd name="T40" fmla="*/ 79 w 137"/>
                <a:gd name="T41" fmla="*/ 71 h 174"/>
                <a:gd name="T42" fmla="*/ 71 w 137"/>
                <a:gd name="T43" fmla="*/ 86 h 174"/>
                <a:gd name="T44" fmla="*/ 71 w 137"/>
                <a:gd name="T45" fmla="*/ 92 h 174"/>
                <a:gd name="T46" fmla="*/ 63 w 137"/>
                <a:gd name="T47" fmla="*/ 108 h 174"/>
                <a:gd name="T48" fmla="*/ 55 w 137"/>
                <a:gd name="T49" fmla="*/ 121 h 174"/>
                <a:gd name="T50" fmla="*/ 47 w 137"/>
                <a:gd name="T51" fmla="*/ 137 h 174"/>
                <a:gd name="T52" fmla="*/ 47 w 137"/>
                <a:gd name="T53" fmla="*/ 144 h 174"/>
                <a:gd name="T54" fmla="*/ 47 w 137"/>
                <a:gd name="T55" fmla="*/ 157 h 174"/>
                <a:gd name="T56" fmla="*/ 39 w 137"/>
                <a:gd name="T57" fmla="*/ 173 h 174"/>
                <a:gd name="T58" fmla="*/ 0 w 137"/>
                <a:gd name="T59" fmla="*/ 150 h 1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7"/>
                <a:gd name="T91" fmla="*/ 0 h 174"/>
                <a:gd name="T92" fmla="*/ 137 w 137"/>
                <a:gd name="T93" fmla="*/ 174 h 1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7" h="174">
                  <a:moveTo>
                    <a:pt x="0" y="150"/>
                  </a:moveTo>
                  <a:lnTo>
                    <a:pt x="0" y="137"/>
                  </a:lnTo>
                  <a:lnTo>
                    <a:pt x="7" y="121"/>
                  </a:lnTo>
                  <a:lnTo>
                    <a:pt x="7" y="108"/>
                  </a:lnTo>
                  <a:lnTo>
                    <a:pt x="15" y="92"/>
                  </a:lnTo>
                  <a:lnTo>
                    <a:pt x="24" y="79"/>
                  </a:lnTo>
                  <a:lnTo>
                    <a:pt x="32" y="64"/>
                  </a:lnTo>
                  <a:lnTo>
                    <a:pt x="39" y="50"/>
                  </a:lnTo>
                  <a:lnTo>
                    <a:pt x="47" y="35"/>
                  </a:lnTo>
                  <a:lnTo>
                    <a:pt x="55" y="28"/>
                  </a:lnTo>
                  <a:lnTo>
                    <a:pt x="63" y="21"/>
                  </a:lnTo>
                  <a:lnTo>
                    <a:pt x="71" y="13"/>
                  </a:lnTo>
                  <a:lnTo>
                    <a:pt x="79" y="6"/>
                  </a:lnTo>
                  <a:lnTo>
                    <a:pt x="87" y="0"/>
                  </a:lnTo>
                  <a:lnTo>
                    <a:pt x="136" y="21"/>
                  </a:lnTo>
                  <a:lnTo>
                    <a:pt x="120" y="28"/>
                  </a:lnTo>
                  <a:lnTo>
                    <a:pt x="111" y="35"/>
                  </a:lnTo>
                  <a:lnTo>
                    <a:pt x="102" y="50"/>
                  </a:lnTo>
                  <a:lnTo>
                    <a:pt x="95" y="57"/>
                  </a:lnTo>
                  <a:lnTo>
                    <a:pt x="87" y="64"/>
                  </a:lnTo>
                  <a:lnTo>
                    <a:pt x="79" y="71"/>
                  </a:lnTo>
                  <a:lnTo>
                    <a:pt x="71" y="86"/>
                  </a:lnTo>
                  <a:lnTo>
                    <a:pt x="71" y="92"/>
                  </a:lnTo>
                  <a:lnTo>
                    <a:pt x="63" y="108"/>
                  </a:lnTo>
                  <a:lnTo>
                    <a:pt x="55" y="121"/>
                  </a:lnTo>
                  <a:lnTo>
                    <a:pt x="47" y="137"/>
                  </a:lnTo>
                  <a:lnTo>
                    <a:pt x="47" y="144"/>
                  </a:lnTo>
                  <a:lnTo>
                    <a:pt x="47" y="157"/>
                  </a:lnTo>
                  <a:lnTo>
                    <a:pt x="39" y="173"/>
                  </a:lnTo>
                  <a:lnTo>
                    <a:pt x="0" y="150"/>
                  </a:lnTo>
                </a:path>
              </a:pathLst>
            </a:custGeom>
            <a:solidFill>
              <a:srgbClr val="C0C0C0"/>
            </a:solidFill>
            <a:ln w="12700" cap="rnd" cmpd="sng">
              <a:solidFill>
                <a:srgbClr val="000000"/>
              </a:solidFill>
              <a:prstDash val="solid"/>
              <a:round/>
              <a:headEnd/>
              <a:tailEnd/>
            </a:ln>
          </p:spPr>
          <p:txBody>
            <a:bodyPr/>
            <a:lstStyle/>
            <a:p>
              <a:endParaRPr lang="en-US"/>
            </a:p>
          </p:txBody>
        </p:sp>
      </p:grpSp>
      <p:grpSp>
        <p:nvGrpSpPr>
          <p:cNvPr id="52230" name="Group 1282"/>
          <p:cNvGrpSpPr>
            <a:grpSpLocks/>
          </p:cNvGrpSpPr>
          <p:nvPr/>
        </p:nvGrpSpPr>
        <p:grpSpPr bwMode="auto">
          <a:xfrm>
            <a:off x="1169988" y="2560638"/>
            <a:ext cx="319087" cy="763587"/>
            <a:chOff x="848" y="1471"/>
            <a:chExt cx="201" cy="505"/>
          </a:xfrm>
        </p:grpSpPr>
        <p:grpSp>
          <p:nvGrpSpPr>
            <p:cNvPr id="52231" name="Group 1283"/>
            <p:cNvGrpSpPr>
              <a:grpSpLocks/>
            </p:cNvGrpSpPr>
            <p:nvPr/>
          </p:nvGrpSpPr>
          <p:grpSpPr bwMode="auto">
            <a:xfrm>
              <a:off x="955" y="1471"/>
              <a:ext cx="94" cy="302"/>
              <a:chOff x="955" y="1471"/>
              <a:chExt cx="94" cy="302"/>
            </a:xfrm>
          </p:grpSpPr>
          <p:sp>
            <p:nvSpPr>
              <p:cNvPr id="52236" name="Line 1284"/>
              <p:cNvSpPr>
                <a:spLocks noChangeShapeType="1"/>
              </p:cNvSpPr>
              <p:nvPr/>
            </p:nvSpPr>
            <p:spPr bwMode="auto">
              <a:xfrm flipV="1">
                <a:off x="955" y="1528"/>
                <a:ext cx="82" cy="245"/>
              </a:xfrm>
              <a:prstGeom prst="line">
                <a:avLst/>
              </a:prstGeom>
              <a:noFill/>
              <a:ln w="12700">
                <a:solidFill>
                  <a:srgbClr val="000000"/>
                </a:solidFill>
                <a:round/>
                <a:headEnd type="none" w="sm" len="sm"/>
                <a:tailEnd type="none" w="sm" len="sm"/>
              </a:ln>
            </p:spPr>
            <p:txBody>
              <a:bodyPr/>
              <a:lstStyle/>
              <a:p>
                <a:endParaRPr lang="en-US"/>
              </a:p>
            </p:txBody>
          </p:sp>
          <p:sp>
            <p:nvSpPr>
              <p:cNvPr id="52237" name="Freeform 1285"/>
              <p:cNvSpPr>
                <a:spLocks/>
              </p:cNvSpPr>
              <p:nvPr/>
            </p:nvSpPr>
            <p:spPr bwMode="auto">
              <a:xfrm>
                <a:off x="993" y="1471"/>
                <a:ext cx="56" cy="108"/>
              </a:xfrm>
              <a:custGeom>
                <a:avLst/>
                <a:gdLst>
                  <a:gd name="T0" fmla="*/ 55 w 56"/>
                  <a:gd name="T1" fmla="*/ 0 h 108"/>
                  <a:gd name="T2" fmla="*/ 0 w 56"/>
                  <a:gd name="T3" fmla="*/ 86 h 108"/>
                  <a:gd name="T4" fmla="*/ 55 w 56"/>
                  <a:gd name="T5" fmla="*/ 107 h 108"/>
                  <a:gd name="T6" fmla="*/ 55 w 56"/>
                  <a:gd name="T7" fmla="*/ 0 h 108"/>
                  <a:gd name="T8" fmla="*/ 0 60000 65536"/>
                  <a:gd name="T9" fmla="*/ 0 60000 65536"/>
                  <a:gd name="T10" fmla="*/ 0 60000 65536"/>
                  <a:gd name="T11" fmla="*/ 0 60000 65536"/>
                  <a:gd name="T12" fmla="*/ 0 w 56"/>
                  <a:gd name="T13" fmla="*/ 0 h 108"/>
                  <a:gd name="T14" fmla="*/ 56 w 56"/>
                  <a:gd name="T15" fmla="*/ 108 h 108"/>
                </a:gdLst>
                <a:ahLst/>
                <a:cxnLst>
                  <a:cxn ang="T8">
                    <a:pos x="T0" y="T1"/>
                  </a:cxn>
                  <a:cxn ang="T9">
                    <a:pos x="T2" y="T3"/>
                  </a:cxn>
                  <a:cxn ang="T10">
                    <a:pos x="T4" y="T5"/>
                  </a:cxn>
                  <a:cxn ang="T11">
                    <a:pos x="T6" y="T7"/>
                  </a:cxn>
                </a:cxnLst>
                <a:rect l="T12" t="T13" r="T14" b="T15"/>
                <a:pathLst>
                  <a:path w="56" h="108">
                    <a:moveTo>
                      <a:pt x="55" y="0"/>
                    </a:moveTo>
                    <a:lnTo>
                      <a:pt x="0" y="86"/>
                    </a:lnTo>
                    <a:lnTo>
                      <a:pt x="55" y="107"/>
                    </a:lnTo>
                    <a:lnTo>
                      <a:pt x="55" y="0"/>
                    </a:lnTo>
                  </a:path>
                </a:pathLst>
              </a:custGeom>
              <a:solidFill>
                <a:srgbClr val="000000"/>
              </a:solidFill>
              <a:ln w="9525" cap="rnd">
                <a:noFill/>
                <a:round/>
                <a:headEnd/>
                <a:tailEnd/>
              </a:ln>
            </p:spPr>
            <p:txBody>
              <a:bodyPr/>
              <a:lstStyle/>
              <a:p>
                <a:endParaRPr lang="en-US"/>
              </a:p>
            </p:txBody>
          </p:sp>
        </p:grpSp>
        <p:grpSp>
          <p:nvGrpSpPr>
            <p:cNvPr id="52232" name="Group 1286"/>
            <p:cNvGrpSpPr>
              <a:grpSpLocks/>
            </p:cNvGrpSpPr>
            <p:nvPr/>
          </p:nvGrpSpPr>
          <p:grpSpPr bwMode="auto">
            <a:xfrm>
              <a:off x="848" y="1687"/>
              <a:ext cx="115" cy="289"/>
              <a:chOff x="848" y="1687"/>
              <a:chExt cx="115" cy="289"/>
            </a:xfrm>
          </p:grpSpPr>
          <p:sp>
            <p:nvSpPr>
              <p:cNvPr id="52234" name="Line 1287"/>
              <p:cNvSpPr>
                <a:spLocks noChangeShapeType="1"/>
              </p:cNvSpPr>
              <p:nvPr/>
            </p:nvSpPr>
            <p:spPr bwMode="auto">
              <a:xfrm flipH="1">
                <a:off x="884" y="1687"/>
                <a:ext cx="79" cy="236"/>
              </a:xfrm>
              <a:prstGeom prst="line">
                <a:avLst/>
              </a:prstGeom>
              <a:noFill/>
              <a:ln w="12700">
                <a:solidFill>
                  <a:srgbClr val="000000"/>
                </a:solidFill>
                <a:round/>
                <a:headEnd type="none" w="sm" len="sm"/>
                <a:tailEnd type="none" w="sm" len="sm"/>
              </a:ln>
            </p:spPr>
            <p:txBody>
              <a:bodyPr/>
              <a:lstStyle/>
              <a:p>
                <a:endParaRPr lang="en-US"/>
              </a:p>
            </p:txBody>
          </p:sp>
          <p:sp>
            <p:nvSpPr>
              <p:cNvPr id="52235" name="Freeform 1288"/>
              <p:cNvSpPr>
                <a:spLocks/>
              </p:cNvSpPr>
              <p:nvPr/>
            </p:nvSpPr>
            <p:spPr bwMode="auto">
              <a:xfrm>
                <a:off x="848" y="1873"/>
                <a:ext cx="64" cy="103"/>
              </a:xfrm>
              <a:custGeom>
                <a:avLst/>
                <a:gdLst>
                  <a:gd name="T0" fmla="*/ 0 w 64"/>
                  <a:gd name="T1" fmla="*/ 102 h 103"/>
                  <a:gd name="T2" fmla="*/ 63 w 64"/>
                  <a:gd name="T3" fmla="*/ 20 h 103"/>
                  <a:gd name="T4" fmla="*/ 6 w 64"/>
                  <a:gd name="T5" fmla="*/ 0 h 103"/>
                  <a:gd name="T6" fmla="*/ 0 w 64"/>
                  <a:gd name="T7" fmla="*/ 102 h 103"/>
                  <a:gd name="T8" fmla="*/ 0 60000 65536"/>
                  <a:gd name="T9" fmla="*/ 0 60000 65536"/>
                  <a:gd name="T10" fmla="*/ 0 60000 65536"/>
                  <a:gd name="T11" fmla="*/ 0 60000 65536"/>
                  <a:gd name="T12" fmla="*/ 0 w 64"/>
                  <a:gd name="T13" fmla="*/ 0 h 103"/>
                  <a:gd name="T14" fmla="*/ 64 w 64"/>
                  <a:gd name="T15" fmla="*/ 103 h 103"/>
                </a:gdLst>
                <a:ahLst/>
                <a:cxnLst>
                  <a:cxn ang="T8">
                    <a:pos x="T0" y="T1"/>
                  </a:cxn>
                  <a:cxn ang="T9">
                    <a:pos x="T2" y="T3"/>
                  </a:cxn>
                  <a:cxn ang="T10">
                    <a:pos x="T4" y="T5"/>
                  </a:cxn>
                  <a:cxn ang="T11">
                    <a:pos x="T6" y="T7"/>
                  </a:cxn>
                </a:cxnLst>
                <a:rect l="T12" t="T13" r="T14" b="T15"/>
                <a:pathLst>
                  <a:path w="64" h="103">
                    <a:moveTo>
                      <a:pt x="0" y="102"/>
                    </a:moveTo>
                    <a:lnTo>
                      <a:pt x="63" y="20"/>
                    </a:lnTo>
                    <a:lnTo>
                      <a:pt x="6" y="0"/>
                    </a:lnTo>
                    <a:lnTo>
                      <a:pt x="0" y="102"/>
                    </a:lnTo>
                  </a:path>
                </a:pathLst>
              </a:custGeom>
              <a:solidFill>
                <a:srgbClr val="000000"/>
              </a:solidFill>
              <a:ln w="9525" cap="rnd">
                <a:noFill/>
                <a:round/>
                <a:headEnd/>
                <a:tailEnd/>
              </a:ln>
            </p:spPr>
            <p:txBody>
              <a:bodyPr/>
              <a:lstStyle/>
              <a:p>
                <a:endParaRPr lang="en-US"/>
              </a:p>
            </p:txBody>
          </p:sp>
        </p:grpSp>
        <p:sp>
          <p:nvSpPr>
            <p:cNvPr id="52233" name="Line 1289"/>
            <p:cNvSpPr>
              <a:spLocks noChangeShapeType="1"/>
            </p:cNvSpPr>
            <p:nvPr/>
          </p:nvSpPr>
          <p:spPr bwMode="auto">
            <a:xfrm flipV="1">
              <a:off x="959" y="1691"/>
              <a:ext cx="0" cy="87"/>
            </a:xfrm>
            <a:prstGeom prst="line">
              <a:avLst/>
            </a:prstGeom>
            <a:noFill/>
            <a:ln w="12700">
              <a:solidFill>
                <a:srgbClr val="000000"/>
              </a:solidFill>
              <a:round/>
              <a:headEnd type="none" w="sm" len="sm"/>
              <a:tailEnd type="none" w="sm" len="sm"/>
            </a:ln>
          </p:spPr>
          <p:txBody>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type="title"/>
          </p:nvPr>
        </p:nvSpPr>
        <p:spPr bwMode="auto">
          <a:xfrm>
            <a:off x="228600" y="304800"/>
            <a:ext cx="7239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2800" smtClean="0">
                <a:latin typeface="Times New Roman" pitchFamily="18" charset="0"/>
              </a:rPr>
              <a:t>Fondements de l’architecture cellulaire</a:t>
            </a:r>
            <a:endParaRPr lang="en-US" sz="2800" smtClean="0">
              <a:latin typeface="Times New Roman" pitchFamily="18" charset="0"/>
            </a:endParaRPr>
          </a:p>
        </p:txBody>
      </p:sp>
      <p:sp>
        <p:nvSpPr>
          <p:cNvPr id="54275" name="Rectangle 2"/>
          <p:cNvSpPr>
            <a:spLocks noGrp="1" noChangeArrowheads="1"/>
          </p:cNvSpPr>
          <p:nvPr>
            <p:ph sz="quarter" idx="1"/>
          </p:nvPr>
        </p:nvSpPr>
        <p:spPr bwMode="auto">
          <a:xfrm>
            <a:off x="304800" y="1600200"/>
            <a:ext cx="8610600" cy="4525963"/>
          </a:xfrm>
          <a:noFill/>
          <a:ln>
            <a:miter lim="800000"/>
            <a:headEnd/>
            <a:tailEnd/>
          </a:ln>
        </p:spPr>
        <p:txBody>
          <a:bodyPr vert="horz" wrap="square" lIns="91440" tIns="45720" rIns="91440" bIns="45720" numCol="1" anchor="t" anchorCtr="0" compatLnSpc="1">
            <a:prstTxWarp prst="textNoShape">
              <a:avLst/>
            </a:prstTxWarp>
          </a:bodyPr>
          <a:lstStyle/>
          <a:p>
            <a:pPr marL="609600" indent="-609600" eaLnBrk="1" hangingPunct="1">
              <a:lnSpc>
                <a:spcPct val="80000"/>
              </a:lnSpc>
            </a:pPr>
            <a:r>
              <a:rPr lang="fr-CA" sz="2400" smtClean="0">
                <a:latin typeface="Times New Roman" pitchFamily="18" charset="0"/>
              </a:rPr>
              <a:t>Taille des cellules et bandes de fréquences :</a:t>
            </a:r>
            <a:r>
              <a:rPr lang="fr-CA" sz="2200" smtClean="0">
                <a:latin typeface="Times New Roman" pitchFamily="18" charset="0"/>
              </a:rPr>
              <a:t> </a:t>
            </a:r>
            <a:r>
              <a:rPr lang="fr-CA" sz="2600" smtClean="0">
                <a:latin typeface="Times New Roman" pitchFamily="18" charset="0"/>
              </a:rPr>
              <a:t>En tenant compte de la fréquence et de la puissance disponibles, on distingue différentes tailles de cellules : picocellule, microcellule, cellule, macrocellule, cellule parapluie.</a:t>
            </a:r>
          </a:p>
          <a:p>
            <a:pPr marL="990600" lvl="1" indent="-533400" eaLnBrk="1" hangingPunct="1">
              <a:lnSpc>
                <a:spcPct val="80000"/>
              </a:lnSpc>
              <a:spcBef>
                <a:spcPct val="25000"/>
              </a:spcBef>
            </a:pPr>
            <a:r>
              <a:rPr lang="fr-CA" sz="2200" smtClean="0">
                <a:latin typeface="Times New Roman" pitchFamily="18" charset="0"/>
              </a:rPr>
              <a:t>Picocellule : Elle désigne un espace de desserte de quelques mètres de diamètres.</a:t>
            </a:r>
          </a:p>
          <a:p>
            <a:pPr marL="990600" lvl="1" indent="-533400" eaLnBrk="1" hangingPunct="1">
              <a:lnSpc>
                <a:spcPct val="80000"/>
              </a:lnSpc>
              <a:spcBef>
                <a:spcPct val="25000"/>
              </a:spcBef>
            </a:pPr>
            <a:r>
              <a:rPr lang="fr-CA" sz="2200" smtClean="0">
                <a:latin typeface="Times New Roman" pitchFamily="18" charset="0"/>
              </a:rPr>
              <a:t>Microcellule : Elle réfère à une surface géographique de quelques dizaines de mètres de diamètre.</a:t>
            </a:r>
          </a:p>
          <a:p>
            <a:pPr marL="990600" lvl="1" indent="-533400" eaLnBrk="1" hangingPunct="1">
              <a:lnSpc>
                <a:spcPct val="80000"/>
              </a:lnSpc>
              <a:spcBef>
                <a:spcPct val="25000"/>
              </a:spcBef>
            </a:pPr>
            <a:r>
              <a:rPr lang="fr-CA" sz="2200" smtClean="0">
                <a:latin typeface="Times New Roman" pitchFamily="18" charset="0"/>
              </a:rPr>
              <a:t>Cellule : Elle correspond à une superficie dont le diamètre varie de quelques centaines de mètres à quelques kilomètres.</a:t>
            </a:r>
          </a:p>
          <a:p>
            <a:pPr marL="990600" lvl="1" indent="-533400" eaLnBrk="1" hangingPunct="1">
              <a:lnSpc>
                <a:spcPct val="80000"/>
              </a:lnSpc>
              <a:spcBef>
                <a:spcPct val="25000"/>
              </a:spcBef>
            </a:pPr>
            <a:r>
              <a:rPr lang="fr-CA" sz="2200" smtClean="0">
                <a:latin typeface="Times New Roman" pitchFamily="18" charset="0"/>
              </a:rPr>
              <a:t>Macrocellule : Elle correspond à une étendue géographique de l’ordre de quelques dizaines de kilomètres de diamètre.</a:t>
            </a:r>
          </a:p>
          <a:p>
            <a:pPr marL="990600" lvl="1" indent="-533400" eaLnBrk="1" hangingPunct="1">
              <a:lnSpc>
                <a:spcPct val="80000"/>
              </a:lnSpc>
              <a:spcBef>
                <a:spcPct val="25000"/>
              </a:spcBef>
            </a:pPr>
            <a:r>
              <a:rPr lang="fr-CA" sz="2200" smtClean="0">
                <a:latin typeface="Times New Roman" pitchFamily="18" charset="0"/>
              </a:rPr>
              <a:t>Cellule parapluie : Elle définit une région de quelques centaines de kilomètres de diamètres.</a:t>
            </a:r>
          </a:p>
        </p:txBody>
      </p:sp>
      <p:sp>
        <p:nvSpPr>
          <p:cNvPr id="54274"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707330FE-3723-41E1-9900-7DB28B7F4DFB}" type="slidenum">
              <a:rPr lang="en-US">
                <a:latin typeface="Arial" charset="0"/>
              </a:rPr>
              <a:pPr/>
              <a:t>32</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Espace réservé du numéro de diapositive 2"/>
          <p:cNvSpPr>
            <a:spLocks noGrp="1"/>
          </p:cNvSpPr>
          <p:nvPr>
            <p:ph type="sldNum" sz="quarter" idx="11"/>
          </p:nvPr>
        </p:nvSpPr>
        <p:spPr>
          <a:xfrm>
            <a:off x="7010400" y="6356350"/>
            <a:ext cx="2133600" cy="365125"/>
          </a:xfrm>
          <a:prstGeom prst="rect">
            <a:avLst/>
          </a:prstGeom>
          <a:noFill/>
        </p:spPr>
        <p:txBody>
          <a:bodyPr/>
          <a:lstStyle/>
          <a:p>
            <a:fld id="{D68282EE-1F7D-4A16-B06E-4303FF1F7163}" type="slidenum">
              <a:rPr lang="en-US">
                <a:latin typeface="Arial" charset="0"/>
              </a:rPr>
              <a:pPr/>
              <a:t>33</a:t>
            </a:fld>
            <a:endParaRPr lang="en-US">
              <a:latin typeface="Arial" charset="0"/>
            </a:endParaRPr>
          </a:p>
        </p:txBody>
      </p:sp>
      <p:grpSp>
        <p:nvGrpSpPr>
          <p:cNvPr id="2" name="Group 3"/>
          <p:cNvGrpSpPr>
            <a:grpSpLocks/>
          </p:cNvGrpSpPr>
          <p:nvPr/>
        </p:nvGrpSpPr>
        <p:grpSpPr bwMode="auto">
          <a:xfrm>
            <a:off x="3225800" y="2532063"/>
            <a:ext cx="3446463" cy="2090737"/>
            <a:chOff x="4032" y="1584"/>
            <a:chExt cx="3168" cy="3168"/>
          </a:xfrm>
        </p:grpSpPr>
        <p:grpSp>
          <p:nvGrpSpPr>
            <p:cNvPr id="1107" name="Group 4"/>
            <p:cNvGrpSpPr>
              <a:grpSpLocks/>
            </p:cNvGrpSpPr>
            <p:nvPr/>
          </p:nvGrpSpPr>
          <p:grpSpPr bwMode="auto">
            <a:xfrm>
              <a:off x="4032" y="1584"/>
              <a:ext cx="2880" cy="1008"/>
              <a:chOff x="4032" y="1584"/>
              <a:chExt cx="2880" cy="1008"/>
            </a:xfrm>
          </p:grpSpPr>
          <p:sp>
            <p:nvSpPr>
              <p:cNvPr id="1189" name="Line 5"/>
              <p:cNvSpPr>
                <a:spLocks noChangeShapeType="1"/>
              </p:cNvSpPr>
              <p:nvPr/>
            </p:nvSpPr>
            <p:spPr bwMode="auto">
              <a:xfrm>
                <a:off x="4032" y="1872"/>
                <a:ext cx="0" cy="432"/>
              </a:xfrm>
              <a:prstGeom prst="line">
                <a:avLst/>
              </a:prstGeom>
              <a:noFill/>
              <a:ln w="9525">
                <a:solidFill>
                  <a:schemeClr val="tx1"/>
                </a:solidFill>
                <a:round/>
                <a:headEnd/>
                <a:tailEnd/>
              </a:ln>
            </p:spPr>
            <p:txBody>
              <a:bodyPr/>
              <a:lstStyle/>
              <a:p>
                <a:endParaRPr lang="en-US"/>
              </a:p>
            </p:txBody>
          </p:sp>
          <p:sp>
            <p:nvSpPr>
              <p:cNvPr id="1190" name="Line 6"/>
              <p:cNvSpPr>
                <a:spLocks noChangeShapeType="1"/>
              </p:cNvSpPr>
              <p:nvPr/>
            </p:nvSpPr>
            <p:spPr bwMode="auto">
              <a:xfrm flipV="1">
                <a:off x="4032" y="1584"/>
                <a:ext cx="288" cy="288"/>
              </a:xfrm>
              <a:prstGeom prst="line">
                <a:avLst/>
              </a:prstGeom>
              <a:noFill/>
              <a:ln w="9525">
                <a:solidFill>
                  <a:schemeClr val="tx1"/>
                </a:solidFill>
                <a:round/>
                <a:headEnd/>
                <a:tailEnd/>
              </a:ln>
            </p:spPr>
            <p:txBody>
              <a:bodyPr/>
              <a:lstStyle/>
              <a:p>
                <a:endParaRPr lang="en-US"/>
              </a:p>
            </p:txBody>
          </p:sp>
          <p:sp>
            <p:nvSpPr>
              <p:cNvPr id="1191" name="Line 7"/>
              <p:cNvSpPr>
                <a:spLocks noChangeShapeType="1"/>
              </p:cNvSpPr>
              <p:nvPr/>
            </p:nvSpPr>
            <p:spPr bwMode="auto">
              <a:xfrm flipV="1">
                <a:off x="5184" y="1584"/>
                <a:ext cx="288" cy="288"/>
              </a:xfrm>
              <a:prstGeom prst="line">
                <a:avLst/>
              </a:prstGeom>
              <a:noFill/>
              <a:ln w="9525">
                <a:solidFill>
                  <a:schemeClr val="tx1"/>
                </a:solidFill>
                <a:round/>
                <a:headEnd/>
                <a:tailEnd/>
              </a:ln>
            </p:spPr>
            <p:txBody>
              <a:bodyPr/>
              <a:lstStyle/>
              <a:p>
                <a:endParaRPr lang="en-US"/>
              </a:p>
            </p:txBody>
          </p:sp>
          <p:sp>
            <p:nvSpPr>
              <p:cNvPr id="1192" name="Line 8"/>
              <p:cNvSpPr>
                <a:spLocks noChangeShapeType="1"/>
              </p:cNvSpPr>
              <p:nvPr/>
            </p:nvSpPr>
            <p:spPr bwMode="auto">
              <a:xfrm flipV="1">
                <a:off x="4608" y="1584"/>
                <a:ext cx="288" cy="288"/>
              </a:xfrm>
              <a:prstGeom prst="line">
                <a:avLst/>
              </a:prstGeom>
              <a:noFill/>
              <a:ln w="9525">
                <a:solidFill>
                  <a:schemeClr val="tx1"/>
                </a:solidFill>
                <a:round/>
                <a:headEnd/>
                <a:tailEnd/>
              </a:ln>
            </p:spPr>
            <p:txBody>
              <a:bodyPr/>
              <a:lstStyle/>
              <a:p>
                <a:endParaRPr lang="en-US"/>
              </a:p>
            </p:txBody>
          </p:sp>
          <p:sp>
            <p:nvSpPr>
              <p:cNvPr id="1193" name="Line 9"/>
              <p:cNvSpPr>
                <a:spLocks noChangeShapeType="1"/>
              </p:cNvSpPr>
              <p:nvPr/>
            </p:nvSpPr>
            <p:spPr bwMode="auto">
              <a:xfrm flipV="1">
                <a:off x="5760" y="1584"/>
                <a:ext cx="288" cy="288"/>
              </a:xfrm>
              <a:prstGeom prst="line">
                <a:avLst/>
              </a:prstGeom>
              <a:noFill/>
              <a:ln w="9525">
                <a:solidFill>
                  <a:schemeClr val="tx1"/>
                </a:solidFill>
                <a:round/>
                <a:headEnd/>
                <a:tailEnd/>
              </a:ln>
            </p:spPr>
            <p:txBody>
              <a:bodyPr/>
              <a:lstStyle/>
              <a:p>
                <a:endParaRPr lang="en-US"/>
              </a:p>
            </p:txBody>
          </p:sp>
          <p:sp>
            <p:nvSpPr>
              <p:cNvPr id="1194" name="Line 10"/>
              <p:cNvSpPr>
                <a:spLocks noChangeShapeType="1"/>
              </p:cNvSpPr>
              <p:nvPr/>
            </p:nvSpPr>
            <p:spPr bwMode="auto">
              <a:xfrm flipV="1">
                <a:off x="6336" y="1584"/>
                <a:ext cx="288" cy="288"/>
              </a:xfrm>
              <a:prstGeom prst="line">
                <a:avLst/>
              </a:prstGeom>
              <a:noFill/>
              <a:ln w="9525">
                <a:solidFill>
                  <a:schemeClr val="tx1"/>
                </a:solidFill>
                <a:round/>
                <a:headEnd/>
                <a:tailEnd/>
              </a:ln>
            </p:spPr>
            <p:txBody>
              <a:bodyPr/>
              <a:lstStyle/>
              <a:p>
                <a:endParaRPr lang="en-US"/>
              </a:p>
            </p:txBody>
          </p:sp>
          <p:sp>
            <p:nvSpPr>
              <p:cNvPr id="1195" name="Line 11"/>
              <p:cNvSpPr>
                <a:spLocks noChangeShapeType="1"/>
              </p:cNvSpPr>
              <p:nvPr/>
            </p:nvSpPr>
            <p:spPr bwMode="auto">
              <a:xfrm flipV="1">
                <a:off x="5472" y="2304"/>
                <a:ext cx="288" cy="288"/>
              </a:xfrm>
              <a:prstGeom prst="line">
                <a:avLst/>
              </a:prstGeom>
              <a:noFill/>
              <a:ln w="9525">
                <a:solidFill>
                  <a:schemeClr val="tx1"/>
                </a:solidFill>
                <a:round/>
                <a:headEnd/>
                <a:tailEnd/>
              </a:ln>
            </p:spPr>
            <p:txBody>
              <a:bodyPr/>
              <a:lstStyle/>
              <a:p>
                <a:endParaRPr lang="en-US"/>
              </a:p>
            </p:txBody>
          </p:sp>
          <p:sp>
            <p:nvSpPr>
              <p:cNvPr id="1196" name="Line 12"/>
              <p:cNvSpPr>
                <a:spLocks noChangeShapeType="1"/>
              </p:cNvSpPr>
              <p:nvPr/>
            </p:nvSpPr>
            <p:spPr bwMode="auto">
              <a:xfrm flipV="1">
                <a:off x="6048" y="2304"/>
                <a:ext cx="288" cy="288"/>
              </a:xfrm>
              <a:prstGeom prst="line">
                <a:avLst/>
              </a:prstGeom>
              <a:noFill/>
              <a:ln w="9525">
                <a:solidFill>
                  <a:schemeClr val="tx1"/>
                </a:solidFill>
                <a:round/>
                <a:headEnd/>
                <a:tailEnd/>
              </a:ln>
            </p:spPr>
            <p:txBody>
              <a:bodyPr/>
              <a:lstStyle/>
              <a:p>
                <a:endParaRPr lang="en-US"/>
              </a:p>
            </p:txBody>
          </p:sp>
          <p:sp>
            <p:nvSpPr>
              <p:cNvPr id="1197" name="Line 13"/>
              <p:cNvSpPr>
                <a:spLocks noChangeShapeType="1"/>
              </p:cNvSpPr>
              <p:nvPr/>
            </p:nvSpPr>
            <p:spPr bwMode="auto">
              <a:xfrm flipV="1">
                <a:off x="6624" y="2304"/>
                <a:ext cx="288" cy="288"/>
              </a:xfrm>
              <a:prstGeom prst="line">
                <a:avLst/>
              </a:prstGeom>
              <a:noFill/>
              <a:ln w="9525">
                <a:solidFill>
                  <a:schemeClr val="tx1"/>
                </a:solidFill>
                <a:round/>
                <a:headEnd/>
                <a:tailEnd/>
              </a:ln>
            </p:spPr>
            <p:txBody>
              <a:bodyPr/>
              <a:lstStyle/>
              <a:p>
                <a:endParaRPr lang="en-US"/>
              </a:p>
            </p:txBody>
          </p:sp>
          <p:sp>
            <p:nvSpPr>
              <p:cNvPr id="1198" name="Line 14"/>
              <p:cNvSpPr>
                <a:spLocks noChangeShapeType="1"/>
              </p:cNvSpPr>
              <p:nvPr/>
            </p:nvSpPr>
            <p:spPr bwMode="auto">
              <a:xfrm flipV="1">
                <a:off x="4896" y="2304"/>
                <a:ext cx="288" cy="288"/>
              </a:xfrm>
              <a:prstGeom prst="line">
                <a:avLst/>
              </a:prstGeom>
              <a:noFill/>
              <a:ln w="9525">
                <a:solidFill>
                  <a:schemeClr val="tx1"/>
                </a:solidFill>
                <a:round/>
                <a:headEnd/>
                <a:tailEnd/>
              </a:ln>
            </p:spPr>
            <p:txBody>
              <a:bodyPr/>
              <a:lstStyle/>
              <a:p>
                <a:endParaRPr lang="en-US"/>
              </a:p>
            </p:txBody>
          </p:sp>
          <p:sp>
            <p:nvSpPr>
              <p:cNvPr id="1199" name="Line 15"/>
              <p:cNvSpPr>
                <a:spLocks noChangeShapeType="1"/>
              </p:cNvSpPr>
              <p:nvPr/>
            </p:nvSpPr>
            <p:spPr bwMode="auto">
              <a:xfrm flipV="1">
                <a:off x="4320" y="2304"/>
                <a:ext cx="288" cy="288"/>
              </a:xfrm>
              <a:prstGeom prst="line">
                <a:avLst/>
              </a:prstGeom>
              <a:noFill/>
              <a:ln w="9525">
                <a:solidFill>
                  <a:schemeClr val="tx1"/>
                </a:solidFill>
                <a:round/>
                <a:headEnd/>
                <a:tailEnd/>
              </a:ln>
            </p:spPr>
            <p:txBody>
              <a:bodyPr/>
              <a:lstStyle/>
              <a:p>
                <a:endParaRPr lang="en-US"/>
              </a:p>
            </p:txBody>
          </p:sp>
          <p:sp>
            <p:nvSpPr>
              <p:cNvPr id="1200" name="Line 16"/>
              <p:cNvSpPr>
                <a:spLocks noChangeShapeType="1"/>
              </p:cNvSpPr>
              <p:nvPr/>
            </p:nvSpPr>
            <p:spPr bwMode="auto">
              <a:xfrm rot="16200000" flipV="1">
                <a:off x="4032" y="2304"/>
                <a:ext cx="288" cy="288"/>
              </a:xfrm>
              <a:prstGeom prst="line">
                <a:avLst/>
              </a:prstGeom>
              <a:noFill/>
              <a:ln w="9525">
                <a:solidFill>
                  <a:schemeClr val="tx1"/>
                </a:solidFill>
                <a:round/>
                <a:headEnd/>
                <a:tailEnd/>
              </a:ln>
            </p:spPr>
            <p:txBody>
              <a:bodyPr/>
              <a:lstStyle/>
              <a:p>
                <a:endParaRPr lang="en-US"/>
              </a:p>
            </p:txBody>
          </p:sp>
          <p:sp>
            <p:nvSpPr>
              <p:cNvPr id="1201" name="Line 17"/>
              <p:cNvSpPr>
                <a:spLocks noChangeShapeType="1"/>
              </p:cNvSpPr>
              <p:nvPr/>
            </p:nvSpPr>
            <p:spPr bwMode="auto">
              <a:xfrm rot="16200000" flipV="1">
                <a:off x="4608" y="2304"/>
                <a:ext cx="288" cy="288"/>
              </a:xfrm>
              <a:prstGeom prst="line">
                <a:avLst/>
              </a:prstGeom>
              <a:noFill/>
              <a:ln w="9525">
                <a:solidFill>
                  <a:schemeClr val="tx1"/>
                </a:solidFill>
                <a:round/>
                <a:headEnd/>
                <a:tailEnd/>
              </a:ln>
            </p:spPr>
            <p:txBody>
              <a:bodyPr/>
              <a:lstStyle/>
              <a:p>
                <a:endParaRPr lang="en-US"/>
              </a:p>
            </p:txBody>
          </p:sp>
          <p:sp>
            <p:nvSpPr>
              <p:cNvPr id="1202" name="Line 18"/>
              <p:cNvSpPr>
                <a:spLocks noChangeShapeType="1"/>
              </p:cNvSpPr>
              <p:nvPr/>
            </p:nvSpPr>
            <p:spPr bwMode="auto">
              <a:xfrm rot="16200000" flipV="1">
                <a:off x="4320" y="1584"/>
                <a:ext cx="288" cy="288"/>
              </a:xfrm>
              <a:prstGeom prst="line">
                <a:avLst/>
              </a:prstGeom>
              <a:noFill/>
              <a:ln w="9525">
                <a:solidFill>
                  <a:schemeClr val="tx1"/>
                </a:solidFill>
                <a:round/>
                <a:headEnd/>
                <a:tailEnd/>
              </a:ln>
            </p:spPr>
            <p:txBody>
              <a:bodyPr/>
              <a:lstStyle/>
              <a:p>
                <a:endParaRPr lang="en-US"/>
              </a:p>
            </p:txBody>
          </p:sp>
          <p:sp>
            <p:nvSpPr>
              <p:cNvPr id="1203" name="Line 19"/>
              <p:cNvSpPr>
                <a:spLocks noChangeShapeType="1"/>
              </p:cNvSpPr>
              <p:nvPr/>
            </p:nvSpPr>
            <p:spPr bwMode="auto">
              <a:xfrm rot="16200000" flipV="1">
                <a:off x="6624" y="1584"/>
                <a:ext cx="288" cy="288"/>
              </a:xfrm>
              <a:prstGeom prst="line">
                <a:avLst/>
              </a:prstGeom>
              <a:noFill/>
              <a:ln w="9525">
                <a:solidFill>
                  <a:schemeClr val="tx1"/>
                </a:solidFill>
                <a:round/>
                <a:headEnd/>
                <a:tailEnd/>
              </a:ln>
            </p:spPr>
            <p:txBody>
              <a:bodyPr/>
              <a:lstStyle/>
              <a:p>
                <a:endParaRPr lang="en-US"/>
              </a:p>
            </p:txBody>
          </p:sp>
          <p:sp>
            <p:nvSpPr>
              <p:cNvPr id="1204" name="Line 20"/>
              <p:cNvSpPr>
                <a:spLocks noChangeShapeType="1"/>
              </p:cNvSpPr>
              <p:nvPr/>
            </p:nvSpPr>
            <p:spPr bwMode="auto">
              <a:xfrm rot="16200000" flipV="1">
                <a:off x="4896" y="1584"/>
                <a:ext cx="288" cy="288"/>
              </a:xfrm>
              <a:prstGeom prst="line">
                <a:avLst/>
              </a:prstGeom>
              <a:noFill/>
              <a:ln w="9525">
                <a:solidFill>
                  <a:schemeClr val="tx1"/>
                </a:solidFill>
                <a:round/>
                <a:headEnd/>
                <a:tailEnd/>
              </a:ln>
            </p:spPr>
            <p:txBody>
              <a:bodyPr/>
              <a:lstStyle/>
              <a:p>
                <a:endParaRPr lang="en-US"/>
              </a:p>
            </p:txBody>
          </p:sp>
          <p:sp>
            <p:nvSpPr>
              <p:cNvPr id="1205" name="Line 21"/>
              <p:cNvSpPr>
                <a:spLocks noChangeShapeType="1"/>
              </p:cNvSpPr>
              <p:nvPr/>
            </p:nvSpPr>
            <p:spPr bwMode="auto">
              <a:xfrm rot="16200000" flipV="1">
                <a:off x="6048" y="1584"/>
                <a:ext cx="288" cy="288"/>
              </a:xfrm>
              <a:prstGeom prst="line">
                <a:avLst/>
              </a:prstGeom>
              <a:noFill/>
              <a:ln w="9525">
                <a:solidFill>
                  <a:schemeClr val="tx1"/>
                </a:solidFill>
                <a:round/>
                <a:headEnd/>
                <a:tailEnd/>
              </a:ln>
            </p:spPr>
            <p:txBody>
              <a:bodyPr/>
              <a:lstStyle/>
              <a:p>
                <a:endParaRPr lang="en-US"/>
              </a:p>
            </p:txBody>
          </p:sp>
          <p:sp>
            <p:nvSpPr>
              <p:cNvPr id="1206" name="Line 22"/>
              <p:cNvSpPr>
                <a:spLocks noChangeShapeType="1"/>
              </p:cNvSpPr>
              <p:nvPr/>
            </p:nvSpPr>
            <p:spPr bwMode="auto">
              <a:xfrm rot="16200000" flipV="1">
                <a:off x="5472" y="1584"/>
                <a:ext cx="288" cy="288"/>
              </a:xfrm>
              <a:prstGeom prst="line">
                <a:avLst/>
              </a:prstGeom>
              <a:noFill/>
              <a:ln w="9525">
                <a:solidFill>
                  <a:schemeClr val="tx1"/>
                </a:solidFill>
                <a:round/>
                <a:headEnd/>
                <a:tailEnd/>
              </a:ln>
            </p:spPr>
            <p:txBody>
              <a:bodyPr/>
              <a:lstStyle/>
              <a:p>
                <a:endParaRPr lang="en-US"/>
              </a:p>
            </p:txBody>
          </p:sp>
          <p:sp>
            <p:nvSpPr>
              <p:cNvPr id="1207" name="Line 23"/>
              <p:cNvSpPr>
                <a:spLocks noChangeShapeType="1"/>
              </p:cNvSpPr>
              <p:nvPr/>
            </p:nvSpPr>
            <p:spPr bwMode="auto">
              <a:xfrm rot="16200000" flipV="1">
                <a:off x="6336" y="2304"/>
                <a:ext cx="288" cy="288"/>
              </a:xfrm>
              <a:prstGeom prst="line">
                <a:avLst/>
              </a:prstGeom>
              <a:noFill/>
              <a:ln w="9525">
                <a:solidFill>
                  <a:schemeClr val="tx1"/>
                </a:solidFill>
                <a:round/>
                <a:headEnd/>
                <a:tailEnd/>
              </a:ln>
            </p:spPr>
            <p:txBody>
              <a:bodyPr/>
              <a:lstStyle/>
              <a:p>
                <a:endParaRPr lang="en-US"/>
              </a:p>
            </p:txBody>
          </p:sp>
          <p:sp>
            <p:nvSpPr>
              <p:cNvPr id="1208" name="Line 24"/>
              <p:cNvSpPr>
                <a:spLocks noChangeShapeType="1"/>
              </p:cNvSpPr>
              <p:nvPr/>
            </p:nvSpPr>
            <p:spPr bwMode="auto">
              <a:xfrm rot="16200000" flipV="1">
                <a:off x="5760" y="2304"/>
                <a:ext cx="288" cy="288"/>
              </a:xfrm>
              <a:prstGeom prst="line">
                <a:avLst/>
              </a:prstGeom>
              <a:noFill/>
              <a:ln w="9525">
                <a:solidFill>
                  <a:schemeClr val="tx1"/>
                </a:solidFill>
                <a:round/>
                <a:headEnd/>
                <a:tailEnd/>
              </a:ln>
            </p:spPr>
            <p:txBody>
              <a:bodyPr/>
              <a:lstStyle/>
              <a:p>
                <a:endParaRPr lang="en-US"/>
              </a:p>
            </p:txBody>
          </p:sp>
          <p:sp>
            <p:nvSpPr>
              <p:cNvPr id="1209" name="Line 25"/>
              <p:cNvSpPr>
                <a:spLocks noChangeShapeType="1"/>
              </p:cNvSpPr>
              <p:nvPr/>
            </p:nvSpPr>
            <p:spPr bwMode="auto">
              <a:xfrm rot="16200000" flipV="1">
                <a:off x="5184" y="2304"/>
                <a:ext cx="288" cy="288"/>
              </a:xfrm>
              <a:prstGeom prst="line">
                <a:avLst/>
              </a:prstGeom>
              <a:noFill/>
              <a:ln w="9525">
                <a:solidFill>
                  <a:schemeClr val="tx1"/>
                </a:solidFill>
                <a:round/>
                <a:headEnd/>
                <a:tailEnd/>
              </a:ln>
            </p:spPr>
            <p:txBody>
              <a:bodyPr/>
              <a:lstStyle/>
              <a:p>
                <a:endParaRPr lang="en-US"/>
              </a:p>
            </p:txBody>
          </p:sp>
          <p:sp>
            <p:nvSpPr>
              <p:cNvPr id="1210" name="Line 26"/>
              <p:cNvSpPr>
                <a:spLocks noChangeShapeType="1"/>
              </p:cNvSpPr>
              <p:nvPr/>
            </p:nvSpPr>
            <p:spPr bwMode="auto">
              <a:xfrm>
                <a:off x="4608" y="1872"/>
                <a:ext cx="0" cy="432"/>
              </a:xfrm>
              <a:prstGeom prst="line">
                <a:avLst/>
              </a:prstGeom>
              <a:noFill/>
              <a:ln w="9525">
                <a:solidFill>
                  <a:schemeClr val="tx1"/>
                </a:solidFill>
                <a:round/>
                <a:headEnd/>
                <a:tailEnd/>
              </a:ln>
            </p:spPr>
            <p:txBody>
              <a:bodyPr/>
              <a:lstStyle/>
              <a:p>
                <a:endParaRPr lang="en-US"/>
              </a:p>
            </p:txBody>
          </p:sp>
          <p:sp>
            <p:nvSpPr>
              <p:cNvPr id="1211" name="Line 27"/>
              <p:cNvSpPr>
                <a:spLocks noChangeShapeType="1"/>
              </p:cNvSpPr>
              <p:nvPr/>
            </p:nvSpPr>
            <p:spPr bwMode="auto">
              <a:xfrm>
                <a:off x="5184" y="1872"/>
                <a:ext cx="0" cy="432"/>
              </a:xfrm>
              <a:prstGeom prst="line">
                <a:avLst/>
              </a:prstGeom>
              <a:noFill/>
              <a:ln w="9525">
                <a:solidFill>
                  <a:schemeClr val="tx1"/>
                </a:solidFill>
                <a:round/>
                <a:headEnd/>
                <a:tailEnd/>
              </a:ln>
            </p:spPr>
            <p:txBody>
              <a:bodyPr/>
              <a:lstStyle/>
              <a:p>
                <a:endParaRPr lang="en-US"/>
              </a:p>
            </p:txBody>
          </p:sp>
          <p:sp>
            <p:nvSpPr>
              <p:cNvPr id="1212" name="Line 28"/>
              <p:cNvSpPr>
                <a:spLocks noChangeShapeType="1"/>
              </p:cNvSpPr>
              <p:nvPr/>
            </p:nvSpPr>
            <p:spPr bwMode="auto">
              <a:xfrm>
                <a:off x="5760" y="1872"/>
                <a:ext cx="0" cy="432"/>
              </a:xfrm>
              <a:prstGeom prst="line">
                <a:avLst/>
              </a:prstGeom>
              <a:noFill/>
              <a:ln w="9525">
                <a:solidFill>
                  <a:schemeClr val="tx1"/>
                </a:solidFill>
                <a:round/>
                <a:headEnd/>
                <a:tailEnd/>
              </a:ln>
            </p:spPr>
            <p:txBody>
              <a:bodyPr/>
              <a:lstStyle/>
              <a:p>
                <a:endParaRPr lang="en-US"/>
              </a:p>
            </p:txBody>
          </p:sp>
          <p:sp>
            <p:nvSpPr>
              <p:cNvPr id="1213" name="Line 29"/>
              <p:cNvSpPr>
                <a:spLocks noChangeShapeType="1"/>
              </p:cNvSpPr>
              <p:nvPr/>
            </p:nvSpPr>
            <p:spPr bwMode="auto">
              <a:xfrm>
                <a:off x="6336" y="1872"/>
                <a:ext cx="0" cy="432"/>
              </a:xfrm>
              <a:prstGeom prst="line">
                <a:avLst/>
              </a:prstGeom>
              <a:noFill/>
              <a:ln w="9525">
                <a:solidFill>
                  <a:schemeClr val="tx1"/>
                </a:solidFill>
                <a:round/>
                <a:headEnd/>
                <a:tailEnd/>
              </a:ln>
            </p:spPr>
            <p:txBody>
              <a:bodyPr/>
              <a:lstStyle/>
              <a:p>
                <a:endParaRPr lang="en-US"/>
              </a:p>
            </p:txBody>
          </p:sp>
          <p:sp>
            <p:nvSpPr>
              <p:cNvPr id="1214" name="Line 30"/>
              <p:cNvSpPr>
                <a:spLocks noChangeShapeType="1"/>
              </p:cNvSpPr>
              <p:nvPr/>
            </p:nvSpPr>
            <p:spPr bwMode="auto">
              <a:xfrm>
                <a:off x="6912" y="1872"/>
                <a:ext cx="0" cy="432"/>
              </a:xfrm>
              <a:prstGeom prst="line">
                <a:avLst/>
              </a:prstGeom>
              <a:noFill/>
              <a:ln w="9525">
                <a:solidFill>
                  <a:schemeClr val="tx1"/>
                </a:solidFill>
                <a:round/>
                <a:headEnd/>
                <a:tailEnd/>
              </a:ln>
            </p:spPr>
            <p:txBody>
              <a:bodyPr/>
              <a:lstStyle/>
              <a:p>
                <a:endParaRPr lang="en-US"/>
              </a:p>
            </p:txBody>
          </p:sp>
        </p:grpSp>
        <p:grpSp>
          <p:nvGrpSpPr>
            <p:cNvPr id="1108" name="Group 31"/>
            <p:cNvGrpSpPr>
              <a:grpSpLocks/>
            </p:cNvGrpSpPr>
            <p:nvPr/>
          </p:nvGrpSpPr>
          <p:grpSpPr bwMode="auto">
            <a:xfrm>
              <a:off x="4320" y="2304"/>
              <a:ext cx="2880" cy="1008"/>
              <a:chOff x="4032" y="1584"/>
              <a:chExt cx="2880" cy="1008"/>
            </a:xfrm>
          </p:grpSpPr>
          <p:sp>
            <p:nvSpPr>
              <p:cNvPr id="1163" name="Line 32"/>
              <p:cNvSpPr>
                <a:spLocks noChangeShapeType="1"/>
              </p:cNvSpPr>
              <p:nvPr/>
            </p:nvSpPr>
            <p:spPr bwMode="auto">
              <a:xfrm>
                <a:off x="4032" y="1872"/>
                <a:ext cx="0" cy="432"/>
              </a:xfrm>
              <a:prstGeom prst="line">
                <a:avLst/>
              </a:prstGeom>
              <a:noFill/>
              <a:ln w="9525">
                <a:solidFill>
                  <a:schemeClr val="tx1"/>
                </a:solidFill>
                <a:round/>
                <a:headEnd/>
                <a:tailEnd/>
              </a:ln>
            </p:spPr>
            <p:txBody>
              <a:bodyPr/>
              <a:lstStyle/>
              <a:p>
                <a:endParaRPr lang="en-US"/>
              </a:p>
            </p:txBody>
          </p:sp>
          <p:sp>
            <p:nvSpPr>
              <p:cNvPr id="1164" name="Line 33"/>
              <p:cNvSpPr>
                <a:spLocks noChangeShapeType="1"/>
              </p:cNvSpPr>
              <p:nvPr/>
            </p:nvSpPr>
            <p:spPr bwMode="auto">
              <a:xfrm flipV="1">
                <a:off x="4032" y="1584"/>
                <a:ext cx="288" cy="288"/>
              </a:xfrm>
              <a:prstGeom prst="line">
                <a:avLst/>
              </a:prstGeom>
              <a:noFill/>
              <a:ln w="9525">
                <a:solidFill>
                  <a:schemeClr val="tx1"/>
                </a:solidFill>
                <a:round/>
                <a:headEnd/>
                <a:tailEnd/>
              </a:ln>
            </p:spPr>
            <p:txBody>
              <a:bodyPr/>
              <a:lstStyle/>
              <a:p>
                <a:endParaRPr lang="en-US"/>
              </a:p>
            </p:txBody>
          </p:sp>
          <p:sp>
            <p:nvSpPr>
              <p:cNvPr id="1165" name="Line 34"/>
              <p:cNvSpPr>
                <a:spLocks noChangeShapeType="1"/>
              </p:cNvSpPr>
              <p:nvPr/>
            </p:nvSpPr>
            <p:spPr bwMode="auto">
              <a:xfrm flipV="1">
                <a:off x="5184" y="1584"/>
                <a:ext cx="288" cy="288"/>
              </a:xfrm>
              <a:prstGeom prst="line">
                <a:avLst/>
              </a:prstGeom>
              <a:noFill/>
              <a:ln w="9525">
                <a:solidFill>
                  <a:schemeClr val="tx1"/>
                </a:solidFill>
                <a:round/>
                <a:headEnd/>
                <a:tailEnd/>
              </a:ln>
            </p:spPr>
            <p:txBody>
              <a:bodyPr/>
              <a:lstStyle/>
              <a:p>
                <a:endParaRPr lang="en-US"/>
              </a:p>
            </p:txBody>
          </p:sp>
          <p:sp>
            <p:nvSpPr>
              <p:cNvPr id="1166" name="Line 35"/>
              <p:cNvSpPr>
                <a:spLocks noChangeShapeType="1"/>
              </p:cNvSpPr>
              <p:nvPr/>
            </p:nvSpPr>
            <p:spPr bwMode="auto">
              <a:xfrm flipV="1">
                <a:off x="4608" y="1584"/>
                <a:ext cx="288" cy="288"/>
              </a:xfrm>
              <a:prstGeom prst="line">
                <a:avLst/>
              </a:prstGeom>
              <a:noFill/>
              <a:ln w="9525">
                <a:solidFill>
                  <a:schemeClr val="tx1"/>
                </a:solidFill>
                <a:round/>
                <a:headEnd/>
                <a:tailEnd/>
              </a:ln>
            </p:spPr>
            <p:txBody>
              <a:bodyPr/>
              <a:lstStyle/>
              <a:p>
                <a:endParaRPr lang="en-US"/>
              </a:p>
            </p:txBody>
          </p:sp>
          <p:sp>
            <p:nvSpPr>
              <p:cNvPr id="1167" name="Line 36"/>
              <p:cNvSpPr>
                <a:spLocks noChangeShapeType="1"/>
              </p:cNvSpPr>
              <p:nvPr/>
            </p:nvSpPr>
            <p:spPr bwMode="auto">
              <a:xfrm flipV="1">
                <a:off x="5760" y="1584"/>
                <a:ext cx="288" cy="288"/>
              </a:xfrm>
              <a:prstGeom prst="line">
                <a:avLst/>
              </a:prstGeom>
              <a:noFill/>
              <a:ln w="9525">
                <a:solidFill>
                  <a:schemeClr val="tx1"/>
                </a:solidFill>
                <a:round/>
                <a:headEnd/>
                <a:tailEnd/>
              </a:ln>
            </p:spPr>
            <p:txBody>
              <a:bodyPr/>
              <a:lstStyle/>
              <a:p>
                <a:endParaRPr lang="en-US"/>
              </a:p>
            </p:txBody>
          </p:sp>
          <p:sp>
            <p:nvSpPr>
              <p:cNvPr id="1168" name="Line 37"/>
              <p:cNvSpPr>
                <a:spLocks noChangeShapeType="1"/>
              </p:cNvSpPr>
              <p:nvPr/>
            </p:nvSpPr>
            <p:spPr bwMode="auto">
              <a:xfrm flipV="1">
                <a:off x="6336" y="1584"/>
                <a:ext cx="288" cy="288"/>
              </a:xfrm>
              <a:prstGeom prst="line">
                <a:avLst/>
              </a:prstGeom>
              <a:noFill/>
              <a:ln w="9525">
                <a:solidFill>
                  <a:schemeClr val="tx1"/>
                </a:solidFill>
                <a:round/>
                <a:headEnd/>
                <a:tailEnd/>
              </a:ln>
            </p:spPr>
            <p:txBody>
              <a:bodyPr/>
              <a:lstStyle/>
              <a:p>
                <a:endParaRPr lang="en-US"/>
              </a:p>
            </p:txBody>
          </p:sp>
          <p:sp>
            <p:nvSpPr>
              <p:cNvPr id="1169" name="Line 38"/>
              <p:cNvSpPr>
                <a:spLocks noChangeShapeType="1"/>
              </p:cNvSpPr>
              <p:nvPr/>
            </p:nvSpPr>
            <p:spPr bwMode="auto">
              <a:xfrm flipV="1">
                <a:off x="5472" y="2304"/>
                <a:ext cx="288" cy="288"/>
              </a:xfrm>
              <a:prstGeom prst="line">
                <a:avLst/>
              </a:prstGeom>
              <a:noFill/>
              <a:ln w="9525">
                <a:solidFill>
                  <a:schemeClr val="tx1"/>
                </a:solidFill>
                <a:round/>
                <a:headEnd/>
                <a:tailEnd/>
              </a:ln>
            </p:spPr>
            <p:txBody>
              <a:bodyPr/>
              <a:lstStyle/>
              <a:p>
                <a:endParaRPr lang="en-US"/>
              </a:p>
            </p:txBody>
          </p:sp>
          <p:sp>
            <p:nvSpPr>
              <p:cNvPr id="1170" name="Line 39"/>
              <p:cNvSpPr>
                <a:spLocks noChangeShapeType="1"/>
              </p:cNvSpPr>
              <p:nvPr/>
            </p:nvSpPr>
            <p:spPr bwMode="auto">
              <a:xfrm flipV="1">
                <a:off x="6048" y="2304"/>
                <a:ext cx="288" cy="288"/>
              </a:xfrm>
              <a:prstGeom prst="line">
                <a:avLst/>
              </a:prstGeom>
              <a:noFill/>
              <a:ln w="9525">
                <a:solidFill>
                  <a:schemeClr val="tx1"/>
                </a:solidFill>
                <a:round/>
                <a:headEnd/>
                <a:tailEnd/>
              </a:ln>
            </p:spPr>
            <p:txBody>
              <a:bodyPr/>
              <a:lstStyle/>
              <a:p>
                <a:endParaRPr lang="en-US"/>
              </a:p>
            </p:txBody>
          </p:sp>
          <p:sp>
            <p:nvSpPr>
              <p:cNvPr id="1171" name="Line 40"/>
              <p:cNvSpPr>
                <a:spLocks noChangeShapeType="1"/>
              </p:cNvSpPr>
              <p:nvPr/>
            </p:nvSpPr>
            <p:spPr bwMode="auto">
              <a:xfrm flipV="1">
                <a:off x="6624" y="2304"/>
                <a:ext cx="288" cy="288"/>
              </a:xfrm>
              <a:prstGeom prst="line">
                <a:avLst/>
              </a:prstGeom>
              <a:noFill/>
              <a:ln w="9525">
                <a:solidFill>
                  <a:schemeClr val="tx1"/>
                </a:solidFill>
                <a:round/>
                <a:headEnd/>
                <a:tailEnd/>
              </a:ln>
            </p:spPr>
            <p:txBody>
              <a:bodyPr/>
              <a:lstStyle/>
              <a:p>
                <a:endParaRPr lang="en-US"/>
              </a:p>
            </p:txBody>
          </p:sp>
          <p:sp>
            <p:nvSpPr>
              <p:cNvPr id="1172" name="Line 41"/>
              <p:cNvSpPr>
                <a:spLocks noChangeShapeType="1"/>
              </p:cNvSpPr>
              <p:nvPr/>
            </p:nvSpPr>
            <p:spPr bwMode="auto">
              <a:xfrm flipV="1">
                <a:off x="4896" y="2304"/>
                <a:ext cx="288" cy="288"/>
              </a:xfrm>
              <a:prstGeom prst="line">
                <a:avLst/>
              </a:prstGeom>
              <a:noFill/>
              <a:ln w="9525">
                <a:solidFill>
                  <a:schemeClr val="tx1"/>
                </a:solidFill>
                <a:round/>
                <a:headEnd/>
                <a:tailEnd/>
              </a:ln>
            </p:spPr>
            <p:txBody>
              <a:bodyPr/>
              <a:lstStyle/>
              <a:p>
                <a:endParaRPr lang="en-US"/>
              </a:p>
            </p:txBody>
          </p:sp>
          <p:sp>
            <p:nvSpPr>
              <p:cNvPr id="1173" name="Line 42"/>
              <p:cNvSpPr>
                <a:spLocks noChangeShapeType="1"/>
              </p:cNvSpPr>
              <p:nvPr/>
            </p:nvSpPr>
            <p:spPr bwMode="auto">
              <a:xfrm flipV="1">
                <a:off x="4320" y="2304"/>
                <a:ext cx="288" cy="288"/>
              </a:xfrm>
              <a:prstGeom prst="line">
                <a:avLst/>
              </a:prstGeom>
              <a:noFill/>
              <a:ln w="9525">
                <a:solidFill>
                  <a:schemeClr val="tx1"/>
                </a:solidFill>
                <a:round/>
                <a:headEnd/>
                <a:tailEnd/>
              </a:ln>
            </p:spPr>
            <p:txBody>
              <a:bodyPr/>
              <a:lstStyle/>
              <a:p>
                <a:endParaRPr lang="en-US"/>
              </a:p>
            </p:txBody>
          </p:sp>
          <p:sp>
            <p:nvSpPr>
              <p:cNvPr id="1174" name="Line 43"/>
              <p:cNvSpPr>
                <a:spLocks noChangeShapeType="1"/>
              </p:cNvSpPr>
              <p:nvPr/>
            </p:nvSpPr>
            <p:spPr bwMode="auto">
              <a:xfrm rot="16200000" flipV="1">
                <a:off x="4032" y="2304"/>
                <a:ext cx="288" cy="288"/>
              </a:xfrm>
              <a:prstGeom prst="line">
                <a:avLst/>
              </a:prstGeom>
              <a:noFill/>
              <a:ln w="9525">
                <a:solidFill>
                  <a:schemeClr val="tx1"/>
                </a:solidFill>
                <a:round/>
                <a:headEnd/>
                <a:tailEnd/>
              </a:ln>
            </p:spPr>
            <p:txBody>
              <a:bodyPr/>
              <a:lstStyle/>
              <a:p>
                <a:endParaRPr lang="en-US"/>
              </a:p>
            </p:txBody>
          </p:sp>
          <p:sp>
            <p:nvSpPr>
              <p:cNvPr id="1175" name="Line 44"/>
              <p:cNvSpPr>
                <a:spLocks noChangeShapeType="1"/>
              </p:cNvSpPr>
              <p:nvPr/>
            </p:nvSpPr>
            <p:spPr bwMode="auto">
              <a:xfrm rot="16200000" flipV="1">
                <a:off x="4608" y="2304"/>
                <a:ext cx="288" cy="288"/>
              </a:xfrm>
              <a:prstGeom prst="line">
                <a:avLst/>
              </a:prstGeom>
              <a:noFill/>
              <a:ln w="9525">
                <a:solidFill>
                  <a:schemeClr val="tx1"/>
                </a:solidFill>
                <a:round/>
                <a:headEnd/>
                <a:tailEnd/>
              </a:ln>
            </p:spPr>
            <p:txBody>
              <a:bodyPr/>
              <a:lstStyle/>
              <a:p>
                <a:endParaRPr lang="en-US"/>
              </a:p>
            </p:txBody>
          </p:sp>
          <p:sp>
            <p:nvSpPr>
              <p:cNvPr id="1176" name="Line 45"/>
              <p:cNvSpPr>
                <a:spLocks noChangeShapeType="1"/>
              </p:cNvSpPr>
              <p:nvPr/>
            </p:nvSpPr>
            <p:spPr bwMode="auto">
              <a:xfrm rot="16200000" flipV="1">
                <a:off x="4320" y="1584"/>
                <a:ext cx="288" cy="288"/>
              </a:xfrm>
              <a:prstGeom prst="line">
                <a:avLst/>
              </a:prstGeom>
              <a:noFill/>
              <a:ln w="9525">
                <a:solidFill>
                  <a:schemeClr val="tx1"/>
                </a:solidFill>
                <a:round/>
                <a:headEnd/>
                <a:tailEnd/>
              </a:ln>
            </p:spPr>
            <p:txBody>
              <a:bodyPr/>
              <a:lstStyle/>
              <a:p>
                <a:endParaRPr lang="en-US"/>
              </a:p>
            </p:txBody>
          </p:sp>
          <p:sp>
            <p:nvSpPr>
              <p:cNvPr id="1177" name="Line 46"/>
              <p:cNvSpPr>
                <a:spLocks noChangeShapeType="1"/>
              </p:cNvSpPr>
              <p:nvPr/>
            </p:nvSpPr>
            <p:spPr bwMode="auto">
              <a:xfrm rot="16200000" flipV="1">
                <a:off x="6624" y="1584"/>
                <a:ext cx="288" cy="288"/>
              </a:xfrm>
              <a:prstGeom prst="line">
                <a:avLst/>
              </a:prstGeom>
              <a:noFill/>
              <a:ln w="9525">
                <a:solidFill>
                  <a:schemeClr val="tx1"/>
                </a:solidFill>
                <a:round/>
                <a:headEnd/>
                <a:tailEnd/>
              </a:ln>
            </p:spPr>
            <p:txBody>
              <a:bodyPr/>
              <a:lstStyle/>
              <a:p>
                <a:endParaRPr lang="en-US"/>
              </a:p>
            </p:txBody>
          </p:sp>
          <p:sp>
            <p:nvSpPr>
              <p:cNvPr id="1178" name="Line 47"/>
              <p:cNvSpPr>
                <a:spLocks noChangeShapeType="1"/>
              </p:cNvSpPr>
              <p:nvPr/>
            </p:nvSpPr>
            <p:spPr bwMode="auto">
              <a:xfrm rot="16200000" flipV="1">
                <a:off x="4896" y="1584"/>
                <a:ext cx="288" cy="288"/>
              </a:xfrm>
              <a:prstGeom prst="line">
                <a:avLst/>
              </a:prstGeom>
              <a:noFill/>
              <a:ln w="9525">
                <a:solidFill>
                  <a:schemeClr val="tx1"/>
                </a:solidFill>
                <a:round/>
                <a:headEnd/>
                <a:tailEnd/>
              </a:ln>
            </p:spPr>
            <p:txBody>
              <a:bodyPr/>
              <a:lstStyle/>
              <a:p>
                <a:endParaRPr lang="en-US"/>
              </a:p>
            </p:txBody>
          </p:sp>
          <p:sp>
            <p:nvSpPr>
              <p:cNvPr id="1179" name="Line 48"/>
              <p:cNvSpPr>
                <a:spLocks noChangeShapeType="1"/>
              </p:cNvSpPr>
              <p:nvPr/>
            </p:nvSpPr>
            <p:spPr bwMode="auto">
              <a:xfrm rot="16200000" flipV="1">
                <a:off x="6048" y="1584"/>
                <a:ext cx="288" cy="288"/>
              </a:xfrm>
              <a:prstGeom prst="line">
                <a:avLst/>
              </a:prstGeom>
              <a:noFill/>
              <a:ln w="9525">
                <a:solidFill>
                  <a:schemeClr val="tx1"/>
                </a:solidFill>
                <a:round/>
                <a:headEnd/>
                <a:tailEnd/>
              </a:ln>
            </p:spPr>
            <p:txBody>
              <a:bodyPr/>
              <a:lstStyle/>
              <a:p>
                <a:endParaRPr lang="en-US"/>
              </a:p>
            </p:txBody>
          </p:sp>
          <p:sp>
            <p:nvSpPr>
              <p:cNvPr id="1180" name="Line 49"/>
              <p:cNvSpPr>
                <a:spLocks noChangeShapeType="1"/>
              </p:cNvSpPr>
              <p:nvPr/>
            </p:nvSpPr>
            <p:spPr bwMode="auto">
              <a:xfrm rot="16200000" flipV="1">
                <a:off x="5472" y="1584"/>
                <a:ext cx="288" cy="288"/>
              </a:xfrm>
              <a:prstGeom prst="line">
                <a:avLst/>
              </a:prstGeom>
              <a:noFill/>
              <a:ln w="9525">
                <a:solidFill>
                  <a:schemeClr val="tx1"/>
                </a:solidFill>
                <a:round/>
                <a:headEnd/>
                <a:tailEnd/>
              </a:ln>
            </p:spPr>
            <p:txBody>
              <a:bodyPr/>
              <a:lstStyle/>
              <a:p>
                <a:endParaRPr lang="en-US"/>
              </a:p>
            </p:txBody>
          </p:sp>
          <p:sp>
            <p:nvSpPr>
              <p:cNvPr id="1181" name="Line 50"/>
              <p:cNvSpPr>
                <a:spLocks noChangeShapeType="1"/>
              </p:cNvSpPr>
              <p:nvPr/>
            </p:nvSpPr>
            <p:spPr bwMode="auto">
              <a:xfrm rot="16200000" flipV="1">
                <a:off x="6336" y="2304"/>
                <a:ext cx="288" cy="288"/>
              </a:xfrm>
              <a:prstGeom prst="line">
                <a:avLst/>
              </a:prstGeom>
              <a:noFill/>
              <a:ln w="9525">
                <a:solidFill>
                  <a:schemeClr val="tx1"/>
                </a:solidFill>
                <a:round/>
                <a:headEnd/>
                <a:tailEnd/>
              </a:ln>
            </p:spPr>
            <p:txBody>
              <a:bodyPr/>
              <a:lstStyle/>
              <a:p>
                <a:endParaRPr lang="en-US"/>
              </a:p>
            </p:txBody>
          </p:sp>
          <p:sp>
            <p:nvSpPr>
              <p:cNvPr id="1182" name="Line 51"/>
              <p:cNvSpPr>
                <a:spLocks noChangeShapeType="1"/>
              </p:cNvSpPr>
              <p:nvPr/>
            </p:nvSpPr>
            <p:spPr bwMode="auto">
              <a:xfrm rot="16200000" flipV="1">
                <a:off x="5760" y="2304"/>
                <a:ext cx="288" cy="288"/>
              </a:xfrm>
              <a:prstGeom prst="line">
                <a:avLst/>
              </a:prstGeom>
              <a:noFill/>
              <a:ln w="9525">
                <a:solidFill>
                  <a:schemeClr val="tx1"/>
                </a:solidFill>
                <a:round/>
                <a:headEnd/>
                <a:tailEnd/>
              </a:ln>
            </p:spPr>
            <p:txBody>
              <a:bodyPr/>
              <a:lstStyle/>
              <a:p>
                <a:endParaRPr lang="en-US"/>
              </a:p>
            </p:txBody>
          </p:sp>
          <p:sp>
            <p:nvSpPr>
              <p:cNvPr id="1183" name="Line 52"/>
              <p:cNvSpPr>
                <a:spLocks noChangeShapeType="1"/>
              </p:cNvSpPr>
              <p:nvPr/>
            </p:nvSpPr>
            <p:spPr bwMode="auto">
              <a:xfrm rot="16200000" flipV="1">
                <a:off x="5184" y="2304"/>
                <a:ext cx="288" cy="288"/>
              </a:xfrm>
              <a:prstGeom prst="line">
                <a:avLst/>
              </a:prstGeom>
              <a:noFill/>
              <a:ln w="9525">
                <a:solidFill>
                  <a:schemeClr val="tx1"/>
                </a:solidFill>
                <a:round/>
                <a:headEnd/>
                <a:tailEnd/>
              </a:ln>
            </p:spPr>
            <p:txBody>
              <a:bodyPr/>
              <a:lstStyle/>
              <a:p>
                <a:endParaRPr lang="en-US"/>
              </a:p>
            </p:txBody>
          </p:sp>
          <p:sp>
            <p:nvSpPr>
              <p:cNvPr id="1184" name="Line 53"/>
              <p:cNvSpPr>
                <a:spLocks noChangeShapeType="1"/>
              </p:cNvSpPr>
              <p:nvPr/>
            </p:nvSpPr>
            <p:spPr bwMode="auto">
              <a:xfrm>
                <a:off x="4608" y="1872"/>
                <a:ext cx="0" cy="432"/>
              </a:xfrm>
              <a:prstGeom prst="line">
                <a:avLst/>
              </a:prstGeom>
              <a:noFill/>
              <a:ln w="9525">
                <a:solidFill>
                  <a:schemeClr val="tx1"/>
                </a:solidFill>
                <a:round/>
                <a:headEnd/>
                <a:tailEnd/>
              </a:ln>
            </p:spPr>
            <p:txBody>
              <a:bodyPr/>
              <a:lstStyle/>
              <a:p>
                <a:endParaRPr lang="en-US"/>
              </a:p>
            </p:txBody>
          </p:sp>
          <p:sp>
            <p:nvSpPr>
              <p:cNvPr id="1185" name="Line 54"/>
              <p:cNvSpPr>
                <a:spLocks noChangeShapeType="1"/>
              </p:cNvSpPr>
              <p:nvPr/>
            </p:nvSpPr>
            <p:spPr bwMode="auto">
              <a:xfrm>
                <a:off x="5184" y="1872"/>
                <a:ext cx="0" cy="432"/>
              </a:xfrm>
              <a:prstGeom prst="line">
                <a:avLst/>
              </a:prstGeom>
              <a:noFill/>
              <a:ln w="9525">
                <a:solidFill>
                  <a:schemeClr val="tx1"/>
                </a:solidFill>
                <a:round/>
                <a:headEnd/>
                <a:tailEnd/>
              </a:ln>
            </p:spPr>
            <p:txBody>
              <a:bodyPr/>
              <a:lstStyle/>
              <a:p>
                <a:endParaRPr lang="en-US"/>
              </a:p>
            </p:txBody>
          </p:sp>
          <p:sp>
            <p:nvSpPr>
              <p:cNvPr id="1186" name="Line 55"/>
              <p:cNvSpPr>
                <a:spLocks noChangeShapeType="1"/>
              </p:cNvSpPr>
              <p:nvPr/>
            </p:nvSpPr>
            <p:spPr bwMode="auto">
              <a:xfrm>
                <a:off x="5760" y="1872"/>
                <a:ext cx="0" cy="432"/>
              </a:xfrm>
              <a:prstGeom prst="line">
                <a:avLst/>
              </a:prstGeom>
              <a:noFill/>
              <a:ln w="9525">
                <a:solidFill>
                  <a:schemeClr val="tx1"/>
                </a:solidFill>
                <a:round/>
                <a:headEnd/>
                <a:tailEnd/>
              </a:ln>
            </p:spPr>
            <p:txBody>
              <a:bodyPr/>
              <a:lstStyle/>
              <a:p>
                <a:endParaRPr lang="en-US"/>
              </a:p>
            </p:txBody>
          </p:sp>
          <p:sp>
            <p:nvSpPr>
              <p:cNvPr id="1187" name="Line 56"/>
              <p:cNvSpPr>
                <a:spLocks noChangeShapeType="1"/>
              </p:cNvSpPr>
              <p:nvPr/>
            </p:nvSpPr>
            <p:spPr bwMode="auto">
              <a:xfrm>
                <a:off x="6336" y="1872"/>
                <a:ext cx="0" cy="432"/>
              </a:xfrm>
              <a:prstGeom prst="line">
                <a:avLst/>
              </a:prstGeom>
              <a:noFill/>
              <a:ln w="9525">
                <a:solidFill>
                  <a:schemeClr val="tx1"/>
                </a:solidFill>
                <a:round/>
                <a:headEnd/>
                <a:tailEnd/>
              </a:ln>
            </p:spPr>
            <p:txBody>
              <a:bodyPr/>
              <a:lstStyle/>
              <a:p>
                <a:endParaRPr lang="en-US"/>
              </a:p>
            </p:txBody>
          </p:sp>
          <p:sp>
            <p:nvSpPr>
              <p:cNvPr id="1188" name="Line 57"/>
              <p:cNvSpPr>
                <a:spLocks noChangeShapeType="1"/>
              </p:cNvSpPr>
              <p:nvPr/>
            </p:nvSpPr>
            <p:spPr bwMode="auto">
              <a:xfrm>
                <a:off x="6912" y="1872"/>
                <a:ext cx="0" cy="432"/>
              </a:xfrm>
              <a:prstGeom prst="line">
                <a:avLst/>
              </a:prstGeom>
              <a:noFill/>
              <a:ln w="9525">
                <a:solidFill>
                  <a:schemeClr val="tx1"/>
                </a:solidFill>
                <a:round/>
                <a:headEnd/>
                <a:tailEnd/>
              </a:ln>
            </p:spPr>
            <p:txBody>
              <a:bodyPr/>
              <a:lstStyle/>
              <a:p>
                <a:endParaRPr lang="en-US"/>
              </a:p>
            </p:txBody>
          </p:sp>
        </p:grpSp>
        <p:grpSp>
          <p:nvGrpSpPr>
            <p:cNvPr id="1109" name="Group 58"/>
            <p:cNvGrpSpPr>
              <a:grpSpLocks/>
            </p:cNvGrpSpPr>
            <p:nvPr/>
          </p:nvGrpSpPr>
          <p:grpSpPr bwMode="auto">
            <a:xfrm>
              <a:off x="4032" y="3024"/>
              <a:ext cx="2880" cy="1008"/>
              <a:chOff x="4032" y="1584"/>
              <a:chExt cx="2880" cy="1008"/>
            </a:xfrm>
          </p:grpSpPr>
          <p:sp>
            <p:nvSpPr>
              <p:cNvPr id="1137" name="Line 59"/>
              <p:cNvSpPr>
                <a:spLocks noChangeShapeType="1"/>
              </p:cNvSpPr>
              <p:nvPr/>
            </p:nvSpPr>
            <p:spPr bwMode="auto">
              <a:xfrm>
                <a:off x="4032" y="1872"/>
                <a:ext cx="0" cy="432"/>
              </a:xfrm>
              <a:prstGeom prst="line">
                <a:avLst/>
              </a:prstGeom>
              <a:noFill/>
              <a:ln w="9525">
                <a:solidFill>
                  <a:schemeClr val="tx1"/>
                </a:solidFill>
                <a:round/>
                <a:headEnd/>
                <a:tailEnd/>
              </a:ln>
            </p:spPr>
            <p:txBody>
              <a:bodyPr/>
              <a:lstStyle/>
              <a:p>
                <a:endParaRPr lang="en-US"/>
              </a:p>
            </p:txBody>
          </p:sp>
          <p:sp>
            <p:nvSpPr>
              <p:cNvPr id="1138" name="Line 60"/>
              <p:cNvSpPr>
                <a:spLocks noChangeShapeType="1"/>
              </p:cNvSpPr>
              <p:nvPr/>
            </p:nvSpPr>
            <p:spPr bwMode="auto">
              <a:xfrm flipV="1">
                <a:off x="4032" y="1584"/>
                <a:ext cx="288" cy="288"/>
              </a:xfrm>
              <a:prstGeom prst="line">
                <a:avLst/>
              </a:prstGeom>
              <a:noFill/>
              <a:ln w="9525">
                <a:solidFill>
                  <a:schemeClr val="tx1"/>
                </a:solidFill>
                <a:round/>
                <a:headEnd/>
                <a:tailEnd/>
              </a:ln>
            </p:spPr>
            <p:txBody>
              <a:bodyPr/>
              <a:lstStyle/>
              <a:p>
                <a:endParaRPr lang="en-US"/>
              </a:p>
            </p:txBody>
          </p:sp>
          <p:sp>
            <p:nvSpPr>
              <p:cNvPr id="1139" name="Line 61"/>
              <p:cNvSpPr>
                <a:spLocks noChangeShapeType="1"/>
              </p:cNvSpPr>
              <p:nvPr/>
            </p:nvSpPr>
            <p:spPr bwMode="auto">
              <a:xfrm flipV="1">
                <a:off x="5184" y="1584"/>
                <a:ext cx="288" cy="288"/>
              </a:xfrm>
              <a:prstGeom prst="line">
                <a:avLst/>
              </a:prstGeom>
              <a:noFill/>
              <a:ln w="9525">
                <a:solidFill>
                  <a:schemeClr val="tx1"/>
                </a:solidFill>
                <a:round/>
                <a:headEnd/>
                <a:tailEnd/>
              </a:ln>
            </p:spPr>
            <p:txBody>
              <a:bodyPr/>
              <a:lstStyle/>
              <a:p>
                <a:endParaRPr lang="en-US"/>
              </a:p>
            </p:txBody>
          </p:sp>
          <p:sp>
            <p:nvSpPr>
              <p:cNvPr id="1140" name="Line 62"/>
              <p:cNvSpPr>
                <a:spLocks noChangeShapeType="1"/>
              </p:cNvSpPr>
              <p:nvPr/>
            </p:nvSpPr>
            <p:spPr bwMode="auto">
              <a:xfrm flipV="1">
                <a:off x="4608" y="1584"/>
                <a:ext cx="288" cy="288"/>
              </a:xfrm>
              <a:prstGeom prst="line">
                <a:avLst/>
              </a:prstGeom>
              <a:noFill/>
              <a:ln w="9525">
                <a:solidFill>
                  <a:schemeClr val="tx1"/>
                </a:solidFill>
                <a:round/>
                <a:headEnd/>
                <a:tailEnd/>
              </a:ln>
            </p:spPr>
            <p:txBody>
              <a:bodyPr/>
              <a:lstStyle/>
              <a:p>
                <a:endParaRPr lang="en-US"/>
              </a:p>
            </p:txBody>
          </p:sp>
          <p:sp>
            <p:nvSpPr>
              <p:cNvPr id="1141" name="Line 63"/>
              <p:cNvSpPr>
                <a:spLocks noChangeShapeType="1"/>
              </p:cNvSpPr>
              <p:nvPr/>
            </p:nvSpPr>
            <p:spPr bwMode="auto">
              <a:xfrm flipV="1">
                <a:off x="5760" y="1584"/>
                <a:ext cx="288" cy="288"/>
              </a:xfrm>
              <a:prstGeom prst="line">
                <a:avLst/>
              </a:prstGeom>
              <a:noFill/>
              <a:ln w="9525">
                <a:solidFill>
                  <a:schemeClr val="tx1"/>
                </a:solidFill>
                <a:round/>
                <a:headEnd/>
                <a:tailEnd/>
              </a:ln>
            </p:spPr>
            <p:txBody>
              <a:bodyPr/>
              <a:lstStyle/>
              <a:p>
                <a:endParaRPr lang="en-US"/>
              </a:p>
            </p:txBody>
          </p:sp>
          <p:sp>
            <p:nvSpPr>
              <p:cNvPr id="1142" name="Line 64"/>
              <p:cNvSpPr>
                <a:spLocks noChangeShapeType="1"/>
              </p:cNvSpPr>
              <p:nvPr/>
            </p:nvSpPr>
            <p:spPr bwMode="auto">
              <a:xfrm flipV="1">
                <a:off x="6336" y="1584"/>
                <a:ext cx="288" cy="288"/>
              </a:xfrm>
              <a:prstGeom prst="line">
                <a:avLst/>
              </a:prstGeom>
              <a:noFill/>
              <a:ln w="9525">
                <a:solidFill>
                  <a:schemeClr val="tx1"/>
                </a:solidFill>
                <a:round/>
                <a:headEnd/>
                <a:tailEnd/>
              </a:ln>
            </p:spPr>
            <p:txBody>
              <a:bodyPr/>
              <a:lstStyle/>
              <a:p>
                <a:endParaRPr lang="en-US"/>
              </a:p>
            </p:txBody>
          </p:sp>
          <p:sp>
            <p:nvSpPr>
              <p:cNvPr id="1143" name="Line 65"/>
              <p:cNvSpPr>
                <a:spLocks noChangeShapeType="1"/>
              </p:cNvSpPr>
              <p:nvPr/>
            </p:nvSpPr>
            <p:spPr bwMode="auto">
              <a:xfrm flipV="1">
                <a:off x="5472" y="2304"/>
                <a:ext cx="288" cy="288"/>
              </a:xfrm>
              <a:prstGeom prst="line">
                <a:avLst/>
              </a:prstGeom>
              <a:noFill/>
              <a:ln w="9525">
                <a:solidFill>
                  <a:schemeClr val="tx1"/>
                </a:solidFill>
                <a:round/>
                <a:headEnd/>
                <a:tailEnd/>
              </a:ln>
            </p:spPr>
            <p:txBody>
              <a:bodyPr/>
              <a:lstStyle/>
              <a:p>
                <a:endParaRPr lang="en-US"/>
              </a:p>
            </p:txBody>
          </p:sp>
          <p:sp>
            <p:nvSpPr>
              <p:cNvPr id="1144" name="Line 66"/>
              <p:cNvSpPr>
                <a:spLocks noChangeShapeType="1"/>
              </p:cNvSpPr>
              <p:nvPr/>
            </p:nvSpPr>
            <p:spPr bwMode="auto">
              <a:xfrm flipV="1">
                <a:off x="6048" y="2304"/>
                <a:ext cx="288" cy="288"/>
              </a:xfrm>
              <a:prstGeom prst="line">
                <a:avLst/>
              </a:prstGeom>
              <a:noFill/>
              <a:ln w="9525">
                <a:solidFill>
                  <a:schemeClr val="tx1"/>
                </a:solidFill>
                <a:round/>
                <a:headEnd/>
                <a:tailEnd/>
              </a:ln>
            </p:spPr>
            <p:txBody>
              <a:bodyPr/>
              <a:lstStyle/>
              <a:p>
                <a:endParaRPr lang="en-US"/>
              </a:p>
            </p:txBody>
          </p:sp>
          <p:sp>
            <p:nvSpPr>
              <p:cNvPr id="1145" name="Line 67"/>
              <p:cNvSpPr>
                <a:spLocks noChangeShapeType="1"/>
              </p:cNvSpPr>
              <p:nvPr/>
            </p:nvSpPr>
            <p:spPr bwMode="auto">
              <a:xfrm flipV="1">
                <a:off x="6624" y="2304"/>
                <a:ext cx="288" cy="288"/>
              </a:xfrm>
              <a:prstGeom prst="line">
                <a:avLst/>
              </a:prstGeom>
              <a:noFill/>
              <a:ln w="9525">
                <a:solidFill>
                  <a:schemeClr val="tx1"/>
                </a:solidFill>
                <a:round/>
                <a:headEnd/>
                <a:tailEnd/>
              </a:ln>
            </p:spPr>
            <p:txBody>
              <a:bodyPr/>
              <a:lstStyle/>
              <a:p>
                <a:endParaRPr lang="en-US"/>
              </a:p>
            </p:txBody>
          </p:sp>
          <p:sp>
            <p:nvSpPr>
              <p:cNvPr id="1146" name="Line 68"/>
              <p:cNvSpPr>
                <a:spLocks noChangeShapeType="1"/>
              </p:cNvSpPr>
              <p:nvPr/>
            </p:nvSpPr>
            <p:spPr bwMode="auto">
              <a:xfrm flipV="1">
                <a:off x="4896" y="2304"/>
                <a:ext cx="288" cy="288"/>
              </a:xfrm>
              <a:prstGeom prst="line">
                <a:avLst/>
              </a:prstGeom>
              <a:noFill/>
              <a:ln w="9525">
                <a:solidFill>
                  <a:schemeClr val="tx1"/>
                </a:solidFill>
                <a:round/>
                <a:headEnd/>
                <a:tailEnd/>
              </a:ln>
            </p:spPr>
            <p:txBody>
              <a:bodyPr/>
              <a:lstStyle/>
              <a:p>
                <a:endParaRPr lang="en-US"/>
              </a:p>
            </p:txBody>
          </p:sp>
          <p:sp>
            <p:nvSpPr>
              <p:cNvPr id="1147" name="Line 69"/>
              <p:cNvSpPr>
                <a:spLocks noChangeShapeType="1"/>
              </p:cNvSpPr>
              <p:nvPr/>
            </p:nvSpPr>
            <p:spPr bwMode="auto">
              <a:xfrm flipV="1">
                <a:off x="4320" y="2304"/>
                <a:ext cx="288" cy="288"/>
              </a:xfrm>
              <a:prstGeom prst="line">
                <a:avLst/>
              </a:prstGeom>
              <a:noFill/>
              <a:ln w="9525">
                <a:solidFill>
                  <a:schemeClr val="tx1"/>
                </a:solidFill>
                <a:round/>
                <a:headEnd/>
                <a:tailEnd/>
              </a:ln>
            </p:spPr>
            <p:txBody>
              <a:bodyPr/>
              <a:lstStyle/>
              <a:p>
                <a:endParaRPr lang="en-US"/>
              </a:p>
            </p:txBody>
          </p:sp>
          <p:sp>
            <p:nvSpPr>
              <p:cNvPr id="1148" name="Line 70"/>
              <p:cNvSpPr>
                <a:spLocks noChangeShapeType="1"/>
              </p:cNvSpPr>
              <p:nvPr/>
            </p:nvSpPr>
            <p:spPr bwMode="auto">
              <a:xfrm rot="16200000" flipV="1">
                <a:off x="4032" y="2304"/>
                <a:ext cx="288" cy="288"/>
              </a:xfrm>
              <a:prstGeom prst="line">
                <a:avLst/>
              </a:prstGeom>
              <a:noFill/>
              <a:ln w="9525">
                <a:solidFill>
                  <a:schemeClr val="tx1"/>
                </a:solidFill>
                <a:round/>
                <a:headEnd/>
                <a:tailEnd/>
              </a:ln>
            </p:spPr>
            <p:txBody>
              <a:bodyPr/>
              <a:lstStyle/>
              <a:p>
                <a:endParaRPr lang="en-US"/>
              </a:p>
            </p:txBody>
          </p:sp>
          <p:sp>
            <p:nvSpPr>
              <p:cNvPr id="1149" name="Line 71"/>
              <p:cNvSpPr>
                <a:spLocks noChangeShapeType="1"/>
              </p:cNvSpPr>
              <p:nvPr/>
            </p:nvSpPr>
            <p:spPr bwMode="auto">
              <a:xfrm rot="16200000" flipV="1">
                <a:off x="4608" y="2304"/>
                <a:ext cx="288" cy="288"/>
              </a:xfrm>
              <a:prstGeom prst="line">
                <a:avLst/>
              </a:prstGeom>
              <a:noFill/>
              <a:ln w="9525">
                <a:solidFill>
                  <a:schemeClr val="tx1"/>
                </a:solidFill>
                <a:round/>
                <a:headEnd/>
                <a:tailEnd/>
              </a:ln>
            </p:spPr>
            <p:txBody>
              <a:bodyPr/>
              <a:lstStyle/>
              <a:p>
                <a:endParaRPr lang="en-US"/>
              </a:p>
            </p:txBody>
          </p:sp>
          <p:sp>
            <p:nvSpPr>
              <p:cNvPr id="1150" name="Line 72"/>
              <p:cNvSpPr>
                <a:spLocks noChangeShapeType="1"/>
              </p:cNvSpPr>
              <p:nvPr/>
            </p:nvSpPr>
            <p:spPr bwMode="auto">
              <a:xfrm rot="16200000" flipV="1">
                <a:off x="4320" y="1584"/>
                <a:ext cx="288" cy="288"/>
              </a:xfrm>
              <a:prstGeom prst="line">
                <a:avLst/>
              </a:prstGeom>
              <a:noFill/>
              <a:ln w="9525">
                <a:solidFill>
                  <a:schemeClr val="tx1"/>
                </a:solidFill>
                <a:round/>
                <a:headEnd/>
                <a:tailEnd/>
              </a:ln>
            </p:spPr>
            <p:txBody>
              <a:bodyPr/>
              <a:lstStyle/>
              <a:p>
                <a:endParaRPr lang="en-US"/>
              </a:p>
            </p:txBody>
          </p:sp>
          <p:sp>
            <p:nvSpPr>
              <p:cNvPr id="1151" name="Line 73"/>
              <p:cNvSpPr>
                <a:spLocks noChangeShapeType="1"/>
              </p:cNvSpPr>
              <p:nvPr/>
            </p:nvSpPr>
            <p:spPr bwMode="auto">
              <a:xfrm rot="16200000" flipV="1">
                <a:off x="6624" y="1584"/>
                <a:ext cx="288" cy="288"/>
              </a:xfrm>
              <a:prstGeom prst="line">
                <a:avLst/>
              </a:prstGeom>
              <a:noFill/>
              <a:ln w="9525">
                <a:solidFill>
                  <a:schemeClr val="tx1"/>
                </a:solidFill>
                <a:round/>
                <a:headEnd/>
                <a:tailEnd/>
              </a:ln>
            </p:spPr>
            <p:txBody>
              <a:bodyPr/>
              <a:lstStyle/>
              <a:p>
                <a:endParaRPr lang="en-US"/>
              </a:p>
            </p:txBody>
          </p:sp>
          <p:sp>
            <p:nvSpPr>
              <p:cNvPr id="1152" name="Line 74"/>
              <p:cNvSpPr>
                <a:spLocks noChangeShapeType="1"/>
              </p:cNvSpPr>
              <p:nvPr/>
            </p:nvSpPr>
            <p:spPr bwMode="auto">
              <a:xfrm rot="16200000" flipV="1">
                <a:off x="4896" y="1584"/>
                <a:ext cx="288" cy="288"/>
              </a:xfrm>
              <a:prstGeom prst="line">
                <a:avLst/>
              </a:prstGeom>
              <a:noFill/>
              <a:ln w="9525">
                <a:solidFill>
                  <a:schemeClr val="tx1"/>
                </a:solidFill>
                <a:round/>
                <a:headEnd/>
                <a:tailEnd/>
              </a:ln>
            </p:spPr>
            <p:txBody>
              <a:bodyPr/>
              <a:lstStyle/>
              <a:p>
                <a:endParaRPr lang="en-US"/>
              </a:p>
            </p:txBody>
          </p:sp>
          <p:sp>
            <p:nvSpPr>
              <p:cNvPr id="1153" name="Line 75"/>
              <p:cNvSpPr>
                <a:spLocks noChangeShapeType="1"/>
              </p:cNvSpPr>
              <p:nvPr/>
            </p:nvSpPr>
            <p:spPr bwMode="auto">
              <a:xfrm rot="16200000" flipV="1">
                <a:off x="6048" y="1584"/>
                <a:ext cx="288" cy="288"/>
              </a:xfrm>
              <a:prstGeom prst="line">
                <a:avLst/>
              </a:prstGeom>
              <a:noFill/>
              <a:ln w="9525">
                <a:solidFill>
                  <a:schemeClr val="tx1"/>
                </a:solidFill>
                <a:round/>
                <a:headEnd/>
                <a:tailEnd/>
              </a:ln>
            </p:spPr>
            <p:txBody>
              <a:bodyPr/>
              <a:lstStyle/>
              <a:p>
                <a:endParaRPr lang="en-US"/>
              </a:p>
            </p:txBody>
          </p:sp>
          <p:sp>
            <p:nvSpPr>
              <p:cNvPr id="1154" name="Line 76"/>
              <p:cNvSpPr>
                <a:spLocks noChangeShapeType="1"/>
              </p:cNvSpPr>
              <p:nvPr/>
            </p:nvSpPr>
            <p:spPr bwMode="auto">
              <a:xfrm rot="16200000" flipV="1">
                <a:off x="5472" y="1584"/>
                <a:ext cx="288" cy="288"/>
              </a:xfrm>
              <a:prstGeom prst="line">
                <a:avLst/>
              </a:prstGeom>
              <a:noFill/>
              <a:ln w="9525">
                <a:solidFill>
                  <a:schemeClr val="tx1"/>
                </a:solidFill>
                <a:round/>
                <a:headEnd/>
                <a:tailEnd/>
              </a:ln>
            </p:spPr>
            <p:txBody>
              <a:bodyPr/>
              <a:lstStyle/>
              <a:p>
                <a:endParaRPr lang="en-US"/>
              </a:p>
            </p:txBody>
          </p:sp>
          <p:sp>
            <p:nvSpPr>
              <p:cNvPr id="1155" name="Line 77"/>
              <p:cNvSpPr>
                <a:spLocks noChangeShapeType="1"/>
              </p:cNvSpPr>
              <p:nvPr/>
            </p:nvSpPr>
            <p:spPr bwMode="auto">
              <a:xfrm rot="16200000" flipV="1">
                <a:off x="6336" y="2304"/>
                <a:ext cx="288" cy="288"/>
              </a:xfrm>
              <a:prstGeom prst="line">
                <a:avLst/>
              </a:prstGeom>
              <a:noFill/>
              <a:ln w="9525">
                <a:solidFill>
                  <a:schemeClr val="tx1"/>
                </a:solidFill>
                <a:round/>
                <a:headEnd/>
                <a:tailEnd/>
              </a:ln>
            </p:spPr>
            <p:txBody>
              <a:bodyPr/>
              <a:lstStyle/>
              <a:p>
                <a:endParaRPr lang="en-US"/>
              </a:p>
            </p:txBody>
          </p:sp>
          <p:sp>
            <p:nvSpPr>
              <p:cNvPr id="1156" name="Line 78"/>
              <p:cNvSpPr>
                <a:spLocks noChangeShapeType="1"/>
              </p:cNvSpPr>
              <p:nvPr/>
            </p:nvSpPr>
            <p:spPr bwMode="auto">
              <a:xfrm rot="16200000" flipV="1">
                <a:off x="5760" y="2304"/>
                <a:ext cx="288" cy="288"/>
              </a:xfrm>
              <a:prstGeom prst="line">
                <a:avLst/>
              </a:prstGeom>
              <a:noFill/>
              <a:ln w="9525">
                <a:solidFill>
                  <a:schemeClr val="tx1"/>
                </a:solidFill>
                <a:round/>
                <a:headEnd/>
                <a:tailEnd/>
              </a:ln>
            </p:spPr>
            <p:txBody>
              <a:bodyPr/>
              <a:lstStyle/>
              <a:p>
                <a:endParaRPr lang="en-US"/>
              </a:p>
            </p:txBody>
          </p:sp>
          <p:sp>
            <p:nvSpPr>
              <p:cNvPr id="1157" name="Line 79"/>
              <p:cNvSpPr>
                <a:spLocks noChangeShapeType="1"/>
              </p:cNvSpPr>
              <p:nvPr/>
            </p:nvSpPr>
            <p:spPr bwMode="auto">
              <a:xfrm rot="16200000" flipV="1">
                <a:off x="5184" y="2304"/>
                <a:ext cx="288" cy="288"/>
              </a:xfrm>
              <a:prstGeom prst="line">
                <a:avLst/>
              </a:prstGeom>
              <a:noFill/>
              <a:ln w="9525">
                <a:solidFill>
                  <a:schemeClr val="tx1"/>
                </a:solidFill>
                <a:round/>
                <a:headEnd/>
                <a:tailEnd/>
              </a:ln>
            </p:spPr>
            <p:txBody>
              <a:bodyPr/>
              <a:lstStyle/>
              <a:p>
                <a:endParaRPr lang="en-US"/>
              </a:p>
            </p:txBody>
          </p:sp>
          <p:sp>
            <p:nvSpPr>
              <p:cNvPr id="1158" name="Line 80"/>
              <p:cNvSpPr>
                <a:spLocks noChangeShapeType="1"/>
              </p:cNvSpPr>
              <p:nvPr/>
            </p:nvSpPr>
            <p:spPr bwMode="auto">
              <a:xfrm>
                <a:off x="4608" y="1872"/>
                <a:ext cx="0" cy="432"/>
              </a:xfrm>
              <a:prstGeom prst="line">
                <a:avLst/>
              </a:prstGeom>
              <a:noFill/>
              <a:ln w="9525">
                <a:solidFill>
                  <a:schemeClr val="tx1"/>
                </a:solidFill>
                <a:round/>
                <a:headEnd/>
                <a:tailEnd/>
              </a:ln>
            </p:spPr>
            <p:txBody>
              <a:bodyPr/>
              <a:lstStyle/>
              <a:p>
                <a:endParaRPr lang="en-US"/>
              </a:p>
            </p:txBody>
          </p:sp>
          <p:sp>
            <p:nvSpPr>
              <p:cNvPr id="1159" name="Line 81"/>
              <p:cNvSpPr>
                <a:spLocks noChangeShapeType="1"/>
              </p:cNvSpPr>
              <p:nvPr/>
            </p:nvSpPr>
            <p:spPr bwMode="auto">
              <a:xfrm>
                <a:off x="5184" y="1872"/>
                <a:ext cx="0" cy="432"/>
              </a:xfrm>
              <a:prstGeom prst="line">
                <a:avLst/>
              </a:prstGeom>
              <a:noFill/>
              <a:ln w="9525">
                <a:solidFill>
                  <a:schemeClr val="tx1"/>
                </a:solidFill>
                <a:round/>
                <a:headEnd/>
                <a:tailEnd/>
              </a:ln>
            </p:spPr>
            <p:txBody>
              <a:bodyPr/>
              <a:lstStyle/>
              <a:p>
                <a:endParaRPr lang="en-US"/>
              </a:p>
            </p:txBody>
          </p:sp>
          <p:sp>
            <p:nvSpPr>
              <p:cNvPr id="1160" name="Line 82"/>
              <p:cNvSpPr>
                <a:spLocks noChangeShapeType="1"/>
              </p:cNvSpPr>
              <p:nvPr/>
            </p:nvSpPr>
            <p:spPr bwMode="auto">
              <a:xfrm>
                <a:off x="5760" y="1872"/>
                <a:ext cx="0" cy="432"/>
              </a:xfrm>
              <a:prstGeom prst="line">
                <a:avLst/>
              </a:prstGeom>
              <a:noFill/>
              <a:ln w="9525">
                <a:solidFill>
                  <a:schemeClr val="tx1"/>
                </a:solidFill>
                <a:round/>
                <a:headEnd/>
                <a:tailEnd/>
              </a:ln>
            </p:spPr>
            <p:txBody>
              <a:bodyPr/>
              <a:lstStyle/>
              <a:p>
                <a:endParaRPr lang="en-US"/>
              </a:p>
            </p:txBody>
          </p:sp>
          <p:sp>
            <p:nvSpPr>
              <p:cNvPr id="1161" name="Line 83"/>
              <p:cNvSpPr>
                <a:spLocks noChangeShapeType="1"/>
              </p:cNvSpPr>
              <p:nvPr/>
            </p:nvSpPr>
            <p:spPr bwMode="auto">
              <a:xfrm>
                <a:off x="6336" y="1872"/>
                <a:ext cx="0" cy="432"/>
              </a:xfrm>
              <a:prstGeom prst="line">
                <a:avLst/>
              </a:prstGeom>
              <a:noFill/>
              <a:ln w="9525">
                <a:solidFill>
                  <a:schemeClr val="tx1"/>
                </a:solidFill>
                <a:round/>
                <a:headEnd/>
                <a:tailEnd/>
              </a:ln>
            </p:spPr>
            <p:txBody>
              <a:bodyPr/>
              <a:lstStyle/>
              <a:p>
                <a:endParaRPr lang="en-US"/>
              </a:p>
            </p:txBody>
          </p:sp>
          <p:sp>
            <p:nvSpPr>
              <p:cNvPr id="1162" name="Line 84"/>
              <p:cNvSpPr>
                <a:spLocks noChangeShapeType="1"/>
              </p:cNvSpPr>
              <p:nvPr/>
            </p:nvSpPr>
            <p:spPr bwMode="auto">
              <a:xfrm>
                <a:off x="6912" y="1872"/>
                <a:ext cx="0" cy="432"/>
              </a:xfrm>
              <a:prstGeom prst="line">
                <a:avLst/>
              </a:prstGeom>
              <a:noFill/>
              <a:ln w="9525">
                <a:solidFill>
                  <a:schemeClr val="tx1"/>
                </a:solidFill>
                <a:round/>
                <a:headEnd/>
                <a:tailEnd/>
              </a:ln>
            </p:spPr>
            <p:txBody>
              <a:bodyPr/>
              <a:lstStyle/>
              <a:p>
                <a:endParaRPr lang="en-US"/>
              </a:p>
            </p:txBody>
          </p:sp>
        </p:grpSp>
        <p:grpSp>
          <p:nvGrpSpPr>
            <p:cNvPr id="1110" name="Group 85"/>
            <p:cNvGrpSpPr>
              <a:grpSpLocks/>
            </p:cNvGrpSpPr>
            <p:nvPr/>
          </p:nvGrpSpPr>
          <p:grpSpPr bwMode="auto">
            <a:xfrm>
              <a:off x="4320" y="3744"/>
              <a:ext cx="2880" cy="1008"/>
              <a:chOff x="4032" y="1584"/>
              <a:chExt cx="2880" cy="1008"/>
            </a:xfrm>
          </p:grpSpPr>
          <p:sp>
            <p:nvSpPr>
              <p:cNvPr id="1111" name="Line 86"/>
              <p:cNvSpPr>
                <a:spLocks noChangeShapeType="1"/>
              </p:cNvSpPr>
              <p:nvPr/>
            </p:nvSpPr>
            <p:spPr bwMode="auto">
              <a:xfrm>
                <a:off x="4032" y="1872"/>
                <a:ext cx="0" cy="432"/>
              </a:xfrm>
              <a:prstGeom prst="line">
                <a:avLst/>
              </a:prstGeom>
              <a:noFill/>
              <a:ln w="9525">
                <a:solidFill>
                  <a:schemeClr val="tx1"/>
                </a:solidFill>
                <a:round/>
                <a:headEnd/>
                <a:tailEnd/>
              </a:ln>
            </p:spPr>
            <p:txBody>
              <a:bodyPr/>
              <a:lstStyle/>
              <a:p>
                <a:endParaRPr lang="en-US"/>
              </a:p>
            </p:txBody>
          </p:sp>
          <p:sp>
            <p:nvSpPr>
              <p:cNvPr id="1112" name="Line 87"/>
              <p:cNvSpPr>
                <a:spLocks noChangeShapeType="1"/>
              </p:cNvSpPr>
              <p:nvPr/>
            </p:nvSpPr>
            <p:spPr bwMode="auto">
              <a:xfrm flipV="1">
                <a:off x="4032" y="1584"/>
                <a:ext cx="288" cy="288"/>
              </a:xfrm>
              <a:prstGeom prst="line">
                <a:avLst/>
              </a:prstGeom>
              <a:noFill/>
              <a:ln w="9525">
                <a:solidFill>
                  <a:schemeClr val="tx1"/>
                </a:solidFill>
                <a:round/>
                <a:headEnd/>
                <a:tailEnd/>
              </a:ln>
            </p:spPr>
            <p:txBody>
              <a:bodyPr/>
              <a:lstStyle/>
              <a:p>
                <a:endParaRPr lang="en-US"/>
              </a:p>
            </p:txBody>
          </p:sp>
          <p:sp>
            <p:nvSpPr>
              <p:cNvPr id="1113" name="Line 88"/>
              <p:cNvSpPr>
                <a:spLocks noChangeShapeType="1"/>
              </p:cNvSpPr>
              <p:nvPr/>
            </p:nvSpPr>
            <p:spPr bwMode="auto">
              <a:xfrm flipV="1">
                <a:off x="5184" y="1584"/>
                <a:ext cx="288" cy="288"/>
              </a:xfrm>
              <a:prstGeom prst="line">
                <a:avLst/>
              </a:prstGeom>
              <a:noFill/>
              <a:ln w="9525">
                <a:solidFill>
                  <a:schemeClr val="tx1"/>
                </a:solidFill>
                <a:round/>
                <a:headEnd/>
                <a:tailEnd/>
              </a:ln>
            </p:spPr>
            <p:txBody>
              <a:bodyPr/>
              <a:lstStyle/>
              <a:p>
                <a:endParaRPr lang="en-US"/>
              </a:p>
            </p:txBody>
          </p:sp>
          <p:sp>
            <p:nvSpPr>
              <p:cNvPr id="1114" name="Line 89"/>
              <p:cNvSpPr>
                <a:spLocks noChangeShapeType="1"/>
              </p:cNvSpPr>
              <p:nvPr/>
            </p:nvSpPr>
            <p:spPr bwMode="auto">
              <a:xfrm flipV="1">
                <a:off x="4608" y="1584"/>
                <a:ext cx="288" cy="288"/>
              </a:xfrm>
              <a:prstGeom prst="line">
                <a:avLst/>
              </a:prstGeom>
              <a:noFill/>
              <a:ln w="9525">
                <a:solidFill>
                  <a:schemeClr val="tx1"/>
                </a:solidFill>
                <a:round/>
                <a:headEnd/>
                <a:tailEnd/>
              </a:ln>
            </p:spPr>
            <p:txBody>
              <a:bodyPr/>
              <a:lstStyle/>
              <a:p>
                <a:endParaRPr lang="en-US"/>
              </a:p>
            </p:txBody>
          </p:sp>
          <p:sp>
            <p:nvSpPr>
              <p:cNvPr id="1115" name="Line 90"/>
              <p:cNvSpPr>
                <a:spLocks noChangeShapeType="1"/>
              </p:cNvSpPr>
              <p:nvPr/>
            </p:nvSpPr>
            <p:spPr bwMode="auto">
              <a:xfrm flipV="1">
                <a:off x="5760" y="1584"/>
                <a:ext cx="288" cy="288"/>
              </a:xfrm>
              <a:prstGeom prst="line">
                <a:avLst/>
              </a:prstGeom>
              <a:noFill/>
              <a:ln w="9525">
                <a:solidFill>
                  <a:schemeClr val="tx1"/>
                </a:solidFill>
                <a:round/>
                <a:headEnd/>
                <a:tailEnd/>
              </a:ln>
            </p:spPr>
            <p:txBody>
              <a:bodyPr/>
              <a:lstStyle/>
              <a:p>
                <a:endParaRPr lang="en-US"/>
              </a:p>
            </p:txBody>
          </p:sp>
          <p:sp>
            <p:nvSpPr>
              <p:cNvPr id="1116" name="Line 91"/>
              <p:cNvSpPr>
                <a:spLocks noChangeShapeType="1"/>
              </p:cNvSpPr>
              <p:nvPr/>
            </p:nvSpPr>
            <p:spPr bwMode="auto">
              <a:xfrm flipV="1">
                <a:off x="6336" y="1584"/>
                <a:ext cx="288" cy="288"/>
              </a:xfrm>
              <a:prstGeom prst="line">
                <a:avLst/>
              </a:prstGeom>
              <a:noFill/>
              <a:ln w="9525">
                <a:solidFill>
                  <a:schemeClr val="tx1"/>
                </a:solidFill>
                <a:round/>
                <a:headEnd/>
                <a:tailEnd/>
              </a:ln>
            </p:spPr>
            <p:txBody>
              <a:bodyPr/>
              <a:lstStyle/>
              <a:p>
                <a:endParaRPr lang="en-US"/>
              </a:p>
            </p:txBody>
          </p:sp>
          <p:sp>
            <p:nvSpPr>
              <p:cNvPr id="1117" name="Line 92"/>
              <p:cNvSpPr>
                <a:spLocks noChangeShapeType="1"/>
              </p:cNvSpPr>
              <p:nvPr/>
            </p:nvSpPr>
            <p:spPr bwMode="auto">
              <a:xfrm flipV="1">
                <a:off x="5472" y="2304"/>
                <a:ext cx="288" cy="288"/>
              </a:xfrm>
              <a:prstGeom prst="line">
                <a:avLst/>
              </a:prstGeom>
              <a:noFill/>
              <a:ln w="9525">
                <a:solidFill>
                  <a:schemeClr val="tx1"/>
                </a:solidFill>
                <a:round/>
                <a:headEnd/>
                <a:tailEnd/>
              </a:ln>
            </p:spPr>
            <p:txBody>
              <a:bodyPr/>
              <a:lstStyle/>
              <a:p>
                <a:endParaRPr lang="en-US"/>
              </a:p>
            </p:txBody>
          </p:sp>
          <p:sp>
            <p:nvSpPr>
              <p:cNvPr id="1118" name="Line 93"/>
              <p:cNvSpPr>
                <a:spLocks noChangeShapeType="1"/>
              </p:cNvSpPr>
              <p:nvPr/>
            </p:nvSpPr>
            <p:spPr bwMode="auto">
              <a:xfrm flipV="1">
                <a:off x="6048" y="2304"/>
                <a:ext cx="288" cy="288"/>
              </a:xfrm>
              <a:prstGeom prst="line">
                <a:avLst/>
              </a:prstGeom>
              <a:noFill/>
              <a:ln w="9525">
                <a:solidFill>
                  <a:schemeClr val="tx1"/>
                </a:solidFill>
                <a:round/>
                <a:headEnd/>
                <a:tailEnd/>
              </a:ln>
            </p:spPr>
            <p:txBody>
              <a:bodyPr/>
              <a:lstStyle/>
              <a:p>
                <a:endParaRPr lang="en-US"/>
              </a:p>
            </p:txBody>
          </p:sp>
          <p:sp>
            <p:nvSpPr>
              <p:cNvPr id="1119" name="Line 94"/>
              <p:cNvSpPr>
                <a:spLocks noChangeShapeType="1"/>
              </p:cNvSpPr>
              <p:nvPr/>
            </p:nvSpPr>
            <p:spPr bwMode="auto">
              <a:xfrm flipV="1">
                <a:off x="6624" y="2304"/>
                <a:ext cx="288" cy="288"/>
              </a:xfrm>
              <a:prstGeom prst="line">
                <a:avLst/>
              </a:prstGeom>
              <a:noFill/>
              <a:ln w="9525">
                <a:solidFill>
                  <a:schemeClr val="tx1"/>
                </a:solidFill>
                <a:round/>
                <a:headEnd/>
                <a:tailEnd/>
              </a:ln>
            </p:spPr>
            <p:txBody>
              <a:bodyPr/>
              <a:lstStyle/>
              <a:p>
                <a:endParaRPr lang="en-US"/>
              </a:p>
            </p:txBody>
          </p:sp>
          <p:sp>
            <p:nvSpPr>
              <p:cNvPr id="1120" name="Line 95"/>
              <p:cNvSpPr>
                <a:spLocks noChangeShapeType="1"/>
              </p:cNvSpPr>
              <p:nvPr/>
            </p:nvSpPr>
            <p:spPr bwMode="auto">
              <a:xfrm flipV="1">
                <a:off x="4896" y="2304"/>
                <a:ext cx="288" cy="288"/>
              </a:xfrm>
              <a:prstGeom prst="line">
                <a:avLst/>
              </a:prstGeom>
              <a:noFill/>
              <a:ln w="9525">
                <a:solidFill>
                  <a:schemeClr val="tx1"/>
                </a:solidFill>
                <a:round/>
                <a:headEnd/>
                <a:tailEnd/>
              </a:ln>
            </p:spPr>
            <p:txBody>
              <a:bodyPr/>
              <a:lstStyle/>
              <a:p>
                <a:endParaRPr lang="en-US"/>
              </a:p>
            </p:txBody>
          </p:sp>
          <p:sp>
            <p:nvSpPr>
              <p:cNvPr id="1121" name="Line 96"/>
              <p:cNvSpPr>
                <a:spLocks noChangeShapeType="1"/>
              </p:cNvSpPr>
              <p:nvPr/>
            </p:nvSpPr>
            <p:spPr bwMode="auto">
              <a:xfrm flipV="1">
                <a:off x="4320" y="2304"/>
                <a:ext cx="288" cy="288"/>
              </a:xfrm>
              <a:prstGeom prst="line">
                <a:avLst/>
              </a:prstGeom>
              <a:noFill/>
              <a:ln w="9525">
                <a:solidFill>
                  <a:schemeClr val="tx1"/>
                </a:solidFill>
                <a:round/>
                <a:headEnd/>
                <a:tailEnd/>
              </a:ln>
            </p:spPr>
            <p:txBody>
              <a:bodyPr/>
              <a:lstStyle/>
              <a:p>
                <a:endParaRPr lang="en-US"/>
              </a:p>
            </p:txBody>
          </p:sp>
          <p:sp>
            <p:nvSpPr>
              <p:cNvPr id="1122" name="Line 97"/>
              <p:cNvSpPr>
                <a:spLocks noChangeShapeType="1"/>
              </p:cNvSpPr>
              <p:nvPr/>
            </p:nvSpPr>
            <p:spPr bwMode="auto">
              <a:xfrm rot="16200000" flipV="1">
                <a:off x="4032" y="2304"/>
                <a:ext cx="288" cy="288"/>
              </a:xfrm>
              <a:prstGeom prst="line">
                <a:avLst/>
              </a:prstGeom>
              <a:noFill/>
              <a:ln w="9525">
                <a:solidFill>
                  <a:schemeClr val="tx1"/>
                </a:solidFill>
                <a:round/>
                <a:headEnd/>
                <a:tailEnd/>
              </a:ln>
            </p:spPr>
            <p:txBody>
              <a:bodyPr/>
              <a:lstStyle/>
              <a:p>
                <a:endParaRPr lang="en-US"/>
              </a:p>
            </p:txBody>
          </p:sp>
          <p:sp>
            <p:nvSpPr>
              <p:cNvPr id="1123" name="Line 98"/>
              <p:cNvSpPr>
                <a:spLocks noChangeShapeType="1"/>
              </p:cNvSpPr>
              <p:nvPr/>
            </p:nvSpPr>
            <p:spPr bwMode="auto">
              <a:xfrm rot="16200000" flipV="1">
                <a:off x="4608" y="2304"/>
                <a:ext cx="288" cy="288"/>
              </a:xfrm>
              <a:prstGeom prst="line">
                <a:avLst/>
              </a:prstGeom>
              <a:noFill/>
              <a:ln w="9525">
                <a:solidFill>
                  <a:schemeClr val="tx1"/>
                </a:solidFill>
                <a:round/>
                <a:headEnd/>
                <a:tailEnd/>
              </a:ln>
            </p:spPr>
            <p:txBody>
              <a:bodyPr/>
              <a:lstStyle/>
              <a:p>
                <a:endParaRPr lang="en-US"/>
              </a:p>
            </p:txBody>
          </p:sp>
          <p:sp>
            <p:nvSpPr>
              <p:cNvPr id="1124" name="Line 99"/>
              <p:cNvSpPr>
                <a:spLocks noChangeShapeType="1"/>
              </p:cNvSpPr>
              <p:nvPr/>
            </p:nvSpPr>
            <p:spPr bwMode="auto">
              <a:xfrm rot="16200000" flipV="1">
                <a:off x="4320" y="1584"/>
                <a:ext cx="288" cy="288"/>
              </a:xfrm>
              <a:prstGeom prst="line">
                <a:avLst/>
              </a:prstGeom>
              <a:noFill/>
              <a:ln w="9525">
                <a:solidFill>
                  <a:schemeClr val="tx1"/>
                </a:solidFill>
                <a:round/>
                <a:headEnd/>
                <a:tailEnd/>
              </a:ln>
            </p:spPr>
            <p:txBody>
              <a:bodyPr/>
              <a:lstStyle/>
              <a:p>
                <a:endParaRPr lang="en-US"/>
              </a:p>
            </p:txBody>
          </p:sp>
          <p:sp>
            <p:nvSpPr>
              <p:cNvPr id="1125" name="Line 100"/>
              <p:cNvSpPr>
                <a:spLocks noChangeShapeType="1"/>
              </p:cNvSpPr>
              <p:nvPr/>
            </p:nvSpPr>
            <p:spPr bwMode="auto">
              <a:xfrm rot="16200000" flipV="1">
                <a:off x="6624" y="1584"/>
                <a:ext cx="288" cy="288"/>
              </a:xfrm>
              <a:prstGeom prst="line">
                <a:avLst/>
              </a:prstGeom>
              <a:noFill/>
              <a:ln w="9525">
                <a:solidFill>
                  <a:schemeClr val="tx1"/>
                </a:solidFill>
                <a:round/>
                <a:headEnd/>
                <a:tailEnd/>
              </a:ln>
            </p:spPr>
            <p:txBody>
              <a:bodyPr/>
              <a:lstStyle/>
              <a:p>
                <a:endParaRPr lang="en-US"/>
              </a:p>
            </p:txBody>
          </p:sp>
          <p:sp>
            <p:nvSpPr>
              <p:cNvPr id="1126" name="Line 101"/>
              <p:cNvSpPr>
                <a:spLocks noChangeShapeType="1"/>
              </p:cNvSpPr>
              <p:nvPr/>
            </p:nvSpPr>
            <p:spPr bwMode="auto">
              <a:xfrm rot="16200000" flipV="1">
                <a:off x="4896" y="1584"/>
                <a:ext cx="288" cy="288"/>
              </a:xfrm>
              <a:prstGeom prst="line">
                <a:avLst/>
              </a:prstGeom>
              <a:noFill/>
              <a:ln w="9525">
                <a:solidFill>
                  <a:schemeClr val="tx1"/>
                </a:solidFill>
                <a:round/>
                <a:headEnd/>
                <a:tailEnd/>
              </a:ln>
            </p:spPr>
            <p:txBody>
              <a:bodyPr/>
              <a:lstStyle/>
              <a:p>
                <a:endParaRPr lang="en-US"/>
              </a:p>
            </p:txBody>
          </p:sp>
          <p:sp>
            <p:nvSpPr>
              <p:cNvPr id="1127" name="Line 102"/>
              <p:cNvSpPr>
                <a:spLocks noChangeShapeType="1"/>
              </p:cNvSpPr>
              <p:nvPr/>
            </p:nvSpPr>
            <p:spPr bwMode="auto">
              <a:xfrm rot="16200000" flipV="1">
                <a:off x="6048" y="1584"/>
                <a:ext cx="288" cy="288"/>
              </a:xfrm>
              <a:prstGeom prst="line">
                <a:avLst/>
              </a:prstGeom>
              <a:noFill/>
              <a:ln w="9525">
                <a:solidFill>
                  <a:schemeClr val="tx1"/>
                </a:solidFill>
                <a:round/>
                <a:headEnd/>
                <a:tailEnd/>
              </a:ln>
            </p:spPr>
            <p:txBody>
              <a:bodyPr/>
              <a:lstStyle/>
              <a:p>
                <a:endParaRPr lang="en-US"/>
              </a:p>
            </p:txBody>
          </p:sp>
          <p:sp>
            <p:nvSpPr>
              <p:cNvPr id="1128" name="Line 103"/>
              <p:cNvSpPr>
                <a:spLocks noChangeShapeType="1"/>
              </p:cNvSpPr>
              <p:nvPr/>
            </p:nvSpPr>
            <p:spPr bwMode="auto">
              <a:xfrm rot="16200000" flipV="1">
                <a:off x="5472" y="1584"/>
                <a:ext cx="288" cy="288"/>
              </a:xfrm>
              <a:prstGeom prst="line">
                <a:avLst/>
              </a:prstGeom>
              <a:noFill/>
              <a:ln w="9525">
                <a:solidFill>
                  <a:schemeClr val="tx1"/>
                </a:solidFill>
                <a:round/>
                <a:headEnd/>
                <a:tailEnd/>
              </a:ln>
            </p:spPr>
            <p:txBody>
              <a:bodyPr/>
              <a:lstStyle/>
              <a:p>
                <a:endParaRPr lang="en-US"/>
              </a:p>
            </p:txBody>
          </p:sp>
          <p:sp>
            <p:nvSpPr>
              <p:cNvPr id="1129" name="Line 104"/>
              <p:cNvSpPr>
                <a:spLocks noChangeShapeType="1"/>
              </p:cNvSpPr>
              <p:nvPr/>
            </p:nvSpPr>
            <p:spPr bwMode="auto">
              <a:xfrm rot="16200000" flipV="1">
                <a:off x="6336" y="2304"/>
                <a:ext cx="288" cy="288"/>
              </a:xfrm>
              <a:prstGeom prst="line">
                <a:avLst/>
              </a:prstGeom>
              <a:noFill/>
              <a:ln w="9525">
                <a:solidFill>
                  <a:schemeClr val="tx1"/>
                </a:solidFill>
                <a:round/>
                <a:headEnd/>
                <a:tailEnd/>
              </a:ln>
            </p:spPr>
            <p:txBody>
              <a:bodyPr/>
              <a:lstStyle/>
              <a:p>
                <a:endParaRPr lang="en-US"/>
              </a:p>
            </p:txBody>
          </p:sp>
          <p:sp>
            <p:nvSpPr>
              <p:cNvPr id="1130" name="Line 105"/>
              <p:cNvSpPr>
                <a:spLocks noChangeShapeType="1"/>
              </p:cNvSpPr>
              <p:nvPr/>
            </p:nvSpPr>
            <p:spPr bwMode="auto">
              <a:xfrm rot="16200000" flipV="1">
                <a:off x="5760" y="2304"/>
                <a:ext cx="288" cy="288"/>
              </a:xfrm>
              <a:prstGeom prst="line">
                <a:avLst/>
              </a:prstGeom>
              <a:noFill/>
              <a:ln w="9525">
                <a:solidFill>
                  <a:schemeClr val="tx1"/>
                </a:solidFill>
                <a:round/>
                <a:headEnd/>
                <a:tailEnd/>
              </a:ln>
            </p:spPr>
            <p:txBody>
              <a:bodyPr/>
              <a:lstStyle/>
              <a:p>
                <a:endParaRPr lang="en-US"/>
              </a:p>
            </p:txBody>
          </p:sp>
          <p:sp>
            <p:nvSpPr>
              <p:cNvPr id="1131" name="Line 106"/>
              <p:cNvSpPr>
                <a:spLocks noChangeShapeType="1"/>
              </p:cNvSpPr>
              <p:nvPr/>
            </p:nvSpPr>
            <p:spPr bwMode="auto">
              <a:xfrm rot="16200000" flipV="1">
                <a:off x="5184" y="2304"/>
                <a:ext cx="288" cy="288"/>
              </a:xfrm>
              <a:prstGeom prst="line">
                <a:avLst/>
              </a:prstGeom>
              <a:noFill/>
              <a:ln w="9525">
                <a:solidFill>
                  <a:schemeClr val="tx1"/>
                </a:solidFill>
                <a:round/>
                <a:headEnd/>
                <a:tailEnd/>
              </a:ln>
            </p:spPr>
            <p:txBody>
              <a:bodyPr/>
              <a:lstStyle/>
              <a:p>
                <a:endParaRPr lang="en-US"/>
              </a:p>
            </p:txBody>
          </p:sp>
          <p:sp>
            <p:nvSpPr>
              <p:cNvPr id="1132" name="Line 107"/>
              <p:cNvSpPr>
                <a:spLocks noChangeShapeType="1"/>
              </p:cNvSpPr>
              <p:nvPr/>
            </p:nvSpPr>
            <p:spPr bwMode="auto">
              <a:xfrm>
                <a:off x="4608" y="1872"/>
                <a:ext cx="0" cy="432"/>
              </a:xfrm>
              <a:prstGeom prst="line">
                <a:avLst/>
              </a:prstGeom>
              <a:noFill/>
              <a:ln w="9525">
                <a:solidFill>
                  <a:schemeClr val="tx1"/>
                </a:solidFill>
                <a:round/>
                <a:headEnd/>
                <a:tailEnd/>
              </a:ln>
            </p:spPr>
            <p:txBody>
              <a:bodyPr/>
              <a:lstStyle/>
              <a:p>
                <a:endParaRPr lang="en-US"/>
              </a:p>
            </p:txBody>
          </p:sp>
          <p:sp>
            <p:nvSpPr>
              <p:cNvPr id="1133" name="Line 108"/>
              <p:cNvSpPr>
                <a:spLocks noChangeShapeType="1"/>
              </p:cNvSpPr>
              <p:nvPr/>
            </p:nvSpPr>
            <p:spPr bwMode="auto">
              <a:xfrm>
                <a:off x="5184" y="1872"/>
                <a:ext cx="0" cy="432"/>
              </a:xfrm>
              <a:prstGeom prst="line">
                <a:avLst/>
              </a:prstGeom>
              <a:noFill/>
              <a:ln w="9525">
                <a:solidFill>
                  <a:schemeClr val="tx1"/>
                </a:solidFill>
                <a:round/>
                <a:headEnd/>
                <a:tailEnd/>
              </a:ln>
            </p:spPr>
            <p:txBody>
              <a:bodyPr/>
              <a:lstStyle/>
              <a:p>
                <a:endParaRPr lang="en-US"/>
              </a:p>
            </p:txBody>
          </p:sp>
          <p:sp>
            <p:nvSpPr>
              <p:cNvPr id="1134" name="Line 109"/>
              <p:cNvSpPr>
                <a:spLocks noChangeShapeType="1"/>
              </p:cNvSpPr>
              <p:nvPr/>
            </p:nvSpPr>
            <p:spPr bwMode="auto">
              <a:xfrm>
                <a:off x="5760" y="1872"/>
                <a:ext cx="0" cy="432"/>
              </a:xfrm>
              <a:prstGeom prst="line">
                <a:avLst/>
              </a:prstGeom>
              <a:noFill/>
              <a:ln w="9525">
                <a:solidFill>
                  <a:schemeClr val="tx1"/>
                </a:solidFill>
                <a:round/>
                <a:headEnd/>
                <a:tailEnd/>
              </a:ln>
            </p:spPr>
            <p:txBody>
              <a:bodyPr/>
              <a:lstStyle/>
              <a:p>
                <a:endParaRPr lang="en-US"/>
              </a:p>
            </p:txBody>
          </p:sp>
          <p:sp>
            <p:nvSpPr>
              <p:cNvPr id="1135" name="Line 110"/>
              <p:cNvSpPr>
                <a:spLocks noChangeShapeType="1"/>
              </p:cNvSpPr>
              <p:nvPr/>
            </p:nvSpPr>
            <p:spPr bwMode="auto">
              <a:xfrm>
                <a:off x="6336" y="1872"/>
                <a:ext cx="0" cy="432"/>
              </a:xfrm>
              <a:prstGeom prst="line">
                <a:avLst/>
              </a:prstGeom>
              <a:noFill/>
              <a:ln w="9525">
                <a:solidFill>
                  <a:schemeClr val="tx1"/>
                </a:solidFill>
                <a:round/>
                <a:headEnd/>
                <a:tailEnd/>
              </a:ln>
            </p:spPr>
            <p:txBody>
              <a:bodyPr/>
              <a:lstStyle/>
              <a:p>
                <a:endParaRPr lang="en-US"/>
              </a:p>
            </p:txBody>
          </p:sp>
          <p:sp>
            <p:nvSpPr>
              <p:cNvPr id="1136" name="Line 111"/>
              <p:cNvSpPr>
                <a:spLocks noChangeShapeType="1"/>
              </p:cNvSpPr>
              <p:nvPr/>
            </p:nvSpPr>
            <p:spPr bwMode="auto">
              <a:xfrm>
                <a:off x="6912" y="1872"/>
                <a:ext cx="0" cy="432"/>
              </a:xfrm>
              <a:prstGeom prst="line">
                <a:avLst/>
              </a:prstGeom>
              <a:noFill/>
              <a:ln w="9525">
                <a:solidFill>
                  <a:schemeClr val="tx1"/>
                </a:solidFill>
                <a:round/>
                <a:headEnd/>
                <a:tailEnd/>
              </a:ln>
            </p:spPr>
            <p:txBody>
              <a:bodyPr/>
              <a:lstStyle/>
              <a:p>
                <a:endParaRPr lang="en-US"/>
              </a:p>
            </p:txBody>
          </p:sp>
        </p:grpSp>
      </p:grpSp>
      <p:grpSp>
        <p:nvGrpSpPr>
          <p:cNvPr id="7" name="Group 112"/>
          <p:cNvGrpSpPr>
            <a:grpSpLocks/>
          </p:cNvGrpSpPr>
          <p:nvPr/>
        </p:nvGrpSpPr>
        <p:grpSpPr bwMode="auto">
          <a:xfrm>
            <a:off x="4800600" y="1219200"/>
            <a:ext cx="1295400" cy="1981200"/>
            <a:chOff x="1920" y="1200"/>
            <a:chExt cx="816" cy="1248"/>
          </a:xfrm>
        </p:grpSpPr>
        <p:sp>
          <p:nvSpPr>
            <p:cNvPr id="1079" name="Oval 113"/>
            <p:cNvSpPr>
              <a:spLocks noChangeArrowheads="1"/>
            </p:cNvSpPr>
            <p:nvPr/>
          </p:nvSpPr>
          <p:spPr bwMode="auto">
            <a:xfrm>
              <a:off x="2064" y="1440"/>
              <a:ext cx="672" cy="178"/>
            </a:xfrm>
            <a:prstGeom prst="ellipse">
              <a:avLst/>
            </a:prstGeom>
            <a:solidFill>
              <a:schemeClr val="accent1"/>
            </a:solidFill>
            <a:ln w="9525">
              <a:solidFill>
                <a:schemeClr val="tx1"/>
              </a:solidFill>
              <a:round/>
              <a:headEnd/>
              <a:tailEnd/>
            </a:ln>
          </p:spPr>
          <p:txBody>
            <a:bodyPr wrap="none" anchor="ctr"/>
            <a:lstStyle/>
            <a:p>
              <a:endParaRPr lang="en-US"/>
            </a:p>
          </p:txBody>
        </p:sp>
        <p:grpSp>
          <p:nvGrpSpPr>
            <p:cNvPr id="1080" name="Group 114"/>
            <p:cNvGrpSpPr>
              <a:grpSpLocks/>
            </p:cNvGrpSpPr>
            <p:nvPr/>
          </p:nvGrpSpPr>
          <p:grpSpPr bwMode="auto">
            <a:xfrm>
              <a:off x="2256" y="1200"/>
              <a:ext cx="127" cy="305"/>
              <a:chOff x="1696" y="1675"/>
              <a:chExt cx="374" cy="1150"/>
            </a:xfrm>
          </p:grpSpPr>
          <p:grpSp>
            <p:nvGrpSpPr>
              <p:cNvPr id="1084" name="Group 115"/>
              <p:cNvGrpSpPr>
                <a:grpSpLocks/>
              </p:cNvGrpSpPr>
              <p:nvPr/>
            </p:nvGrpSpPr>
            <p:grpSpPr bwMode="auto">
              <a:xfrm>
                <a:off x="1698" y="2068"/>
                <a:ext cx="372" cy="757"/>
                <a:chOff x="1698" y="2068"/>
                <a:chExt cx="372" cy="757"/>
              </a:xfrm>
            </p:grpSpPr>
            <p:grpSp>
              <p:nvGrpSpPr>
                <p:cNvPr id="1092" name="Group 116"/>
                <p:cNvGrpSpPr>
                  <a:grpSpLocks/>
                </p:cNvGrpSpPr>
                <p:nvPr/>
              </p:nvGrpSpPr>
              <p:grpSpPr bwMode="auto">
                <a:xfrm>
                  <a:off x="1698" y="2090"/>
                  <a:ext cx="241" cy="730"/>
                  <a:chOff x="1698" y="2090"/>
                  <a:chExt cx="241" cy="730"/>
                </a:xfrm>
              </p:grpSpPr>
              <p:sp>
                <p:nvSpPr>
                  <p:cNvPr id="1100" name="Line 117"/>
                  <p:cNvSpPr>
                    <a:spLocks noChangeShapeType="1"/>
                  </p:cNvSpPr>
                  <p:nvPr/>
                </p:nvSpPr>
                <p:spPr bwMode="auto">
                  <a:xfrm>
                    <a:off x="1795" y="2091"/>
                    <a:ext cx="86" cy="1"/>
                  </a:xfrm>
                  <a:prstGeom prst="line">
                    <a:avLst/>
                  </a:prstGeom>
                  <a:noFill/>
                  <a:ln w="17463">
                    <a:solidFill>
                      <a:srgbClr val="C0C0C0"/>
                    </a:solidFill>
                    <a:round/>
                    <a:headEnd/>
                    <a:tailEnd/>
                  </a:ln>
                </p:spPr>
                <p:txBody>
                  <a:bodyPr/>
                  <a:lstStyle/>
                  <a:p>
                    <a:endParaRPr lang="en-US"/>
                  </a:p>
                </p:txBody>
              </p:sp>
              <p:sp>
                <p:nvSpPr>
                  <p:cNvPr id="1101" name="Line 118"/>
                  <p:cNvSpPr>
                    <a:spLocks noChangeShapeType="1"/>
                  </p:cNvSpPr>
                  <p:nvPr/>
                </p:nvSpPr>
                <p:spPr bwMode="auto">
                  <a:xfrm flipV="1">
                    <a:off x="1768" y="2098"/>
                    <a:ext cx="109" cy="150"/>
                  </a:xfrm>
                  <a:prstGeom prst="line">
                    <a:avLst/>
                  </a:prstGeom>
                  <a:noFill/>
                  <a:ln w="17463">
                    <a:solidFill>
                      <a:srgbClr val="C0C0C0"/>
                    </a:solidFill>
                    <a:round/>
                    <a:headEnd/>
                    <a:tailEnd/>
                  </a:ln>
                </p:spPr>
                <p:txBody>
                  <a:bodyPr/>
                  <a:lstStyle/>
                  <a:p>
                    <a:endParaRPr lang="en-US"/>
                  </a:p>
                </p:txBody>
              </p:sp>
              <p:sp>
                <p:nvSpPr>
                  <p:cNvPr id="1102" name="Line 119"/>
                  <p:cNvSpPr>
                    <a:spLocks noChangeShapeType="1"/>
                  </p:cNvSpPr>
                  <p:nvPr/>
                </p:nvSpPr>
                <p:spPr bwMode="auto">
                  <a:xfrm>
                    <a:off x="1765" y="2252"/>
                    <a:ext cx="150" cy="326"/>
                  </a:xfrm>
                  <a:prstGeom prst="line">
                    <a:avLst/>
                  </a:prstGeom>
                  <a:noFill/>
                  <a:ln w="17463">
                    <a:solidFill>
                      <a:srgbClr val="C0C0C0"/>
                    </a:solidFill>
                    <a:round/>
                    <a:headEnd/>
                    <a:tailEnd/>
                  </a:ln>
                </p:spPr>
                <p:txBody>
                  <a:bodyPr/>
                  <a:lstStyle/>
                  <a:p>
                    <a:endParaRPr lang="en-US"/>
                  </a:p>
                </p:txBody>
              </p:sp>
              <p:sp>
                <p:nvSpPr>
                  <p:cNvPr id="1103" name="Line 120"/>
                  <p:cNvSpPr>
                    <a:spLocks noChangeShapeType="1"/>
                  </p:cNvSpPr>
                  <p:nvPr/>
                </p:nvSpPr>
                <p:spPr bwMode="auto">
                  <a:xfrm flipV="1">
                    <a:off x="1698" y="2570"/>
                    <a:ext cx="215" cy="247"/>
                  </a:xfrm>
                  <a:prstGeom prst="line">
                    <a:avLst/>
                  </a:prstGeom>
                  <a:noFill/>
                  <a:ln w="17463">
                    <a:solidFill>
                      <a:srgbClr val="C0C0C0"/>
                    </a:solidFill>
                    <a:round/>
                    <a:headEnd/>
                    <a:tailEnd/>
                  </a:ln>
                </p:spPr>
                <p:txBody>
                  <a:bodyPr/>
                  <a:lstStyle/>
                  <a:p>
                    <a:endParaRPr lang="en-US"/>
                  </a:p>
                </p:txBody>
              </p:sp>
              <p:sp>
                <p:nvSpPr>
                  <p:cNvPr id="1104" name="Line 121"/>
                  <p:cNvSpPr>
                    <a:spLocks noChangeShapeType="1"/>
                  </p:cNvSpPr>
                  <p:nvPr/>
                </p:nvSpPr>
                <p:spPr bwMode="auto">
                  <a:xfrm>
                    <a:off x="1730" y="2573"/>
                    <a:ext cx="209" cy="247"/>
                  </a:xfrm>
                  <a:prstGeom prst="line">
                    <a:avLst/>
                  </a:prstGeom>
                  <a:noFill/>
                  <a:ln w="17463">
                    <a:solidFill>
                      <a:srgbClr val="C0C0C0"/>
                    </a:solidFill>
                    <a:round/>
                    <a:headEnd/>
                    <a:tailEnd/>
                  </a:ln>
                </p:spPr>
                <p:txBody>
                  <a:bodyPr/>
                  <a:lstStyle/>
                  <a:p>
                    <a:endParaRPr lang="en-US"/>
                  </a:p>
                </p:txBody>
              </p:sp>
              <p:sp>
                <p:nvSpPr>
                  <p:cNvPr id="1105" name="Line 122"/>
                  <p:cNvSpPr>
                    <a:spLocks noChangeShapeType="1"/>
                  </p:cNvSpPr>
                  <p:nvPr/>
                </p:nvSpPr>
                <p:spPr bwMode="auto">
                  <a:xfrm flipV="1">
                    <a:off x="1725" y="2253"/>
                    <a:ext cx="166" cy="317"/>
                  </a:xfrm>
                  <a:prstGeom prst="line">
                    <a:avLst/>
                  </a:prstGeom>
                  <a:noFill/>
                  <a:ln w="17463">
                    <a:solidFill>
                      <a:srgbClr val="C0C0C0"/>
                    </a:solidFill>
                    <a:round/>
                    <a:headEnd/>
                    <a:tailEnd/>
                  </a:ln>
                </p:spPr>
                <p:txBody>
                  <a:bodyPr/>
                  <a:lstStyle/>
                  <a:p>
                    <a:endParaRPr lang="en-US"/>
                  </a:p>
                </p:txBody>
              </p:sp>
              <p:sp>
                <p:nvSpPr>
                  <p:cNvPr id="1106" name="Line 123"/>
                  <p:cNvSpPr>
                    <a:spLocks noChangeShapeType="1"/>
                  </p:cNvSpPr>
                  <p:nvPr/>
                </p:nvSpPr>
                <p:spPr bwMode="auto">
                  <a:xfrm>
                    <a:off x="1795" y="2090"/>
                    <a:ext cx="100" cy="172"/>
                  </a:xfrm>
                  <a:prstGeom prst="line">
                    <a:avLst/>
                  </a:prstGeom>
                  <a:noFill/>
                  <a:ln w="17463">
                    <a:solidFill>
                      <a:srgbClr val="C0C0C0"/>
                    </a:solidFill>
                    <a:round/>
                    <a:headEnd/>
                    <a:tailEnd/>
                  </a:ln>
                </p:spPr>
                <p:txBody>
                  <a:bodyPr/>
                  <a:lstStyle/>
                  <a:p>
                    <a:endParaRPr lang="en-US"/>
                  </a:p>
                </p:txBody>
              </p:sp>
            </p:grpSp>
            <p:sp>
              <p:nvSpPr>
                <p:cNvPr id="1093" name="Line 124"/>
                <p:cNvSpPr>
                  <a:spLocks noChangeShapeType="1"/>
                </p:cNvSpPr>
                <p:nvPr/>
              </p:nvSpPr>
              <p:spPr bwMode="auto">
                <a:xfrm flipV="1">
                  <a:off x="1933" y="2523"/>
                  <a:ext cx="89" cy="302"/>
                </a:xfrm>
                <a:prstGeom prst="line">
                  <a:avLst/>
                </a:prstGeom>
                <a:noFill/>
                <a:ln w="17463">
                  <a:solidFill>
                    <a:srgbClr val="C0C0C0"/>
                  </a:solidFill>
                  <a:round/>
                  <a:headEnd/>
                  <a:tailEnd/>
                </a:ln>
              </p:spPr>
              <p:txBody>
                <a:bodyPr/>
                <a:lstStyle/>
                <a:p>
                  <a:endParaRPr lang="en-US"/>
                </a:p>
              </p:txBody>
            </p:sp>
            <p:sp>
              <p:nvSpPr>
                <p:cNvPr id="1094" name="Line 125"/>
                <p:cNvSpPr>
                  <a:spLocks noChangeShapeType="1"/>
                </p:cNvSpPr>
                <p:nvPr/>
              </p:nvSpPr>
              <p:spPr bwMode="auto">
                <a:xfrm>
                  <a:off x="1898" y="2258"/>
                  <a:ext cx="126" cy="270"/>
                </a:xfrm>
                <a:prstGeom prst="line">
                  <a:avLst/>
                </a:prstGeom>
                <a:noFill/>
                <a:ln w="17463">
                  <a:solidFill>
                    <a:srgbClr val="C0C0C0"/>
                  </a:solidFill>
                  <a:round/>
                  <a:headEnd/>
                  <a:tailEnd/>
                </a:ln>
              </p:spPr>
              <p:txBody>
                <a:bodyPr/>
                <a:lstStyle/>
                <a:p>
                  <a:endParaRPr lang="en-US"/>
                </a:p>
              </p:txBody>
            </p:sp>
            <p:sp>
              <p:nvSpPr>
                <p:cNvPr id="1095" name="Line 126"/>
                <p:cNvSpPr>
                  <a:spLocks noChangeShapeType="1"/>
                </p:cNvSpPr>
                <p:nvPr/>
              </p:nvSpPr>
              <p:spPr bwMode="auto">
                <a:xfrm flipV="1">
                  <a:off x="1899" y="2072"/>
                  <a:ext cx="30" cy="187"/>
                </a:xfrm>
                <a:prstGeom prst="line">
                  <a:avLst/>
                </a:prstGeom>
                <a:noFill/>
                <a:ln w="17463">
                  <a:solidFill>
                    <a:srgbClr val="C0C0C0"/>
                  </a:solidFill>
                  <a:round/>
                  <a:headEnd/>
                  <a:tailEnd/>
                </a:ln>
              </p:spPr>
              <p:txBody>
                <a:bodyPr/>
                <a:lstStyle/>
                <a:p>
                  <a:endParaRPr lang="en-US"/>
                </a:p>
              </p:txBody>
            </p:sp>
            <p:sp>
              <p:nvSpPr>
                <p:cNvPr id="1096" name="Line 127"/>
                <p:cNvSpPr>
                  <a:spLocks noChangeShapeType="1"/>
                </p:cNvSpPr>
                <p:nvPr/>
              </p:nvSpPr>
              <p:spPr bwMode="auto">
                <a:xfrm flipV="1">
                  <a:off x="1884" y="2068"/>
                  <a:ext cx="51" cy="27"/>
                </a:xfrm>
                <a:prstGeom prst="line">
                  <a:avLst/>
                </a:prstGeom>
                <a:noFill/>
                <a:ln w="17463">
                  <a:solidFill>
                    <a:srgbClr val="C0C0C0"/>
                  </a:solidFill>
                  <a:round/>
                  <a:headEnd/>
                  <a:tailEnd/>
                </a:ln>
              </p:spPr>
              <p:txBody>
                <a:bodyPr/>
                <a:lstStyle/>
                <a:p>
                  <a:endParaRPr lang="en-US"/>
                </a:p>
              </p:txBody>
            </p:sp>
            <p:sp>
              <p:nvSpPr>
                <p:cNvPr id="1097" name="Line 128"/>
                <p:cNvSpPr>
                  <a:spLocks noChangeShapeType="1"/>
                </p:cNvSpPr>
                <p:nvPr/>
              </p:nvSpPr>
              <p:spPr bwMode="auto">
                <a:xfrm>
                  <a:off x="1884" y="2093"/>
                  <a:ext cx="78" cy="136"/>
                </a:xfrm>
                <a:prstGeom prst="line">
                  <a:avLst/>
                </a:prstGeom>
                <a:noFill/>
                <a:ln w="17463">
                  <a:solidFill>
                    <a:srgbClr val="C0C0C0"/>
                  </a:solidFill>
                  <a:round/>
                  <a:headEnd/>
                  <a:tailEnd/>
                </a:ln>
              </p:spPr>
              <p:txBody>
                <a:bodyPr/>
                <a:lstStyle/>
                <a:p>
                  <a:endParaRPr lang="en-US"/>
                </a:p>
              </p:txBody>
            </p:sp>
            <p:sp>
              <p:nvSpPr>
                <p:cNvPr id="1098" name="Line 129"/>
                <p:cNvSpPr>
                  <a:spLocks noChangeShapeType="1"/>
                </p:cNvSpPr>
                <p:nvPr/>
              </p:nvSpPr>
              <p:spPr bwMode="auto">
                <a:xfrm flipV="1">
                  <a:off x="1921" y="2229"/>
                  <a:ext cx="34" cy="345"/>
                </a:xfrm>
                <a:prstGeom prst="line">
                  <a:avLst/>
                </a:prstGeom>
                <a:noFill/>
                <a:ln w="17463">
                  <a:solidFill>
                    <a:srgbClr val="C0C0C0"/>
                  </a:solidFill>
                  <a:round/>
                  <a:headEnd/>
                  <a:tailEnd/>
                </a:ln>
              </p:spPr>
              <p:txBody>
                <a:bodyPr/>
                <a:lstStyle/>
                <a:p>
                  <a:endParaRPr lang="en-US"/>
                </a:p>
              </p:txBody>
            </p:sp>
            <p:sp>
              <p:nvSpPr>
                <p:cNvPr id="1099" name="Line 130"/>
                <p:cNvSpPr>
                  <a:spLocks noChangeShapeType="1"/>
                </p:cNvSpPr>
                <p:nvPr/>
              </p:nvSpPr>
              <p:spPr bwMode="auto">
                <a:xfrm>
                  <a:off x="1921" y="2572"/>
                  <a:ext cx="149" cy="162"/>
                </a:xfrm>
                <a:prstGeom prst="line">
                  <a:avLst/>
                </a:prstGeom>
                <a:noFill/>
                <a:ln w="17463">
                  <a:solidFill>
                    <a:srgbClr val="C0C0C0"/>
                  </a:solidFill>
                  <a:round/>
                  <a:headEnd/>
                  <a:tailEnd/>
                </a:ln>
              </p:spPr>
              <p:txBody>
                <a:bodyPr/>
                <a:lstStyle/>
                <a:p>
                  <a:endParaRPr lang="en-US"/>
                </a:p>
              </p:txBody>
            </p:sp>
          </p:grpSp>
          <p:grpSp>
            <p:nvGrpSpPr>
              <p:cNvPr id="1085" name="Group 131"/>
              <p:cNvGrpSpPr>
                <a:grpSpLocks/>
              </p:cNvGrpSpPr>
              <p:nvPr/>
            </p:nvGrpSpPr>
            <p:grpSpPr bwMode="auto">
              <a:xfrm>
                <a:off x="1696" y="1712"/>
                <a:ext cx="365" cy="1106"/>
                <a:chOff x="1696" y="1712"/>
                <a:chExt cx="365" cy="1106"/>
              </a:xfrm>
            </p:grpSpPr>
            <p:sp>
              <p:nvSpPr>
                <p:cNvPr id="1087" name="Line 132"/>
                <p:cNvSpPr>
                  <a:spLocks noChangeShapeType="1"/>
                </p:cNvSpPr>
                <p:nvPr/>
              </p:nvSpPr>
              <p:spPr bwMode="auto">
                <a:xfrm flipV="1">
                  <a:off x="1696" y="1712"/>
                  <a:ext cx="144" cy="1096"/>
                </a:xfrm>
                <a:prstGeom prst="line">
                  <a:avLst/>
                </a:prstGeom>
                <a:noFill/>
                <a:ln w="50800">
                  <a:solidFill>
                    <a:srgbClr val="C0C0C0"/>
                  </a:solidFill>
                  <a:round/>
                  <a:headEnd/>
                  <a:tailEnd/>
                </a:ln>
              </p:spPr>
              <p:txBody>
                <a:bodyPr/>
                <a:lstStyle/>
                <a:p>
                  <a:endParaRPr lang="en-US"/>
                </a:p>
              </p:txBody>
            </p:sp>
            <p:sp>
              <p:nvSpPr>
                <p:cNvPr id="1088" name="Line 133"/>
                <p:cNvSpPr>
                  <a:spLocks noChangeShapeType="1"/>
                </p:cNvSpPr>
                <p:nvPr/>
              </p:nvSpPr>
              <p:spPr bwMode="auto">
                <a:xfrm>
                  <a:off x="1843" y="1743"/>
                  <a:ext cx="93" cy="1075"/>
                </a:xfrm>
                <a:prstGeom prst="line">
                  <a:avLst/>
                </a:prstGeom>
                <a:noFill/>
                <a:ln w="50800">
                  <a:solidFill>
                    <a:srgbClr val="C0C0C0"/>
                  </a:solidFill>
                  <a:round/>
                  <a:headEnd/>
                  <a:tailEnd/>
                </a:ln>
              </p:spPr>
              <p:txBody>
                <a:bodyPr/>
                <a:lstStyle/>
                <a:p>
                  <a:endParaRPr lang="en-US"/>
                </a:p>
              </p:txBody>
            </p:sp>
            <p:sp>
              <p:nvSpPr>
                <p:cNvPr id="1089" name="Line 134"/>
                <p:cNvSpPr>
                  <a:spLocks noChangeShapeType="1"/>
                </p:cNvSpPr>
                <p:nvPr/>
              </p:nvSpPr>
              <p:spPr bwMode="auto">
                <a:xfrm flipV="1">
                  <a:off x="1935" y="2725"/>
                  <a:ext cx="124" cy="88"/>
                </a:xfrm>
                <a:prstGeom prst="line">
                  <a:avLst/>
                </a:prstGeom>
                <a:noFill/>
                <a:ln w="50800">
                  <a:solidFill>
                    <a:srgbClr val="C0C0C0"/>
                  </a:solidFill>
                  <a:round/>
                  <a:headEnd/>
                  <a:tailEnd/>
                </a:ln>
              </p:spPr>
              <p:txBody>
                <a:bodyPr/>
                <a:lstStyle/>
                <a:p>
                  <a:endParaRPr lang="en-US"/>
                </a:p>
              </p:txBody>
            </p:sp>
            <p:sp>
              <p:nvSpPr>
                <p:cNvPr id="1090" name="Line 135"/>
                <p:cNvSpPr>
                  <a:spLocks noChangeShapeType="1"/>
                </p:cNvSpPr>
                <p:nvPr/>
              </p:nvSpPr>
              <p:spPr bwMode="auto">
                <a:xfrm>
                  <a:off x="1861" y="1735"/>
                  <a:ext cx="200" cy="998"/>
                </a:xfrm>
                <a:prstGeom prst="line">
                  <a:avLst/>
                </a:prstGeom>
                <a:noFill/>
                <a:ln w="50800">
                  <a:solidFill>
                    <a:srgbClr val="C0C0C0"/>
                  </a:solidFill>
                  <a:round/>
                  <a:headEnd/>
                  <a:tailEnd/>
                </a:ln>
              </p:spPr>
              <p:txBody>
                <a:bodyPr/>
                <a:lstStyle/>
                <a:p>
                  <a:endParaRPr lang="en-US"/>
                </a:p>
              </p:txBody>
            </p:sp>
            <p:sp>
              <p:nvSpPr>
                <p:cNvPr id="1091" name="Line 136"/>
                <p:cNvSpPr>
                  <a:spLocks noChangeShapeType="1"/>
                </p:cNvSpPr>
                <p:nvPr/>
              </p:nvSpPr>
              <p:spPr bwMode="auto">
                <a:xfrm>
                  <a:off x="1697" y="2809"/>
                  <a:ext cx="242" cy="5"/>
                </a:xfrm>
                <a:prstGeom prst="line">
                  <a:avLst/>
                </a:prstGeom>
                <a:noFill/>
                <a:ln w="50800">
                  <a:solidFill>
                    <a:srgbClr val="C0C0C0"/>
                  </a:solidFill>
                  <a:round/>
                  <a:headEnd/>
                  <a:tailEnd/>
                </a:ln>
              </p:spPr>
              <p:txBody>
                <a:bodyPr/>
                <a:lstStyle/>
                <a:p>
                  <a:endParaRPr lang="en-US"/>
                </a:p>
              </p:txBody>
            </p:sp>
          </p:grpSp>
          <p:sp>
            <p:nvSpPr>
              <p:cNvPr id="1086" name="Oval 137"/>
              <p:cNvSpPr>
                <a:spLocks noChangeArrowheads="1"/>
              </p:cNvSpPr>
              <p:nvPr/>
            </p:nvSpPr>
            <p:spPr bwMode="auto">
              <a:xfrm>
                <a:off x="1804" y="1675"/>
                <a:ext cx="103" cy="134"/>
              </a:xfrm>
              <a:prstGeom prst="ellipse">
                <a:avLst/>
              </a:prstGeom>
              <a:solidFill>
                <a:srgbClr val="FFFF00"/>
              </a:solidFill>
              <a:ln w="9525">
                <a:noFill/>
                <a:round/>
                <a:headEnd/>
                <a:tailEnd/>
              </a:ln>
            </p:spPr>
            <p:txBody>
              <a:bodyPr/>
              <a:lstStyle/>
              <a:p>
                <a:endParaRPr lang="en-US"/>
              </a:p>
            </p:txBody>
          </p:sp>
        </p:grpSp>
        <p:sp>
          <p:nvSpPr>
            <p:cNvPr id="1081" name="Line 138"/>
            <p:cNvSpPr>
              <a:spLocks noChangeShapeType="1"/>
            </p:cNvSpPr>
            <p:nvPr/>
          </p:nvSpPr>
          <p:spPr bwMode="auto">
            <a:xfrm flipH="1">
              <a:off x="1920" y="1536"/>
              <a:ext cx="144" cy="912"/>
            </a:xfrm>
            <a:prstGeom prst="line">
              <a:avLst/>
            </a:prstGeom>
            <a:noFill/>
            <a:ln w="9525">
              <a:solidFill>
                <a:schemeClr val="tx1"/>
              </a:solidFill>
              <a:prstDash val="dash"/>
              <a:round/>
              <a:headEnd/>
              <a:tailEnd/>
            </a:ln>
          </p:spPr>
          <p:txBody>
            <a:bodyPr/>
            <a:lstStyle/>
            <a:p>
              <a:endParaRPr lang="en-US"/>
            </a:p>
          </p:txBody>
        </p:sp>
        <p:sp>
          <p:nvSpPr>
            <p:cNvPr id="1082" name="Line 139"/>
            <p:cNvSpPr>
              <a:spLocks noChangeShapeType="1"/>
            </p:cNvSpPr>
            <p:nvPr/>
          </p:nvSpPr>
          <p:spPr bwMode="auto">
            <a:xfrm flipH="1">
              <a:off x="2304" y="1536"/>
              <a:ext cx="432" cy="912"/>
            </a:xfrm>
            <a:prstGeom prst="line">
              <a:avLst/>
            </a:prstGeom>
            <a:noFill/>
            <a:ln w="9525">
              <a:solidFill>
                <a:schemeClr val="tx1"/>
              </a:solidFill>
              <a:prstDash val="dash"/>
              <a:round/>
              <a:headEnd/>
              <a:tailEnd/>
            </a:ln>
          </p:spPr>
          <p:txBody>
            <a:bodyPr/>
            <a:lstStyle/>
            <a:p>
              <a:endParaRPr lang="en-US"/>
            </a:p>
          </p:txBody>
        </p:sp>
        <p:sp>
          <p:nvSpPr>
            <p:cNvPr id="1083" name="Text Box 140"/>
            <p:cNvSpPr txBox="1">
              <a:spLocks noChangeArrowheads="1"/>
            </p:cNvSpPr>
            <p:nvPr/>
          </p:nvSpPr>
          <p:spPr bwMode="auto">
            <a:xfrm>
              <a:off x="2160" y="1584"/>
              <a:ext cx="459" cy="212"/>
            </a:xfrm>
            <a:prstGeom prst="rect">
              <a:avLst/>
            </a:prstGeom>
            <a:noFill/>
            <a:ln w="9525">
              <a:noFill/>
              <a:miter lim="800000"/>
              <a:headEnd/>
              <a:tailEnd/>
            </a:ln>
          </p:spPr>
          <p:txBody>
            <a:bodyPr wrap="none">
              <a:spAutoFit/>
            </a:bodyPr>
            <a:lstStyle/>
            <a:p>
              <a:r>
                <a:rPr lang="fr-CA" sz="1600">
                  <a:latin typeface="Times New Roman" pitchFamily="18" charset="0"/>
                </a:rPr>
                <a:t>cellule</a:t>
              </a:r>
            </a:p>
          </p:txBody>
        </p:sp>
      </p:grpSp>
      <p:grpSp>
        <p:nvGrpSpPr>
          <p:cNvPr id="12" name="Group 141"/>
          <p:cNvGrpSpPr>
            <a:grpSpLocks/>
          </p:cNvGrpSpPr>
          <p:nvPr/>
        </p:nvGrpSpPr>
        <p:grpSpPr bwMode="auto">
          <a:xfrm>
            <a:off x="5410200" y="3962400"/>
            <a:ext cx="2057400" cy="1784350"/>
            <a:chOff x="2304" y="2928"/>
            <a:chExt cx="1296" cy="1124"/>
          </a:xfrm>
        </p:grpSpPr>
        <p:sp>
          <p:nvSpPr>
            <p:cNvPr id="1051" name="Oval 142"/>
            <p:cNvSpPr>
              <a:spLocks noChangeArrowheads="1"/>
            </p:cNvSpPr>
            <p:nvPr/>
          </p:nvSpPr>
          <p:spPr bwMode="auto">
            <a:xfrm>
              <a:off x="2928" y="3648"/>
              <a:ext cx="672" cy="178"/>
            </a:xfrm>
            <a:prstGeom prst="ellipse">
              <a:avLst/>
            </a:prstGeom>
            <a:solidFill>
              <a:schemeClr val="hlink"/>
            </a:solidFill>
            <a:ln w="9525">
              <a:solidFill>
                <a:schemeClr val="tx1"/>
              </a:solidFill>
              <a:round/>
              <a:headEnd/>
              <a:tailEnd/>
            </a:ln>
          </p:spPr>
          <p:txBody>
            <a:bodyPr wrap="none" anchor="ctr"/>
            <a:lstStyle/>
            <a:p>
              <a:endParaRPr lang="en-US"/>
            </a:p>
          </p:txBody>
        </p:sp>
        <p:grpSp>
          <p:nvGrpSpPr>
            <p:cNvPr id="1052" name="Group 143"/>
            <p:cNvGrpSpPr>
              <a:grpSpLocks/>
            </p:cNvGrpSpPr>
            <p:nvPr/>
          </p:nvGrpSpPr>
          <p:grpSpPr bwMode="auto">
            <a:xfrm>
              <a:off x="3120" y="3408"/>
              <a:ext cx="127" cy="305"/>
              <a:chOff x="1696" y="1675"/>
              <a:chExt cx="374" cy="1150"/>
            </a:xfrm>
          </p:grpSpPr>
          <p:grpSp>
            <p:nvGrpSpPr>
              <p:cNvPr id="1056" name="Group 144"/>
              <p:cNvGrpSpPr>
                <a:grpSpLocks/>
              </p:cNvGrpSpPr>
              <p:nvPr/>
            </p:nvGrpSpPr>
            <p:grpSpPr bwMode="auto">
              <a:xfrm>
                <a:off x="1698" y="2068"/>
                <a:ext cx="372" cy="757"/>
                <a:chOff x="1698" y="2068"/>
                <a:chExt cx="372" cy="757"/>
              </a:xfrm>
            </p:grpSpPr>
            <p:grpSp>
              <p:nvGrpSpPr>
                <p:cNvPr id="1064" name="Group 145"/>
                <p:cNvGrpSpPr>
                  <a:grpSpLocks/>
                </p:cNvGrpSpPr>
                <p:nvPr/>
              </p:nvGrpSpPr>
              <p:grpSpPr bwMode="auto">
                <a:xfrm>
                  <a:off x="1698" y="2090"/>
                  <a:ext cx="241" cy="730"/>
                  <a:chOff x="1698" y="2090"/>
                  <a:chExt cx="241" cy="730"/>
                </a:xfrm>
              </p:grpSpPr>
              <p:sp>
                <p:nvSpPr>
                  <p:cNvPr id="1072" name="Line 146"/>
                  <p:cNvSpPr>
                    <a:spLocks noChangeShapeType="1"/>
                  </p:cNvSpPr>
                  <p:nvPr/>
                </p:nvSpPr>
                <p:spPr bwMode="auto">
                  <a:xfrm>
                    <a:off x="1795" y="2091"/>
                    <a:ext cx="86" cy="1"/>
                  </a:xfrm>
                  <a:prstGeom prst="line">
                    <a:avLst/>
                  </a:prstGeom>
                  <a:noFill/>
                  <a:ln w="17463">
                    <a:solidFill>
                      <a:srgbClr val="C0C0C0"/>
                    </a:solidFill>
                    <a:round/>
                    <a:headEnd/>
                    <a:tailEnd/>
                  </a:ln>
                </p:spPr>
                <p:txBody>
                  <a:bodyPr/>
                  <a:lstStyle/>
                  <a:p>
                    <a:endParaRPr lang="en-US"/>
                  </a:p>
                </p:txBody>
              </p:sp>
              <p:sp>
                <p:nvSpPr>
                  <p:cNvPr id="1073" name="Line 147"/>
                  <p:cNvSpPr>
                    <a:spLocks noChangeShapeType="1"/>
                  </p:cNvSpPr>
                  <p:nvPr/>
                </p:nvSpPr>
                <p:spPr bwMode="auto">
                  <a:xfrm flipV="1">
                    <a:off x="1768" y="2098"/>
                    <a:ext cx="109" cy="150"/>
                  </a:xfrm>
                  <a:prstGeom prst="line">
                    <a:avLst/>
                  </a:prstGeom>
                  <a:noFill/>
                  <a:ln w="17463">
                    <a:solidFill>
                      <a:srgbClr val="C0C0C0"/>
                    </a:solidFill>
                    <a:round/>
                    <a:headEnd/>
                    <a:tailEnd/>
                  </a:ln>
                </p:spPr>
                <p:txBody>
                  <a:bodyPr/>
                  <a:lstStyle/>
                  <a:p>
                    <a:endParaRPr lang="en-US"/>
                  </a:p>
                </p:txBody>
              </p:sp>
              <p:sp>
                <p:nvSpPr>
                  <p:cNvPr id="1074" name="Line 148"/>
                  <p:cNvSpPr>
                    <a:spLocks noChangeShapeType="1"/>
                  </p:cNvSpPr>
                  <p:nvPr/>
                </p:nvSpPr>
                <p:spPr bwMode="auto">
                  <a:xfrm>
                    <a:off x="1765" y="2252"/>
                    <a:ext cx="150" cy="326"/>
                  </a:xfrm>
                  <a:prstGeom prst="line">
                    <a:avLst/>
                  </a:prstGeom>
                  <a:noFill/>
                  <a:ln w="17463">
                    <a:solidFill>
                      <a:srgbClr val="C0C0C0"/>
                    </a:solidFill>
                    <a:round/>
                    <a:headEnd/>
                    <a:tailEnd/>
                  </a:ln>
                </p:spPr>
                <p:txBody>
                  <a:bodyPr/>
                  <a:lstStyle/>
                  <a:p>
                    <a:endParaRPr lang="en-US"/>
                  </a:p>
                </p:txBody>
              </p:sp>
              <p:sp>
                <p:nvSpPr>
                  <p:cNvPr id="1075" name="Line 149"/>
                  <p:cNvSpPr>
                    <a:spLocks noChangeShapeType="1"/>
                  </p:cNvSpPr>
                  <p:nvPr/>
                </p:nvSpPr>
                <p:spPr bwMode="auto">
                  <a:xfrm flipV="1">
                    <a:off x="1698" y="2570"/>
                    <a:ext cx="215" cy="247"/>
                  </a:xfrm>
                  <a:prstGeom prst="line">
                    <a:avLst/>
                  </a:prstGeom>
                  <a:noFill/>
                  <a:ln w="17463">
                    <a:solidFill>
                      <a:srgbClr val="C0C0C0"/>
                    </a:solidFill>
                    <a:round/>
                    <a:headEnd/>
                    <a:tailEnd/>
                  </a:ln>
                </p:spPr>
                <p:txBody>
                  <a:bodyPr/>
                  <a:lstStyle/>
                  <a:p>
                    <a:endParaRPr lang="en-US"/>
                  </a:p>
                </p:txBody>
              </p:sp>
              <p:sp>
                <p:nvSpPr>
                  <p:cNvPr id="1076" name="Line 150"/>
                  <p:cNvSpPr>
                    <a:spLocks noChangeShapeType="1"/>
                  </p:cNvSpPr>
                  <p:nvPr/>
                </p:nvSpPr>
                <p:spPr bwMode="auto">
                  <a:xfrm>
                    <a:off x="1730" y="2573"/>
                    <a:ext cx="209" cy="247"/>
                  </a:xfrm>
                  <a:prstGeom prst="line">
                    <a:avLst/>
                  </a:prstGeom>
                  <a:noFill/>
                  <a:ln w="17463">
                    <a:solidFill>
                      <a:srgbClr val="C0C0C0"/>
                    </a:solidFill>
                    <a:round/>
                    <a:headEnd/>
                    <a:tailEnd/>
                  </a:ln>
                </p:spPr>
                <p:txBody>
                  <a:bodyPr/>
                  <a:lstStyle/>
                  <a:p>
                    <a:endParaRPr lang="en-US"/>
                  </a:p>
                </p:txBody>
              </p:sp>
              <p:sp>
                <p:nvSpPr>
                  <p:cNvPr id="1077" name="Line 151"/>
                  <p:cNvSpPr>
                    <a:spLocks noChangeShapeType="1"/>
                  </p:cNvSpPr>
                  <p:nvPr/>
                </p:nvSpPr>
                <p:spPr bwMode="auto">
                  <a:xfrm flipV="1">
                    <a:off x="1725" y="2253"/>
                    <a:ext cx="166" cy="317"/>
                  </a:xfrm>
                  <a:prstGeom prst="line">
                    <a:avLst/>
                  </a:prstGeom>
                  <a:noFill/>
                  <a:ln w="17463">
                    <a:solidFill>
                      <a:srgbClr val="C0C0C0"/>
                    </a:solidFill>
                    <a:round/>
                    <a:headEnd/>
                    <a:tailEnd/>
                  </a:ln>
                </p:spPr>
                <p:txBody>
                  <a:bodyPr/>
                  <a:lstStyle/>
                  <a:p>
                    <a:endParaRPr lang="en-US"/>
                  </a:p>
                </p:txBody>
              </p:sp>
              <p:sp>
                <p:nvSpPr>
                  <p:cNvPr id="1078" name="Line 152"/>
                  <p:cNvSpPr>
                    <a:spLocks noChangeShapeType="1"/>
                  </p:cNvSpPr>
                  <p:nvPr/>
                </p:nvSpPr>
                <p:spPr bwMode="auto">
                  <a:xfrm>
                    <a:off x="1795" y="2090"/>
                    <a:ext cx="100" cy="172"/>
                  </a:xfrm>
                  <a:prstGeom prst="line">
                    <a:avLst/>
                  </a:prstGeom>
                  <a:noFill/>
                  <a:ln w="17463">
                    <a:solidFill>
                      <a:srgbClr val="C0C0C0"/>
                    </a:solidFill>
                    <a:round/>
                    <a:headEnd/>
                    <a:tailEnd/>
                  </a:ln>
                </p:spPr>
                <p:txBody>
                  <a:bodyPr/>
                  <a:lstStyle/>
                  <a:p>
                    <a:endParaRPr lang="en-US"/>
                  </a:p>
                </p:txBody>
              </p:sp>
            </p:grpSp>
            <p:sp>
              <p:nvSpPr>
                <p:cNvPr id="1065" name="Line 153"/>
                <p:cNvSpPr>
                  <a:spLocks noChangeShapeType="1"/>
                </p:cNvSpPr>
                <p:nvPr/>
              </p:nvSpPr>
              <p:spPr bwMode="auto">
                <a:xfrm flipV="1">
                  <a:off x="1933" y="2523"/>
                  <a:ext cx="89" cy="302"/>
                </a:xfrm>
                <a:prstGeom prst="line">
                  <a:avLst/>
                </a:prstGeom>
                <a:noFill/>
                <a:ln w="17463">
                  <a:solidFill>
                    <a:srgbClr val="C0C0C0"/>
                  </a:solidFill>
                  <a:round/>
                  <a:headEnd/>
                  <a:tailEnd/>
                </a:ln>
              </p:spPr>
              <p:txBody>
                <a:bodyPr/>
                <a:lstStyle/>
                <a:p>
                  <a:endParaRPr lang="en-US"/>
                </a:p>
              </p:txBody>
            </p:sp>
            <p:sp>
              <p:nvSpPr>
                <p:cNvPr id="1066" name="Line 154"/>
                <p:cNvSpPr>
                  <a:spLocks noChangeShapeType="1"/>
                </p:cNvSpPr>
                <p:nvPr/>
              </p:nvSpPr>
              <p:spPr bwMode="auto">
                <a:xfrm>
                  <a:off x="1898" y="2258"/>
                  <a:ext cx="126" cy="270"/>
                </a:xfrm>
                <a:prstGeom prst="line">
                  <a:avLst/>
                </a:prstGeom>
                <a:noFill/>
                <a:ln w="17463">
                  <a:solidFill>
                    <a:srgbClr val="C0C0C0"/>
                  </a:solidFill>
                  <a:round/>
                  <a:headEnd/>
                  <a:tailEnd/>
                </a:ln>
              </p:spPr>
              <p:txBody>
                <a:bodyPr/>
                <a:lstStyle/>
                <a:p>
                  <a:endParaRPr lang="en-US"/>
                </a:p>
              </p:txBody>
            </p:sp>
            <p:sp>
              <p:nvSpPr>
                <p:cNvPr id="1067" name="Line 155"/>
                <p:cNvSpPr>
                  <a:spLocks noChangeShapeType="1"/>
                </p:cNvSpPr>
                <p:nvPr/>
              </p:nvSpPr>
              <p:spPr bwMode="auto">
                <a:xfrm flipV="1">
                  <a:off x="1899" y="2072"/>
                  <a:ext cx="30" cy="187"/>
                </a:xfrm>
                <a:prstGeom prst="line">
                  <a:avLst/>
                </a:prstGeom>
                <a:noFill/>
                <a:ln w="17463">
                  <a:solidFill>
                    <a:srgbClr val="C0C0C0"/>
                  </a:solidFill>
                  <a:round/>
                  <a:headEnd/>
                  <a:tailEnd/>
                </a:ln>
              </p:spPr>
              <p:txBody>
                <a:bodyPr/>
                <a:lstStyle/>
                <a:p>
                  <a:endParaRPr lang="en-US"/>
                </a:p>
              </p:txBody>
            </p:sp>
            <p:sp>
              <p:nvSpPr>
                <p:cNvPr id="1068" name="Line 156"/>
                <p:cNvSpPr>
                  <a:spLocks noChangeShapeType="1"/>
                </p:cNvSpPr>
                <p:nvPr/>
              </p:nvSpPr>
              <p:spPr bwMode="auto">
                <a:xfrm flipV="1">
                  <a:off x="1884" y="2068"/>
                  <a:ext cx="51" cy="27"/>
                </a:xfrm>
                <a:prstGeom prst="line">
                  <a:avLst/>
                </a:prstGeom>
                <a:noFill/>
                <a:ln w="17463">
                  <a:solidFill>
                    <a:srgbClr val="C0C0C0"/>
                  </a:solidFill>
                  <a:round/>
                  <a:headEnd/>
                  <a:tailEnd/>
                </a:ln>
              </p:spPr>
              <p:txBody>
                <a:bodyPr/>
                <a:lstStyle/>
                <a:p>
                  <a:endParaRPr lang="en-US"/>
                </a:p>
              </p:txBody>
            </p:sp>
            <p:sp>
              <p:nvSpPr>
                <p:cNvPr id="1069" name="Line 157"/>
                <p:cNvSpPr>
                  <a:spLocks noChangeShapeType="1"/>
                </p:cNvSpPr>
                <p:nvPr/>
              </p:nvSpPr>
              <p:spPr bwMode="auto">
                <a:xfrm>
                  <a:off x="1884" y="2093"/>
                  <a:ext cx="78" cy="136"/>
                </a:xfrm>
                <a:prstGeom prst="line">
                  <a:avLst/>
                </a:prstGeom>
                <a:noFill/>
                <a:ln w="17463">
                  <a:solidFill>
                    <a:srgbClr val="C0C0C0"/>
                  </a:solidFill>
                  <a:round/>
                  <a:headEnd/>
                  <a:tailEnd/>
                </a:ln>
              </p:spPr>
              <p:txBody>
                <a:bodyPr/>
                <a:lstStyle/>
                <a:p>
                  <a:endParaRPr lang="en-US"/>
                </a:p>
              </p:txBody>
            </p:sp>
            <p:sp>
              <p:nvSpPr>
                <p:cNvPr id="1070" name="Line 158"/>
                <p:cNvSpPr>
                  <a:spLocks noChangeShapeType="1"/>
                </p:cNvSpPr>
                <p:nvPr/>
              </p:nvSpPr>
              <p:spPr bwMode="auto">
                <a:xfrm flipV="1">
                  <a:off x="1921" y="2229"/>
                  <a:ext cx="34" cy="345"/>
                </a:xfrm>
                <a:prstGeom prst="line">
                  <a:avLst/>
                </a:prstGeom>
                <a:noFill/>
                <a:ln w="17463">
                  <a:solidFill>
                    <a:srgbClr val="C0C0C0"/>
                  </a:solidFill>
                  <a:round/>
                  <a:headEnd/>
                  <a:tailEnd/>
                </a:ln>
              </p:spPr>
              <p:txBody>
                <a:bodyPr/>
                <a:lstStyle/>
                <a:p>
                  <a:endParaRPr lang="en-US"/>
                </a:p>
              </p:txBody>
            </p:sp>
            <p:sp>
              <p:nvSpPr>
                <p:cNvPr id="1071" name="Line 159"/>
                <p:cNvSpPr>
                  <a:spLocks noChangeShapeType="1"/>
                </p:cNvSpPr>
                <p:nvPr/>
              </p:nvSpPr>
              <p:spPr bwMode="auto">
                <a:xfrm>
                  <a:off x="1921" y="2572"/>
                  <a:ext cx="149" cy="162"/>
                </a:xfrm>
                <a:prstGeom prst="line">
                  <a:avLst/>
                </a:prstGeom>
                <a:noFill/>
                <a:ln w="17463">
                  <a:solidFill>
                    <a:srgbClr val="C0C0C0"/>
                  </a:solidFill>
                  <a:round/>
                  <a:headEnd/>
                  <a:tailEnd/>
                </a:ln>
              </p:spPr>
              <p:txBody>
                <a:bodyPr/>
                <a:lstStyle/>
                <a:p>
                  <a:endParaRPr lang="en-US"/>
                </a:p>
              </p:txBody>
            </p:sp>
          </p:grpSp>
          <p:grpSp>
            <p:nvGrpSpPr>
              <p:cNvPr id="1057" name="Group 160"/>
              <p:cNvGrpSpPr>
                <a:grpSpLocks/>
              </p:cNvGrpSpPr>
              <p:nvPr/>
            </p:nvGrpSpPr>
            <p:grpSpPr bwMode="auto">
              <a:xfrm>
                <a:off x="1696" y="1712"/>
                <a:ext cx="365" cy="1106"/>
                <a:chOff x="1696" y="1712"/>
                <a:chExt cx="365" cy="1106"/>
              </a:xfrm>
            </p:grpSpPr>
            <p:sp>
              <p:nvSpPr>
                <p:cNvPr id="1059" name="Line 161"/>
                <p:cNvSpPr>
                  <a:spLocks noChangeShapeType="1"/>
                </p:cNvSpPr>
                <p:nvPr/>
              </p:nvSpPr>
              <p:spPr bwMode="auto">
                <a:xfrm flipV="1">
                  <a:off x="1696" y="1712"/>
                  <a:ext cx="144" cy="1096"/>
                </a:xfrm>
                <a:prstGeom prst="line">
                  <a:avLst/>
                </a:prstGeom>
                <a:noFill/>
                <a:ln w="50800">
                  <a:solidFill>
                    <a:srgbClr val="C0C0C0"/>
                  </a:solidFill>
                  <a:round/>
                  <a:headEnd/>
                  <a:tailEnd/>
                </a:ln>
              </p:spPr>
              <p:txBody>
                <a:bodyPr/>
                <a:lstStyle/>
                <a:p>
                  <a:endParaRPr lang="en-US"/>
                </a:p>
              </p:txBody>
            </p:sp>
            <p:sp>
              <p:nvSpPr>
                <p:cNvPr id="1060" name="Line 162"/>
                <p:cNvSpPr>
                  <a:spLocks noChangeShapeType="1"/>
                </p:cNvSpPr>
                <p:nvPr/>
              </p:nvSpPr>
              <p:spPr bwMode="auto">
                <a:xfrm>
                  <a:off x="1843" y="1743"/>
                  <a:ext cx="93" cy="1075"/>
                </a:xfrm>
                <a:prstGeom prst="line">
                  <a:avLst/>
                </a:prstGeom>
                <a:noFill/>
                <a:ln w="50800">
                  <a:solidFill>
                    <a:srgbClr val="C0C0C0"/>
                  </a:solidFill>
                  <a:round/>
                  <a:headEnd/>
                  <a:tailEnd/>
                </a:ln>
              </p:spPr>
              <p:txBody>
                <a:bodyPr/>
                <a:lstStyle/>
                <a:p>
                  <a:endParaRPr lang="en-US"/>
                </a:p>
              </p:txBody>
            </p:sp>
            <p:sp>
              <p:nvSpPr>
                <p:cNvPr id="1061" name="Line 163"/>
                <p:cNvSpPr>
                  <a:spLocks noChangeShapeType="1"/>
                </p:cNvSpPr>
                <p:nvPr/>
              </p:nvSpPr>
              <p:spPr bwMode="auto">
                <a:xfrm flipV="1">
                  <a:off x="1935" y="2725"/>
                  <a:ext cx="124" cy="88"/>
                </a:xfrm>
                <a:prstGeom prst="line">
                  <a:avLst/>
                </a:prstGeom>
                <a:noFill/>
                <a:ln w="50800">
                  <a:solidFill>
                    <a:srgbClr val="C0C0C0"/>
                  </a:solidFill>
                  <a:round/>
                  <a:headEnd/>
                  <a:tailEnd/>
                </a:ln>
              </p:spPr>
              <p:txBody>
                <a:bodyPr/>
                <a:lstStyle/>
                <a:p>
                  <a:endParaRPr lang="en-US"/>
                </a:p>
              </p:txBody>
            </p:sp>
            <p:sp>
              <p:nvSpPr>
                <p:cNvPr id="1062" name="Line 164"/>
                <p:cNvSpPr>
                  <a:spLocks noChangeShapeType="1"/>
                </p:cNvSpPr>
                <p:nvPr/>
              </p:nvSpPr>
              <p:spPr bwMode="auto">
                <a:xfrm>
                  <a:off x="1861" y="1735"/>
                  <a:ext cx="200" cy="998"/>
                </a:xfrm>
                <a:prstGeom prst="line">
                  <a:avLst/>
                </a:prstGeom>
                <a:noFill/>
                <a:ln w="50800">
                  <a:solidFill>
                    <a:srgbClr val="C0C0C0"/>
                  </a:solidFill>
                  <a:round/>
                  <a:headEnd/>
                  <a:tailEnd/>
                </a:ln>
              </p:spPr>
              <p:txBody>
                <a:bodyPr/>
                <a:lstStyle/>
                <a:p>
                  <a:endParaRPr lang="en-US"/>
                </a:p>
              </p:txBody>
            </p:sp>
            <p:sp>
              <p:nvSpPr>
                <p:cNvPr id="1063" name="Line 165"/>
                <p:cNvSpPr>
                  <a:spLocks noChangeShapeType="1"/>
                </p:cNvSpPr>
                <p:nvPr/>
              </p:nvSpPr>
              <p:spPr bwMode="auto">
                <a:xfrm>
                  <a:off x="1697" y="2809"/>
                  <a:ext cx="242" cy="5"/>
                </a:xfrm>
                <a:prstGeom prst="line">
                  <a:avLst/>
                </a:prstGeom>
                <a:noFill/>
                <a:ln w="50800">
                  <a:solidFill>
                    <a:srgbClr val="C0C0C0"/>
                  </a:solidFill>
                  <a:round/>
                  <a:headEnd/>
                  <a:tailEnd/>
                </a:ln>
              </p:spPr>
              <p:txBody>
                <a:bodyPr/>
                <a:lstStyle/>
                <a:p>
                  <a:endParaRPr lang="en-US"/>
                </a:p>
              </p:txBody>
            </p:sp>
          </p:grpSp>
          <p:sp>
            <p:nvSpPr>
              <p:cNvPr id="1058" name="Oval 166"/>
              <p:cNvSpPr>
                <a:spLocks noChangeArrowheads="1"/>
              </p:cNvSpPr>
              <p:nvPr/>
            </p:nvSpPr>
            <p:spPr bwMode="auto">
              <a:xfrm>
                <a:off x="1804" y="1675"/>
                <a:ext cx="103" cy="134"/>
              </a:xfrm>
              <a:prstGeom prst="ellipse">
                <a:avLst/>
              </a:prstGeom>
              <a:solidFill>
                <a:srgbClr val="FFFF00"/>
              </a:solidFill>
              <a:ln w="9525">
                <a:noFill/>
                <a:round/>
                <a:headEnd/>
                <a:tailEnd/>
              </a:ln>
            </p:spPr>
            <p:txBody>
              <a:bodyPr/>
              <a:lstStyle/>
              <a:p>
                <a:endParaRPr lang="en-US"/>
              </a:p>
            </p:txBody>
          </p:sp>
        </p:grpSp>
        <p:sp>
          <p:nvSpPr>
            <p:cNvPr id="1053" name="Line 167"/>
            <p:cNvSpPr>
              <a:spLocks noChangeShapeType="1"/>
            </p:cNvSpPr>
            <p:nvPr/>
          </p:nvSpPr>
          <p:spPr bwMode="auto">
            <a:xfrm flipH="1" flipV="1">
              <a:off x="2304" y="3024"/>
              <a:ext cx="624" cy="720"/>
            </a:xfrm>
            <a:prstGeom prst="line">
              <a:avLst/>
            </a:prstGeom>
            <a:noFill/>
            <a:ln w="9525">
              <a:solidFill>
                <a:schemeClr val="tx1"/>
              </a:solidFill>
              <a:prstDash val="dash"/>
              <a:round/>
              <a:headEnd/>
              <a:tailEnd/>
            </a:ln>
          </p:spPr>
          <p:txBody>
            <a:bodyPr/>
            <a:lstStyle/>
            <a:p>
              <a:endParaRPr lang="en-US"/>
            </a:p>
          </p:txBody>
        </p:sp>
        <p:sp>
          <p:nvSpPr>
            <p:cNvPr id="1054" name="Line 168"/>
            <p:cNvSpPr>
              <a:spLocks noChangeShapeType="1"/>
            </p:cNvSpPr>
            <p:nvPr/>
          </p:nvSpPr>
          <p:spPr bwMode="auto">
            <a:xfrm flipH="1" flipV="1">
              <a:off x="2496" y="2928"/>
              <a:ext cx="1104" cy="816"/>
            </a:xfrm>
            <a:prstGeom prst="line">
              <a:avLst/>
            </a:prstGeom>
            <a:noFill/>
            <a:ln w="9525">
              <a:solidFill>
                <a:schemeClr val="tx1"/>
              </a:solidFill>
              <a:prstDash val="dash"/>
              <a:round/>
              <a:headEnd/>
              <a:tailEnd/>
            </a:ln>
          </p:spPr>
          <p:txBody>
            <a:bodyPr/>
            <a:lstStyle/>
            <a:p>
              <a:endParaRPr lang="en-US"/>
            </a:p>
          </p:txBody>
        </p:sp>
        <p:sp>
          <p:nvSpPr>
            <p:cNvPr id="1055" name="Text Box 169"/>
            <p:cNvSpPr txBox="1">
              <a:spLocks noChangeArrowheads="1"/>
            </p:cNvSpPr>
            <p:nvPr/>
          </p:nvSpPr>
          <p:spPr bwMode="auto">
            <a:xfrm>
              <a:off x="3072" y="3840"/>
              <a:ext cx="459" cy="212"/>
            </a:xfrm>
            <a:prstGeom prst="rect">
              <a:avLst/>
            </a:prstGeom>
            <a:noFill/>
            <a:ln w="9525">
              <a:noFill/>
              <a:miter lim="800000"/>
              <a:headEnd/>
              <a:tailEnd/>
            </a:ln>
          </p:spPr>
          <p:txBody>
            <a:bodyPr wrap="none">
              <a:spAutoFit/>
            </a:bodyPr>
            <a:lstStyle/>
            <a:p>
              <a:r>
                <a:rPr lang="fr-CA" sz="1600">
                  <a:latin typeface="Times New Roman" pitchFamily="18" charset="0"/>
                </a:rPr>
                <a:t>cellule</a:t>
              </a:r>
            </a:p>
          </p:txBody>
        </p:sp>
      </p:grpSp>
      <p:grpSp>
        <p:nvGrpSpPr>
          <p:cNvPr id="17" name="Group 170"/>
          <p:cNvGrpSpPr>
            <a:grpSpLocks/>
          </p:cNvGrpSpPr>
          <p:nvPr/>
        </p:nvGrpSpPr>
        <p:grpSpPr bwMode="auto">
          <a:xfrm>
            <a:off x="3733800" y="3657600"/>
            <a:ext cx="1681163" cy="1841500"/>
            <a:chOff x="1248" y="2736"/>
            <a:chExt cx="1059" cy="1160"/>
          </a:xfrm>
        </p:grpSpPr>
        <p:sp>
          <p:nvSpPr>
            <p:cNvPr id="1046" name="Text Box 171"/>
            <p:cNvSpPr txBox="1">
              <a:spLocks noChangeArrowheads="1"/>
            </p:cNvSpPr>
            <p:nvPr/>
          </p:nvSpPr>
          <p:spPr bwMode="auto">
            <a:xfrm>
              <a:off x="1920" y="2784"/>
              <a:ext cx="99" cy="120"/>
            </a:xfrm>
            <a:prstGeom prst="rect">
              <a:avLst/>
            </a:prstGeom>
            <a:noFill/>
            <a:ln w="9525">
              <a:noFill/>
              <a:miter lim="800000"/>
              <a:headEnd/>
              <a:tailEnd/>
            </a:ln>
          </p:spPr>
          <p:txBody>
            <a:bodyPr lIns="0" tIns="0" rIns="0" bIns="0"/>
            <a:lstStyle/>
            <a:p>
              <a:pPr algn="ctr" eaLnBrk="0" hangingPunct="0"/>
              <a:r>
                <a:rPr lang="fr-CA" sz="1200">
                  <a:latin typeface="Times New Roman" pitchFamily="18" charset="0"/>
                </a:rPr>
                <a:t>C</a:t>
              </a:r>
            </a:p>
          </p:txBody>
        </p:sp>
        <p:sp>
          <p:nvSpPr>
            <p:cNvPr id="1047" name="Text Box 172"/>
            <p:cNvSpPr txBox="1">
              <a:spLocks noChangeArrowheads="1"/>
            </p:cNvSpPr>
            <p:nvPr/>
          </p:nvSpPr>
          <p:spPr bwMode="auto">
            <a:xfrm>
              <a:off x="2208" y="2736"/>
              <a:ext cx="99" cy="120"/>
            </a:xfrm>
            <a:prstGeom prst="rect">
              <a:avLst/>
            </a:prstGeom>
            <a:noFill/>
            <a:ln w="9525">
              <a:noFill/>
              <a:miter lim="800000"/>
              <a:headEnd/>
              <a:tailEnd/>
            </a:ln>
          </p:spPr>
          <p:txBody>
            <a:bodyPr lIns="0" tIns="0" rIns="0" bIns="0"/>
            <a:lstStyle/>
            <a:p>
              <a:pPr algn="ctr" eaLnBrk="0" hangingPunct="0"/>
              <a:r>
                <a:rPr lang="fr-CA" sz="1200">
                  <a:latin typeface="Times New Roman" pitchFamily="18" charset="0"/>
                </a:rPr>
                <a:t>D</a:t>
              </a:r>
            </a:p>
          </p:txBody>
        </p:sp>
        <p:sp>
          <p:nvSpPr>
            <p:cNvPr id="1048" name="Line 173"/>
            <p:cNvSpPr>
              <a:spLocks noChangeShapeType="1"/>
            </p:cNvSpPr>
            <p:nvPr/>
          </p:nvSpPr>
          <p:spPr bwMode="auto">
            <a:xfrm flipH="1">
              <a:off x="1584" y="2880"/>
              <a:ext cx="336" cy="790"/>
            </a:xfrm>
            <a:prstGeom prst="line">
              <a:avLst/>
            </a:prstGeom>
            <a:noFill/>
            <a:ln w="9525">
              <a:solidFill>
                <a:schemeClr val="tx1"/>
              </a:solidFill>
              <a:round/>
              <a:headEnd/>
              <a:tailEnd/>
            </a:ln>
          </p:spPr>
          <p:txBody>
            <a:bodyPr lIns="0" tIns="0" rIns="0" bIns="0"/>
            <a:lstStyle/>
            <a:p>
              <a:endParaRPr lang="en-US"/>
            </a:p>
          </p:txBody>
        </p:sp>
        <p:sp>
          <p:nvSpPr>
            <p:cNvPr id="1049" name="Line 174"/>
            <p:cNvSpPr>
              <a:spLocks noChangeShapeType="1"/>
            </p:cNvSpPr>
            <p:nvPr/>
          </p:nvSpPr>
          <p:spPr bwMode="auto">
            <a:xfrm flipH="1">
              <a:off x="1584" y="2832"/>
              <a:ext cx="672" cy="849"/>
            </a:xfrm>
            <a:prstGeom prst="line">
              <a:avLst/>
            </a:prstGeom>
            <a:noFill/>
            <a:ln w="9525">
              <a:solidFill>
                <a:schemeClr val="tx1"/>
              </a:solidFill>
              <a:round/>
              <a:headEnd/>
              <a:tailEnd/>
            </a:ln>
          </p:spPr>
          <p:txBody>
            <a:bodyPr lIns="0" tIns="0" rIns="0" bIns="0"/>
            <a:lstStyle/>
            <a:p>
              <a:endParaRPr lang="en-US"/>
            </a:p>
          </p:txBody>
        </p:sp>
        <p:sp>
          <p:nvSpPr>
            <p:cNvPr id="1050" name="Text Box 175"/>
            <p:cNvSpPr txBox="1">
              <a:spLocks noChangeArrowheads="1"/>
            </p:cNvSpPr>
            <p:nvPr/>
          </p:nvSpPr>
          <p:spPr bwMode="auto">
            <a:xfrm>
              <a:off x="1248" y="3665"/>
              <a:ext cx="1016" cy="231"/>
            </a:xfrm>
            <a:prstGeom prst="rect">
              <a:avLst/>
            </a:prstGeom>
            <a:noFill/>
            <a:ln w="9525">
              <a:noFill/>
              <a:miter lim="800000"/>
              <a:headEnd/>
              <a:tailEnd/>
            </a:ln>
          </p:spPr>
          <p:txBody>
            <a:bodyPr wrap="none">
              <a:spAutoFit/>
            </a:bodyPr>
            <a:lstStyle/>
            <a:p>
              <a:r>
                <a:rPr lang="fr-CA" sz="1800">
                  <a:latin typeface="Times New Roman" pitchFamily="18" charset="0"/>
                </a:rPr>
                <a:t>Commutateur 2</a:t>
              </a:r>
            </a:p>
          </p:txBody>
        </p:sp>
      </p:grpSp>
      <p:grpSp>
        <p:nvGrpSpPr>
          <p:cNvPr id="18" name="Group 176"/>
          <p:cNvGrpSpPr>
            <a:grpSpLocks/>
          </p:cNvGrpSpPr>
          <p:nvPr/>
        </p:nvGrpSpPr>
        <p:grpSpPr bwMode="auto">
          <a:xfrm>
            <a:off x="2590800" y="1817688"/>
            <a:ext cx="2671763" cy="1611312"/>
            <a:chOff x="528" y="1601"/>
            <a:chExt cx="1683" cy="1015"/>
          </a:xfrm>
        </p:grpSpPr>
        <p:sp>
          <p:nvSpPr>
            <p:cNvPr id="1041" name="Text Box 177"/>
            <p:cNvSpPr txBox="1">
              <a:spLocks noChangeArrowheads="1"/>
            </p:cNvSpPr>
            <p:nvPr/>
          </p:nvSpPr>
          <p:spPr bwMode="auto">
            <a:xfrm>
              <a:off x="2112" y="2446"/>
              <a:ext cx="99" cy="120"/>
            </a:xfrm>
            <a:prstGeom prst="rect">
              <a:avLst/>
            </a:prstGeom>
            <a:noFill/>
            <a:ln w="9525">
              <a:noFill/>
              <a:miter lim="800000"/>
              <a:headEnd/>
              <a:tailEnd/>
            </a:ln>
          </p:spPr>
          <p:txBody>
            <a:bodyPr lIns="0" tIns="0" rIns="0" bIns="0"/>
            <a:lstStyle/>
            <a:p>
              <a:pPr algn="ctr" eaLnBrk="0" hangingPunct="0"/>
              <a:r>
                <a:rPr lang="fr-CA" sz="1200">
                  <a:latin typeface="Times New Roman" pitchFamily="18" charset="0"/>
                </a:rPr>
                <a:t>B</a:t>
              </a:r>
            </a:p>
          </p:txBody>
        </p:sp>
        <p:sp>
          <p:nvSpPr>
            <p:cNvPr id="1042" name="Line 178"/>
            <p:cNvSpPr>
              <a:spLocks noChangeShapeType="1"/>
            </p:cNvSpPr>
            <p:nvPr/>
          </p:nvSpPr>
          <p:spPr bwMode="auto">
            <a:xfrm>
              <a:off x="928" y="1848"/>
              <a:ext cx="691" cy="658"/>
            </a:xfrm>
            <a:prstGeom prst="line">
              <a:avLst/>
            </a:prstGeom>
            <a:noFill/>
            <a:ln w="9525">
              <a:solidFill>
                <a:schemeClr val="tx1"/>
              </a:solidFill>
              <a:round/>
              <a:headEnd/>
              <a:tailEnd/>
            </a:ln>
          </p:spPr>
          <p:txBody>
            <a:bodyPr lIns="0" tIns="0" rIns="0" bIns="0"/>
            <a:lstStyle/>
            <a:p>
              <a:endParaRPr lang="en-US"/>
            </a:p>
          </p:txBody>
        </p:sp>
        <p:sp>
          <p:nvSpPr>
            <p:cNvPr id="1043" name="Line 179"/>
            <p:cNvSpPr>
              <a:spLocks noChangeShapeType="1"/>
            </p:cNvSpPr>
            <p:nvPr/>
          </p:nvSpPr>
          <p:spPr bwMode="auto">
            <a:xfrm>
              <a:off x="928" y="1848"/>
              <a:ext cx="1085" cy="598"/>
            </a:xfrm>
            <a:prstGeom prst="line">
              <a:avLst/>
            </a:prstGeom>
            <a:noFill/>
            <a:ln w="9525">
              <a:solidFill>
                <a:schemeClr val="tx1"/>
              </a:solidFill>
              <a:round/>
              <a:headEnd/>
              <a:tailEnd/>
            </a:ln>
          </p:spPr>
          <p:txBody>
            <a:bodyPr lIns="0" tIns="0" rIns="0" bIns="0"/>
            <a:lstStyle/>
            <a:p>
              <a:endParaRPr lang="en-US"/>
            </a:p>
          </p:txBody>
        </p:sp>
        <p:sp>
          <p:nvSpPr>
            <p:cNvPr id="1044" name="Text Box 180"/>
            <p:cNvSpPr txBox="1">
              <a:spLocks noChangeArrowheads="1"/>
            </p:cNvSpPr>
            <p:nvPr/>
          </p:nvSpPr>
          <p:spPr bwMode="auto">
            <a:xfrm>
              <a:off x="1680" y="2496"/>
              <a:ext cx="99" cy="120"/>
            </a:xfrm>
            <a:prstGeom prst="rect">
              <a:avLst/>
            </a:prstGeom>
            <a:noFill/>
            <a:ln w="9525">
              <a:noFill/>
              <a:miter lim="800000"/>
              <a:headEnd/>
              <a:tailEnd/>
            </a:ln>
          </p:spPr>
          <p:txBody>
            <a:bodyPr lIns="0" tIns="0" rIns="0" bIns="0"/>
            <a:lstStyle/>
            <a:p>
              <a:pPr algn="ctr" eaLnBrk="0" hangingPunct="0"/>
              <a:r>
                <a:rPr lang="en-CA" sz="1200">
                  <a:latin typeface="Times New Roman" pitchFamily="18" charset="0"/>
                </a:rPr>
                <a:t>A</a:t>
              </a:r>
              <a:endParaRPr lang="fr-CA" sz="1200">
                <a:latin typeface="Times New Roman" pitchFamily="18" charset="0"/>
              </a:endParaRPr>
            </a:p>
          </p:txBody>
        </p:sp>
        <p:sp>
          <p:nvSpPr>
            <p:cNvPr id="1045" name="Text Box 181"/>
            <p:cNvSpPr txBox="1">
              <a:spLocks noChangeArrowheads="1"/>
            </p:cNvSpPr>
            <p:nvPr/>
          </p:nvSpPr>
          <p:spPr bwMode="auto">
            <a:xfrm>
              <a:off x="528" y="1601"/>
              <a:ext cx="1016" cy="231"/>
            </a:xfrm>
            <a:prstGeom prst="rect">
              <a:avLst/>
            </a:prstGeom>
            <a:noFill/>
            <a:ln w="9525">
              <a:noFill/>
              <a:miter lim="800000"/>
              <a:headEnd/>
              <a:tailEnd/>
            </a:ln>
          </p:spPr>
          <p:txBody>
            <a:bodyPr wrap="none">
              <a:spAutoFit/>
            </a:bodyPr>
            <a:lstStyle/>
            <a:p>
              <a:r>
                <a:rPr lang="fr-CA" sz="1800">
                  <a:latin typeface="Times New Roman" pitchFamily="18" charset="0"/>
                </a:rPr>
                <a:t>Commutateur 1</a:t>
              </a:r>
            </a:p>
          </p:txBody>
        </p:sp>
      </p:grpSp>
      <p:grpSp>
        <p:nvGrpSpPr>
          <p:cNvPr id="19" name="Group 305"/>
          <p:cNvGrpSpPr>
            <a:grpSpLocks/>
          </p:cNvGrpSpPr>
          <p:nvPr/>
        </p:nvGrpSpPr>
        <p:grpSpPr bwMode="auto">
          <a:xfrm>
            <a:off x="3290888" y="5410200"/>
            <a:ext cx="2871787" cy="566738"/>
            <a:chOff x="1152" y="3840"/>
            <a:chExt cx="1809" cy="357"/>
          </a:xfrm>
        </p:grpSpPr>
        <p:grpSp>
          <p:nvGrpSpPr>
            <p:cNvPr id="1035" name="Group 306"/>
            <p:cNvGrpSpPr>
              <a:grpSpLocks/>
            </p:cNvGrpSpPr>
            <p:nvPr/>
          </p:nvGrpSpPr>
          <p:grpSpPr bwMode="auto">
            <a:xfrm>
              <a:off x="1152" y="3888"/>
              <a:ext cx="1809" cy="309"/>
              <a:chOff x="1392" y="3888"/>
              <a:chExt cx="1809" cy="309"/>
            </a:xfrm>
          </p:grpSpPr>
          <p:graphicFrame>
            <p:nvGraphicFramePr>
              <p:cNvPr id="1026" name="Object 307"/>
              <p:cNvGraphicFramePr>
                <a:graphicFrameLocks/>
              </p:cNvGraphicFramePr>
              <p:nvPr/>
            </p:nvGraphicFramePr>
            <p:xfrm>
              <a:off x="1392" y="3888"/>
              <a:ext cx="144" cy="192"/>
            </p:xfrm>
            <a:graphic>
              <a:graphicData uri="http://schemas.openxmlformats.org/presentationml/2006/ole">
                <mc:AlternateContent xmlns:mc="http://schemas.openxmlformats.org/markup-compatibility/2006">
                  <mc:Choice xmlns:v="urn:schemas-microsoft-com:vml" Requires="v">
                    <p:oleObj spid="_x0000_s1063" name="ClipArt" r:id="rId4" imgW="3429000" imgH="4951080" progId="MS_ClipArt_Gallery.2">
                      <p:embed/>
                    </p:oleObj>
                  </mc:Choice>
                  <mc:Fallback>
                    <p:oleObj name="ClipArt" r:id="rId4" imgW="3429000" imgH="4951080" progId="MS_ClipArt_Gallery.2">
                      <p:embed/>
                      <p:pic>
                        <p:nvPicPr>
                          <p:cNvPr id="0" name="Object 30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 y="3888"/>
                            <a:ext cx="14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7" name="Group 308"/>
              <p:cNvGrpSpPr>
                <a:grpSpLocks/>
              </p:cNvGrpSpPr>
              <p:nvPr/>
            </p:nvGrpSpPr>
            <p:grpSpPr bwMode="auto">
              <a:xfrm>
                <a:off x="1584" y="3984"/>
                <a:ext cx="192" cy="213"/>
                <a:chOff x="2257" y="1058"/>
                <a:chExt cx="71" cy="163"/>
              </a:xfrm>
            </p:grpSpPr>
            <p:sp>
              <p:nvSpPr>
                <p:cNvPr id="1039" name="Freeform 309"/>
                <p:cNvSpPr>
                  <a:spLocks/>
                </p:cNvSpPr>
                <p:nvPr/>
              </p:nvSpPr>
              <p:spPr bwMode="auto">
                <a:xfrm>
                  <a:off x="2257" y="1088"/>
                  <a:ext cx="71" cy="133"/>
                </a:xfrm>
                <a:custGeom>
                  <a:avLst/>
                  <a:gdLst>
                    <a:gd name="T0" fmla="*/ 18 w 71"/>
                    <a:gd name="T1" fmla="*/ 0 h 133"/>
                    <a:gd name="T2" fmla="*/ 6 w 71"/>
                    <a:gd name="T3" fmla="*/ 0 h 133"/>
                    <a:gd name="T4" fmla="*/ 6 w 71"/>
                    <a:gd name="T5" fmla="*/ 4 h 133"/>
                    <a:gd name="T6" fmla="*/ 0 w 71"/>
                    <a:gd name="T7" fmla="*/ 69 h 133"/>
                    <a:gd name="T8" fmla="*/ 3 w 71"/>
                    <a:gd name="T9" fmla="*/ 69 h 133"/>
                    <a:gd name="T10" fmla="*/ 6 w 71"/>
                    <a:gd name="T11" fmla="*/ 69 h 133"/>
                    <a:gd name="T12" fmla="*/ 6 w 71"/>
                    <a:gd name="T13" fmla="*/ 62 h 133"/>
                    <a:gd name="T14" fmla="*/ 14 w 71"/>
                    <a:gd name="T15" fmla="*/ 36 h 133"/>
                    <a:gd name="T16" fmla="*/ 18 w 71"/>
                    <a:gd name="T17" fmla="*/ 62 h 133"/>
                    <a:gd name="T18" fmla="*/ 0 w 71"/>
                    <a:gd name="T19" fmla="*/ 132 h 133"/>
                    <a:gd name="T20" fmla="*/ 18 w 71"/>
                    <a:gd name="T21" fmla="*/ 132 h 133"/>
                    <a:gd name="T22" fmla="*/ 33 w 71"/>
                    <a:gd name="T23" fmla="*/ 84 h 133"/>
                    <a:gd name="T24" fmla="*/ 48 w 71"/>
                    <a:gd name="T25" fmla="*/ 132 h 133"/>
                    <a:gd name="T26" fmla="*/ 66 w 71"/>
                    <a:gd name="T27" fmla="*/ 132 h 133"/>
                    <a:gd name="T28" fmla="*/ 48 w 71"/>
                    <a:gd name="T29" fmla="*/ 62 h 133"/>
                    <a:gd name="T30" fmla="*/ 48 w 71"/>
                    <a:gd name="T31" fmla="*/ 36 h 133"/>
                    <a:gd name="T32" fmla="*/ 63 w 71"/>
                    <a:gd name="T33" fmla="*/ 69 h 133"/>
                    <a:gd name="T34" fmla="*/ 70 w 71"/>
                    <a:gd name="T35" fmla="*/ 69 h 133"/>
                    <a:gd name="T36" fmla="*/ 55 w 71"/>
                    <a:gd name="T37" fmla="*/ 4 h 133"/>
                    <a:gd name="T38" fmla="*/ 55 w 71"/>
                    <a:gd name="T39" fmla="*/ 0 h 133"/>
                    <a:gd name="T40" fmla="*/ 44 w 71"/>
                    <a:gd name="T41" fmla="*/ 0 h 133"/>
                    <a:gd name="T42" fmla="*/ 33 w 71"/>
                    <a:gd name="T43" fmla="*/ 22 h 133"/>
                    <a:gd name="T44" fmla="*/ 18 w 71"/>
                    <a:gd name="T45" fmla="*/ 0 h 13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1"/>
                    <a:gd name="T70" fmla="*/ 0 h 133"/>
                    <a:gd name="T71" fmla="*/ 71 w 71"/>
                    <a:gd name="T72" fmla="*/ 133 h 13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1" h="133">
                      <a:moveTo>
                        <a:pt x="18" y="0"/>
                      </a:moveTo>
                      <a:lnTo>
                        <a:pt x="6" y="0"/>
                      </a:lnTo>
                      <a:lnTo>
                        <a:pt x="6" y="4"/>
                      </a:lnTo>
                      <a:lnTo>
                        <a:pt x="0" y="69"/>
                      </a:lnTo>
                      <a:lnTo>
                        <a:pt x="3" y="69"/>
                      </a:lnTo>
                      <a:lnTo>
                        <a:pt x="6" y="69"/>
                      </a:lnTo>
                      <a:lnTo>
                        <a:pt x="6" y="62"/>
                      </a:lnTo>
                      <a:lnTo>
                        <a:pt x="14" y="36"/>
                      </a:lnTo>
                      <a:lnTo>
                        <a:pt x="18" y="62"/>
                      </a:lnTo>
                      <a:lnTo>
                        <a:pt x="0" y="132"/>
                      </a:lnTo>
                      <a:lnTo>
                        <a:pt x="18" y="132"/>
                      </a:lnTo>
                      <a:lnTo>
                        <a:pt x="33" y="84"/>
                      </a:lnTo>
                      <a:lnTo>
                        <a:pt x="48" y="132"/>
                      </a:lnTo>
                      <a:lnTo>
                        <a:pt x="66" y="132"/>
                      </a:lnTo>
                      <a:lnTo>
                        <a:pt x="48" y="62"/>
                      </a:lnTo>
                      <a:lnTo>
                        <a:pt x="48" y="36"/>
                      </a:lnTo>
                      <a:lnTo>
                        <a:pt x="63" y="69"/>
                      </a:lnTo>
                      <a:lnTo>
                        <a:pt x="70" y="69"/>
                      </a:lnTo>
                      <a:lnTo>
                        <a:pt x="55" y="4"/>
                      </a:lnTo>
                      <a:lnTo>
                        <a:pt x="55" y="0"/>
                      </a:lnTo>
                      <a:lnTo>
                        <a:pt x="44" y="0"/>
                      </a:lnTo>
                      <a:lnTo>
                        <a:pt x="33" y="22"/>
                      </a:lnTo>
                      <a:lnTo>
                        <a:pt x="18" y="0"/>
                      </a:lnTo>
                    </a:path>
                  </a:pathLst>
                </a:custGeom>
                <a:solidFill>
                  <a:srgbClr val="FF3300"/>
                </a:solidFill>
                <a:ln w="12700" cap="rnd" cmpd="sng">
                  <a:solidFill>
                    <a:srgbClr val="000000"/>
                  </a:solidFill>
                  <a:prstDash val="solid"/>
                  <a:round/>
                  <a:headEnd/>
                  <a:tailEnd/>
                </a:ln>
              </p:spPr>
              <p:txBody>
                <a:bodyPr/>
                <a:lstStyle/>
                <a:p>
                  <a:endParaRPr lang="en-US"/>
                </a:p>
              </p:txBody>
            </p:sp>
            <p:sp>
              <p:nvSpPr>
                <p:cNvPr id="1040" name="Oval 310"/>
                <p:cNvSpPr>
                  <a:spLocks noChangeArrowheads="1"/>
                </p:cNvSpPr>
                <p:nvPr/>
              </p:nvSpPr>
              <p:spPr bwMode="auto">
                <a:xfrm>
                  <a:off x="2276" y="1058"/>
                  <a:ext cx="25" cy="22"/>
                </a:xfrm>
                <a:prstGeom prst="ellipse">
                  <a:avLst/>
                </a:prstGeom>
                <a:solidFill>
                  <a:srgbClr val="FF3300"/>
                </a:solidFill>
                <a:ln w="12700">
                  <a:solidFill>
                    <a:srgbClr val="000000"/>
                  </a:solidFill>
                  <a:round/>
                  <a:headEnd/>
                  <a:tailEnd/>
                </a:ln>
              </p:spPr>
              <p:txBody>
                <a:bodyPr wrap="none" anchor="ctr"/>
                <a:lstStyle/>
                <a:p>
                  <a:endParaRPr lang="en-US"/>
                </a:p>
              </p:txBody>
            </p:sp>
          </p:grpSp>
          <p:sp>
            <p:nvSpPr>
              <p:cNvPr id="1038" name="Text Box 311"/>
              <p:cNvSpPr txBox="1">
                <a:spLocks noChangeArrowheads="1"/>
              </p:cNvSpPr>
              <p:nvPr/>
            </p:nvSpPr>
            <p:spPr bwMode="auto">
              <a:xfrm>
                <a:off x="1824" y="3933"/>
                <a:ext cx="1377" cy="212"/>
              </a:xfrm>
              <a:prstGeom prst="rect">
                <a:avLst/>
              </a:prstGeom>
              <a:noFill/>
              <a:ln w="9525">
                <a:noFill/>
                <a:miter lim="800000"/>
                <a:headEnd/>
                <a:tailEnd/>
              </a:ln>
            </p:spPr>
            <p:txBody>
              <a:bodyPr wrap="none">
                <a:spAutoFit/>
              </a:bodyPr>
              <a:lstStyle/>
              <a:p>
                <a:r>
                  <a:rPr lang="fr-CA" sz="1600">
                    <a:latin typeface="Times New Roman" pitchFamily="18" charset="0"/>
                    <a:sym typeface="Symbol" pitchFamily="18" charset="2"/>
                  </a:rPr>
                  <a:t> </a:t>
                </a:r>
                <a:r>
                  <a:rPr lang="fr-CA" sz="1600">
                    <a:latin typeface="Times New Roman" pitchFamily="18" charset="0"/>
                  </a:rPr>
                  <a:t>Capacité commutateur</a:t>
                </a:r>
              </a:p>
            </p:txBody>
          </p:sp>
        </p:grpSp>
        <p:sp>
          <p:nvSpPr>
            <p:cNvPr id="1036" name="Line 312"/>
            <p:cNvSpPr>
              <a:spLocks noChangeShapeType="1"/>
            </p:cNvSpPr>
            <p:nvPr/>
          </p:nvSpPr>
          <p:spPr bwMode="auto">
            <a:xfrm flipH="1" flipV="1">
              <a:off x="1920" y="3840"/>
              <a:ext cx="48" cy="144"/>
            </a:xfrm>
            <a:prstGeom prst="line">
              <a:avLst/>
            </a:prstGeom>
            <a:noFill/>
            <a:ln w="28575">
              <a:solidFill>
                <a:schemeClr val="hlink"/>
              </a:solidFill>
              <a:miter lim="800000"/>
              <a:headEnd/>
              <a:tailEnd type="triangle" w="med" len="med"/>
            </a:ln>
          </p:spPr>
          <p:txBody>
            <a:bodyPr wrap="none"/>
            <a:lstStyle/>
            <a:p>
              <a:endParaRPr lang="en-US"/>
            </a:p>
          </p:txBody>
        </p:sp>
      </p:grpSp>
      <p:sp>
        <p:nvSpPr>
          <p:cNvPr id="1034" name="Rectangle 336"/>
          <p:cNvSpPr>
            <a:spLocks noChangeArrowheads="1"/>
          </p:cNvSpPr>
          <p:nvPr/>
        </p:nvSpPr>
        <p:spPr bwMode="auto">
          <a:xfrm>
            <a:off x="833438" y="153988"/>
            <a:ext cx="5492750" cy="822325"/>
          </a:xfrm>
          <a:prstGeom prst="rect">
            <a:avLst/>
          </a:prstGeom>
          <a:noFill/>
          <a:ln w="9525">
            <a:noFill/>
            <a:miter lim="800000"/>
            <a:headEnd/>
            <a:tailEnd/>
          </a:ln>
        </p:spPr>
        <p:txBody>
          <a:bodyPr wrap="none">
            <a:spAutoFit/>
          </a:bodyPr>
          <a:lstStyle/>
          <a:p>
            <a:pPr algn="ctr"/>
            <a:r>
              <a:rPr lang="fr-CA" b="1">
                <a:latin typeface="Times New Roman" pitchFamily="18" charset="0"/>
              </a:rPr>
              <a:t>Réseau de Communications Personnelles</a:t>
            </a:r>
            <a:br>
              <a:rPr lang="fr-CA" b="1">
                <a:latin typeface="Times New Roman" pitchFamily="18" charset="0"/>
              </a:rPr>
            </a:br>
            <a:r>
              <a:rPr lang="fr-CA" b="1">
                <a:latin typeface="Times New Roman" pitchFamily="18" charset="0"/>
              </a:rPr>
              <a:t> Zone de couverture</a:t>
            </a:r>
            <a:endParaRPr lang="en-US" b="1">
              <a:latin typeface="Times New Roman" pitchFamily="18"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bwMode="auto">
          <a:xfrm>
            <a:off x="228600" y="1524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2800" dirty="0" smtClean="0">
                <a:latin typeface="Times New Roman" pitchFamily="18" charset="0"/>
              </a:rPr>
              <a:t>Fondements de l’architecture cellulaire</a:t>
            </a:r>
            <a:endParaRPr lang="en-US" sz="2800" dirty="0" smtClean="0">
              <a:latin typeface="Times New Roman" pitchFamily="18" charset="0"/>
            </a:endParaRPr>
          </a:p>
        </p:txBody>
      </p:sp>
      <p:sp>
        <p:nvSpPr>
          <p:cNvPr id="55298"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17B9DBF6-E349-418D-947F-A4655A376F4F}" type="slidenum">
              <a:rPr lang="en-US">
                <a:latin typeface="Arial" charset="0"/>
              </a:rPr>
              <a:pPr/>
              <a:t>34</a:t>
            </a:fld>
            <a:endParaRPr lang="en-US">
              <a:latin typeface="Arial" charset="0"/>
            </a:endParaRPr>
          </a:p>
        </p:txBody>
      </p:sp>
      <p:sp>
        <p:nvSpPr>
          <p:cNvPr id="55300" name="Text Box 3"/>
          <p:cNvSpPr txBox="1">
            <a:spLocks noChangeArrowheads="1"/>
          </p:cNvSpPr>
          <p:nvPr/>
        </p:nvSpPr>
        <p:spPr bwMode="auto">
          <a:xfrm>
            <a:off x="669925" y="1258888"/>
            <a:ext cx="8169275" cy="4185761"/>
          </a:xfrm>
          <a:prstGeom prst="rect">
            <a:avLst/>
          </a:prstGeom>
          <a:noFill/>
          <a:ln w="9525">
            <a:noFill/>
            <a:miter lim="800000"/>
            <a:headEnd/>
            <a:tailEnd/>
          </a:ln>
        </p:spPr>
        <p:txBody>
          <a:bodyPr>
            <a:spAutoFit/>
          </a:bodyPr>
          <a:lstStyle/>
          <a:p>
            <a:pPr lvl="1"/>
            <a:r>
              <a:rPr lang="fr-CA" b="1" dirty="0">
                <a:latin typeface="Times New Roman" pitchFamily="18" charset="0"/>
              </a:rPr>
              <a:t>Sous système-radio</a:t>
            </a:r>
          </a:p>
          <a:p>
            <a:pPr lvl="2" algn="just">
              <a:buFontTx/>
              <a:buChar char="•"/>
            </a:pPr>
            <a:r>
              <a:rPr lang="fr-FR" sz="2200" dirty="0">
                <a:latin typeface="Times New Roman" pitchFamily="18" charset="0"/>
              </a:rPr>
              <a:t>Chacune de ces cellules est desservie par une </a:t>
            </a:r>
            <a:r>
              <a:rPr lang="fr-FR" sz="2200" i="1" dirty="0">
                <a:latin typeface="Times New Roman" pitchFamily="18" charset="0"/>
              </a:rPr>
              <a:t>station de base</a:t>
            </a:r>
            <a:r>
              <a:rPr lang="fr-FR" sz="2200" dirty="0">
                <a:latin typeface="Times New Roman" pitchFamily="18" charset="0"/>
              </a:rPr>
              <a:t> ou </a:t>
            </a:r>
            <a:r>
              <a:rPr lang="fr-FR" sz="2200" dirty="0" smtClean="0">
                <a:latin typeface="Times New Roman" pitchFamily="18" charset="0"/>
              </a:rPr>
              <a:t>( </a:t>
            </a:r>
            <a:r>
              <a:rPr lang="fr-FR" sz="2200" dirty="0" err="1" smtClean="0">
                <a:latin typeface="Times New Roman" pitchFamily="18" charset="0"/>
              </a:rPr>
              <a:t>NodeB</a:t>
            </a:r>
            <a:r>
              <a:rPr lang="fr-FR" sz="2200" dirty="0" smtClean="0">
                <a:latin typeface="Times New Roman" pitchFamily="18" charset="0"/>
              </a:rPr>
              <a:t> </a:t>
            </a:r>
            <a:r>
              <a:rPr lang="fr-FR" sz="2200" i="1" dirty="0" smtClean="0">
                <a:latin typeface="Times New Roman" pitchFamily="18" charset="0"/>
              </a:rPr>
              <a:t>UMTS, </a:t>
            </a:r>
            <a:r>
              <a:rPr lang="fr-FR" sz="2200" i="1" dirty="0" err="1" smtClean="0">
                <a:latin typeface="Times New Roman" pitchFamily="18" charset="0"/>
              </a:rPr>
              <a:t>eNodeB</a:t>
            </a:r>
            <a:r>
              <a:rPr lang="fr-FR" sz="2200" i="1" dirty="0" smtClean="0">
                <a:latin typeface="Times New Roman" pitchFamily="18" charset="0"/>
              </a:rPr>
              <a:t> LTE, …</a:t>
            </a:r>
            <a:r>
              <a:rPr lang="fr-FR" sz="2200" dirty="0" smtClean="0">
                <a:latin typeface="Times New Roman" pitchFamily="18" charset="0"/>
              </a:rPr>
              <a:t>) </a:t>
            </a:r>
            <a:r>
              <a:rPr lang="fr-FR" sz="2200" dirty="0">
                <a:latin typeface="Times New Roman" pitchFamily="18" charset="0"/>
              </a:rPr>
              <a:t>qui intègre une antenne assurant la  transmission radio et la signalisation à l’intérieur de cette cellule.</a:t>
            </a:r>
          </a:p>
          <a:p>
            <a:pPr lvl="2" algn="just">
              <a:buFontTx/>
              <a:buChar char="•"/>
            </a:pPr>
            <a:r>
              <a:rPr lang="fr-CA" sz="2200" dirty="0">
                <a:latin typeface="Times New Roman" pitchFamily="18" charset="0"/>
              </a:rPr>
              <a:t>L</a:t>
            </a:r>
            <a:r>
              <a:rPr lang="fr-FR" sz="2200" dirty="0">
                <a:latin typeface="Times New Roman" pitchFamily="18" charset="0"/>
              </a:rPr>
              <a:t>es stations de base sont à leur tour reliées à des </a:t>
            </a:r>
            <a:r>
              <a:rPr lang="fr-FR" sz="2200" i="1" dirty="0">
                <a:latin typeface="Times New Roman" pitchFamily="18" charset="0"/>
              </a:rPr>
              <a:t>contrôleurs </a:t>
            </a:r>
            <a:r>
              <a:rPr lang="fr-FR" sz="2200" dirty="0" smtClean="0">
                <a:latin typeface="Times New Roman" pitchFamily="18" charset="0"/>
              </a:rPr>
              <a:t>qui </a:t>
            </a:r>
            <a:r>
              <a:rPr lang="fr-FR" sz="2200" dirty="0">
                <a:latin typeface="Times New Roman" pitchFamily="18" charset="0"/>
              </a:rPr>
              <a:t>gèrent les ressources radio ou bandes passantes des stations de base associées. </a:t>
            </a:r>
          </a:p>
          <a:p>
            <a:pPr lvl="2" algn="just">
              <a:buFontTx/>
              <a:buChar char="•"/>
            </a:pPr>
            <a:r>
              <a:rPr lang="fr-FR" sz="2200" dirty="0">
                <a:latin typeface="Times New Roman" pitchFamily="18" charset="0"/>
              </a:rPr>
              <a:t>Le regroupement formé par les stations de base </a:t>
            </a:r>
            <a:r>
              <a:rPr lang="fr-FR" sz="2200" dirty="0" smtClean="0">
                <a:latin typeface="Times New Roman" pitchFamily="18" charset="0"/>
              </a:rPr>
              <a:t>et </a:t>
            </a:r>
            <a:r>
              <a:rPr lang="fr-FR" sz="2200" dirty="0">
                <a:latin typeface="Times New Roman" pitchFamily="18" charset="0"/>
              </a:rPr>
              <a:t>les contrôleurs </a:t>
            </a:r>
            <a:r>
              <a:rPr lang="fr-FR" sz="2200" dirty="0" smtClean="0">
                <a:latin typeface="Times New Roman" pitchFamily="18" charset="0"/>
              </a:rPr>
              <a:t>constitue </a:t>
            </a:r>
            <a:r>
              <a:rPr lang="fr-FR" sz="2200" dirty="0">
                <a:latin typeface="Times New Roman" pitchFamily="18" charset="0"/>
              </a:rPr>
              <a:t>le </a:t>
            </a:r>
            <a:r>
              <a:rPr lang="fr-FR" sz="2200" i="1" dirty="0">
                <a:latin typeface="Times New Roman" pitchFamily="18" charset="0"/>
              </a:rPr>
              <a:t>sous-système radio</a:t>
            </a:r>
            <a:r>
              <a:rPr lang="fr-FR" sz="2200" dirty="0">
                <a:latin typeface="Times New Roman" pitchFamily="18" charset="0"/>
              </a:rPr>
              <a:t> qui sert donc </a:t>
            </a:r>
            <a:r>
              <a:rPr lang="fr-FR" sz="2200" i="1" dirty="0">
                <a:latin typeface="Times New Roman" pitchFamily="18" charset="0"/>
              </a:rPr>
              <a:t>d’interface radio</a:t>
            </a:r>
            <a:r>
              <a:rPr lang="fr-FR" sz="2200" dirty="0">
                <a:latin typeface="Times New Roman" pitchFamily="18" charset="0"/>
              </a:rPr>
              <a:t> entre chaque unité mobile et le réseau lui-même. </a:t>
            </a: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bwMode="auto">
          <a:xfrm>
            <a:off x="228600" y="1524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2800" smtClean="0">
                <a:latin typeface="Times New Roman" pitchFamily="18" charset="0"/>
              </a:rPr>
              <a:t>Fondements de l’architecture cellulaire</a:t>
            </a:r>
            <a:endParaRPr lang="en-US" sz="2800" smtClean="0">
              <a:latin typeface="Times New Roman" pitchFamily="18" charset="0"/>
            </a:endParaRPr>
          </a:p>
        </p:txBody>
      </p:sp>
      <p:sp>
        <p:nvSpPr>
          <p:cNvPr id="57346"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D3D29246-AFC5-4191-BF33-EB045DBD6821}" type="slidenum">
              <a:rPr lang="en-US">
                <a:latin typeface="Arial" charset="0"/>
              </a:rPr>
              <a:pPr/>
              <a:t>35</a:t>
            </a:fld>
            <a:endParaRPr lang="en-US">
              <a:latin typeface="Arial" charset="0"/>
            </a:endParaRPr>
          </a:p>
        </p:txBody>
      </p:sp>
      <p:sp>
        <p:nvSpPr>
          <p:cNvPr id="57348" name="Text Box 4"/>
          <p:cNvSpPr txBox="1">
            <a:spLocks noChangeArrowheads="1"/>
          </p:cNvSpPr>
          <p:nvPr/>
        </p:nvSpPr>
        <p:spPr bwMode="auto">
          <a:xfrm>
            <a:off x="288925" y="762000"/>
            <a:ext cx="8550275" cy="5601533"/>
          </a:xfrm>
          <a:prstGeom prst="rect">
            <a:avLst/>
          </a:prstGeom>
          <a:noFill/>
          <a:ln w="9525">
            <a:noFill/>
            <a:miter lim="800000"/>
            <a:headEnd/>
            <a:tailEnd/>
          </a:ln>
        </p:spPr>
        <p:txBody>
          <a:bodyPr>
            <a:spAutoFit/>
          </a:bodyPr>
          <a:lstStyle/>
          <a:p>
            <a:pPr lvl="1"/>
            <a:r>
              <a:rPr lang="fr-CA" b="1" dirty="0">
                <a:latin typeface="Times New Roman" pitchFamily="18" charset="0"/>
              </a:rPr>
              <a:t>Sous-système réseau</a:t>
            </a:r>
          </a:p>
          <a:p>
            <a:pPr lvl="1"/>
            <a:endParaRPr lang="fr-CA" b="1" u="sng" dirty="0">
              <a:latin typeface="Times New Roman" pitchFamily="18" charset="0"/>
            </a:endParaRPr>
          </a:p>
          <a:p>
            <a:pPr lvl="2" algn="just"/>
            <a:r>
              <a:rPr lang="fr-FR" dirty="0">
                <a:latin typeface="Times New Roman" pitchFamily="18" charset="0"/>
              </a:rPr>
              <a:t>Le </a:t>
            </a:r>
            <a:r>
              <a:rPr lang="fr-FR" i="1" dirty="0">
                <a:latin typeface="Times New Roman" pitchFamily="18" charset="0"/>
              </a:rPr>
              <a:t>sous-système réseau</a:t>
            </a:r>
            <a:r>
              <a:rPr lang="fr-FR" dirty="0">
                <a:latin typeface="Times New Roman" pitchFamily="18" charset="0"/>
              </a:rPr>
              <a:t> est constitué  de </a:t>
            </a:r>
            <a:r>
              <a:rPr lang="fr-FR" i="1" dirty="0" err="1" smtClean="0">
                <a:latin typeface="Times New Roman" pitchFamily="18" charset="0"/>
              </a:rPr>
              <a:t>controleurs</a:t>
            </a:r>
            <a:endParaRPr lang="en-US" dirty="0">
              <a:latin typeface="Times New Roman" pitchFamily="18" charset="0"/>
            </a:endParaRPr>
          </a:p>
          <a:p>
            <a:pPr marL="800100" lvl="1" indent="-342900" algn="just"/>
            <a:endParaRPr lang="fr-FR" sz="2200" dirty="0" smtClean="0">
              <a:latin typeface="Times New Roman" pitchFamily="18" charset="0"/>
            </a:endParaRPr>
          </a:p>
          <a:p>
            <a:pPr marL="800100" lvl="1" indent="-342900" algn="just"/>
            <a:r>
              <a:rPr lang="fr-FR" sz="2200" dirty="0" smtClean="0">
                <a:latin typeface="Times New Roman" pitchFamily="18" charset="0"/>
              </a:rPr>
              <a:t>Ces </a:t>
            </a:r>
            <a:r>
              <a:rPr lang="fr-FR" sz="2200" dirty="0" err="1" smtClean="0">
                <a:latin typeface="Times New Roman" pitchFamily="18" charset="0"/>
              </a:rPr>
              <a:t>controleurs</a:t>
            </a:r>
            <a:r>
              <a:rPr lang="fr-FR" sz="2200" dirty="0" smtClean="0">
                <a:latin typeface="Times New Roman" pitchFamily="18" charset="0"/>
              </a:rPr>
              <a:t> interconnectent </a:t>
            </a:r>
            <a:r>
              <a:rPr lang="fr-FR" sz="2200" dirty="0">
                <a:latin typeface="Times New Roman" pitchFamily="18" charset="0"/>
              </a:rPr>
              <a:t>les différentes stations de base entre elles et avec d’autres éléments fixes de réseau ; reliés entre eux, ils constituent la partie fixe de l’infrastructure réseau souvent appelée </a:t>
            </a:r>
            <a:r>
              <a:rPr lang="fr-FR" sz="2200" i="1" dirty="0">
                <a:latin typeface="Times New Roman" pitchFamily="18" charset="0"/>
              </a:rPr>
              <a:t>réseau central</a:t>
            </a:r>
            <a:r>
              <a:rPr lang="fr-FR" sz="2200" dirty="0">
                <a:latin typeface="Times New Roman" pitchFamily="18" charset="0"/>
              </a:rPr>
              <a:t>  ou réseau cœur (</a:t>
            </a:r>
            <a:r>
              <a:rPr lang="fr-FR" sz="2200" dirty="0" err="1">
                <a:latin typeface="Times New Roman" pitchFamily="18" charset="0"/>
              </a:rPr>
              <a:t>Core</a:t>
            </a:r>
            <a:r>
              <a:rPr lang="fr-FR" sz="2200" dirty="0">
                <a:latin typeface="Times New Roman" pitchFamily="18" charset="0"/>
              </a:rPr>
              <a:t> Network). </a:t>
            </a:r>
          </a:p>
          <a:p>
            <a:pPr marL="800100" lvl="1" indent="-342900" algn="just"/>
            <a:endParaRPr lang="fr-FR" sz="2200" dirty="0">
              <a:latin typeface="Times New Roman" pitchFamily="18" charset="0"/>
            </a:endParaRPr>
          </a:p>
          <a:p>
            <a:pPr marL="1257300" lvl="2" indent="-342900" algn="just">
              <a:buFontTx/>
              <a:buChar char="•"/>
            </a:pPr>
            <a:r>
              <a:rPr lang="fr-FR" sz="2200" dirty="0">
                <a:latin typeface="Times New Roman" pitchFamily="18" charset="0"/>
              </a:rPr>
              <a:t>Le sous-système réseau intègre deux types de données de localisation :</a:t>
            </a:r>
            <a:r>
              <a:rPr lang="fr-FR" sz="2200" b="1" dirty="0">
                <a:latin typeface="Times New Roman" pitchFamily="18" charset="0"/>
              </a:rPr>
              <a:t> </a:t>
            </a:r>
            <a:r>
              <a:rPr lang="fr-FR" sz="2200" dirty="0">
                <a:latin typeface="Times New Roman" pitchFamily="18" charset="0"/>
              </a:rPr>
              <a:t>une base de données nominale HLR (Home Location </a:t>
            </a:r>
            <a:r>
              <a:rPr lang="fr-FR" sz="2200" dirty="0" err="1">
                <a:latin typeface="Times New Roman" pitchFamily="18" charset="0"/>
              </a:rPr>
              <a:t>Register</a:t>
            </a:r>
            <a:r>
              <a:rPr lang="fr-FR" sz="2200" dirty="0">
                <a:latin typeface="Times New Roman" pitchFamily="18" charset="0"/>
              </a:rPr>
              <a:t>)  ; 	</a:t>
            </a:r>
          </a:p>
          <a:p>
            <a:pPr marL="2171700" lvl="4" indent="-342900" algn="just">
              <a:buFontTx/>
              <a:buChar char="•"/>
            </a:pPr>
            <a:endParaRPr lang="fr-FR" sz="2200" dirty="0">
              <a:latin typeface="Times New Roman" pitchFamily="18" charset="0"/>
            </a:endParaRPr>
          </a:p>
          <a:p>
            <a:pPr marL="1257300" lvl="2" indent="-342900" algn="just">
              <a:buFontTx/>
              <a:buChar char="•"/>
            </a:pPr>
            <a:r>
              <a:rPr lang="fr-FR" sz="2200" dirty="0">
                <a:latin typeface="Times New Roman" pitchFamily="18" charset="0"/>
              </a:rPr>
              <a:t>Une base de données des visiteurs VLR (</a:t>
            </a:r>
            <a:r>
              <a:rPr lang="fr-FR" sz="2200" dirty="0" err="1">
                <a:latin typeface="Times New Roman" pitchFamily="18" charset="0"/>
              </a:rPr>
              <a:t>Visitor</a:t>
            </a:r>
            <a:r>
              <a:rPr lang="fr-FR" sz="2200" dirty="0">
                <a:latin typeface="Times New Roman" pitchFamily="18" charset="0"/>
              </a:rPr>
              <a:t> Location </a:t>
            </a:r>
            <a:r>
              <a:rPr lang="fr-FR" sz="2200" dirty="0" err="1">
                <a:latin typeface="Times New Roman" pitchFamily="18" charset="0"/>
              </a:rPr>
              <a:t>Register</a:t>
            </a:r>
            <a:r>
              <a:rPr lang="fr-FR" sz="2200" dirty="0">
                <a:latin typeface="Times New Roman" pitchFamily="18" charset="0"/>
              </a:rPr>
              <a:t>) qui sert à localiser les unités mobiles en </a:t>
            </a:r>
            <a:r>
              <a:rPr lang="fr-FR" sz="2200" dirty="0" smtClean="0">
                <a:latin typeface="Times New Roman" pitchFamily="18" charset="0"/>
              </a:rPr>
              <a:t>transit.</a:t>
            </a:r>
            <a:endParaRPr lang="fr-FR" sz="2200" dirty="0">
              <a:latin typeface="Times New Roman" pitchFamily="18" charset="0"/>
            </a:endParaRPr>
          </a:p>
          <a:p>
            <a:pPr marL="342900" indent="-342900"/>
            <a:endParaRPr lang="en-US" sz="2200" dirty="0">
              <a:latin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487362"/>
          </a:xfrm>
        </p:spPr>
        <p:txBody>
          <a:bodyPr>
            <a:normAutofit fontScale="90000"/>
          </a:bodyPr>
          <a:lstStyle/>
          <a:p>
            <a:pPr algn="ctr"/>
            <a:r>
              <a:rPr lang="en-US" b="1" dirty="0" smtClean="0"/>
              <a:t>LTE: Long Term Evolution</a:t>
            </a:r>
            <a:endParaRPr lang="en-US" dirty="0"/>
          </a:p>
        </p:txBody>
      </p:sp>
      <p:pic>
        <p:nvPicPr>
          <p:cNvPr id="2050" name="Picture 2"/>
          <p:cNvPicPr>
            <a:picLocks noGrp="1" noChangeAspect="1" noChangeArrowheads="1"/>
          </p:cNvPicPr>
          <p:nvPr>
            <p:ph sz="quarter" idx="1"/>
          </p:nvPr>
        </p:nvPicPr>
        <p:blipFill>
          <a:blip r:embed="rId2" cstate="print"/>
          <a:stretch>
            <a:fillRect/>
          </a:stretch>
        </p:blipFill>
        <p:spPr bwMode="auto">
          <a:xfrm>
            <a:off x="762000" y="914400"/>
            <a:ext cx="7467600" cy="2091685"/>
          </a:xfrm>
          <a:prstGeom prst="rect">
            <a:avLst/>
          </a:prstGeom>
          <a:noFill/>
          <a:ln w="9525">
            <a:noFill/>
            <a:miter lim="800000"/>
            <a:headEnd/>
            <a:tailEnd/>
          </a:ln>
        </p:spPr>
      </p:pic>
      <p:sp>
        <p:nvSpPr>
          <p:cNvPr id="5" name="ZoneTexte 4"/>
          <p:cNvSpPr txBox="1"/>
          <p:nvPr/>
        </p:nvSpPr>
        <p:spPr>
          <a:xfrm>
            <a:off x="4572000" y="3048000"/>
            <a:ext cx="3966150" cy="230832"/>
          </a:xfrm>
          <a:prstGeom prst="rect">
            <a:avLst/>
          </a:prstGeom>
          <a:noFill/>
        </p:spPr>
        <p:txBody>
          <a:bodyPr wrap="none" rtlCol="0">
            <a:spAutoFit/>
          </a:bodyPr>
          <a:lstStyle/>
          <a:p>
            <a:r>
              <a:rPr lang="fr-CA" sz="900" dirty="0" smtClean="0"/>
              <a:t>Source : http://www.4gamericas.org/index.cfm?fuseaction=page&amp;sectionid=249</a:t>
            </a:r>
            <a:endParaRPr lang="en-US" sz="900" dirty="0"/>
          </a:p>
        </p:txBody>
      </p:sp>
      <p:pic>
        <p:nvPicPr>
          <p:cNvPr id="14338" name="Picture 2" descr="http://novero-automotive.com/uploads/pics/Cellular_Evolu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05200"/>
            <a:ext cx="6858000" cy="252412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5638800" y="6172200"/>
            <a:ext cx="1646605" cy="215444"/>
          </a:xfrm>
          <a:prstGeom prst="rect">
            <a:avLst/>
          </a:prstGeom>
          <a:noFill/>
        </p:spPr>
        <p:txBody>
          <a:bodyPr wrap="none" rtlCol="0">
            <a:spAutoFit/>
          </a:bodyPr>
          <a:lstStyle/>
          <a:p>
            <a:r>
              <a:rPr lang="en-CA" sz="800" dirty="0" smtClean="0"/>
              <a:t>Source: </a:t>
            </a:r>
            <a:r>
              <a:rPr lang="fr-CA" sz="800" dirty="0">
                <a:hlinkClick r:id="rId4"/>
              </a:rPr>
              <a:t>novero-automotive.com</a:t>
            </a:r>
            <a:endParaRPr lang="fr-CA" sz="800"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Evolution réseaux cellulaires</a:t>
            </a:r>
            <a:endParaRPr lang="fr-FR" dirty="0"/>
          </a:p>
        </p:txBody>
      </p:sp>
      <p:pic>
        <p:nvPicPr>
          <p:cNvPr id="3" name="Image 2"/>
          <p:cNvPicPr>
            <a:picLocks noChangeAspect="1"/>
          </p:cNvPicPr>
          <p:nvPr/>
        </p:nvPicPr>
        <p:blipFill>
          <a:blip r:embed="rId2"/>
          <a:stretch>
            <a:fillRect/>
          </a:stretch>
        </p:blipFill>
        <p:spPr>
          <a:xfrm>
            <a:off x="838200" y="1295400"/>
            <a:ext cx="7162800" cy="4177615"/>
          </a:xfrm>
          <a:prstGeom prst="rect">
            <a:avLst/>
          </a:prstGeom>
        </p:spPr>
      </p:pic>
      <p:sp>
        <p:nvSpPr>
          <p:cNvPr id="4" name="ZoneTexte 3"/>
          <p:cNvSpPr txBox="1"/>
          <p:nvPr/>
        </p:nvSpPr>
        <p:spPr>
          <a:xfrm>
            <a:off x="6172200" y="6019800"/>
            <a:ext cx="992579" cy="215444"/>
          </a:xfrm>
          <a:prstGeom prst="rect">
            <a:avLst/>
          </a:prstGeom>
          <a:noFill/>
        </p:spPr>
        <p:txBody>
          <a:bodyPr wrap="none" rtlCol="0">
            <a:spAutoFit/>
          </a:bodyPr>
          <a:lstStyle/>
          <a:p>
            <a:r>
              <a:rPr lang="fr-FR" sz="800" dirty="0" smtClean="0"/>
              <a:t>Source: </a:t>
            </a:r>
            <a:r>
              <a:rPr lang="fr-FR" sz="800" dirty="0" err="1"/>
              <a:t>TelXperts</a:t>
            </a:r>
            <a:endParaRPr lang="fr-FR" sz="800" dirty="0"/>
          </a:p>
        </p:txBody>
      </p:sp>
    </p:spTree>
    <p:extLst>
      <p:ext uri="{BB962C8B-B14F-4D97-AF65-F5344CB8AC3E}">
        <p14:creationId xmlns:p14="http://schemas.microsoft.com/office/powerpoint/2010/main" val="223226676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a:spLocks noGrp="1"/>
          </p:cNvSpPr>
          <p:nvPr>
            <p:ph type="title"/>
          </p:nvPr>
        </p:nvSpPr>
        <p:spPr/>
        <p:txBody>
          <a:bodyPr>
            <a:normAutofit/>
          </a:bodyPr>
          <a:lstStyle/>
          <a:p>
            <a:r>
              <a:rPr lang="en-US" b="1" dirty="0" smtClean="0"/>
              <a:t>LTE: Long Term Evolution</a:t>
            </a:r>
            <a:endParaRPr lang="en-US" dirty="0"/>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762000" y="1752600"/>
            <a:ext cx="5676900" cy="4076700"/>
          </a:xfrm>
          <a:prstGeom prst="rect">
            <a:avLst/>
          </a:prstGeom>
          <a:noFill/>
          <a:ln w="9525">
            <a:noFill/>
            <a:miter lim="800000"/>
            <a:headEnd/>
            <a:tailEnd/>
          </a:ln>
        </p:spPr>
      </p:pic>
      <p:sp>
        <p:nvSpPr>
          <p:cNvPr id="5" name="ZoneTexte 4"/>
          <p:cNvSpPr txBox="1"/>
          <p:nvPr/>
        </p:nvSpPr>
        <p:spPr>
          <a:xfrm>
            <a:off x="5867400" y="5638800"/>
            <a:ext cx="2884123" cy="230832"/>
          </a:xfrm>
          <a:prstGeom prst="rect">
            <a:avLst/>
          </a:prstGeom>
          <a:noFill/>
        </p:spPr>
        <p:txBody>
          <a:bodyPr wrap="none" rtlCol="0">
            <a:spAutoFit/>
          </a:bodyPr>
          <a:lstStyle/>
          <a:p>
            <a:r>
              <a:rPr lang="fr-CA" sz="900" dirty="0" smtClean="0"/>
              <a:t>Source : http://www.iphase.com/products/lte_about.cfm</a:t>
            </a:r>
            <a:endParaRPr lang="en-US" sz="900" dirty="0"/>
          </a:p>
        </p:txBody>
      </p:sp>
      <p:sp>
        <p:nvSpPr>
          <p:cNvPr id="6" name="ZoneTexte 5"/>
          <p:cNvSpPr txBox="1"/>
          <p:nvPr/>
        </p:nvSpPr>
        <p:spPr>
          <a:xfrm>
            <a:off x="5105400" y="1828800"/>
            <a:ext cx="3980577" cy="707886"/>
          </a:xfrm>
          <a:prstGeom prst="rect">
            <a:avLst/>
          </a:prstGeom>
          <a:noFill/>
        </p:spPr>
        <p:txBody>
          <a:bodyPr wrap="none" rtlCol="0">
            <a:spAutoFit/>
          </a:bodyPr>
          <a:lstStyle/>
          <a:p>
            <a:r>
              <a:rPr lang="en-US" sz="1000" dirty="0">
                <a:latin typeface="Times New Roman" pitchFamily="18" charset="0"/>
                <a:cs typeface="Times New Roman" pitchFamily="18" charset="0"/>
              </a:rPr>
              <a:t>- MME (Mobility Management Entity)</a:t>
            </a:r>
          </a:p>
          <a:p>
            <a:r>
              <a:rPr lang="en-US" sz="1000" dirty="0">
                <a:latin typeface="Times New Roman" pitchFamily="18" charset="0"/>
                <a:cs typeface="Times New Roman" pitchFamily="18" charset="0"/>
              </a:rPr>
              <a:t>- Serving gateway : routes and forwards user data packets</a:t>
            </a:r>
          </a:p>
          <a:p>
            <a:pPr>
              <a:buFontTx/>
              <a:buChar char="-"/>
            </a:pPr>
            <a:r>
              <a:rPr lang="en-US" sz="1000" dirty="0">
                <a:latin typeface="Times New Roman" pitchFamily="18" charset="0"/>
                <a:cs typeface="Times New Roman" pitchFamily="18" charset="0"/>
              </a:rPr>
              <a:t>The PDN Gateway provides connectivity from the UE (User Equipment)</a:t>
            </a:r>
          </a:p>
          <a:p>
            <a:r>
              <a:rPr lang="en-US" sz="1000" dirty="0">
                <a:latin typeface="Times New Roman" pitchFamily="18" charset="0"/>
                <a:cs typeface="Times New Roman" pitchFamily="18" charset="0"/>
              </a:rPr>
              <a:t>  to external   packet data networks (Internet</a:t>
            </a:r>
            <a:r>
              <a:rPr lang="en-US" sz="1000" dirty="0" smtClean="0"/>
              <a:t>)</a:t>
            </a:r>
            <a:endParaRPr lang="en-US" sz="1000" dirty="0">
              <a:latin typeface="Times New Roman" pitchFamily="18" charset="0"/>
              <a:cs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3"/>
          <p:cNvSpPr>
            <a:spLocks noGrp="1" noChangeArrowheads="1"/>
          </p:cNvSpPr>
          <p:nvPr>
            <p:ph type="title"/>
          </p:nvPr>
        </p:nvSpPr>
        <p:spPr bwMode="auto">
          <a:xfrm>
            <a:off x="228600" y="152400"/>
            <a:ext cx="7620000" cy="639763"/>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fr-CA" smtClean="0">
                <a:latin typeface="Times New Roman" pitchFamily="18" charset="0"/>
              </a:rPr>
              <a:t>Fondements de l’architecture cellulaire</a:t>
            </a:r>
            <a:endParaRPr lang="en-US" smtClean="0">
              <a:latin typeface="Times New Roman" pitchFamily="18" charset="0"/>
            </a:endParaRPr>
          </a:p>
        </p:txBody>
      </p:sp>
      <p:sp>
        <p:nvSpPr>
          <p:cNvPr id="59395" name="Rectangle 2"/>
          <p:cNvSpPr>
            <a:spLocks noGrp="1" noChangeArrowheads="1"/>
          </p:cNvSpPr>
          <p:nvPr>
            <p:ph sz="quarter" idx="1"/>
          </p:nvPr>
        </p:nvSpPr>
        <p:spPr bwMode="auto">
          <a:xfrm>
            <a:off x="457200" y="1905000"/>
            <a:ext cx="8229600" cy="3048000"/>
          </a:xfr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marL="609600" indent="-609600" algn="just" eaLnBrk="1" hangingPunct="1">
              <a:lnSpc>
                <a:spcPct val="80000"/>
              </a:lnSpc>
            </a:pPr>
            <a:r>
              <a:rPr lang="fr-FR" sz="2400" smtClean="0">
                <a:latin typeface="Times New Roman" pitchFamily="18" charset="0"/>
                <a:cs typeface="Times New Roman" pitchFamily="18" charset="0"/>
              </a:rPr>
              <a:t>Il existe deux niveaux de </a:t>
            </a:r>
            <a:r>
              <a:rPr lang="fr-FR" sz="2400" b="1" smtClean="0">
                <a:latin typeface="Times New Roman" pitchFamily="18" charset="0"/>
                <a:cs typeface="Times New Roman" pitchFamily="18" charset="0"/>
              </a:rPr>
              <a:t>gestion de mobilité</a:t>
            </a:r>
            <a:r>
              <a:rPr lang="fr-FR" sz="2400" smtClean="0">
                <a:latin typeface="Times New Roman" pitchFamily="18" charset="0"/>
                <a:cs typeface="Times New Roman" pitchFamily="18" charset="0"/>
              </a:rPr>
              <a:t>: un niveau microscopique ou gestion de la mobilité radio qui permet à un abonné de changer de cellule tout en maintenant sa communication avec le réseau,  et un niveau macroscopique ou gestion de la mobilité réseau qui permet à un abonné de se déplacer sous la couverture en ayant accès aux services souscrits. </a:t>
            </a:r>
            <a:endParaRPr lang="es-CO" sz="2400" b="1" smtClean="0">
              <a:latin typeface="Times New Roman" pitchFamily="18" charset="0"/>
            </a:endParaRPr>
          </a:p>
          <a:p>
            <a:pPr marL="990600" lvl="1" indent="-533400" eaLnBrk="1" hangingPunct="1">
              <a:lnSpc>
                <a:spcPct val="80000"/>
              </a:lnSpc>
              <a:spcBef>
                <a:spcPct val="25000"/>
              </a:spcBef>
            </a:pPr>
            <a:r>
              <a:rPr lang="fr-CA" sz="2400" smtClean="0">
                <a:latin typeface="Times New Roman" pitchFamily="18" charset="0"/>
              </a:rPr>
              <a:t>La gestion de la mobilité des utilisateurs se divise en deux sous-problèmes:</a:t>
            </a:r>
          </a:p>
          <a:p>
            <a:pPr marL="1371600" lvl="2" indent="-457200" eaLnBrk="1" hangingPunct="1">
              <a:lnSpc>
                <a:spcPct val="80000"/>
              </a:lnSpc>
              <a:spcBef>
                <a:spcPct val="25000"/>
              </a:spcBef>
            </a:pPr>
            <a:r>
              <a:rPr lang="fr-CA" smtClean="0">
                <a:latin typeface="Times New Roman" pitchFamily="18" charset="0"/>
              </a:rPr>
              <a:t>la gestion de la mobilité radio</a:t>
            </a:r>
          </a:p>
          <a:p>
            <a:pPr marL="1371600" lvl="2" indent="-457200" eaLnBrk="1" hangingPunct="1">
              <a:lnSpc>
                <a:spcPct val="80000"/>
              </a:lnSpc>
              <a:spcBef>
                <a:spcPct val="25000"/>
              </a:spcBef>
            </a:pPr>
            <a:r>
              <a:rPr lang="fr-CA" smtClean="0">
                <a:latin typeface="Times New Roman" pitchFamily="18" charset="0"/>
              </a:rPr>
              <a:t>la gestion de la mobilité réseau</a:t>
            </a:r>
          </a:p>
          <a:p>
            <a:pPr marL="1371600" lvl="2" indent="-457200" eaLnBrk="1" hangingPunct="1">
              <a:lnSpc>
                <a:spcPct val="80000"/>
              </a:lnSpc>
              <a:spcBef>
                <a:spcPct val="25000"/>
              </a:spcBef>
              <a:buFontTx/>
              <a:buNone/>
            </a:pPr>
            <a:endParaRPr lang="fr-FR" smtClean="0">
              <a:latin typeface="Times New Roman" pitchFamily="18" charset="0"/>
              <a:cs typeface="Times New Roman" pitchFamily="18" charset="0"/>
            </a:endParaRPr>
          </a:p>
        </p:txBody>
      </p:sp>
      <p:sp>
        <p:nvSpPr>
          <p:cNvPr id="59394"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910E02FC-8FBA-44C4-8BDF-856E7F36732C}" type="slidenum">
              <a:rPr lang="en-US">
                <a:latin typeface="Arial" charset="0"/>
              </a:rPr>
              <a:pPr/>
              <a:t>39</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u numéro de diapositive 1"/>
          <p:cNvSpPr>
            <a:spLocks noGrp="1"/>
          </p:cNvSpPr>
          <p:nvPr>
            <p:ph type="sldNum" sz="quarter" idx="12"/>
          </p:nvPr>
        </p:nvSpPr>
        <p:spPr>
          <a:xfrm>
            <a:off x="7010400" y="6356350"/>
            <a:ext cx="2133600" cy="365125"/>
          </a:xfrm>
          <a:prstGeom prst="rect">
            <a:avLst/>
          </a:prstGeom>
          <a:noFill/>
        </p:spPr>
        <p:txBody>
          <a:bodyPr/>
          <a:lstStyle/>
          <a:p>
            <a:fld id="{03AF2F3B-6151-4D6A-AA2F-6C2488306ED3}" type="slidenum">
              <a:rPr lang="en-US">
                <a:latin typeface="Arial" charset="0"/>
              </a:rPr>
              <a:pPr/>
              <a:t>4</a:t>
            </a:fld>
            <a:endParaRPr lang="en-US">
              <a:latin typeface="Arial" charset="0"/>
            </a:endParaRPr>
          </a:p>
        </p:txBody>
      </p:sp>
      <p:sp>
        <p:nvSpPr>
          <p:cNvPr id="30723" name="Text Box 3"/>
          <p:cNvSpPr txBox="1">
            <a:spLocks noChangeArrowheads="1"/>
          </p:cNvSpPr>
          <p:nvPr/>
        </p:nvSpPr>
        <p:spPr bwMode="auto">
          <a:xfrm>
            <a:off x="228600" y="152400"/>
            <a:ext cx="8077200" cy="519113"/>
          </a:xfrm>
          <a:prstGeom prst="rect">
            <a:avLst/>
          </a:prstGeom>
          <a:noFill/>
          <a:ln w="9525">
            <a:noFill/>
            <a:miter lim="800000"/>
            <a:headEnd/>
            <a:tailEnd/>
          </a:ln>
        </p:spPr>
        <p:txBody>
          <a:bodyPr>
            <a:spAutoFit/>
          </a:bodyPr>
          <a:lstStyle/>
          <a:p>
            <a:pPr>
              <a:spcBef>
                <a:spcPct val="50000"/>
              </a:spcBef>
            </a:pPr>
            <a:r>
              <a:rPr lang="fr-CA" sz="2800">
                <a:latin typeface="Times New Roman" pitchFamily="18" charset="0"/>
              </a:rPr>
              <a:t>Classification des réseaux</a:t>
            </a:r>
          </a:p>
        </p:txBody>
      </p:sp>
      <p:sp>
        <p:nvSpPr>
          <p:cNvPr id="30724" name="Text Box 4"/>
          <p:cNvSpPr txBox="1">
            <a:spLocks noChangeArrowheads="1"/>
          </p:cNvSpPr>
          <p:nvPr/>
        </p:nvSpPr>
        <p:spPr bwMode="auto">
          <a:xfrm>
            <a:off x="304800" y="1905000"/>
            <a:ext cx="8607425" cy="3290888"/>
          </a:xfrm>
          <a:prstGeom prst="rect">
            <a:avLst/>
          </a:prstGeom>
          <a:noFill/>
          <a:ln w="9525">
            <a:noFill/>
            <a:miter lim="800000"/>
            <a:headEnd/>
            <a:tailEnd/>
          </a:ln>
        </p:spPr>
        <p:txBody>
          <a:bodyPr>
            <a:spAutoFit/>
          </a:bodyPr>
          <a:lstStyle/>
          <a:p>
            <a:pPr marL="457200" indent="-457200">
              <a:spcBef>
                <a:spcPct val="50000"/>
              </a:spcBef>
              <a:buFontTx/>
              <a:buAutoNum type="arabicPeriod"/>
            </a:pPr>
            <a:r>
              <a:rPr lang="fr-CA">
                <a:latin typeface="Times New Roman" pitchFamily="18" charset="0"/>
              </a:rPr>
              <a:t>Classification selon les supports de transmission</a:t>
            </a:r>
          </a:p>
          <a:p>
            <a:pPr marL="914400" lvl="1" indent="-457200">
              <a:spcBef>
                <a:spcPct val="50000"/>
              </a:spcBef>
              <a:buFontTx/>
              <a:buChar char="•"/>
            </a:pPr>
            <a:r>
              <a:rPr lang="fr-CA" sz="2000">
                <a:solidFill>
                  <a:schemeClr val="accent2"/>
                </a:solidFill>
                <a:latin typeface="Times New Roman" pitchFamily="18" charset="0"/>
              </a:rPr>
              <a:t>Réseaux câblés;</a:t>
            </a:r>
          </a:p>
          <a:p>
            <a:pPr marL="914400" lvl="1" indent="-457200">
              <a:spcBef>
                <a:spcPct val="50000"/>
              </a:spcBef>
              <a:buFontTx/>
              <a:buChar char="•"/>
            </a:pPr>
            <a:r>
              <a:rPr lang="fr-CA" sz="2000">
                <a:solidFill>
                  <a:schemeClr val="accent2"/>
                </a:solidFill>
                <a:latin typeface="Times New Roman" pitchFamily="18" charset="0"/>
              </a:rPr>
              <a:t>Réseaux sans fil.</a:t>
            </a:r>
          </a:p>
          <a:p>
            <a:pPr marL="457200" indent="-457200">
              <a:spcBef>
                <a:spcPct val="50000"/>
              </a:spcBef>
              <a:buFontTx/>
              <a:buAutoNum type="arabicPeriod"/>
            </a:pPr>
            <a:r>
              <a:rPr lang="fr-CA">
                <a:latin typeface="Times New Roman" pitchFamily="18" charset="0"/>
              </a:rPr>
              <a:t>Classification selon la nature de l’information</a:t>
            </a:r>
          </a:p>
          <a:p>
            <a:pPr marL="914400" lvl="1" indent="-457200">
              <a:spcBef>
                <a:spcPct val="50000"/>
              </a:spcBef>
              <a:buFontTx/>
              <a:buChar char="•"/>
            </a:pPr>
            <a:r>
              <a:rPr lang="fr-CA" sz="2000">
                <a:solidFill>
                  <a:schemeClr val="accent2"/>
                </a:solidFill>
                <a:latin typeface="Times New Roman" pitchFamily="18" charset="0"/>
              </a:rPr>
              <a:t>Réseaux de voix;</a:t>
            </a:r>
          </a:p>
          <a:p>
            <a:pPr marL="914400" lvl="1" indent="-457200">
              <a:spcBef>
                <a:spcPct val="50000"/>
              </a:spcBef>
              <a:buFontTx/>
              <a:buChar char="•"/>
            </a:pPr>
            <a:r>
              <a:rPr lang="fr-CA" sz="2000">
                <a:solidFill>
                  <a:schemeClr val="accent2"/>
                </a:solidFill>
                <a:latin typeface="Times New Roman" pitchFamily="18" charset="0"/>
              </a:rPr>
              <a:t>Réseaux de données;</a:t>
            </a:r>
          </a:p>
          <a:p>
            <a:pPr marL="914400" lvl="1" indent="-457200">
              <a:spcBef>
                <a:spcPct val="50000"/>
              </a:spcBef>
              <a:buFontTx/>
              <a:buChar char="•"/>
            </a:pPr>
            <a:r>
              <a:rPr lang="fr-CA" sz="2000">
                <a:solidFill>
                  <a:schemeClr val="accent2"/>
                </a:solidFill>
                <a:latin typeface="Times New Roman" pitchFamily="18" charset="0"/>
              </a:rPr>
              <a:t>Réseaux intégrés (ou multiservices).</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type="title"/>
          </p:nvPr>
        </p:nvSpPr>
        <p:spPr bwMode="auto">
          <a:xfrm>
            <a:off x="228600" y="152400"/>
            <a:ext cx="7620000" cy="639763"/>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fr-CA" smtClean="0">
                <a:latin typeface="Times New Roman" pitchFamily="18" charset="0"/>
              </a:rPr>
              <a:t>Fondements de l’architecture cellulaire</a:t>
            </a:r>
            <a:endParaRPr lang="en-US" smtClean="0">
              <a:latin typeface="Times New Roman" pitchFamily="18" charset="0"/>
            </a:endParaRPr>
          </a:p>
        </p:txBody>
      </p:sp>
      <p:sp>
        <p:nvSpPr>
          <p:cNvPr id="60419" name="Rectangle 2"/>
          <p:cNvSpPr>
            <a:spLocks noGrp="1" noChangeArrowheads="1"/>
          </p:cNvSpPr>
          <p:nvPr>
            <p:ph sz="quarter" idx="1"/>
          </p:nvPr>
        </p:nvSpPr>
        <p:spPr bwMode="auto">
          <a:xfrm>
            <a:off x="457200" y="1600200"/>
            <a:ext cx="8229600" cy="4191000"/>
          </a:xfrm>
          <a:noFill/>
          <a:ln>
            <a:miter lim="800000"/>
            <a:headEnd/>
            <a:tailEnd/>
          </a:ln>
        </p:spPr>
        <p:txBody>
          <a:bodyPr vert="horz" wrap="square" lIns="91440" tIns="45720" rIns="91440" bIns="45720" numCol="1" anchor="t" anchorCtr="0" compatLnSpc="1">
            <a:prstTxWarp prst="textNoShape">
              <a:avLst/>
            </a:prstTxWarp>
          </a:bodyPr>
          <a:lstStyle/>
          <a:p>
            <a:pPr marL="990600" lvl="1" indent="-533400" eaLnBrk="1" hangingPunct="1">
              <a:spcBef>
                <a:spcPct val="25000"/>
              </a:spcBef>
              <a:buFontTx/>
              <a:buNone/>
            </a:pPr>
            <a:r>
              <a:rPr lang="fr-FR" sz="2200" smtClean="0">
                <a:latin typeface="Times New Roman" pitchFamily="18" charset="0"/>
                <a:cs typeface="Times New Roman" pitchFamily="18" charset="0"/>
              </a:rPr>
              <a:t>La gestion de la </a:t>
            </a:r>
            <a:r>
              <a:rPr lang="fr-FR" sz="2200" b="1" smtClean="0">
                <a:latin typeface="Times New Roman" pitchFamily="18" charset="0"/>
                <a:cs typeface="Times New Roman" pitchFamily="18" charset="0"/>
              </a:rPr>
              <a:t>mobilité radio</a:t>
            </a:r>
            <a:r>
              <a:rPr lang="fr-FR" sz="2200" smtClean="0">
                <a:latin typeface="Times New Roman" pitchFamily="18" charset="0"/>
                <a:cs typeface="Times New Roman" pitchFamily="18" charset="0"/>
              </a:rPr>
              <a:t> intègre les procédures de :</a:t>
            </a:r>
            <a:endParaRPr lang="fr-FR" sz="2600" smtClean="0">
              <a:latin typeface="Times New Roman" pitchFamily="18" charset="0"/>
              <a:cs typeface="Times New Roman" pitchFamily="18" charset="0"/>
            </a:endParaRPr>
          </a:p>
          <a:p>
            <a:pPr marL="1371600" lvl="2" indent="-457200" algn="just" eaLnBrk="1" hangingPunct="1">
              <a:spcBef>
                <a:spcPct val="25000"/>
              </a:spcBef>
            </a:pPr>
            <a:r>
              <a:rPr lang="fr-FR" sz="2200" b="1" smtClean="0">
                <a:latin typeface="Times New Roman" pitchFamily="18" charset="0"/>
                <a:cs typeface="Times New Roman" pitchFamily="18" charset="0"/>
              </a:rPr>
              <a:t>Paging:</a:t>
            </a:r>
            <a:r>
              <a:rPr lang="fr-FR" sz="2200" smtClean="0">
                <a:latin typeface="Times New Roman" pitchFamily="18" charset="0"/>
                <a:cs typeface="Times New Roman" pitchFamily="18" charset="0"/>
              </a:rPr>
              <a:t> consiste à identifier la cellule courante où se trouve le terminal. Cette procédure engendrer des problèmes majeurs dans les réseaux denses car le volume de signalisation engendrée par tous les appels vers les terminaux entraîne inévitablement une congestion immédiate du réseau.</a:t>
            </a:r>
          </a:p>
          <a:p>
            <a:pPr marL="1371600" lvl="2" indent="-457200" algn="just" eaLnBrk="1" hangingPunct="1">
              <a:spcBef>
                <a:spcPct val="25000"/>
              </a:spcBef>
            </a:pPr>
            <a:r>
              <a:rPr lang="fr-FR" sz="2200" b="1" smtClean="0">
                <a:latin typeface="Times New Roman" pitchFamily="18" charset="0"/>
                <a:cs typeface="Times New Roman" pitchFamily="18" charset="0"/>
              </a:rPr>
              <a:t>Handoff (ou handover):</a:t>
            </a:r>
            <a:r>
              <a:rPr lang="fr-FR" sz="2200" smtClean="0">
                <a:latin typeface="Times New Roman" pitchFamily="18" charset="0"/>
                <a:cs typeface="Times New Roman" pitchFamily="18" charset="0"/>
              </a:rPr>
              <a:t> la procédure est activée lorsqu’un terminal actif et ayant un appel en cours change de cellule.</a:t>
            </a:r>
            <a:r>
              <a:rPr lang="fr-CA" sz="2200" smtClean="0">
                <a:latin typeface="Times New Roman" pitchFamily="18" charset="0"/>
                <a:cs typeface="Times New Roman" pitchFamily="18" charset="0"/>
              </a:rPr>
              <a:t> </a:t>
            </a:r>
            <a:r>
              <a:rPr lang="fr-FR" sz="2200" smtClean="0">
                <a:latin typeface="Times New Roman" pitchFamily="18" charset="0"/>
                <a:cs typeface="Times New Roman" pitchFamily="18" charset="0"/>
              </a:rPr>
              <a:t>Cela nécessite l’attribution d’un nouveau canal à l’appel. </a:t>
            </a:r>
            <a:endParaRPr lang="fr-FR" sz="1800" smtClean="0">
              <a:latin typeface="Times New Roman" pitchFamily="18" charset="0"/>
              <a:cs typeface="Times New Roman" pitchFamily="18" charset="0"/>
            </a:endParaRPr>
          </a:p>
        </p:txBody>
      </p:sp>
      <p:sp>
        <p:nvSpPr>
          <p:cNvPr id="60418"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E1B91445-C63A-4DE8-AB5C-A901190ADDDE}" type="slidenum">
              <a:rPr lang="en-US">
                <a:latin typeface="Arial" charset="0"/>
              </a:rPr>
              <a:pPr/>
              <a:t>40</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9" name="Rectangle 41"/>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mtClean="0">
                <a:solidFill>
                  <a:schemeClr val="tx1"/>
                </a:solidFill>
              </a:rPr>
              <a:t>Illustration de la relève</a:t>
            </a:r>
            <a:endParaRPr lang="en-US" smtClean="0">
              <a:solidFill>
                <a:schemeClr val="tx1"/>
              </a:solidFill>
            </a:endParaRPr>
          </a:p>
        </p:txBody>
      </p:sp>
      <p:sp>
        <p:nvSpPr>
          <p:cNvPr id="2056"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3CB1A975-20CA-4DEA-B4A5-05C3D91294A1}" type="slidenum">
              <a:rPr lang="en-US">
                <a:latin typeface="Arial" charset="0"/>
              </a:rPr>
              <a:pPr/>
              <a:t>41</a:t>
            </a:fld>
            <a:endParaRPr lang="en-US">
              <a:latin typeface="Arial" charset="0"/>
            </a:endParaRPr>
          </a:p>
        </p:txBody>
      </p:sp>
      <p:sp>
        <p:nvSpPr>
          <p:cNvPr id="2057" name="Rectangle 4"/>
          <p:cNvSpPr>
            <a:spLocks noChangeArrowheads="1"/>
          </p:cNvSpPr>
          <p:nvPr/>
        </p:nvSpPr>
        <p:spPr bwMode="auto">
          <a:xfrm>
            <a:off x="5678488" y="4694238"/>
            <a:ext cx="6350" cy="55562"/>
          </a:xfrm>
          <a:prstGeom prst="rect">
            <a:avLst/>
          </a:prstGeom>
          <a:solidFill>
            <a:srgbClr val="9A9A9A"/>
          </a:solidFill>
          <a:ln w="9525">
            <a:noFill/>
            <a:miter lim="800000"/>
            <a:headEnd/>
            <a:tailEnd/>
          </a:ln>
        </p:spPr>
        <p:txBody>
          <a:bodyPr/>
          <a:lstStyle/>
          <a:p>
            <a:endParaRPr lang="en-US"/>
          </a:p>
        </p:txBody>
      </p:sp>
      <p:sp>
        <p:nvSpPr>
          <p:cNvPr id="2058" name="Rectangle 5"/>
          <p:cNvSpPr>
            <a:spLocks noChangeArrowheads="1"/>
          </p:cNvSpPr>
          <p:nvPr/>
        </p:nvSpPr>
        <p:spPr bwMode="auto">
          <a:xfrm>
            <a:off x="5514975" y="4694238"/>
            <a:ext cx="7938" cy="55562"/>
          </a:xfrm>
          <a:prstGeom prst="rect">
            <a:avLst/>
          </a:prstGeom>
          <a:solidFill>
            <a:srgbClr val="9A9A9A"/>
          </a:solidFill>
          <a:ln w="9525">
            <a:noFill/>
            <a:miter lim="800000"/>
            <a:headEnd/>
            <a:tailEnd/>
          </a:ln>
        </p:spPr>
        <p:txBody>
          <a:bodyPr/>
          <a:lstStyle/>
          <a:p>
            <a:endParaRPr lang="en-US"/>
          </a:p>
        </p:txBody>
      </p:sp>
      <p:sp>
        <p:nvSpPr>
          <p:cNvPr id="2059" name="Rectangle 6"/>
          <p:cNvSpPr>
            <a:spLocks noChangeArrowheads="1"/>
          </p:cNvSpPr>
          <p:nvPr/>
        </p:nvSpPr>
        <p:spPr bwMode="auto">
          <a:xfrm>
            <a:off x="5678488" y="4165600"/>
            <a:ext cx="6350" cy="53975"/>
          </a:xfrm>
          <a:prstGeom prst="rect">
            <a:avLst/>
          </a:prstGeom>
          <a:solidFill>
            <a:srgbClr val="9A9A9A"/>
          </a:solidFill>
          <a:ln w="9525">
            <a:noFill/>
            <a:miter lim="800000"/>
            <a:headEnd/>
            <a:tailEnd/>
          </a:ln>
        </p:spPr>
        <p:txBody>
          <a:bodyPr/>
          <a:lstStyle/>
          <a:p>
            <a:endParaRPr lang="en-US"/>
          </a:p>
        </p:txBody>
      </p:sp>
      <p:sp>
        <p:nvSpPr>
          <p:cNvPr id="2060" name="Rectangle 7"/>
          <p:cNvSpPr>
            <a:spLocks noChangeArrowheads="1"/>
          </p:cNvSpPr>
          <p:nvPr/>
        </p:nvSpPr>
        <p:spPr bwMode="auto">
          <a:xfrm>
            <a:off x="5514975" y="4165600"/>
            <a:ext cx="7938" cy="53975"/>
          </a:xfrm>
          <a:prstGeom prst="rect">
            <a:avLst/>
          </a:prstGeom>
          <a:solidFill>
            <a:srgbClr val="9A9A9A"/>
          </a:solidFill>
          <a:ln w="9525">
            <a:noFill/>
            <a:miter lim="800000"/>
            <a:headEnd/>
            <a:tailEnd/>
          </a:ln>
        </p:spPr>
        <p:txBody>
          <a:bodyPr/>
          <a:lstStyle/>
          <a:p>
            <a:endParaRPr lang="en-US"/>
          </a:p>
        </p:txBody>
      </p:sp>
      <p:sp>
        <p:nvSpPr>
          <p:cNvPr id="2061" name="Rectangle 8"/>
          <p:cNvSpPr>
            <a:spLocks noChangeArrowheads="1"/>
          </p:cNvSpPr>
          <p:nvPr/>
        </p:nvSpPr>
        <p:spPr bwMode="auto">
          <a:xfrm>
            <a:off x="6743700" y="4649788"/>
            <a:ext cx="6350" cy="39687"/>
          </a:xfrm>
          <a:prstGeom prst="rect">
            <a:avLst/>
          </a:prstGeom>
          <a:solidFill>
            <a:srgbClr val="9A9A9A"/>
          </a:solidFill>
          <a:ln w="9525">
            <a:noFill/>
            <a:miter lim="800000"/>
            <a:headEnd/>
            <a:tailEnd/>
          </a:ln>
        </p:spPr>
        <p:txBody>
          <a:bodyPr/>
          <a:lstStyle/>
          <a:p>
            <a:endParaRPr lang="en-US"/>
          </a:p>
        </p:txBody>
      </p:sp>
      <p:grpSp>
        <p:nvGrpSpPr>
          <p:cNvPr id="2062" name="Group 10"/>
          <p:cNvGrpSpPr>
            <a:grpSpLocks/>
          </p:cNvGrpSpPr>
          <p:nvPr/>
        </p:nvGrpSpPr>
        <p:grpSpPr bwMode="auto">
          <a:xfrm>
            <a:off x="533400" y="2565400"/>
            <a:ext cx="2093913" cy="2193925"/>
            <a:chOff x="912" y="2640"/>
            <a:chExt cx="1134" cy="1134"/>
          </a:xfrm>
        </p:grpSpPr>
        <p:sp>
          <p:nvSpPr>
            <p:cNvPr id="2087" name="Oval 11"/>
            <p:cNvSpPr>
              <a:spLocks noChangeArrowheads="1"/>
            </p:cNvSpPr>
            <p:nvPr/>
          </p:nvSpPr>
          <p:spPr bwMode="auto">
            <a:xfrm>
              <a:off x="912" y="2640"/>
              <a:ext cx="1134" cy="1134"/>
            </a:xfrm>
            <a:prstGeom prst="ellipse">
              <a:avLst/>
            </a:prstGeom>
            <a:noFill/>
            <a:ln w="12700">
              <a:solidFill>
                <a:srgbClr val="000000"/>
              </a:solidFill>
              <a:prstDash val="dash"/>
              <a:round/>
              <a:headEnd/>
              <a:tailEnd/>
            </a:ln>
          </p:spPr>
          <p:txBody>
            <a:bodyPr lIns="90488" tIns="44450" rIns="90488" bIns="44450" anchor="ctr">
              <a:spAutoFit/>
            </a:bodyPr>
            <a:lstStyle/>
            <a:p>
              <a:endParaRPr lang="en-US"/>
            </a:p>
          </p:txBody>
        </p:sp>
        <p:graphicFrame>
          <p:nvGraphicFramePr>
            <p:cNvPr id="2055" name="Object 12"/>
            <p:cNvGraphicFramePr>
              <a:graphicFrameLocks noChangeAspect="1"/>
            </p:cNvGraphicFramePr>
            <p:nvPr/>
          </p:nvGraphicFramePr>
          <p:xfrm>
            <a:off x="1305" y="2736"/>
            <a:ext cx="327" cy="624"/>
          </p:xfrm>
          <a:graphic>
            <a:graphicData uri="http://schemas.openxmlformats.org/presentationml/2006/ole">
              <mc:AlternateContent xmlns:mc="http://schemas.openxmlformats.org/markup-compatibility/2006">
                <mc:Choice xmlns:v="urn:schemas-microsoft-com:vml" Requires="v">
                  <p:oleObj spid="_x0000_s2257" name="VISIO" r:id="rId3" imgW="1016280" imgH="1939680" progId="Visio.Drawing.5">
                    <p:embed/>
                  </p:oleObj>
                </mc:Choice>
                <mc:Fallback>
                  <p:oleObj name="VISIO" r:id="rId3" imgW="1016280" imgH="1939680" progId="Visio.Drawing.5">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 y="2736"/>
                          <a:ext cx="327"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63" name="Group 13"/>
          <p:cNvGrpSpPr>
            <a:grpSpLocks/>
          </p:cNvGrpSpPr>
          <p:nvPr/>
        </p:nvGrpSpPr>
        <p:grpSpPr bwMode="auto">
          <a:xfrm>
            <a:off x="2249488" y="2565400"/>
            <a:ext cx="2093912" cy="2193925"/>
            <a:chOff x="912" y="2640"/>
            <a:chExt cx="1134" cy="1134"/>
          </a:xfrm>
        </p:grpSpPr>
        <p:sp>
          <p:nvSpPr>
            <p:cNvPr id="2086" name="Oval 14"/>
            <p:cNvSpPr>
              <a:spLocks noChangeArrowheads="1"/>
            </p:cNvSpPr>
            <p:nvPr/>
          </p:nvSpPr>
          <p:spPr bwMode="auto">
            <a:xfrm>
              <a:off x="912" y="2640"/>
              <a:ext cx="1134" cy="1134"/>
            </a:xfrm>
            <a:prstGeom prst="ellipse">
              <a:avLst/>
            </a:prstGeom>
            <a:noFill/>
            <a:ln w="12700">
              <a:solidFill>
                <a:srgbClr val="000000"/>
              </a:solidFill>
              <a:prstDash val="dash"/>
              <a:round/>
              <a:headEnd/>
              <a:tailEnd/>
            </a:ln>
          </p:spPr>
          <p:txBody>
            <a:bodyPr lIns="90488" tIns="44450" rIns="90488" bIns="44450" anchor="ctr">
              <a:spAutoFit/>
            </a:bodyPr>
            <a:lstStyle/>
            <a:p>
              <a:endParaRPr lang="en-US"/>
            </a:p>
          </p:txBody>
        </p:sp>
        <p:graphicFrame>
          <p:nvGraphicFramePr>
            <p:cNvPr id="2054" name="Object 15"/>
            <p:cNvGraphicFramePr>
              <a:graphicFrameLocks noChangeAspect="1"/>
            </p:cNvGraphicFramePr>
            <p:nvPr/>
          </p:nvGraphicFramePr>
          <p:xfrm>
            <a:off x="1305" y="2736"/>
            <a:ext cx="327" cy="624"/>
          </p:xfrm>
          <a:graphic>
            <a:graphicData uri="http://schemas.openxmlformats.org/presentationml/2006/ole">
              <mc:AlternateContent xmlns:mc="http://schemas.openxmlformats.org/markup-compatibility/2006">
                <mc:Choice xmlns:v="urn:schemas-microsoft-com:vml" Requires="v">
                  <p:oleObj spid="_x0000_s2258" name="VISIO" r:id="rId5" imgW="1016280" imgH="1939680" progId="Visio.Drawing.5">
                    <p:embed/>
                  </p:oleObj>
                </mc:Choice>
                <mc:Fallback>
                  <p:oleObj name="VISIO" r:id="rId5" imgW="1016280" imgH="1939680" progId="Visio.Drawing.5">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 y="2736"/>
                          <a:ext cx="327"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64" name="Group 16"/>
          <p:cNvGrpSpPr>
            <a:grpSpLocks/>
          </p:cNvGrpSpPr>
          <p:nvPr/>
        </p:nvGrpSpPr>
        <p:grpSpPr bwMode="auto">
          <a:xfrm rot="435998">
            <a:off x="976313" y="3109913"/>
            <a:ext cx="422275" cy="755650"/>
            <a:chOff x="3648" y="1002"/>
            <a:chExt cx="229" cy="390"/>
          </a:xfrm>
        </p:grpSpPr>
        <p:sp>
          <p:nvSpPr>
            <p:cNvPr id="2082" name="Arc 17"/>
            <p:cNvSpPr>
              <a:spLocks/>
            </p:cNvSpPr>
            <p:nvPr/>
          </p:nvSpPr>
          <p:spPr bwMode="auto">
            <a:xfrm>
              <a:off x="3648" y="1200"/>
              <a:ext cx="192" cy="192"/>
            </a:xfrm>
            <a:custGeom>
              <a:avLst/>
              <a:gdLst>
                <a:gd name="T0" fmla="*/ 0 w 21600"/>
                <a:gd name="T1" fmla="*/ 0 h 21600"/>
                <a:gd name="T2" fmla="*/ 192 w 21600"/>
                <a:gd name="T3" fmla="*/ 192 h 21600"/>
                <a:gd name="T4" fmla="*/ 0 w 21600"/>
                <a:gd name="T5" fmla="*/ 19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FF00FF"/>
              </a:solidFill>
              <a:round/>
              <a:headEnd/>
              <a:tailEnd/>
            </a:ln>
          </p:spPr>
          <p:txBody>
            <a:bodyPr wrap="none" lIns="90488" tIns="44450" rIns="90488" bIns="44450" anchor="ctr">
              <a:spAutoFit/>
            </a:bodyPr>
            <a:lstStyle/>
            <a:p>
              <a:endParaRPr lang="en-US"/>
            </a:p>
          </p:txBody>
        </p:sp>
        <p:sp>
          <p:nvSpPr>
            <p:cNvPr id="2083" name="Arc 18"/>
            <p:cNvSpPr>
              <a:spLocks/>
            </p:cNvSpPr>
            <p:nvPr/>
          </p:nvSpPr>
          <p:spPr bwMode="auto">
            <a:xfrm>
              <a:off x="3724" y="1124"/>
              <a:ext cx="136" cy="136"/>
            </a:xfrm>
            <a:custGeom>
              <a:avLst/>
              <a:gdLst>
                <a:gd name="T0" fmla="*/ 0 w 21600"/>
                <a:gd name="T1" fmla="*/ 0 h 21600"/>
                <a:gd name="T2" fmla="*/ 136 w 21600"/>
                <a:gd name="T3" fmla="*/ 136 h 21600"/>
                <a:gd name="T4" fmla="*/ 0 w 21600"/>
                <a:gd name="T5" fmla="*/ 1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FF00FF"/>
              </a:solidFill>
              <a:round/>
              <a:headEnd/>
              <a:tailEnd/>
            </a:ln>
          </p:spPr>
          <p:txBody>
            <a:bodyPr wrap="none" lIns="90488" tIns="44450" rIns="90488" bIns="44450" anchor="ctr">
              <a:spAutoFit/>
            </a:bodyPr>
            <a:lstStyle/>
            <a:p>
              <a:endParaRPr lang="en-US"/>
            </a:p>
          </p:txBody>
        </p:sp>
        <p:sp>
          <p:nvSpPr>
            <p:cNvPr id="2084" name="Arc 19"/>
            <p:cNvSpPr>
              <a:spLocks/>
            </p:cNvSpPr>
            <p:nvPr/>
          </p:nvSpPr>
          <p:spPr bwMode="auto">
            <a:xfrm>
              <a:off x="3799" y="1058"/>
              <a:ext cx="68" cy="68"/>
            </a:xfrm>
            <a:custGeom>
              <a:avLst/>
              <a:gdLst>
                <a:gd name="T0" fmla="*/ 0 w 21600"/>
                <a:gd name="T1" fmla="*/ 0 h 21600"/>
                <a:gd name="T2" fmla="*/ 68 w 21600"/>
                <a:gd name="T3" fmla="*/ 68 h 21600"/>
                <a:gd name="T4" fmla="*/ 0 w 21600"/>
                <a:gd name="T5" fmla="*/ 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FF00FF"/>
              </a:solidFill>
              <a:round/>
              <a:headEnd/>
              <a:tailEnd/>
            </a:ln>
          </p:spPr>
          <p:txBody>
            <a:bodyPr wrap="none" lIns="90488" tIns="44450" rIns="90488" bIns="44450" anchor="ctr">
              <a:spAutoFit/>
            </a:bodyPr>
            <a:lstStyle/>
            <a:p>
              <a:endParaRPr lang="en-US"/>
            </a:p>
          </p:txBody>
        </p:sp>
        <p:sp>
          <p:nvSpPr>
            <p:cNvPr id="2085" name="Arc 20"/>
            <p:cNvSpPr>
              <a:spLocks/>
            </p:cNvSpPr>
            <p:nvPr/>
          </p:nvSpPr>
          <p:spPr bwMode="auto">
            <a:xfrm>
              <a:off x="3854" y="1002"/>
              <a:ext cx="23" cy="23"/>
            </a:xfrm>
            <a:custGeom>
              <a:avLst/>
              <a:gdLst>
                <a:gd name="T0" fmla="*/ 0 w 21600"/>
                <a:gd name="T1" fmla="*/ 0 h 21600"/>
                <a:gd name="T2" fmla="*/ 23 w 21600"/>
                <a:gd name="T3" fmla="*/ 23 h 21600"/>
                <a:gd name="T4" fmla="*/ 0 w 21600"/>
                <a:gd name="T5" fmla="*/ 2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FF00FF"/>
              </a:solidFill>
              <a:round/>
              <a:headEnd/>
              <a:tailEnd/>
            </a:ln>
          </p:spPr>
          <p:txBody>
            <a:bodyPr wrap="none" lIns="90488" tIns="44450" rIns="90488" bIns="44450" anchor="ctr">
              <a:spAutoFit/>
            </a:bodyPr>
            <a:lstStyle/>
            <a:p>
              <a:endParaRPr lang="en-US"/>
            </a:p>
          </p:txBody>
        </p:sp>
      </p:grpSp>
      <p:graphicFrame>
        <p:nvGraphicFramePr>
          <p:cNvPr id="355349" name="Object 21"/>
          <p:cNvGraphicFramePr>
            <a:graphicFrameLocks noChangeAspect="1"/>
          </p:cNvGraphicFramePr>
          <p:nvPr/>
        </p:nvGraphicFramePr>
        <p:xfrm>
          <a:off x="622300" y="3865563"/>
          <a:ext cx="720725" cy="301625"/>
        </p:xfrm>
        <a:graphic>
          <a:graphicData uri="http://schemas.openxmlformats.org/presentationml/2006/ole">
            <mc:AlternateContent xmlns:mc="http://schemas.openxmlformats.org/markup-compatibility/2006">
              <mc:Choice xmlns:v="urn:schemas-microsoft-com:vml" Requires="v">
                <p:oleObj spid="_x0000_s2259" name="VISIO" r:id="rId6" imgW="621360" imgH="248760" progId="Visio.Drawing.5">
                  <p:embed/>
                </p:oleObj>
              </mc:Choice>
              <mc:Fallback>
                <p:oleObj name="VISIO" r:id="rId6" imgW="621360" imgH="248760" progId="Visio.Drawing.5">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300" y="3865563"/>
                        <a:ext cx="7207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65" name="Text Box 22"/>
          <p:cNvSpPr txBox="1">
            <a:spLocks noChangeArrowheads="1"/>
          </p:cNvSpPr>
          <p:nvPr/>
        </p:nvSpPr>
        <p:spPr bwMode="auto">
          <a:xfrm>
            <a:off x="1130300" y="2286000"/>
            <a:ext cx="73818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chemeClr val="tx2"/>
                </a:solidFill>
              </a:rPr>
              <a:t>Station A</a:t>
            </a:r>
          </a:p>
        </p:txBody>
      </p:sp>
      <p:sp>
        <p:nvSpPr>
          <p:cNvPr id="2066" name="Text Box 23"/>
          <p:cNvSpPr txBox="1">
            <a:spLocks noChangeArrowheads="1"/>
          </p:cNvSpPr>
          <p:nvPr/>
        </p:nvSpPr>
        <p:spPr bwMode="auto">
          <a:xfrm>
            <a:off x="2849563" y="2297113"/>
            <a:ext cx="738187" cy="239712"/>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chemeClr val="tx2"/>
                </a:solidFill>
              </a:rPr>
              <a:t>Station B</a:t>
            </a:r>
          </a:p>
        </p:txBody>
      </p:sp>
      <p:sp>
        <p:nvSpPr>
          <p:cNvPr id="2067" name="Text Box 24"/>
          <p:cNvSpPr txBox="1">
            <a:spLocks noChangeArrowheads="1"/>
          </p:cNvSpPr>
          <p:nvPr/>
        </p:nvSpPr>
        <p:spPr bwMode="auto">
          <a:xfrm>
            <a:off x="1685925" y="4813300"/>
            <a:ext cx="1616075" cy="333375"/>
          </a:xfrm>
          <a:prstGeom prst="rect">
            <a:avLst/>
          </a:prstGeom>
          <a:noFill/>
          <a:ln w="12700">
            <a:noFill/>
            <a:miter lim="800000"/>
            <a:headEnd/>
            <a:tailEnd/>
          </a:ln>
        </p:spPr>
        <p:txBody>
          <a:bodyPr wrap="none" lIns="90488" tIns="44450" rIns="90488" bIns="44450">
            <a:spAutoFit/>
          </a:bodyPr>
          <a:lstStyle/>
          <a:p>
            <a:pPr eaLnBrk="0" hangingPunct="0"/>
            <a:r>
              <a:rPr lang="fr-FR" sz="1600" b="1"/>
              <a:t>Avant la relève</a:t>
            </a:r>
          </a:p>
        </p:txBody>
      </p:sp>
      <p:grpSp>
        <p:nvGrpSpPr>
          <p:cNvPr id="2068" name="Group 25"/>
          <p:cNvGrpSpPr>
            <a:grpSpLocks/>
          </p:cNvGrpSpPr>
          <p:nvPr/>
        </p:nvGrpSpPr>
        <p:grpSpPr bwMode="auto">
          <a:xfrm>
            <a:off x="4648200" y="2286000"/>
            <a:ext cx="3810000" cy="2859088"/>
            <a:chOff x="3312" y="2496"/>
            <a:chExt cx="2064" cy="1477"/>
          </a:xfrm>
        </p:grpSpPr>
        <p:grpSp>
          <p:nvGrpSpPr>
            <p:cNvPr id="2070" name="Group 26"/>
            <p:cNvGrpSpPr>
              <a:grpSpLocks/>
            </p:cNvGrpSpPr>
            <p:nvPr/>
          </p:nvGrpSpPr>
          <p:grpSpPr bwMode="auto">
            <a:xfrm>
              <a:off x="3312" y="2640"/>
              <a:ext cx="1134" cy="1134"/>
              <a:chOff x="912" y="2640"/>
              <a:chExt cx="1134" cy="1134"/>
            </a:xfrm>
          </p:grpSpPr>
          <p:sp>
            <p:nvSpPr>
              <p:cNvPr id="2081" name="Oval 27"/>
              <p:cNvSpPr>
                <a:spLocks noChangeArrowheads="1"/>
              </p:cNvSpPr>
              <p:nvPr/>
            </p:nvSpPr>
            <p:spPr bwMode="auto">
              <a:xfrm>
                <a:off x="912" y="2640"/>
                <a:ext cx="1134" cy="1134"/>
              </a:xfrm>
              <a:prstGeom prst="ellipse">
                <a:avLst/>
              </a:prstGeom>
              <a:noFill/>
              <a:ln w="12700">
                <a:solidFill>
                  <a:srgbClr val="000000"/>
                </a:solidFill>
                <a:prstDash val="dash"/>
                <a:round/>
                <a:headEnd/>
                <a:tailEnd/>
              </a:ln>
            </p:spPr>
            <p:txBody>
              <a:bodyPr lIns="90488" tIns="44450" rIns="90488" bIns="44450" anchor="ctr">
                <a:spAutoFit/>
              </a:bodyPr>
              <a:lstStyle/>
              <a:p>
                <a:endParaRPr lang="en-US"/>
              </a:p>
            </p:txBody>
          </p:sp>
          <p:graphicFrame>
            <p:nvGraphicFramePr>
              <p:cNvPr id="2053" name="Object 28"/>
              <p:cNvGraphicFramePr>
                <a:graphicFrameLocks noChangeAspect="1"/>
              </p:cNvGraphicFramePr>
              <p:nvPr/>
            </p:nvGraphicFramePr>
            <p:xfrm>
              <a:off x="1305" y="2736"/>
              <a:ext cx="327" cy="624"/>
            </p:xfrm>
            <a:graphic>
              <a:graphicData uri="http://schemas.openxmlformats.org/presentationml/2006/ole">
                <mc:AlternateContent xmlns:mc="http://schemas.openxmlformats.org/markup-compatibility/2006">
                  <mc:Choice xmlns:v="urn:schemas-microsoft-com:vml" Requires="v">
                    <p:oleObj spid="_x0000_s2260" name="VISIO" r:id="rId8" imgW="1016280" imgH="1939680" progId="Visio.Drawing.5">
                      <p:embed/>
                    </p:oleObj>
                  </mc:Choice>
                  <mc:Fallback>
                    <p:oleObj name="VISIO" r:id="rId8" imgW="1016280" imgH="1939680" progId="Visio.Drawing.5">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 y="2736"/>
                            <a:ext cx="327"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71" name="Group 29"/>
            <p:cNvGrpSpPr>
              <a:grpSpLocks/>
            </p:cNvGrpSpPr>
            <p:nvPr/>
          </p:nvGrpSpPr>
          <p:grpSpPr bwMode="auto">
            <a:xfrm>
              <a:off x="4242" y="2640"/>
              <a:ext cx="1134" cy="1134"/>
              <a:chOff x="912" y="2640"/>
              <a:chExt cx="1134" cy="1134"/>
            </a:xfrm>
          </p:grpSpPr>
          <p:sp>
            <p:nvSpPr>
              <p:cNvPr id="2080" name="Oval 30"/>
              <p:cNvSpPr>
                <a:spLocks noChangeArrowheads="1"/>
              </p:cNvSpPr>
              <p:nvPr/>
            </p:nvSpPr>
            <p:spPr bwMode="auto">
              <a:xfrm>
                <a:off x="912" y="2640"/>
                <a:ext cx="1134" cy="1134"/>
              </a:xfrm>
              <a:prstGeom prst="ellipse">
                <a:avLst/>
              </a:prstGeom>
              <a:noFill/>
              <a:ln w="12700">
                <a:solidFill>
                  <a:srgbClr val="000000"/>
                </a:solidFill>
                <a:prstDash val="dash"/>
                <a:round/>
                <a:headEnd/>
                <a:tailEnd/>
              </a:ln>
            </p:spPr>
            <p:txBody>
              <a:bodyPr lIns="90488" tIns="44450" rIns="90488" bIns="44450" anchor="ctr">
                <a:spAutoFit/>
              </a:bodyPr>
              <a:lstStyle/>
              <a:p>
                <a:endParaRPr lang="en-US"/>
              </a:p>
            </p:txBody>
          </p:sp>
          <p:graphicFrame>
            <p:nvGraphicFramePr>
              <p:cNvPr id="2052" name="Object 31"/>
              <p:cNvGraphicFramePr>
                <a:graphicFrameLocks noChangeAspect="1"/>
              </p:cNvGraphicFramePr>
              <p:nvPr/>
            </p:nvGraphicFramePr>
            <p:xfrm>
              <a:off x="1305" y="2736"/>
              <a:ext cx="327" cy="624"/>
            </p:xfrm>
            <a:graphic>
              <a:graphicData uri="http://schemas.openxmlformats.org/presentationml/2006/ole">
                <mc:AlternateContent xmlns:mc="http://schemas.openxmlformats.org/markup-compatibility/2006">
                  <mc:Choice xmlns:v="urn:schemas-microsoft-com:vml" Requires="v">
                    <p:oleObj spid="_x0000_s2261" name="VISIO" r:id="rId9" imgW="1016280" imgH="1939680" progId="Visio.Drawing.5">
                      <p:embed/>
                    </p:oleObj>
                  </mc:Choice>
                  <mc:Fallback>
                    <p:oleObj name="VISIO" r:id="rId9" imgW="1016280" imgH="1939680" progId="Visio.Drawing.5">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 y="2736"/>
                            <a:ext cx="327"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72" name="Group 32"/>
            <p:cNvGrpSpPr>
              <a:grpSpLocks/>
            </p:cNvGrpSpPr>
            <p:nvPr/>
          </p:nvGrpSpPr>
          <p:grpSpPr bwMode="auto">
            <a:xfrm rot="435998">
              <a:off x="4512" y="2922"/>
              <a:ext cx="229" cy="390"/>
              <a:chOff x="3648" y="1002"/>
              <a:chExt cx="229" cy="390"/>
            </a:xfrm>
          </p:grpSpPr>
          <p:sp>
            <p:nvSpPr>
              <p:cNvPr id="2076" name="Arc 33"/>
              <p:cNvSpPr>
                <a:spLocks/>
              </p:cNvSpPr>
              <p:nvPr/>
            </p:nvSpPr>
            <p:spPr bwMode="auto">
              <a:xfrm>
                <a:off x="3648" y="1200"/>
                <a:ext cx="192" cy="192"/>
              </a:xfrm>
              <a:custGeom>
                <a:avLst/>
                <a:gdLst>
                  <a:gd name="T0" fmla="*/ 0 w 21600"/>
                  <a:gd name="T1" fmla="*/ 0 h 21600"/>
                  <a:gd name="T2" fmla="*/ 192 w 21600"/>
                  <a:gd name="T3" fmla="*/ 192 h 21600"/>
                  <a:gd name="T4" fmla="*/ 0 w 21600"/>
                  <a:gd name="T5" fmla="*/ 19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FF00FF"/>
                </a:solidFill>
                <a:round/>
                <a:headEnd/>
                <a:tailEnd/>
              </a:ln>
            </p:spPr>
            <p:txBody>
              <a:bodyPr wrap="none" lIns="90488" tIns="44450" rIns="90488" bIns="44450" anchor="ctr">
                <a:spAutoFit/>
              </a:bodyPr>
              <a:lstStyle/>
              <a:p>
                <a:endParaRPr lang="en-US"/>
              </a:p>
            </p:txBody>
          </p:sp>
          <p:sp>
            <p:nvSpPr>
              <p:cNvPr id="2077" name="Arc 34"/>
              <p:cNvSpPr>
                <a:spLocks/>
              </p:cNvSpPr>
              <p:nvPr/>
            </p:nvSpPr>
            <p:spPr bwMode="auto">
              <a:xfrm>
                <a:off x="3724" y="1124"/>
                <a:ext cx="136" cy="136"/>
              </a:xfrm>
              <a:custGeom>
                <a:avLst/>
                <a:gdLst>
                  <a:gd name="T0" fmla="*/ 0 w 21600"/>
                  <a:gd name="T1" fmla="*/ 0 h 21600"/>
                  <a:gd name="T2" fmla="*/ 136 w 21600"/>
                  <a:gd name="T3" fmla="*/ 136 h 21600"/>
                  <a:gd name="T4" fmla="*/ 0 w 21600"/>
                  <a:gd name="T5" fmla="*/ 1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FF00FF"/>
                </a:solidFill>
                <a:round/>
                <a:headEnd/>
                <a:tailEnd/>
              </a:ln>
            </p:spPr>
            <p:txBody>
              <a:bodyPr wrap="none" lIns="90488" tIns="44450" rIns="90488" bIns="44450" anchor="ctr">
                <a:spAutoFit/>
              </a:bodyPr>
              <a:lstStyle/>
              <a:p>
                <a:endParaRPr lang="en-US"/>
              </a:p>
            </p:txBody>
          </p:sp>
          <p:sp>
            <p:nvSpPr>
              <p:cNvPr id="2078" name="Arc 35"/>
              <p:cNvSpPr>
                <a:spLocks/>
              </p:cNvSpPr>
              <p:nvPr/>
            </p:nvSpPr>
            <p:spPr bwMode="auto">
              <a:xfrm>
                <a:off x="3799" y="1058"/>
                <a:ext cx="68" cy="68"/>
              </a:xfrm>
              <a:custGeom>
                <a:avLst/>
                <a:gdLst>
                  <a:gd name="T0" fmla="*/ 0 w 21600"/>
                  <a:gd name="T1" fmla="*/ 0 h 21600"/>
                  <a:gd name="T2" fmla="*/ 68 w 21600"/>
                  <a:gd name="T3" fmla="*/ 68 h 21600"/>
                  <a:gd name="T4" fmla="*/ 0 w 21600"/>
                  <a:gd name="T5" fmla="*/ 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FF00FF"/>
                </a:solidFill>
                <a:round/>
                <a:headEnd/>
                <a:tailEnd/>
              </a:ln>
            </p:spPr>
            <p:txBody>
              <a:bodyPr wrap="none" lIns="90488" tIns="44450" rIns="90488" bIns="44450" anchor="ctr">
                <a:spAutoFit/>
              </a:bodyPr>
              <a:lstStyle/>
              <a:p>
                <a:endParaRPr lang="en-US"/>
              </a:p>
            </p:txBody>
          </p:sp>
          <p:sp>
            <p:nvSpPr>
              <p:cNvPr id="2079" name="Arc 36"/>
              <p:cNvSpPr>
                <a:spLocks/>
              </p:cNvSpPr>
              <p:nvPr/>
            </p:nvSpPr>
            <p:spPr bwMode="auto">
              <a:xfrm>
                <a:off x="3854" y="1002"/>
                <a:ext cx="23" cy="23"/>
              </a:xfrm>
              <a:custGeom>
                <a:avLst/>
                <a:gdLst>
                  <a:gd name="T0" fmla="*/ 0 w 21600"/>
                  <a:gd name="T1" fmla="*/ 0 h 21600"/>
                  <a:gd name="T2" fmla="*/ 23 w 21600"/>
                  <a:gd name="T3" fmla="*/ 23 h 21600"/>
                  <a:gd name="T4" fmla="*/ 0 w 21600"/>
                  <a:gd name="T5" fmla="*/ 2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FF00FF"/>
                </a:solidFill>
                <a:round/>
                <a:headEnd/>
                <a:tailEnd/>
              </a:ln>
            </p:spPr>
            <p:txBody>
              <a:bodyPr wrap="none" lIns="90488" tIns="44450" rIns="90488" bIns="44450" anchor="ctr">
                <a:spAutoFit/>
              </a:bodyPr>
              <a:lstStyle/>
              <a:p>
                <a:endParaRPr lang="en-US"/>
              </a:p>
            </p:txBody>
          </p:sp>
        </p:grpSp>
        <p:graphicFrame>
          <p:nvGraphicFramePr>
            <p:cNvPr id="2051" name="Object 37"/>
            <p:cNvGraphicFramePr>
              <a:graphicFrameLocks noChangeAspect="1"/>
            </p:cNvGraphicFramePr>
            <p:nvPr/>
          </p:nvGraphicFramePr>
          <p:xfrm>
            <a:off x="4320" y="3312"/>
            <a:ext cx="391" cy="156"/>
          </p:xfrm>
          <a:graphic>
            <a:graphicData uri="http://schemas.openxmlformats.org/presentationml/2006/ole">
              <mc:AlternateContent xmlns:mc="http://schemas.openxmlformats.org/markup-compatibility/2006">
                <mc:Choice xmlns:v="urn:schemas-microsoft-com:vml" Requires="v">
                  <p:oleObj spid="_x0000_s2262" name="VISIO" r:id="rId10" imgW="621360" imgH="248760" progId="Visio.Drawing.5">
                    <p:embed/>
                  </p:oleObj>
                </mc:Choice>
                <mc:Fallback>
                  <p:oleObj name="VISIO" r:id="rId10" imgW="621360" imgH="248760" progId="Visio.Drawing.5">
                    <p:embed/>
                    <p:pic>
                      <p:nvPicPr>
                        <p:cNvPr id="0"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0" y="3312"/>
                          <a:ext cx="391"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73" name="Text Box 38"/>
            <p:cNvSpPr txBox="1">
              <a:spLocks noChangeArrowheads="1"/>
            </p:cNvSpPr>
            <p:nvPr/>
          </p:nvSpPr>
          <p:spPr bwMode="auto">
            <a:xfrm>
              <a:off x="3635" y="2496"/>
              <a:ext cx="400" cy="125"/>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chemeClr val="tx2"/>
                  </a:solidFill>
                </a:rPr>
                <a:t>Station A</a:t>
              </a:r>
            </a:p>
          </p:txBody>
        </p:sp>
        <p:sp>
          <p:nvSpPr>
            <p:cNvPr id="2074" name="Text Box 39"/>
            <p:cNvSpPr txBox="1">
              <a:spLocks noChangeArrowheads="1"/>
            </p:cNvSpPr>
            <p:nvPr/>
          </p:nvSpPr>
          <p:spPr bwMode="auto">
            <a:xfrm>
              <a:off x="4567" y="2502"/>
              <a:ext cx="400" cy="124"/>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chemeClr val="tx2"/>
                  </a:solidFill>
                </a:rPr>
                <a:t>Station B</a:t>
              </a:r>
            </a:p>
          </p:txBody>
        </p:sp>
        <p:sp>
          <p:nvSpPr>
            <p:cNvPr id="2075" name="Text Box 40"/>
            <p:cNvSpPr txBox="1">
              <a:spLocks noChangeArrowheads="1"/>
            </p:cNvSpPr>
            <p:nvPr/>
          </p:nvSpPr>
          <p:spPr bwMode="auto">
            <a:xfrm>
              <a:off x="3936" y="3801"/>
              <a:ext cx="882" cy="172"/>
            </a:xfrm>
            <a:prstGeom prst="rect">
              <a:avLst/>
            </a:prstGeom>
            <a:noFill/>
            <a:ln w="12700">
              <a:noFill/>
              <a:miter lim="800000"/>
              <a:headEnd/>
              <a:tailEnd/>
            </a:ln>
          </p:spPr>
          <p:txBody>
            <a:bodyPr wrap="none" lIns="90488" tIns="44450" rIns="90488" bIns="44450">
              <a:spAutoFit/>
            </a:bodyPr>
            <a:lstStyle/>
            <a:p>
              <a:pPr eaLnBrk="0" hangingPunct="0"/>
              <a:r>
                <a:rPr lang="fr-FR" sz="1600" b="1"/>
                <a:t>Après la relève</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
                                  </p:stCondLst>
                                  <p:childTnLst>
                                    <p:set>
                                      <p:cBhvr>
                                        <p:cTn id="6" dur="1" fill="hold">
                                          <p:stCondLst>
                                            <p:cond delay="499"/>
                                          </p:stCondLst>
                                        </p:cTn>
                                        <p:tgtEl>
                                          <p:spTgt spid="355349"/>
                                        </p:tgtEl>
                                        <p:attrNameLst>
                                          <p:attrName>style.visibility</p:attrName>
                                        </p:attrNameLst>
                                      </p:cBhvr>
                                      <p:to>
                                        <p:strVal val="visible"/>
                                      </p:to>
                                    </p:set>
                                  </p:childTnLst>
                                  <p:subTnLst>
                                    <p:animClr clrSpc="rgb" dir="cw">
                                      <p:cBhvr override="childStyle">
                                        <p:cTn dur="1" fill="hold" display="0" masterRel="nextClick" afterEffect="1"/>
                                        <p:tgtEl>
                                          <p:spTgt spid="355349"/>
                                        </p:tgtEl>
                                        <p:attrNameLst>
                                          <p:attrName>ppt_c</p:attrName>
                                        </p:attrNameLst>
                                      </p:cBhvr>
                                      <p:to>
                                        <a:srgbClr val="CC33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bwMode="auto">
          <a:xfrm>
            <a:off x="228600" y="152400"/>
            <a:ext cx="7620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2800" smtClean="0">
                <a:latin typeface="Times New Roman" pitchFamily="18" charset="0"/>
              </a:rPr>
              <a:t>Fondements de l’architecture cellulaire</a:t>
            </a:r>
            <a:endParaRPr lang="en-US" sz="2800" smtClean="0">
              <a:latin typeface="Times New Roman" pitchFamily="18" charset="0"/>
            </a:endParaRPr>
          </a:p>
        </p:txBody>
      </p:sp>
      <p:sp>
        <p:nvSpPr>
          <p:cNvPr id="62466"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D581BD59-0326-43E6-B8F8-136211EF4498}" type="slidenum">
              <a:rPr lang="en-US">
                <a:latin typeface="Arial" charset="0"/>
              </a:rPr>
              <a:pPr/>
              <a:t>42</a:t>
            </a:fld>
            <a:endParaRPr lang="en-US">
              <a:latin typeface="Arial" charset="0"/>
            </a:endParaRPr>
          </a:p>
        </p:txBody>
      </p:sp>
      <p:sp>
        <p:nvSpPr>
          <p:cNvPr id="62468" name="Text Box 3"/>
          <p:cNvSpPr txBox="1">
            <a:spLocks noChangeArrowheads="1"/>
          </p:cNvSpPr>
          <p:nvPr/>
        </p:nvSpPr>
        <p:spPr bwMode="auto">
          <a:xfrm>
            <a:off x="304800" y="1258888"/>
            <a:ext cx="8534400" cy="4724400"/>
          </a:xfrm>
          <a:prstGeom prst="rect">
            <a:avLst/>
          </a:prstGeom>
          <a:noFill/>
          <a:ln w="9525">
            <a:noFill/>
            <a:miter lim="800000"/>
            <a:headEnd/>
            <a:tailEnd/>
          </a:ln>
        </p:spPr>
        <p:txBody>
          <a:bodyPr>
            <a:spAutoFit/>
          </a:bodyPr>
          <a:lstStyle/>
          <a:p>
            <a:pPr marL="342900" indent="-342900"/>
            <a:r>
              <a:rPr lang="fr-CA" sz="2200" b="1">
                <a:latin typeface="Times New Roman" pitchFamily="18" charset="0"/>
              </a:rPr>
              <a:t>Phénomène de relève ou transfert intercellulaire</a:t>
            </a:r>
          </a:p>
          <a:p>
            <a:pPr marL="342900" indent="-342900"/>
            <a:endParaRPr lang="fr-CA" sz="2200" b="1">
              <a:latin typeface="Times New Roman" pitchFamily="18" charset="0"/>
            </a:endParaRPr>
          </a:p>
          <a:p>
            <a:pPr marL="800100" lvl="1" indent="-342900" algn="just"/>
            <a:r>
              <a:rPr lang="fr-CA" sz="2000">
                <a:latin typeface="Times New Roman" pitchFamily="18" charset="0"/>
              </a:rPr>
              <a:t>C’est le processus de transfert automatique de la communication d’une station de base à une autre lors d’un changement de cellule de l’unité mobile. </a:t>
            </a:r>
          </a:p>
          <a:p>
            <a:pPr marL="800100" lvl="1" indent="-342900" algn="just"/>
            <a:r>
              <a:rPr lang="fr-CA" sz="2000">
                <a:latin typeface="Times New Roman" pitchFamily="18" charset="0"/>
              </a:rPr>
              <a:t>Ce transfert de cellule peut entraîner un changement de commutateur, auquel cas des opérations de mises à jour doivent être réalisées.  On parle alors de r</a:t>
            </a:r>
            <a:r>
              <a:rPr lang="fr-CA" sz="2000" i="1">
                <a:latin typeface="Times New Roman" pitchFamily="18" charset="0"/>
              </a:rPr>
              <a:t>elève complexe</a:t>
            </a:r>
            <a:r>
              <a:rPr lang="fr-CA" sz="2000">
                <a:latin typeface="Times New Roman" pitchFamily="18" charset="0"/>
              </a:rPr>
              <a:t> dans ce cas.  Dans le cas où le changement de cellule s’effectue sans changement de commutateur, on est plutôt en présence d’une </a:t>
            </a:r>
            <a:r>
              <a:rPr lang="fr-CA" sz="2000" i="1">
                <a:latin typeface="Times New Roman" pitchFamily="18" charset="0"/>
              </a:rPr>
              <a:t>relève simple</a:t>
            </a:r>
            <a:r>
              <a:rPr lang="fr-CA" sz="2000">
                <a:latin typeface="Times New Roman" pitchFamily="18" charset="0"/>
              </a:rPr>
              <a:t>.</a:t>
            </a:r>
          </a:p>
          <a:p>
            <a:pPr marL="800100" lvl="1" indent="-342900" algn="just"/>
            <a:r>
              <a:rPr lang="fr-CA" sz="2000">
                <a:latin typeface="Times New Roman" pitchFamily="18" charset="0"/>
              </a:rPr>
              <a:t>La relève complexe s’accompagne d’un changement de MSC, ce qui entraîne une forte consommation des ressources du réseau.  Il faut donc trouver des mécanismes pour réduire au mieux les coûts qu’une telle opération engendre.  Un des moyens consiste à optimiser l’affectation de cellules aux commutateurs.</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3" name="Rectangle 39"/>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mtClean="0">
                <a:solidFill>
                  <a:schemeClr val="tx1"/>
                </a:solidFill>
              </a:rPr>
              <a:t>Relève dure (hard handoff)</a:t>
            </a:r>
            <a:endParaRPr lang="en-US" smtClean="0">
              <a:solidFill>
                <a:schemeClr val="tx1"/>
              </a:solidFill>
            </a:endParaRPr>
          </a:p>
        </p:txBody>
      </p:sp>
      <p:sp>
        <p:nvSpPr>
          <p:cNvPr id="4110"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E66F8574-441F-4F8A-8D5A-6315ABC573E0}" type="slidenum">
              <a:rPr lang="en-US">
                <a:latin typeface="Arial" charset="0"/>
              </a:rPr>
              <a:pPr/>
              <a:t>43</a:t>
            </a:fld>
            <a:endParaRPr lang="en-US">
              <a:latin typeface="Arial" charset="0"/>
            </a:endParaRPr>
          </a:p>
        </p:txBody>
      </p:sp>
      <p:sp>
        <p:nvSpPr>
          <p:cNvPr id="4111" name="Rectangle 4"/>
          <p:cNvSpPr>
            <a:spLocks noChangeAspect="1" noChangeArrowheads="1"/>
          </p:cNvSpPr>
          <p:nvPr/>
        </p:nvSpPr>
        <p:spPr bwMode="auto">
          <a:xfrm>
            <a:off x="990600" y="1219200"/>
            <a:ext cx="7543800" cy="1981200"/>
          </a:xfrm>
          <a:prstGeom prst="rect">
            <a:avLst/>
          </a:prstGeom>
          <a:noFill/>
          <a:ln w="12700">
            <a:noFill/>
            <a:miter lim="800000"/>
            <a:headEnd/>
            <a:tailEnd/>
          </a:ln>
        </p:spPr>
        <p:txBody>
          <a:bodyPr lIns="66675" tIns="33338" rIns="66675" bIns="33338"/>
          <a:lstStyle/>
          <a:p>
            <a:pPr marL="349250" indent="-349250" defTabSz="498475" eaLnBrk="0" hangingPunct="0">
              <a:spcBef>
                <a:spcPct val="20000"/>
              </a:spcBef>
              <a:buSzPct val="75000"/>
              <a:buFont typeface="Symbol" pitchFamily="18" charset="2"/>
              <a:buChar char="-"/>
            </a:pPr>
            <a:r>
              <a:rPr lang="fr-FR" sz="2000">
                <a:latin typeface="Times New Roman" pitchFamily="18" charset="0"/>
              </a:rPr>
              <a:t>Le terminal mobile ne gère qu’un canal radio à la fois</a:t>
            </a:r>
          </a:p>
          <a:p>
            <a:pPr marL="765175" lvl="1" indent="-277813" defTabSz="498475" eaLnBrk="0" hangingPunct="0">
              <a:spcBef>
                <a:spcPct val="20000"/>
              </a:spcBef>
              <a:buSzPct val="75000"/>
              <a:buFontTx/>
              <a:buChar char="•"/>
            </a:pPr>
            <a:r>
              <a:rPr lang="fr-FR" sz="2000">
                <a:latin typeface="Times New Roman" pitchFamily="18" charset="0"/>
              </a:rPr>
              <a:t>donc interruption plus ou moins longue de la communication </a:t>
            </a:r>
          </a:p>
          <a:p>
            <a:pPr marL="349250" indent="-349250" defTabSz="498475" eaLnBrk="0" hangingPunct="0">
              <a:spcBef>
                <a:spcPct val="20000"/>
              </a:spcBef>
              <a:buSzPct val="75000"/>
              <a:buFont typeface="Symbol" pitchFamily="18" charset="2"/>
              <a:buChar char="-"/>
            </a:pPr>
            <a:r>
              <a:rPr lang="fr-FR" sz="2000">
                <a:latin typeface="Times New Roman" pitchFamily="18" charset="0"/>
              </a:rPr>
              <a:t>Le nouveau lien est établi à l’avance au niveau réseau</a:t>
            </a:r>
          </a:p>
          <a:p>
            <a:pPr marL="765175" lvl="1" indent="-277813" defTabSz="498475" eaLnBrk="0" hangingPunct="0">
              <a:spcBef>
                <a:spcPct val="20000"/>
              </a:spcBef>
              <a:buSzPct val="75000"/>
              <a:buFontTx/>
              <a:buChar char="•"/>
            </a:pPr>
            <a:r>
              <a:rPr lang="fr-FR" sz="2000">
                <a:latin typeface="Times New Roman" pitchFamily="18" charset="0"/>
              </a:rPr>
              <a:t>pour minimiser le temps d’interruption de la communication </a:t>
            </a:r>
          </a:p>
          <a:p>
            <a:pPr marL="349250" indent="-349250" defTabSz="498475" eaLnBrk="0" hangingPunct="0">
              <a:spcBef>
                <a:spcPct val="20000"/>
              </a:spcBef>
              <a:buSzPct val="75000"/>
              <a:buFont typeface="Symbol" pitchFamily="18" charset="2"/>
              <a:buChar char="-"/>
            </a:pPr>
            <a:r>
              <a:rPr lang="fr-FR" sz="2000" b="1">
                <a:latin typeface="Times New Roman" pitchFamily="18" charset="0"/>
              </a:rPr>
              <a:t>Avantage</a:t>
            </a:r>
            <a:r>
              <a:rPr lang="fr-FR" sz="2000">
                <a:latin typeface="Times New Roman" pitchFamily="18" charset="0"/>
              </a:rPr>
              <a:t> : un canal radio seulement est utilisé par le mobile</a:t>
            </a:r>
          </a:p>
          <a:p>
            <a:pPr marL="349250" indent="-349250" defTabSz="498475" eaLnBrk="0" hangingPunct="0">
              <a:spcBef>
                <a:spcPct val="20000"/>
              </a:spcBef>
              <a:buSzPct val="75000"/>
              <a:buFont typeface="Symbol" pitchFamily="18" charset="2"/>
              <a:buChar char="-"/>
            </a:pPr>
            <a:r>
              <a:rPr lang="fr-FR" sz="2000" b="1">
                <a:latin typeface="Times New Roman" pitchFamily="18" charset="0"/>
              </a:rPr>
              <a:t>Inconvénient </a:t>
            </a:r>
            <a:r>
              <a:rPr lang="fr-FR" sz="2000">
                <a:latin typeface="Times New Roman" pitchFamily="18" charset="0"/>
              </a:rPr>
              <a:t>: interruption momentanée de la communication</a:t>
            </a:r>
          </a:p>
          <a:p>
            <a:pPr marL="349250" indent="-349250" defTabSz="498475" eaLnBrk="0" hangingPunct="0">
              <a:spcBef>
                <a:spcPct val="20000"/>
              </a:spcBef>
              <a:buSzPct val="75000"/>
              <a:buFont typeface="Monotype Sorts" pitchFamily="2" charset="2"/>
              <a:buChar char="u"/>
            </a:pPr>
            <a:endParaRPr lang="fr-FR" sz="2000">
              <a:latin typeface="Times New Roman" pitchFamily="18" charset="0"/>
            </a:endParaRPr>
          </a:p>
        </p:txBody>
      </p:sp>
      <p:graphicFrame>
        <p:nvGraphicFramePr>
          <p:cNvPr id="4098" name="Object 5"/>
          <p:cNvGraphicFramePr>
            <a:graphicFrameLocks noChangeAspect="1"/>
          </p:cNvGraphicFramePr>
          <p:nvPr/>
        </p:nvGraphicFramePr>
        <p:xfrm>
          <a:off x="1219200" y="4105275"/>
          <a:ext cx="519113" cy="990600"/>
        </p:xfrm>
        <a:graphic>
          <a:graphicData uri="http://schemas.openxmlformats.org/presentationml/2006/ole">
            <mc:AlternateContent xmlns:mc="http://schemas.openxmlformats.org/markup-compatibility/2006">
              <mc:Choice xmlns:v="urn:schemas-microsoft-com:vml" Requires="v">
                <p:oleObj spid="_x0000_s4509" name="VISIO" r:id="rId3" imgW="1016280" imgH="1939680" progId="Visio.Drawing.5">
                  <p:embed/>
                </p:oleObj>
              </mc:Choice>
              <mc:Fallback>
                <p:oleObj name="VISIO" r:id="rId3" imgW="1016280" imgH="1939680" progId="Visio.Drawing.5">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1052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6"/>
          <p:cNvGraphicFramePr>
            <a:graphicFrameLocks noChangeAspect="1"/>
          </p:cNvGraphicFramePr>
          <p:nvPr/>
        </p:nvGraphicFramePr>
        <p:xfrm>
          <a:off x="2695575" y="4105275"/>
          <a:ext cx="519113" cy="990600"/>
        </p:xfrm>
        <a:graphic>
          <a:graphicData uri="http://schemas.openxmlformats.org/presentationml/2006/ole">
            <mc:AlternateContent xmlns:mc="http://schemas.openxmlformats.org/markup-compatibility/2006">
              <mc:Choice xmlns:v="urn:schemas-microsoft-com:vml" Requires="v">
                <p:oleObj spid="_x0000_s4510" name="VISIO" r:id="rId5" imgW="1016280" imgH="1939680" progId="Visio.Drawing.5">
                  <p:embed/>
                </p:oleObj>
              </mc:Choice>
              <mc:Fallback>
                <p:oleObj name="VISIO" r:id="rId5" imgW="1016280" imgH="1939680" progId="Visio.Drawing.5">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575" y="41052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7"/>
          <p:cNvGraphicFramePr>
            <a:graphicFrameLocks noChangeAspect="1"/>
          </p:cNvGraphicFramePr>
          <p:nvPr/>
        </p:nvGraphicFramePr>
        <p:xfrm>
          <a:off x="1966913" y="5346700"/>
          <a:ext cx="620712" cy="247650"/>
        </p:xfrm>
        <a:graphic>
          <a:graphicData uri="http://schemas.openxmlformats.org/presentationml/2006/ole">
            <mc:AlternateContent xmlns:mc="http://schemas.openxmlformats.org/markup-compatibility/2006">
              <mc:Choice xmlns:v="urn:schemas-microsoft-com:vml" Requires="v">
                <p:oleObj spid="_x0000_s4511" name="VISIO" r:id="rId6" imgW="621360" imgH="248760" progId="Visio.Drawing.5">
                  <p:embed/>
                </p:oleObj>
              </mc:Choice>
              <mc:Fallback>
                <p:oleObj name="VISIO" r:id="rId6" imgW="621360" imgH="248760" progId="Visio.Drawing.5">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6913" y="5346700"/>
                        <a:ext cx="62071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8"/>
          <p:cNvGraphicFramePr>
            <a:graphicFrameLocks noChangeAspect="1"/>
          </p:cNvGraphicFramePr>
          <p:nvPr/>
        </p:nvGraphicFramePr>
        <p:xfrm>
          <a:off x="1662113" y="3549650"/>
          <a:ext cx="1128712" cy="379413"/>
        </p:xfrm>
        <a:graphic>
          <a:graphicData uri="http://schemas.openxmlformats.org/presentationml/2006/ole">
            <mc:AlternateContent xmlns:mc="http://schemas.openxmlformats.org/markup-compatibility/2006">
              <mc:Choice xmlns:v="urn:schemas-microsoft-com:vml" Requires="v">
                <p:oleObj spid="_x0000_s4512" name="VISIO" r:id="rId8" imgW="1129320" imgH="379440" progId="Visio.Drawing.5">
                  <p:embed/>
                </p:oleObj>
              </mc:Choice>
              <mc:Fallback>
                <p:oleObj name="VISIO" r:id="rId8" imgW="1129320" imgH="379440" progId="Visio.Drawing.5">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2113" y="3549650"/>
                        <a:ext cx="1128712"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2" name="Freeform 9"/>
          <p:cNvSpPr>
            <a:spLocks/>
          </p:cNvSpPr>
          <p:nvPr/>
        </p:nvSpPr>
        <p:spPr bwMode="auto">
          <a:xfrm>
            <a:off x="1571625" y="3778250"/>
            <a:ext cx="487363"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solid"/>
            <a:round/>
            <a:headEnd/>
            <a:tailEnd/>
          </a:ln>
        </p:spPr>
        <p:txBody>
          <a:bodyPr lIns="90488" tIns="44450" rIns="90488" bIns="44450" anchor="ctr">
            <a:spAutoFit/>
          </a:bodyPr>
          <a:lstStyle/>
          <a:p>
            <a:endParaRPr lang="en-US"/>
          </a:p>
        </p:txBody>
      </p:sp>
      <p:sp>
        <p:nvSpPr>
          <p:cNvPr id="4113" name="Freeform 10"/>
          <p:cNvSpPr>
            <a:spLocks/>
          </p:cNvSpPr>
          <p:nvPr/>
        </p:nvSpPr>
        <p:spPr bwMode="auto">
          <a:xfrm flipH="1">
            <a:off x="2211388" y="3778250"/>
            <a:ext cx="669925"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dash"/>
            <a:round/>
            <a:headEnd/>
            <a:tailEnd/>
          </a:ln>
        </p:spPr>
        <p:txBody>
          <a:bodyPr lIns="90488" tIns="44450" rIns="90488" bIns="44450" anchor="ctr">
            <a:spAutoFit/>
          </a:bodyPr>
          <a:lstStyle/>
          <a:p>
            <a:endParaRPr lang="en-US"/>
          </a:p>
        </p:txBody>
      </p:sp>
      <p:sp>
        <p:nvSpPr>
          <p:cNvPr id="4114" name="Text Box 11"/>
          <p:cNvSpPr txBox="1">
            <a:spLocks noChangeArrowheads="1"/>
          </p:cNvSpPr>
          <p:nvPr/>
        </p:nvSpPr>
        <p:spPr bwMode="auto">
          <a:xfrm>
            <a:off x="1254125" y="4984750"/>
            <a:ext cx="48418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A</a:t>
            </a:r>
          </a:p>
        </p:txBody>
      </p:sp>
      <p:sp>
        <p:nvSpPr>
          <p:cNvPr id="4115" name="Text Box 12"/>
          <p:cNvSpPr txBox="1">
            <a:spLocks noChangeArrowheads="1"/>
          </p:cNvSpPr>
          <p:nvPr/>
        </p:nvSpPr>
        <p:spPr bwMode="auto">
          <a:xfrm>
            <a:off x="2744788" y="4984750"/>
            <a:ext cx="484187"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B</a:t>
            </a:r>
          </a:p>
        </p:txBody>
      </p:sp>
      <p:sp>
        <p:nvSpPr>
          <p:cNvPr id="4116" name="Text Box 13"/>
          <p:cNvSpPr txBox="1">
            <a:spLocks noChangeArrowheads="1"/>
          </p:cNvSpPr>
          <p:nvPr/>
        </p:nvSpPr>
        <p:spPr bwMode="auto">
          <a:xfrm>
            <a:off x="1989138" y="3352800"/>
            <a:ext cx="4635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MSC</a:t>
            </a:r>
          </a:p>
        </p:txBody>
      </p:sp>
      <p:sp>
        <p:nvSpPr>
          <p:cNvPr id="4117" name="Freeform 14"/>
          <p:cNvSpPr>
            <a:spLocks/>
          </p:cNvSpPr>
          <p:nvPr/>
        </p:nvSpPr>
        <p:spPr bwMode="auto">
          <a:xfrm>
            <a:off x="1585913" y="4497388"/>
            <a:ext cx="457200" cy="914400"/>
          </a:xfrm>
          <a:custGeom>
            <a:avLst/>
            <a:gdLst>
              <a:gd name="T0" fmla="*/ 0 w 464"/>
              <a:gd name="T1" fmla="*/ 0 h 440"/>
              <a:gd name="T2" fmla="*/ 192 w 464"/>
              <a:gd name="T3" fmla="*/ 192 h 440"/>
              <a:gd name="T4" fmla="*/ 240 w 464"/>
              <a:gd name="T5" fmla="*/ 96 h 440"/>
              <a:gd name="T6" fmla="*/ 432 w 464"/>
              <a:gd name="T7" fmla="*/ 384 h 440"/>
              <a:gd name="T8" fmla="*/ 432 w 464"/>
              <a:gd name="T9" fmla="*/ 432 h 440"/>
              <a:gd name="T10" fmla="*/ 0 60000 65536"/>
              <a:gd name="T11" fmla="*/ 0 60000 65536"/>
              <a:gd name="T12" fmla="*/ 0 60000 65536"/>
              <a:gd name="T13" fmla="*/ 0 60000 65536"/>
              <a:gd name="T14" fmla="*/ 0 60000 65536"/>
              <a:gd name="T15" fmla="*/ 0 w 464"/>
              <a:gd name="T16" fmla="*/ 0 h 440"/>
              <a:gd name="T17" fmla="*/ 464 w 464"/>
              <a:gd name="T18" fmla="*/ 440 h 440"/>
            </a:gdLst>
            <a:ahLst/>
            <a:cxnLst>
              <a:cxn ang="T10">
                <a:pos x="T0" y="T1"/>
              </a:cxn>
              <a:cxn ang="T11">
                <a:pos x="T2" y="T3"/>
              </a:cxn>
              <a:cxn ang="T12">
                <a:pos x="T4" y="T5"/>
              </a:cxn>
              <a:cxn ang="T13">
                <a:pos x="T6" y="T7"/>
              </a:cxn>
              <a:cxn ang="T14">
                <a:pos x="T8" y="T9"/>
              </a:cxn>
            </a:cxnLst>
            <a:rect l="T15" t="T16" r="T17" b="T18"/>
            <a:pathLst>
              <a:path w="464" h="440">
                <a:moveTo>
                  <a:pt x="0" y="0"/>
                </a:moveTo>
                <a:cubicBezTo>
                  <a:pt x="76" y="88"/>
                  <a:pt x="152" y="176"/>
                  <a:pt x="192" y="192"/>
                </a:cubicBezTo>
                <a:cubicBezTo>
                  <a:pt x="232" y="208"/>
                  <a:pt x="200" y="64"/>
                  <a:pt x="240" y="96"/>
                </a:cubicBezTo>
                <a:cubicBezTo>
                  <a:pt x="280" y="128"/>
                  <a:pt x="400" y="328"/>
                  <a:pt x="432" y="384"/>
                </a:cubicBezTo>
                <a:cubicBezTo>
                  <a:pt x="464" y="440"/>
                  <a:pt x="448" y="436"/>
                  <a:pt x="432" y="432"/>
                </a:cubicBezTo>
              </a:path>
            </a:pathLst>
          </a:custGeom>
          <a:noFill/>
          <a:ln w="12700" cap="flat" cmpd="sng">
            <a:solidFill>
              <a:srgbClr val="000000"/>
            </a:solidFill>
            <a:prstDash val="solid"/>
            <a:round/>
            <a:headEnd type="none" w="med" len="med"/>
            <a:tailEnd type="none" w="med" len="med"/>
          </a:ln>
        </p:spPr>
        <p:txBody>
          <a:bodyPr lIns="90488" tIns="44450" rIns="90488" bIns="44450" anchor="ctr">
            <a:spAutoFit/>
          </a:bodyPr>
          <a:lstStyle/>
          <a:p>
            <a:endParaRPr lang="en-US"/>
          </a:p>
        </p:txBody>
      </p:sp>
      <p:graphicFrame>
        <p:nvGraphicFramePr>
          <p:cNvPr id="4102" name="Object 15"/>
          <p:cNvGraphicFramePr>
            <a:graphicFrameLocks noChangeAspect="1"/>
          </p:cNvGraphicFramePr>
          <p:nvPr/>
        </p:nvGraphicFramePr>
        <p:xfrm>
          <a:off x="3705225" y="4105275"/>
          <a:ext cx="519113" cy="990600"/>
        </p:xfrm>
        <a:graphic>
          <a:graphicData uri="http://schemas.openxmlformats.org/presentationml/2006/ole">
            <mc:AlternateContent xmlns:mc="http://schemas.openxmlformats.org/markup-compatibility/2006">
              <mc:Choice xmlns:v="urn:schemas-microsoft-com:vml" Requires="v">
                <p:oleObj spid="_x0000_s4513" name="VISIO" r:id="rId10" imgW="1016280" imgH="1939680" progId="Visio.Drawing.5">
                  <p:embed/>
                </p:oleObj>
              </mc:Choice>
              <mc:Fallback>
                <p:oleObj name="VISIO" r:id="rId10" imgW="1016280" imgH="1939680" progId="Visio.Drawing.5">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225" y="41052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3" name="Object 16"/>
          <p:cNvGraphicFramePr>
            <a:graphicFrameLocks noChangeAspect="1"/>
          </p:cNvGraphicFramePr>
          <p:nvPr/>
        </p:nvGraphicFramePr>
        <p:xfrm>
          <a:off x="5181600" y="4105275"/>
          <a:ext cx="519113" cy="990600"/>
        </p:xfrm>
        <a:graphic>
          <a:graphicData uri="http://schemas.openxmlformats.org/presentationml/2006/ole">
            <mc:AlternateContent xmlns:mc="http://schemas.openxmlformats.org/markup-compatibility/2006">
              <mc:Choice xmlns:v="urn:schemas-microsoft-com:vml" Requires="v">
                <p:oleObj spid="_x0000_s4514" name="VISIO" r:id="rId11" imgW="1016280" imgH="1939680" progId="Visio.Drawing.5">
                  <p:embed/>
                </p:oleObj>
              </mc:Choice>
              <mc:Fallback>
                <p:oleObj name="VISIO" r:id="rId11" imgW="1016280" imgH="1939680" progId="Visio.Drawing.5">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41052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4" name="Object 17"/>
          <p:cNvGraphicFramePr>
            <a:graphicFrameLocks noChangeAspect="1"/>
          </p:cNvGraphicFramePr>
          <p:nvPr/>
        </p:nvGraphicFramePr>
        <p:xfrm>
          <a:off x="4452938" y="5346700"/>
          <a:ext cx="620712" cy="247650"/>
        </p:xfrm>
        <a:graphic>
          <a:graphicData uri="http://schemas.openxmlformats.org/presentationml/2006/ole">
            <mc:AlternateContent xmlns:mc="http://schemas.openxmlformats.org/markup-compatibility/2006">
              <mc:Choice xmlns:v="urn:schemas-microsoft-com:vml" Requires="v">
                <p:oleObj spid="_x0000_s4515" name="VISIO" r:id="rId12" imgW="621360" imgH="248760" progId="Visio.Drawing.5">
                  <p:embed/>
                </p:oleObj>
              </mc:Choice>
              <mc:Fallback>
                <p:oleObj name="VISIO" r:id="rId12" imgW="621360" imgH="248760" progId="Visio.Drawing.5">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2938" y="5346700"/>
                        <a:ext cx="62071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5" name="Object 18"/>
          <p:cNvGraphicFramePr>
            <a:graphicFrameLocks noChangeAspect="1"/>
          </p:cNvGraphicFramePr>
          <p:nvPr/>
        </p:nvGraphicFramePr>
        <p:xfrm>
          <a:off x="4148138" y="3549650"/>
          <a:ext cx="1128712" cy="379413"/>
        </p:xfrm>
        <a:graphic>
          <a:graphicData uri="http://schemas.openxmlformats.org/presentationml/2006/ole">
            <mc:AlternateContent xmlns:mc="http://schemas.openxmlformats.org/markup-compatibility/2006">
              <mc:Choice xmlns:v="urn:schemas-microsoft-com:vml" Requires="v">
                <p:oleObj spid="_x0000_s4516" name="VISIO" r:id="rId14" imgW="1129320" imgH="379440" progId="Visio.Drawing.5">
                  <p:embed/>
                </p:oleObj>
              </mc:Choice>
              <mc:Fallback>
                <p:oleObj name="VISIO" r:id="rId14" imgW="1129320" imgH="379440" progId="Visio.Drawing.5">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8138" y="3549650"/>
                        <a:ext cx="1128712"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8" name="Freeform 19"/>
          <p:cNvSpPr>
            <a:spLocks/>
          </p:cNvSpPr>
          <p:nvPr/>
        </p:nvSpPr>
        <p:spPr bwMode="auto">
          <a:xfrm>
            <a:off x="4057650" y="3778250"/>
            <a:ext cx="487363"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solid"/>
            <a:round/>
            <a:headEnd/>
            <a:tailEnd/>
          </a:ln>
        </p:spPr>
        <p:txBody>
          <a:bodyPr lIns="90488" tIns="44450" rIns="90488" bIns="44450" anchor="ctr">
            <a:spAutoFit/>
          </a:bodyPr>
          <a:lstStyle/>
          <a:p>
            <a:endParaRPr lang="en-US"/>
          </a:p>
        </p:txBody>
      </p:sp>
      <p:sp>
        <p:nvSpPr>
          <p:cNvPr id="4119" name="Freeform 20"/>
          <p:cNvSpPr>
            <a:spLocks/>
          </p:cNvSpPr>
          <p:nvPr/>
        </p:nvSpPr>
        <p:spPr bwMode="auto">
          <a:xfrm flipH="1">
            <a:off x="4697413" y="3778250"/>
            <a:ext cx="669925"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solid"/>
            <a:round/>
            <a:headEnd/>
            <a:tailEnd/>
          </a:ln>
        </p:spPr>
        <p:txBody>
          <a:bodyPr lIns="90488" tIns="44450" rIns="90488" bIns="44450" anchor="ctr">
            <a:spAutoFit/>
          </a:bodyPr>
          <a:lstStyle/>
          <a:p>
            <a:endParaRPr lang="en-US"/>
          </a:p>
        </p:txBody>
      </p:sp>
      <p:sp>
        <p:nvSpPr>
          <p:cNvPr id="4120" name="Text Box 21"/>
          <p:cNvSpPr txBox="1">
            <a:spLocks noChangeArrowheads="1"/>
          </p:cNvSpPr>
          <p:nvPr/>
        </p:nvSpPr>
        <p:spPr bwMode="auto">
          <a:xfrm>
            <a:off x="3740150" y="4984750"/>
            <a:ext cx="48418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A</a:t>
            </a:r>
          </a:p>
        </p:txBody>
      </p:sp>
      <p:sp>
        <p:nvSpPr>
          <p:cNvPr id="4121" name="Text Box 22"/>
          <p:cNvSpPr txBox="1">
            <a:spLocks noChangeArrowheads="1"/>
          </p:cNvSpPr>
          <p:nvPr/>
        </p:nvSpPr>
        <p:spPr bwMode="auto">
          <a:xfrm>
            <a:off x="5230813" y="4984750"/>
            <a:ext cx="484187"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B</a:t>
            </a:r>
          </a:p>
        </p:txBody>
      </p:sp>
      <p:sp>
        <p:nvSpPr>
          <p:cNvPr id="4122" name="Text Box 23"/>
          <p:cNvSpPr txBox="1">
            <a:spLocks noChangeArrowheads="1"/>
          </p:cNvSpPr>
          <p:nvPr/>
        </p:nvSpPr>
        <p:spPr bwMode="auto">
          <a:xfrm>
            <a:off x="4475163" y="3352800"/>
            <a:ext cx="4635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MSC</a:t>
            </a:r>
          </a:p>
        </p:txBody>
      </p:sp>
      <p:sp>
        <p:nvSpPr>
          <p:cNvPr id="4123" name="Freeform 24"/>
          <p:cNvSpPr>
            <a:spLocks/>
          </p:cNvSpPr>
          <p:nvPr/>
        </p:nvSpPr>
        <p:spPr bwMode="auto">
          <a:xfrm>
            <a:off x="4071938" y="4497388"/>
            <a:ext cx="457200" cy="914400"/>
          </a:xfrm>
          <a:custGeom>
            <a:avLst/>
            <a:gdLst>
              <a:gd name="T0" fmla="*/ 0 w 464"/>
              <a:gd name="T1" fmla="*/ 0 h 440"/>
              <a:gd name="T2" fmla="*/ 192 w 464"/>
              <a:gd name="T3" fmla="*/ 192 h 440"/>
              <a:gd name="T4" fmla="*/ 240 w 464"/>
              <a:gd name="T5" fmla="*/ 96 h 440"/>
              <a:gd name="T6" fmla="*/ 432 w 464"/>
              <a:gd name="T7" fmla="*/ 384 h 440"/>
              <a:gd name="T8" fmla="*/ 432 w 464"/>
              <a:gd name="T9" fmla="*/ 432 h 440"/>
              <a:gd name="T10" fmla="*/ 0 60000 65536"/>
              <a:gd name="T11" fmla="*/ 0 60000 65536"/>
              <a:gd name="T12" fmla="*/ 0 60000 65536"/>
              <a:gd name="T13" fmla="*/ 0 60000 65536"/>
              <a:gd name="T14" fmla="*/ 0 60000 65536"/>
              <a:gd name="T15" fmla="*/ 0 w 464"/>
              <a:gd name="T16" fmla="*/ 0 h 440"/>
              <a:gd name="T17" fmla="*/ 464 w 464"/>
              <a:gd name="T18" fmla="*/ 440 h 440"/>
            </a:gdLst>
            <a:ahLst/>
            <a:cxnLst>
              <a:cxn ang="T10">
                <a:pos x="T0" y="T1"/>
              </a:cxn>
              <a:cxn ang="T11">
                <a:pos x="T2" y="T3"/>
              </a:cxn>
              <a:cxn ang="T12">
                <a:pos x="T4" y="T5"/>
              </a:cxn>
              <a:cxn ang="T13">
                <a:pos x="T6" y="T7"/>
              </a:cxn>
              <a:cxn ang="T14">
                <a:pos x="T8" y="T9"/>
              </a:cxn>
            </a:cxnLst>
            <a:rect l="T15" t="T16" r="T17" b="T18"/>
            <a:pathLst>
              <a:path w="464" h="440">
                <a:moveTo>
                  <a:pt x="0" y="0"/>
                </a:moveTo>
                <a:cubicBezTo>
                  <a:pt x="76" y="88"/>
                  <a:pt x="152" y="176"/>
                  <a:pt x="192" y="192"/>
                </a:cubicBezTo>
                <a:cubicBezTo>
                  <a:pt x="232" y="208"/>
                  <a:pt x="200" y="64"/>
                  <a:pt x="240" y="96"/>
                </a:cubicBezTo>
                <a:cubicBezTo>
                  <a:pt x="280" y="128"/>
                  <a:pt x="400" y="328"/>
                  <a:pt x="432" y="384"/>
                </a:cubicBezTo>
                <a:cubicBezTo>
                  <a:pt x="464" y="440"/>
                  <a:pt x="448" y="436"/>
                  <a:pt x="432" y="432"/>
                </a:cubicBezTo>
              </a:path>
            </a:pathLst>
          </a:custGeom>
          <a:noFill/>
          <a:ln w="12700" cap="flat" cmpd="sng">
            <a:solidFill>
              <a:srgbClr val="000000"/>
            </a:solidFill>
            <a:prstDash val="solid"/>
            <a:round/>
            <a:headEnd type="none" w="med" len="med"/>
            <a:tailEnd type="none" w="med" len="med"/>
          </a:ln>
        </p:spPr>
        <p:txBody>
          <a:bodyPr lIns="90488" tIns="44450" rIns="90488" bIns="44450" anchor="ctr">
            <a:spAutoFit/>
          </a:bodyPr>
          <a:lstStyle/>
          <a:p>
            <a:endParaRPr lang="en-US"/>
          </a:p>
        </p:txBody>
      </p:sp>
      <p:graphicFrame>
        <p:nvGraphicFramePr>
          <p:cNvPr id="4106" name="Object 25"/>
          <p:cNvGraphicFramePr>
            <a:graphicFrameLocks noChangeAspect="1"/>
          </p:cNvGraphicFramePr>
          <p:nvPr/>
        </p:nvGraphicFramePr>
        <p:xfrm>
          <a:off x="6143625" y="4105275"/>
          <a:ext cx="519113" cy="990600"/>
        </p:xfrm>
        <a:graphic>
          <a:graphicData uri="http://schemas.openxmlformats.org/presentationml/2006/ole">
            <mc:AlternateContent xmlns:mc="http://schemas.openxmlformats.org/markup-compatibility/2006">
              <mc:Choice xmlns:v="urn:schemas-microsoft-com:vml" Requires="v">
                <p:oleObj spid="_x0000_s4517" name="VISIO" r:id="rId15" imgW="1016280" imgH="1939680" progId="Visio.Drawing.5">
                  <p:embed/>
                </p:oleObj>
              </mc:Choice>
              <mc:Fallback>
                <p:oleObj name="VISIO" r:id="rId15" imgW="1016280" imgH="1939680" progId="Visio.Drawing.5">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25" y="41052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7" name="Object 26"/>
          <p:cNvGraphicFramePr>
            <a:graphicFrameLocks noChangeAspect="1"/>
          </p:cNvGraphicFramePr>
          <p:nvPr/>
        </p:nvGraphicFramePr>
        <p:xfrm>
          <a:off x="7620000" y="4105275"/>
          <a:ext cx="519113" cy="990600"/>
        </p:xfrm>
        <a:graphic>
          <a:graphicData uri="http://schemas.openxmlformats.org/presentationml/2006/ole">
            <mc:AlternateContent xmlns:mc="http://schemas.openxmlformats.org/markup-compatibility/2006">
              <mc:Choice xmlns:v="urn:schemas-microsoft-com:vml" Requires="v">
                <p:oleObj spid="_x0000_s4518" name="VISIO" r:id="rId16" imgW="1016280" imgH="1939680" progId="Visio.Drawing.5">
                  <p:embed/>
                </p:oleObj>
              </mc:Choice>
              <mc:Fallback>
                <p:oleObj name="VISIO" r:id="rId16" imgW="1016280" imgH="1939680" progId="Visio.Drawing.5">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41052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8" name="Object 27"/>
          <p:cNvGraphicFramePr>
            <a:graphicFrameLocks noChangeAspect="1"/>
          </p:cNvGraphicFramePr>
          <p:nvPr/>
        </p:nvGraphicFramePr>
        <p:xfrm>
          <a:off x="6891338" y="5346700"/>
          <a:ext cx="620712" cy="247650"/>
        </p:xfrm>
        <a:graphic>
          <a:graphicData uri="http://schemas.openxmlformats.org/presentationml/2006/ole">
            <mc:AlternateContent xmlns:mc="http://schemas.openxmlformats.org/markup-compatibility/2006">
              <mc:Choice xmlns:v="urn:schemas-microsoft-com:vml" Requires="v">
                <p:oleObj spid="_x0000_s4519" name="VISIO" r:id="rId17" imgW="621360" imgH="248760" progId="Visio.Drawing.5">
                  <p:embed/>
                </p:oleObj>
              </mc:Choice>
              <mc:Fallback>
                <p:oleObj name="VISIO" r:id="rId17" imgW="621360" imgH="248760" progId="Visio.Drawing.5">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91338" y="5346700"/>
                        <a:ext cx="62071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9" name="Object 28"/>
          <p:cNvGraphicFramePr>
            <a:graphicFrameLocks noChangeAspect="1"/>
          </p:cNvGraphicFramePr>
          <p:nvPr/>
        </p:nvGraphicFramePr>
        <p:xfrm>
          <a:off x="6586538" y="3549650"/>
          <a:ext cx="1128712" cy="379413"/>
        </p:xfrm>
        <a:graphic>
          <a:graphicData uri="http://schemas.openxmlformats.org/presentationml/2006/ole">
            <mc:AlternateContent xmlns:mc="http://schemas.openxmlformats.org/markup-compatibility/2006">
              <mc:Choice xmlns:v="urn:schemas-microsoft-com:vml" Requires="v">
                <p:oleObj spid="_x0000_s4520" name="VISIO" r:id="rId19" imgW="1129320" imgH="379440" progId="Visio.Drawing.5">
                  <p:embed/>
                </p:oleObj>
              </mc:Choice>
              <mc:Fallback>
                <p:oleObj name="VISIO" r:id="rId19" imgW="1129320" imgH="379440" progId="Visio.Drawing.5">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6538" y="3549650"/>
                        <a:ext cx="1128712"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4" name="Freeform 29"/>
          <p:cNvSpPr>
            <a:spLocks/>
          </p:cNvSpPr>
          <p:nvPr/>
        </p:nvSpPr>
        <p:spPr bwMode="auto">
          <a:xfrm>
            <a:off x="6496050" y="3778250"/>
            <a:ext cx="487363"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dash"/>
            <a:round/>
            <a:headEnd/>
            <a:tailEnd/>
          </a:ln>
        </p:spPr>
        <p:txBody>
          <a:bodyPr lIns="90488" tIns="44450" rIns="90488" bIns="44450" anchor="ctr">
            <a:spAutoFit/>
          </a:bodyPr>
          <a:lstStyle/>
          <a:p>
            <a:endParaRPr lang="en-US"/>
          </a:p>
        </p:txBody>
      </p:sp>
      <p:sp>
        <p:nvSpPr>
          <p:cNvPr id="4125" name="Freeform 30"/>
          <p:cNvSpPr>
            <a:spLocks/>
          </p:cNvSpPr>
          <p:nvPr/>
        </p:nvSpPr>
        <p:spPr bwMode="auto">
          <a:xfrm flipH="1">
            <a:off x="7135813" y="3778250"/>
            <a:ext cx="669925"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solid"/>
            <a:round/>
            <a:headEnd/>
            <a:tailEnd/>
          </a:ln>
        </p:spPr>
        <p:txBody>
          <a:bodyPr lIns="90488" tIns="44450" rIns="90488" bIns="44450" anchor="ctr">
            <a:spAutoFit/>
          </a:bodyPr>
          <a:lstStyle/>
          <a:p>
            <a:endParaRPr lang="en-US"/>
          </a:p>
        </p:txBody>
      </p:sp>
      <p:sp>
        <p:nvSpPr>
          <p:cNvPr id="4126" name="Text Box 31"/>
          <p:cNvSpPr txBox="1">
            <a:spLocks noChangeArrowheads="1"/>
          </p:cNvSpPr>
          <p:nvPr/>
        </p:nvSpPr>
        <p:spPr bwMode="auto">
          <a:xfrm>
            <a:off x="6178550" y="4984750"/>
            <a:ext cx="48418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A</a:t>
            </a:r>
          </a:p>
        </p:txBody>
      </p:sp>
      <p:sp>
        <p:nvSpPr>
          <p:cNvPr id="4127" name="Text Box 32"/>
          <p:cNvSpPr txBox="1">
            <a:spLocks noChangeArrowheads="1"/>
          </p:cNvSpPr>
          <p:nvPr/>
        </p:nvSpPr>
        <p:spPr bwMode="auto">
          <a:xfrm>
            <a:off x="7669213" y="4984750"/>
            <a:ext cx="484187"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B</a:t>
            </a:r>
          </a:p>
        </p:txBody>
      </p:sp>
      <p:sp>
        <p:nvSpPr>
          <p:cNvPr id="4128" name="Text Box 33"/>
          <p:cNvSpPr txBox="1">
            <a:spLocks noChangeArrowheads="1"/>
          </p:cNvSpPr>
          <p:nvPr/>
        </p:nvSpPr>
        <p:spPr bwMode="auto">
          <a:xfrm>
            <a:off x="6913563" y="3352800"/>
            <a:ext cx="4635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MSC</a:t>
            </a:r>
          </a:p>
        </p:txBody>
      </p:sp>
      <p:sp>
        <p:nvSpPr>
          <p:cNvPr id="4129" name="Freeform 34"/>
          <p:cNvSpPr>
            <a:spLocks/>
          </p:cNvSpPr>
          <p:nvPr/>
        </p:nvSpPr>
        <p:spPr bwMode="auto">
          <a:xfrm flipH="1">
            <a:off x="7348538" y="4344988"/>
            <a:ext cx="457200" cy="1066800"/>
          </a:xfrm>
          <a:custGeom>
            <a:avLst/>
            <a:gdLst>
              <a:gd name="T0" fmla="*/ 0 w 464"/>
              <a:gd name="T1" fmla="*/ 0 h 440"/>
              <a:gd name="T2" fmla="*/ 192 w 464"/>
              <a:gd name="T3" fmla="*/ 192 h 440"/>
              <a:gd name="T4" fmla="*/ 240 w 464"/>
              <a:gd name="T5" fmla="*/ 96 h 440"/>
              <a:gd name="T6" fmla="*/ 432 w 464"/>
              <a:gd name="T7" fmla="*/ 384 h 440"/>
              <a:gd name="T8" fmla="*/ 432 w 464"/>
              <a:gd name="T9" fmla="*/ 432 h 440"/>
              <a:gd name="T10" fmla="*/ 0 60000 65536"/>
              <a:gd name="T11" fmla="*/ 0 60000 65536"/>
              <a:gd name="T12" fmla="*/ 0 60000 65536"/>
              <a:gd name="T13" fmla="*/ 0 60000 65536"/>
              <a:gd name="T14" fmla="*/ 0 60000 65536"/>
              <a:gd name="T15" fmla="*/ 0 w 464"/>
              <a:gd name="T16" fmla="*/ 0 h 440"/>
              <a:gd name="T17" fmla="*/ 464 w 464"/>
              <a:gd name="T18" fmla="*/ 440 h 440"/>
            </a:gdLst>
            <a:ahLst/>
            <a:cxnLst>
              <a:cxn ang="T10">
                <a:pos x="T0" y="T1"/>
              </a:cxn>
              <a:cxn ang="T11">
                <a:pos x="T2" y="T3"/>
              </a:cxn>
              <a:cxn ang="T12">
                <a:pos x="T4" y="T5"/>
              </a:cxn>
              <a:cxn ang="T13">
                <a:pos x="T6" y="T7"/>
              </a:cxn>
              <a:cxn ang="T14">
                <a:pos x="T8" y="T9"/>
              </a:cxn>
            </a:cxnLst>
            <a:rect l="T15" t="T16" r="T17" b="T18"/>
            <a:pathLst>
              <a:path w="464" h="440">
                <a:moveTo>
                  <a:pt x="0" y="0"/>
                </a:moveTo>
                <a:cubicBezTo>
                  <a:pt x="76" y="88"/>
                  <a:pt x="152" y="176"/>
                  <a:pt x="192" y="192"/>
                </a:cubicBezTo>
                <a:cubicBezTo>
                  <a:pt x="232" y="208"/>
                  <a:pt x="200" y="64"/>
                  <a:pt x="240" y="96"/>
                </a:cubicBezTo>
                <a:cubicBezTo>
                  <a:pt x="280" y="128"/>
                  <a:pt x="400" y="328"/>
                  <a:pt x="432" y="384"/>
                </a:cubicBezTo>
                <a:cubicBezTo>
                  <a:pt x="464" y="440"/>
                  <a:pt x="448" y="436"/>
                  <a:pt x="432" y="432"/>
                </a:cubicBezTo>
              </a:path>
            </a:pathLst>
          </a:custGeom>
          <a:noFill/>
          <a:ln w="12700" cap="flat" cmpd="sng">
            <a:solidFill>
              <a:srgbClr val="000000"/>
            </a:solidFill>
            <a:prstDash val="solid"/>
            <a:round/>
            <a:headEnd type="none" w="med" len="med"/>
            <a:tailEnd type="none" w="med" len="med"/>
          </a:ln>
        </p:spPr>
        <p:txBody>
          <a:bodyPr lIns="90488" tIns="44450" rIns="90488" bIns="44450" anchor="ctr">
            <a:spAutoFit/>
          </a:bodyPr>
          <a:lstStyle/>
          <a:p>
            <a:endParaRPr lang="en-US"/>
          </a:p>
        </p:txBody>
      </p:sp>
      <p:sp>
        <p:nvSpPr>
          <p:cNvPr id="4130" name="Text Box 35"/>
          <p:cNvSpPr txBox="1">
            <a:spLocks noChangeArrowheads="1"/>
          </p:cNvSpPr>
          <p:nvPr/>
        </p:nvSpPr>
        <p:spPr bwMode="auto">
          <a:xfrm>
            <a:off x="1981200" y="5638800"/>
            <a:ext cx="53340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000E3A"/>
                </a:solidFill>
              </a:rPr>
              <a:t>Avant</a:t>
            </a:r>
          </a:p>
        </p:txBody>
      </p:sp>
      <p:sp>
        <p:nvSpPr>
          <p:cNvPr id="4131" name="Text Box 36"/>
          <p:cNvSpPr txBox="1">
            <a:spLocks noChangeArrowheads="1"/>
          </p:cNvSpPr>
          <p:nvPr/>
        </p:nvSpPr>
        <p:spPr bwMode="auto">
          <a:xfrm>
            <a:off x="4467225" y="5638800"/>
            <a:ext cx="68103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000E3A"/>
                </a:solidFill>
              </a:rPr>
              <a:t>Pendant</a:t>
            </a:r>
          </a:p>
        </p:txBody>
      </p:sp>
      <p:sp>
        <p:nvSpPr>
          <p:cNvPr id="4132" name="Text Box 37"/>
          <p:cNvSpPr txBox="1">
            <a:spLocks noChangeArrowheads="1"/>
          </p:cNvSpPr>
          <p:nvPr/>
        </p:nvSpPr>
        <p:spPr bwMode="auto">
          <a:xfrm>
            <a:off x="6905625" y="5638800"/>
            <a:ext cx="5397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000E3A"/>
                </a:solidFill>
              </a:rPr>
              <a:t>Après</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4"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456739EB-FD24-4FD9-9F58-2B86E39512BB}" type="slidenum">
              <a:rPr lang="en-US">
                <a:latin typeface="Arial" charset="0"/>
              </a:rPr>
              <a:pPr/>
              <a:t>44</a:t>
            </a:fld>
            <a:endParaRPr lang="en-US">
              <a:latin typeface="Arial" charset="0"/>
            </a:endParaRPr>
          </a:p>
        </p:txBody>
      </p:sp>
      <p:sp>
        <p:nvSpPr>
          <p:cNvPr id="5135" name="Rectangle 4"/>
          <p:cNvSpPr>
            <a:spLocks noChangeAspect="1" noChangeArrowheads="1"/>
          </p:cNvSpPr>
          <p:nvPr/>
        </p:nvSpPr>
        <p:spPr bwMode="auto">
          <a:xfrm>
            <a:off x="990600" y="1143000"/>
            <a:ext cx="7543800" cy="1981200"/>
          </a:xfrm>
          <a:prstGeom prst="rect">
            <a:avLst/>
          </a:prstGeom>
          <a:noFill/>
          <a:ln w="12700">
            <a:noFill/>
            <a:miter lim="800000"/>
            <a:headEnd/>
            <a:tailEnd/>
          </a:ln>
        </p:spPr>
        <p:txBody>
          <a:bodyPr lIns="66675" tIns="33338" rIns="66675" bIns="33338"/>
          <a:lstStyle/>
          <a:p>
            <a:pPr marL="349250" indent="-349250" defTabSz="498475" eaLnBrk="0" hangingPunct="0">
              <a:spcBef>
                <a:spcPct val="20000"/>
              </a:spcBef>
              <a:buSzPct val="75000"/>
              <a:buFont typeface="Symbol" pitchFamily="18" charset="2"/>
              <a:buChar char="-"/>
            </a:pPr>
            <a:r>
              <a:rPr lang="fr-FR" sz="2000">
                <a:latin typeface="Times New Roman" pitchFamily="18" charset="0"/>
              </a:rPr>
              <a:t>Un nouveau canal radio est attribué à l ’avance au mobile par la station de base choisie</a:t>
            </a:r>
          </a:p>
          <a:p>
            <a:pPr marL="765175" lvl="1" indent="-277813" defTabSz="498475" eaLnBrk="0" hangingPunct="0">
              <a:spcBef>
                <a:spcPct val="20000"/>
              </a:spcBef>
              <a:buSzPct val="75000"/>
              <a:buFontTx/>
              <a:buChar char="•"/>
            </a:pPr>
            <a:r>
              <a:rPr lang="fr-FR" sz="2000">
                <a:latin typeface="Times New Roman" pitchFamily="18" charset="0"/>
              </a:rPr>
              <a:t>donc interruption moins longue de la communication</a:t>
            </a:r>
          </a:p>
          <a:p>
            <a:pPr marL="349250" indent="-349250" defTabSz="498475" eaLnBrk="0" hangingPunct="0">
              <a:spcBef>
                <a:spcPct val="20000"/>
              </a:spcBef>
              <a:buSzPct val="75000"/>
              <a:buFont typeface="Symbol" pitchFamily="18" charset="2"/>
              <a:buChar char="-"/>
            </a:pPr>
            <a:r>
              <a:rPr lang="fr-FR" sz="2000">
                <a:latin typeface="Times New Roman" pitchFamily="18" charset="0"/>
              </a:rPr>
              <a:t>Le trafic du mobile va dans les deux sens</a:t>
            </a:r>
          </a:p>
          <a:p>
            <a:pPr marL="765175" lvl="1" indent="-277813" defTabSz="498475" eaLnBrk="0" hangingPunct="0">
              <a:spcBef>
                <a:spcPct val="20000"/>
              </a:spcBef>
              <a:buSzPct val="75000"/>
              <a:buFontTx/>
              <a:buChar char="•"/>
            </a:pPr>
            <a:r>
              <a:rPr lang="fr-FR" sz="2000">
                <a:latin typeface="Times New Roman" pitchFamily="18" charset="0"/>
              </a:rPr>
              <a:t>consommation de ressources plus importante</a:t>
            </a:r>
          </a:p>
          <a:p>
            <a:pPr marL="349250" indent="-349250" defTabSz="498475" eaLnBrk="0" hangingPunct="0">
              <a:spcBef>
                <a:spcPct val="20000"/>
              </a:spcBef>
              <a:buSzPct val="75000"/>
              <a:buFont typeface="Symbol" pitchFamily="18" charset="2"/>
              <a:buChar char="-"/>
            </a:pPr>
            <a:r>
              <a:rPr lang="fr-FR" sz="2000" b="1">
                <a:latin typeface="Times New Roman" pitchFamily="18" charset="0"/>
              </a:rPr>
              <a:t>Avantage</a:t>
            </a:r>
            <a:r>
              <a:rPr lang="fr-FR" sz="2000">
                <a:latin typeface="Times New Roman" pitchFamily="18" charset="0"/>
              </a:rPr>
              <a:t> : une meilleure QoS et coupure moindre</a:t>
            </a:r>
          </a:p>
          <a:p>
            <a:pPr marL="349250" indent="-349250" defTabSz="498475" eaLnBrk="0" hangingPunct="0">
              <a:spcBef>
                <a:spcPct val="20000"/>
              </a:spcBef>
              <a:buSzPct val="75000"/>
              <a:buFont typeface="Symbol" pitchFamily="18" charset="2"/>
              <a:buChar char="-"/>
            </a:pPr>
            <a:r>
              <a:rPr lang="fr-FR" sz="2000" b="1">
                <a:latin typeface="Times New Roman" pitchFamily="18" charset="0"/>
              </a:rPr>
              <a:t>Inconvénient </a:t>
            </a:r>
            <a:r>
              <a:rPr lang="fr-FR" sz="2000">
                <a:latin typeface="Times New Roman" pitchFamily="18" charset="0"/>
              </a:rPr>
              <a:t>: consommation de ressources</a:t>
            </a:r>
          </a:p>
        </p:txBody>
      </p:sp>
      <p:sp>
        <p:nvSpPr>
          <p:cNvPr id="5136" name="Text Box 5"/>
          <p:cNvSpPr txBox="1">
            <a:spLocks noChangeArrowheads="1"/>
          </p:cNvSpPr>
          <p:nvPr/>
        </p:nvSpPr>
        <p:spPr bwMode="auto">
          <a:xfrm>
            <a:off x="914400" y="304800"/>
            <a:ext cx="5962650" cy="457200"/>
          </a:xfrm>
          <a:prstGeom prst="rect">
            <a:avLst/>
          </a:prstGeom>
          <a:noFill/>
          <a:ln w="9525">
            <a:noFill/>
            <a:miter lim="800000"/>
            <a:headEnd/>
            <a:tailEnd/>
          </a:ln>
        </p:spPr>
        <p:txBody>
          <a:bodyPr wrap="none">
            <a:spAutoFit/>
          </a:bodyPr>
          <a:lstStyle/>
          <a:p>
            <a:r>
              <a:rPr lang="fr-CA" b="1"/>
              <a:t>Relève transparente (seamless handoff)</a:t>
            </a:r>
            <a:endParaRPr lang="en-US" b="1"/>
          </a:p>
        </p:txBody>
      </p:sp>
      <p:graphicFrame>
        <p:nvGraphicFramePr>
          <p:cNvPr id="5122" name="Object 6"/>
          <p:cNvGraphicFramePr>
            <a:graphicFrameLocks noChangeAspect="1"/>
          </p:cNvGraphicFramePr>
          <p:nvPr/>
        </p:nvGraphicFramePr>
        <p:xfrm>
          <a:off x="1066800" y="4321175"/>
          <a:ext cx="519113" cy="990600"/>
        </p:xfrm>
        <a:graphic>
          <a:graphicData uri="http://schemas.openxmlformats.org/presentationml/2006/ole">
            <mc:AlternateContent xmlns:mc="http://schemas.openxmlformats.org/markup-compatibility/2006">
              <mc:Choice xmlns:v="urn:schemas-microsoft-com:vml" Requires="v">
                <p:oleObj spid="_x0000_s5533" name="VISIO" r:id="rId3" imgW="1016280" imgH="1939680" progId="Visio.Drawing.5">
                  <p:embed/>
                </p:oleObj>
              </mc:Choice>
              <mc:Fallback>
                <p:oleObj name="VISIO" r:id="rId3" imgW="1016280" imgH="1939680" progId="Visio.Drawing.5">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7"/>
          <p:cNvGraphicFramePr>
            <a:graphicFrameLocks noChangeAspect="1"/>
          </p:cNvGraphicFramePr>
          <p:nvPr/>
        </p:nvGraphicFramePr>
        <p:xfrm>
          <a:off x="2543175" y="4321175"/>
          <a:ext cx="519113" cy="990600"/>
        </p:xfrm>
        <a:graphic>
          <a:graphicData uri="http://schemas.openxmlformats.org/presentationml/2006/ole">
            <mc:AlternateContent xmlns:mc="http://schemas.openxmlformats.org/markup-compatibility/2006">
              <mc:Choice xmlns:v="urn:schemas-microsoft-com:vml" Requires="v">
                <p:oleObj spid="_x0000_s5534" name="VISIO" r:id="rId5" imgW="1016280" imgH="1939680" progId="Visio.Drawing.5">
                  <p:embed/>
                </p:oleObj>
              </mc:Choice>
              <mc:Fallback>
                <p:oleObj name="VISIO" r:id="rId5" imgW="1016280" imgH="1939680" progId="Visio.Drawing.5">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175"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8"/>
          <p:cNvGraphicFramePr>
            <a:graphicFrameLocks noChangeAspect="1"/>
          </p:cNvGraphicFramePr>
          <p:nvPr/>
        </p:nvGraphicFramePr>
        <p:xfrm>
          <a:off x="1814513" y="5562600"/>
          <a:ext cx="620712" cy="247650"/>
        </p:xfrm>
        <a:graphic>
          <a:graphicData uri="http://schemas.openxmlformats.org/presentationml/2006/ole">
            <mc:AlternateContent xmlns:mc="http://schemas.openxmlformats.org/markup-compatibility/2006">
              <mc:Choice xmlns:v="urn:schemas-microsoft-com:vml" Requires="v">
                <p:oleObj spid="_x0000_s5535" name="VISIO" r:id="rId6" imgW="621360" imgH="248760" progId="Visio.Drawing.5">
                  <p:embed/>
                </p:oleObj>
              </mc:Choice>
              <mc:Fallback>
                <p:oleObj name="VISIO" r:id="rId6" imgW="621360" imgH="248760" progId="Visio.Drawing.5">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4513" y="5562600"/>
                        <a:ext cx="62071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9"/>
          <p:cNvGraphicFramePr>
            <a:graphicFrameLocks noChangeAspect="1"/>
          </p:cNvGraphicFramePr>
          <p:nvPr/>
        </p:nvGraphicFramePr>
        <p:xfrm>
          <a:off x="1509713" y="3765550"/>
          <a:ext cx="1128712" cy="379413"/>
        </p:xfrm>
        <a:graphic>
          <a:graphicData uri="http://schemas.openxmlformats.org/presentationml/2006/ole">
            <mc:AlternateContent xmlns:mc="http://schemas.openxmlformats.org/markup-compatibility/2006">
              <mc:Choice xmlns:v="urn:schemas-microsoft-com:vml" Requires="v">
                <p:oleObj spid="_x0000_s5536" name="VISIO" r:id="rId8" imgW="1129320" imgH="379440" progId="Visio.Drawing.5">
                  <p:embed/>
                </p:oleObj>
              </mc:Choice>
              <mc:Fallback>
                <p:oleObj name="VISIO" r:id="rId8" imgW="1129320" imgH="379440" progId="Visio.Drawing.5">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713" y="3765550"/>
                        <a:ext cx="1128712"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7" name="Freeform 10"/>
          <p:cNvSpPr>
            <a:spLocks/>
          </p:cNvSpPr>
          <p:nvPr/>
        </p:nvSpPr>
        <p:spPr bwMode="auto">
          <a:xfrm>
            <a:off x="1419225" y="3994150"/>
            <a:ext cx="487363"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solid"/>
            <a:round/>
            <a:headEnd/>
            <a:tailEnd/>
          </a:ln>
        </p:spPr>
        <p:txBody>
          <a:bodyPr lIns="90488" tIns="44450" rIns="90488" bIns="44450" anchor="ctr">
            <a:spAutoFit/>
          </a:bodyPr>
          <a:lstStyle/>
          <a:p>
            <a:endParaRPr lang="en-US"/>
          </a:p>
        </p:txBody>
      </p:sp>
      <p:sp>
        <p:nvSpPr>
          <p:cNvPr id="5138" name="Freeform 11"/>
          <p:cNvSpPr>
            <a:spLocks/>
          </p:cNvSpPr>
          <p:nvPr/>
        </p:nvSpPr>
        <p:spPr bwMode="auto">
          <a:xfrm flipH="1">
            <a:off x="2058988" y="3994150"/>
            <a:ext cx="669925"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dash"/>
            <a:round/>
            <a:headEnd/>
            <a:tailEnd/>
          </a:ln>
        </p:spPr>
        <p:txBody>
          <a:bodyPr lIns="90488" tIns="44450" rIns="90488" bIns="44450" anchor="ctr">
            <a:spAutoFit/>
          </a:bodyPr>
          <a:lstStyle/>
          <a:p>
            <a:endParaRPr lang="en-US"/>
          </a:p>
        </p:txBody>
      </p:sp>
      <p:sp>
        <p:nvSpPr>
          <p:cNvPr id="5139" name="Text Box 12"/>
          <p:cNvSpPr txBox="1">
            <a:spLocks noChangeArrowheads="1"/>
          </p:cNvSpPr>
          <p:nvPr/>
        </p:nvSpPr>
        <p:spPr bwMode="auto">
          <a:xfrm>
            <a:off x="1101725" y="5200650"/>
            <a:ext cx="48418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A</a:t>
            </a:r>
          </a:p>
        </p:txBody>
      </p:sp>
      <p:sp>
        <p:nvSpPr>
          <p:cNvPr id="5140" name="Text Box 13"/>
          <p:cNvSpPr txBox="1">
            <a:spLocks noChangeArrowheads="1"/>
          </p:cNvSpPr>
          <p:nvPr/>
        </p:nvSpPr>
        <p:spPr bwMode="auto">
          <a:xfrm>
            <a:off x="2592388" y="5200650"/>
            <a:ext cx="484187"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B</a:t>
            </a:r>
          </a:p>
        </p:txBody>
      </p:sp>
      <p:sp>
        <p:nvSpPr>
          <p:cNvPr id="5141" name="Text Box 14"/>
          <p:cNvSpPr txBox="1">
            <a:spLocks noChangeArrowheads="1"/>
          </p:cNvSpPr>
          <p:nvPr/>
        </p:nvSpPr>
        <p:spPr bwMode="auto">
          <a:xfrm>
            <a:off x="1836738" y="3568700"/>
            <a:ext cx="4635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MSC</a:t>
            </a:r>
          </a:p>
        </p:txBody>
      </p:sp>
      <p:sp>
        <p:nvSpPr>
          <p:cNvPr id="5142" name="Freeform 15"/>
          <p:cNvSpPr>
            <a:spLocks/>
          </p:cNvSpPr>
          <p:nvPr/>
        </p:nvSpPr>
        <p:spPr bwMode="auto">
          <a:xfrm>
            <a:off x="1433513" y="4713288"/>
            <a:ext cx="457200" cy="914400"/>
          </a:xfrm>
          <a:custGeom>
            <a:avLst/>
            <a:gdLst>
              <a:gd name="T0" fmla="*/ 0 w 464"/>
              <a:gd name="T1" fmla="*/ 0 h 440"/>
              <a:gd name="T2" fmla="*/ 192 w 464"/>
              <a:gd name="T3" fmla="*/ 192 h 440"/>
              <a:gd name="T4" fmla="*/ 240 w 464"/>
              <a:gd name="T5" fmla="*/ 96 h 440"/>
              <a:gd name="T6" fmla="*/ 432 w 464"/>
              <a:gd name="T7" fmla="*/ 384 h 440"/>
              <a:gd name="T8" fmla="*/ 432 w 464"/>
              <a:gd name="T9" fmla="*/ 432 h 440"/>
              <a:gd name="T10" fmla="*/ 0 60000 65536"/>
              <a:gd name="T11" fmla="*/ 0 60000 65536"/>
              <a:gd name="T12" fmla="*/ 0 60000 65536"/>
              <a:gd name="T13" fmla="*/ 0 60000 65536"/>
              <a:gd name="T14" fmla="*/ 0 60000 65536"/>
              <a:gd name="T15" fmla="*/ 0 w 464"/>
              <a:gd name="T16" fmla="*/ 0 h 440"/>
              <a:gd name="T17" fmla="*/ 464 w 464"/>
              <a:gd name="T18" fmla="*/ 440 h 440"/>
            </a:gdLst>
            <a:ahLst/>
            <a:cxnLst>
              <a:cxn ang="T10">
                <a:pos x="T0" y="T1"/>
              </a:cxn>
              <a:cxn ang="T11">
                <a:pos x="T2" y="T3"/>
              </a:cxn>
              <a:cxn ang="T12">
                <a:pos x="T4" y="T5"/>
              </a:cxn>
              <a:cxn ang="T13">
                <a:pos x="T6" y="T7"/>
              </a:cxn>
              <a:cxn ang="T14">
                <a:pos x="T8" y="T9"/>
              </a:cxn>
            </a:cxnLst>
            <a:rect l="T15" t="T16" r="T17" b="T18"/>
            <a:pathLst>
              <a:path w="464" h="440">
                <a:moveTo>
                  <a:pt x="0" y="0"/>
                </a:moveTo>
                <a:cubicBezTo>
                  <a:pt x="76" y="88"/>
                  <a:pt x="152" y="176"/>
                  <a:pt x="192" y="192"/>
                </a:cubicBezTo>
                <a:cubicBezTo>
                  <a:pt x="232" y="208"/>
                  <a:pt x="200" y="64"/>
                  <a:pt x="240" y="96"/>
                </a:cubicBezTo>
                <a:cubicBezTo>
                  <a:pt x="280" y="128"/>
                  <a:pt x="400" y="328"/>
                  <a:pt x="432" y="384"/>
                </a:cubicBezTo>
                <a:cubicBezTo>
                  <a:pt x="464" y="440"/>
                  <a:pt x="448" y="436"/>
                  <a:pt x="432" y="432"/>
                </a:cubicBezTo>
              </a:path>
            </a:pathLst>
          </a:custGeom>
          <a:noFill/>
          <a:ln w="12700" cap="flat" cmpd="sng">
            <a:solidFill>
              <a:srgbClr val="000000"/>
            </a:solidFill>
            <a:prstDash val="solid"/>
            <a:round/>
            <a:headEnd type="none" w="med" len="med"/>
            <a:tailEnd type="none" w="med" len="med"/>
          </a:ln>
        </p:spPr>
        <p:txBody>
          <a:bodyPr lIns="90488" tIns="44450" rIns="90488" bIns="44450" anchor="ctr">
            <a:spAutoFit/>
          </a:bodyPr>
          <a:lstStyle/>
          <a:p>
            <a:endParaRPr lang="en-US"/>
          </a:p>
        </p:txBody>
      </p:sp>
      <p:graphicFrame>
        <p:nvGraphicFramePr>
          <p:cNvPr id="5126" name="Object 16"/>
          <p:cNvGraphicFramePr>
            <a:graphicFrameLocks noChangeAspect="1"/>
          </p:cNvGraphicFramePr>
          <p:nvPr/>
        </p:nvGraphicFramePr>
        <p:xfrm>
          <a:off x="3552825" y="4321175"/>
          <a:ext cx="519113" cy="990600"/>
        </p:xfrm>
        <a:graphic>
          <a:graphicData uri="http://schemas.openxmlformats.org/presentationml/2006/ole">
            <mc:AlternateContent xmlns:mc="http://schemas.openxmlformats.org/markup-compatibility/2006">
              <mc:Choice xmlns:v="urn:schemas-microsoft-com:vml" Requires="v">
                <p:oleObj spid="_x0000_s5537" name="VISIO" r:id="rId10" imgW="1016280" imgH="1939680" progId="Visio.Drawing.5">
                  <p:embed/>
                </p:oleObj>
              </mc:Choice>
              <mc:Fallback>
                <p:oleObj name="VISIO" r:id="rId10" imgW="1016280" imgH="1939680" progId="Visio.Drawing.5">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825"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17"/>
          <p:cNvGraphicFramePr>
            <a:graphicFrameLocks noChangeAspect="1"/>
          </p:cNvGraphicFramePr>
          <p:nvPr/>
        </p:nvGraphicFramePr>
        <p:xfrm>
          <a:off x="5029200" y="4321175"/>
          <a:ext cx="519113" cy="990600"/>
        </p:xfrm>
        <a:graphic>
          <a:graphicData uri="http://schemas.openxmlformats.org/presentationml/2006/ole">
            <mc:AlternateContent xmlns:mc="http://schemas.openxmlformats.org/markup-compatibility/2006">
              <mc:Choice xmlns:v="urn:schemas-microsoft-com:vml" Requires="v">
                <p:oleObj spid="_x0000_s5538" name="VISIO" r:id="rId11" imgW="1016280" imgH="1939680" progId="Visio.Drawing.5">
                  <p:embed/>
                </p:oleObj>
              </mc:Choice>
              <mc:Fallback>
                <p:oleObj name="VISIO" r:id="rId11" imgW="1016280" imgH="1939680" progId="Visio.Drawing.5">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18"/>
          <p:cNvGraphicFramePr>
            <a:graphicFrameLocks noChangeAspect="1"/>
          </p:cNvGraphicFramePr>
          <p:nvPr/>
        </p:nvGraphicFramePr>
        <p:xfrm>
          <a:off x="4300538" y="5562600"/>
          <a:ext cx="620712" cy="247650"/>
        </p:xfrm>
        <a:graphic>
          <a:graphicData uri="http://schemas.openxmlformats.org/presentationml/2006/ole">
            <mc:AlternateContent xmlns:mc="http://schemas.openxmlformats.org/markup-compatibility/2006">
              <mc:Choice xmlns:v="urn:schemas-microsoft-com:vml" Requires="v">
                <p:oleObj spid="_x0000_s5539" name="VISIO" r:id="rId12" imgW="621360" imgH="248760" progId="Visio.Drawing.5">
                  <p:embed/>
                </p:oleObj>
              </mc:Choice>
              <mc:Fallback>
                <p:oleObj name="VISIO" r:id="rId12" imgW="621360" imgH="248760" progId="Visio.Drawing.5">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00538" y="5562600"/>
                        <a:ext cx="62071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9" name="Object 19"/>
          <p:cNvGraphicFramePr>
            <a:graphicFrameLocks noChangeAspect="1"/>
          </p:cNvGraphicFramePr>
          <p:nvPr/>
        </p:nvGraphicFramePr>
        <p:xfrm>
          <a:off x="3995738" y="3765550"/>
          <a:ext cx="1128712" cy="379413"/>
        </p:xfrm>
        <a:graphic>
          <a:graphicData uri="http://schemas.openxmlformats.org/presentationml/2006/ole">
            <mc:AlternateContent xmlns:mc="http://schemas.openxmlformats.org/markup-compatibility/2006">
              <mc:Choice xmlns:v="urn:schemas-microsoft-com:vml" Requires="v">
                <p:oleObj spid="_x0000_s5540" name="VISIO" r:id="rId14" imgW="1129320" imgH="379440" progId="Visio.Drawing.5">
                  <p:embed/>
                </p:oleObj>
              </mc:Choice>
              <mc:Fallback>
                <p:oleObj name="VISIO" r:id="rId14" imgW="1129320" imgH="379440" progId="Visio.Drawing.5">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738" y="3765550"/>
                        <a:ext cx="1128712"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43" name="Freeform 20"/>
          <p:cNvSpPr>
            <a:spLocks/>
          </p:cNvSpPr>
          <p:nvPr/>
        </p:nvSpPr>
        <p:spPr bwMode="auto">
          <a:xfrm>
            <a:off x="3905250" y="3994150"/>
            <a:ext cx="487363"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solid"/>
            <a:round/>
            <a:headEnd/>
            <a:tailEnd/>
          </a:ln>
        </p:spPr>
        <p:txBody>
          <a:bodyPr lIns="90488" tIns="44450" rIns="90488" bIns="44450" anchor="ctr">
            <a:spAutoFit/>
          </a:bodyPr>
          <a:lstStyle/>
          <a:p>
            <a:endParaRPr lang="en-US"/>
          </a:p>
        </p:txBody>
      </p:sp>
      <p:sp>
        <p:nvSpPr>
          <p:cNvPr id="5144" name="Freeform 21"/>
          <p:cNvSpPr>
            <a:spLocks/>
          </p:cNvSpPr>
          <p:nvPr/>
        </p:nvSpPr>
        <p:spPr bwMode="auto">
          <a:xfrm flipH="1">
            <a:off x="4545013" y="3994150"/>
            <a:ext cx="669925"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dash"/>
            <a:round/>
            <a:headEnd/>
            <a:tailEnd/>
          </a:ln>
        </p:spPr>
        <p:txBody>
          <a:bodyPr lIns="90488" tIns="44450" rIns="90488" bIns="44450" anchor="ctr">
            <a:spAutoFit/>
          </a:bodyPr>
          <a:lstStyle/>
          <a:p>
            <a:endParaRPr lang="en-US"/>
          </a:p>
        </p:txBody>
      </p:sp>
      <p:sp>
        <p:nvSpPr>
          <p:cNvPr id="5145" name="Text Box 22"/>
          <p:cNvSpPr txBox="1">
            <a:spLocks noChangeArrowheads="1"/>
          </p:cNvSpPr>
          <p:nvPr/>
        </p:nvSpPr>
        <p:spPr bwMode="auto">
          <a:xfrm>
            <a:off x="3587750" y="5200650"/>
            <a:ext cx="48418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A</a:t>
            </a:r>
          </a:p>
        </p:txBody>
      </p:sp>
      <p:sp>
        <p:nvSpPr>
          <p:cNvPr id="5146" name="Text Box 23"/>
          <p:cNvSpPr txBox="1">
            <a:spLocks noChangeArrowheads="1"/>
          </p:cNvSpPr>
          <p:nvPr/>
        </p:nvSpPr>
        <p:spPr bwMode="auto">
          <a:xfrm>
            <a:off x="5078413" y="5200650"/>
            <a:ext cx="484187"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B</a:t>
            </a:r>
          </a:p>
        </p:txBody>
      </p:sp>
      <p:sp>
        <p:nvSpPr>
          <p:cNvPr id="5147" name="Text Box 24"/>
          <p:cNvSpPr txBox="1">
            <a:spLocks noChangeArrowheads="1"/>
          </p:cNvSpPr>
          <p:nvPr/>
        </p:nvSpPr>
        <p:spPr bwMode="auto">
          <a:xfrm>
            <a:off x="4322763" y="3568700"/>
            <a:ext cx="4635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MSC</a:t>
            </a:r>
          </a:p>
        </p:txBody>
      </p:sp>
      <p:sp>
        <p:nvSpPr>
          <p:cNvPr id="5148" name="Freeform 25"/>
          <p:cNvSpPr>
            <a:spLocks/>
          </p:cNvSpPr>
          <p:nvPr/>
        </p:nvSpPr>
        <p:spPr bwMode="auto">
          <a:xfrm>
            <a:off x="3919538" y="4713288"/>
            <a:ext cx="457200" cy="914400"/>
          </a:xfrm>
          <a:custGeom>
            <a:avLst/>
            <a:gdLst>
              <a:gd name="T0" fmla="*/ 0 w 464"/>
              <a:gd name="T1" fmla="*/ 0 h 440"/>
              <a:gd name="T2" fmla="*/ 192 w 464"/>
              <a:gd name="T3" fmla="*/ 192 h 440"/>
              <a:gd name="T4" fmla="*/ 240 w 464"/>
              <a:gd name="T5" fmla="*/ 96 h 440"/>
              <a:gd name="T6" fmla="*/ 432 w 464"/>
              <a:gd name="T7" fmla="*/ 384 h 440"/>
              <a:gd name="T8" fmla="*/ 432 w 464"/>
              <a:gd name="T9" fmla="*/ 432 h 440"/>
              <a:gd name="T10" fmla="*/ 0 60000 65536"/>
              <a:gd name="T11" fmla="*/ 0 60000 65536"/>
              <a:gd name="T12" fmla="*/ 0 60000 65536"/>
              <a:gd name="T13" fmla="*/ 0 60000 65536"/>
              <a:gd name="T14" fmla="*/ 0 60000 65536"/>
              <a:gd name="T15" fmla="*/ 0 w 464"/>
              <a:gd name="T16" fmla="*/ 0 h 440"/>
              <a:gd name="T17" fmla="*/ 464 w 464"/>
              <a:gd name="T18" fmla="*/ 440 h 440"/>
            </a:gdLst>
            <a:ahLst/>
            <a:cxnLst>
              <a:cxn ang="T10">
                <a:pos x="T0" y="T1"/>
              </a:cxn>
              <a:cxn ang="T11">
                <a:pos x="T2" y="T3"/>
              </a:cxn>
              <a:cxn ang="T12">
                <a:pos x="T4" y="T5"/>
              </a:cxn>
              <a:cxn ang="T13">
                <a:pos x="T6" y="T7"/>
              </a:cxn>
              <a:cxn ang="T14">
                <a:pos x="T8" y="T9"/>
              </a:cxn>
            </a:cxnLst>
            <a:rect l="T15" t="T16" r="T17" b="T18"/>
            <a:pathLst>
              <a:path w="464" h="440">
                <a:moveTo>
                  <a:pt x="0" y="0"/>
                </a:moveTo>
                <a:cubicBezTo>
                  <a:pt x="76" y="88"/>
                  <a:pt x="152" y="176"/>
                  <a:pt x="192" y="192"/>
                </a:cubicBezTo>
                <a:cubicBezTo>
                  <a:pt x="232" y="208"/>
                  <a:pt x="200" y="64"/>
                  <a:pt x="240" y="96"/>
                </a:cubicBezTo>
                <a:cubicBezTo>
                  <a:pt x="280" y="128"/>
                  <a:pt x="400" y="328"/>
                  <a:pt x="432" y="384"/>
                </a:cubicBezTo>
                <a:cubicBezTo>
                  <a:pt x="464" y="440"/>
                  <a:pt x="448" y="436"/>
                  <a:pt x="432" y="432"/>
                </a:cubicBezTo>
              </a:path>
            </a:pathLst>
          </a:custGeom>
          <a:noFill/>
          <a:ln w="12700" cap="flat" cmpd="sng">
            <a:solidFill>
              <a:srgbClr val="000000"/>
            </a:solidFill>
            <a:prstDash val="solid"/>
            <a:round/>
            <a:headEnd type="none" w="med" len="med"/>
            <a:tailEnd type="none" w="med" len="med"/>
          </a:ln>
        </p:spPr>
        <p:txBody>
          <a:bodyPr lIns="90488" tIns="44450" rIns="90488" bIns="44450" anchor="ctr">
            <a:spAutoFit/>
          </a:bodyPr>
          <a:lstStyle/>
          <a:p>
            <a:endParaRPr lang="en-US"/>
          </a:p>
        </p:txBody>
      </p:sp>
      <p:graphicFrame>
        <p:nvGraphicFramePr>
          <p:cNvPr id="5130" name="Object 26"/>
          <p:cNvGraphicFramePr>
            <a:graphicFrameLocks noChangeAspect="1"/>
          </p:cNvGraphicFramePr>
          <p:nvPr/>
        </p:nvGraphicFramePr>
        <p:xfrm>
          <a:off x="5991225" y="4321175"/>
          <a:ext cx="519113" cy="990600"/>
        </p:xfrm>
        <a:graphic>
          <a:graphicData uri="http://schemas.openxmlformats.org/presentationml/2006/ole">
            <mc:AlternateContent xmlns:mc="http://schemas.openxmlformats.org/markup-compatibility/2006">
              <mc:Choice xmlns:v="urn:schemas-microsoft-com:vml" Requires="v">
                <p:oleObj spid="_x0000_s5541" name="VISIO" r:id="rId15" imgW="1016280" imgH="1939680" progId="Visio.Drawing.5">
                  <p:embed/>
                </p:oleObj>
              </mc:Choice>
              <mc:Fallback>
                <p:oleObj name="VISIO" r:id="rId15" imgW="1016280" imgH="1939680" progId="Visio.Drawing.5">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225"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1" name="Object 27"/>
          <p:cNvGraphicFramePr>
            <a:graphicFrameLocks noChangeAspect="1"/>
          </p:cNvGraphicFramePr>
          <p:nvPr/>
        </p:nvGraphicFramePr>
        <p:xfrm>
          <a:off x="7467600" y="4321175"/>
          <a:ext cx="519113" cy="990600"/>
        </p:xfrm>
        <a:graphic>
          <a:graphicData uri="http://schemas.openxmlformats.org/presentationml/2006/ole">
            <mc:AlternateContent xmlns:mc="http://schemas.openxmlformats.org/markup-compatibility/2006">
              <mc:Choice xmlns:v="urn:schemas-microsoft-com:vml" Requires="v">
                <p:oleObj spid="_x0000_s5542" name="VISIO" r:id="rId16" imgW="1016280" imgH="1939680" progId="Visio.Drawing.5">
                  <p:embed/>
                </p:oleObj>
              </mc:Choice>
              <mc:Fallback>
                <p:oleObj name="VISIO" r:id="rId16" imgW="1016280" imgH="1939680" progId="Visio.Drawing.5">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2" name="Object 28"/>
          <p:cNvGraphicFramePr>
            <a:graphicFrameLocks noChangeAspect="1"/>
          </p:cNvGraphicFramePr>
          <p:nvPr/>
        </p:nvGraphicFramePr>
        <p:xfrm>
          <a:off x="6738938" y="5562600"/>
          <a:ext cx="620712" cy="247650"/>
        </p:xfrm>
        <a:graphic>
          <a:graphicData uri="http://schemas.openxmlformats.org/presentationml/2006/ole">
            <mc:AlternateContent xmlns:mc="http://schemas.openxmlformats.org/markup-compatibility/2006">
              <mc:Choice xmlns:v="urn:schemas-microsoft-com:vml" Requires="v">
                <p:oleObj spid="_x0000_s5543" name="VISIO" r:id="rId17" imgW="621360" imgH="248760" progId="Visio.Drawing.5">
                  <p:embed/>
                </p:oleObj>
              </mc:Choice>
              <mc:Fallback>
                <p:oleObj name="VISIO" r:id="rId17" imgW="621360" imgH="248760" progId="Visio.Drawing.5">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38938" y="5562600"/>
                        <a:ext cx="62071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3" name="Object 29"/>
          <p:cNvGraphicFramePr>
            <a:graphicFrameLocks noChangeAspect="1"/>
          </p:cNvGraphicFramePr>
          <p:nvPr/>
        </p:nvGraphicFramePr>
        <p:xfrm>
          <a:off x="6434138" y="3765550"/>
          <a:ext cx="1128712" cy="379413"/>
        </p:xfrm>
        <a:graphic>
          <a:graphicData uri="http://schemas.openxmlformats.org/presentationml/2006/ole">
            <mc:AlternateContent xmlns:mc="http://schemas.openxmlformats.org/markup-compatibility/2006">
              <mc:Choice xmlns:v="urn:schemas-microsoft-com:vml" Requires="v">
                <p:oleObj spid="_x0000_s5544" name="VISIO" r:id="rId19" imgW="1129320" imgH="379440" progId="Visio.Drawing.5">
                  <p:embed/>
                </p:oleObj>
              </mc:Choice>
              <mc:Fallback>
                <p:oleObj name="VISIO" r:id="rId19" imgW="1129320" imgH="379440" progId="Visio.Drawing.5">
                  <p:embed/>
                  <p:pic>
                    <p:nvPicPr>
                      <p:cNvPr id="0"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4138" y="3765550"/>
                        <a:ext cx="1128712"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49" name="Freeform 30"/>
          <p:cNvSpPr>
            <a:spLocks/>
          </p:cNvSpPr>
          <p:nvPr/>
        </p:nvSpPr>
        <p:spPr bwMode="auto">
          <a:xfrm>
            <a:off x="6343650" y="3994150"/>
            <a:ext cx="487363"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dash"/>
            <a:round/>
            <a:headEnd/>
            <a:tailEnd/>
          </a:ln>
        </p:spPr>
        <p:txBody>
          <a:bodyPr lIns="90488" tIns="44450" rIns="90488" bIns="44450" anchor="ctr">
            <a:spAutoFit/>
          </a:bodyPr>
          <a:lstStyle/>
          <a:p>
            <a:endParaRPr lang="en-US"/>
          </a:p>
        </p:txBody>
      </p:sp>
      <p:sp>
        <p:nvSpPr>
          <p:cNvPr id="5150" name="Freeform 31"/>
          <p:cNvSpPr>
            <a:spLocks/>
          </p:cNvSpPr>
          <p:nvPr/>
        </p:nvSpPr>
        <p:spPr bwMode="auto">
          <a:xfrm flipH="1">
            <a:off x="6983413" y="3994150"/>
            <a:ext cx="669925"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solid"/>
            <a:round/>
            <a:headEnd/>
            <a:tailEnd/>
          </a:ln>
        </p:spPr>
        <p:txBody>
          <a:bodyPr lIns="90488" tIns="44450" rIns="90488" bIns="44450" anchor="ctr">
            <a:spAutoFit/>
          </a:bodyPr>
          <a:lstStyle/>
          <a:p>
            <a:endParaRPr lang="en-US"/>
          </a:p>
        </p:txBody>
      </p:sp>
      <p:sp>
        <p:nvSpPr>
          <p:cNvPr id="5151" name="Text Box 32"/>
          <p:cNvSpPr txBox="1">
            <a:spLocks noChangeArrowheads="1"/>
          </p:cNvSpPr>
          <p:nvPr/>
        </p:nvSpPr>
        <p:spPr bwMode="auto">
          <a:xfrm>
            <a:off x="6026150" y="5200650"/>
            <a:ext cx="48418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A</a:t>
            </a:r>
          </a:p>
        </p:txBody>
      </p:sp>
      <p:sp>
        <p:nvSpPr>
          <p:cNvPr id="5152" name="Text Box 33"/>
          <p:cNvSpPr txBox="1">
            <a:spLocks noChangeArrowheads="1"/>
          </p:cNvSpPr>
          <p:nvPr/>
        </p:nvSpPr>
        <p:spPr bwMode="auto">
          <a:xfrm>
            <a:off x="7516813" y="5200650"/>
            <a:ext cx="484187"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B</a:t>
            </a:r>
          </a:p>
        </p:txBody>
      </p:sp>
      <p:sp>
        <p:nvSpPr>
          <p:cNvPr id="5153" name="Text Box 34"/>
          <p:cNvSpPr txBox="1">
            <a:spLocks noChangeArrowheads="1"/>
          </p:cNvSpPr>
          <p:nvPr/>
        </p:nvSpPr>
        <p:spPr bwMode="auto">
          <a:xfrm>
            <a:off x="6761163" y="3568700"/>
            <a:ext cx="4635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MSC</a:t>
            </a:r>
          </a:p>
        </p:txBody>
      </p:sp>
      <p:sp>
        <p:nvSpPr>
          <p:cNvPr id="5154" name="Freeform 35"/>
          <p:cNvSpPr>
            <a:spLocks/>
          </p:cNvSpPr>
          <p:nvPr/>
        </p:nvSpPr>
        <p:spPr bwMode="auto">
          <a:xfrm flipH="1">
            <a:off x="7196138" y="4560888"/>
            <a:ext cx="457200" cy="1066800"/>
          </a:xfrm>
          <a:custGeom>
            <a:avLst/>
            <a:gdLst>
              <a:gd name="T0" fmla="*/ 0 w 464"/>
              <a:gd name="T1" fmla="*/ 0 h 440"/>
              <a:gd name="T2" fmla="*/ 192 w 464"/>
              <a:gd name="T3" fmla="*/ 192 h 440"/>
              <a:gd name="T4" fmla="*/ 240 w 464"/>
              <a:gd name="T5" fmla="*/ 96 h 440"/>
              <a:gd name="T6" fmla="*/ 432 w 464"/>
              <a:gd name="T7" fmla="*/ 384 h 440"/>
              <a:gd name="T8" fmla="*/ 432 w 464"/>
              <a:gd name="T9" fmla="*/ 432 h 440"/>
              <a:gd name="T10" fmla="*/ 0 60000 65536"/>
              <a:gd name="T11" fmla="*/ 0 60000 65536"/>
              <a:gd name="T12" fmla="*/ 0 60000 65536"/>
              <a:gd name="T13" fmla="*/ 0 60000 65536"/>
              <a:gd name="T14" fmla="*/ 0 60000 65536"/>
              <a:gd name="T15" fmla="*/ 0 w 464"/>
              <a:gd name="T16" fmla="*/ 0 h 440"/>
              <a:gd name="T17" fmla="*/ 464 w 464"/>
              <a:gd name="T18" fmla="*/ 440 h 440"/>
            </a:gdLst>
            <a:ahLst/>
            <a:cxnLst>
              <a:cxn ang="T10">
                <a:pos x="T0" y="T1"/>
              </a:cxn>
              <a:cxn ang="T11">
                <a:pos x="T2" y="T3"/>
              </a:cxn>
              <a:cxn ang="T12">
                <a:pos x="T4" y="T5"/>
              </a:cxn>
              <a:cxn ang="T13">
                <a:pos x="T6" y="T7"/>
              </a:cxn>
              <a:cxn ang="T14">
                <a:pos x="T8" y="T9"/>
              </a:cxn>
            </a:cxnLst>
            <a:rect l="T15" t="T16" r="T17" b="T18"/>
            <a:pathLst>
              <a:path w="464" h="440">
                <a:moveTo>
                  <a:pt x="0" y="0"/>
                </a:moveTo>
                <a:cubicBezTo>
                  <a:pt x="76" y="88"/>
                  <a:pt x="152" y="176"/>
                  <a:pt x="192" y="192"/>
                </a:cubicBezTo>
                <a:cubicBezTo>
                  <a:pt x="232" y="208"/>
                  <a:pt x="200" y="64"/>
                  <a:pt x="240" y="96"/>
                </a:cubicBezTo>
                <a:cubicBezTo>
                  <a:pt x="280" y="128"/>
                  <a:pt x="400" y="328"/>
                  <a:pt x="432" y="384"/>
                </a:cubicBezTo>
                <a:cubicBezTo>
                  <a:pt x="464" y="440"/>
                  <a:pt x="448" y="436"/>
                  <a:pt x="432" y="432"/>
                </a:cubicBezTo>
              </a:path>
            </a:pathLst>
          </a:custGeom>
          <a:noFill/>
          <a:ln w="12700" cap="flat" cmpd="sng">
            <a:solidFill>
              <a:srgbClr val="000000"/>
            </a:solidFill>
            <a:prstDash val="solid"/>
            <a:round/>
            <a:headEnd type="none" w="med" len="med"/>
            <a:tailEnd type="none" w="med" len="med"/>
          </a:ln>
        </p:spPr>
        <p:txBody>
          <a:bodyPr lIns="90488" tIns="44450" rIns="90488" bIns="44450" anchor="ctr">
            <a:spAutoFit/>
          </a:bodyPr>
          <a:lstStyle/>
          <a:p>
            <a:endParaRPr lang="en-US"/>
          </a:p>
        </p:txBody>
      </p:sp>
      <p:sp>
        <p:nvSpPr>
          <p:cNvPr id="5155" name="Text Box 36"/>
          <p:cNvSpPr txBox="1">
            <a:spLocks noChangeArrowheads="1"/>
          </p:cNvSpPr>
          <p:nvPr/>
        </p:nvSpPr>
        <p:spPr bwMode="auto">
          <a:xfrm>
            <a:off x="1828800" y="5854700"/>
            <a:ext cx="53340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000E3A"/>
                </a:solidFill>
              </a:rPr>
              <a:t>Avant</a:t>
            </a:r>
          </a:p>
        </p:txBody>
      </p:sp>
      <p:sp>
        <p:nvSpPr>
          <p:cNvPr id="5156" name="Text Box 37"/>
          <p:cNvSpPr txBox="1">
            <a:spLocks noChangeArrowheads="1"/>
          </p:cNvSpPr>
          <p:nvPr/>
        </p:nvSpPr>
        <p:spPr bwMode="auto">
          <a:xfrm>
            <a:off x="4314825" y="5854700"/>
            <a:ext cx="68103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000E3A"/>
                </a:solidFill>
              </a:rPr>
              <a:t>Pendant</a:t>
            </a:r>
          </a:p>
        </p:txBody>
      </p:sp>
      <p:sp>
        <p:nvSpPr>
          <p:cNvPr id="5157" name="Text Box 38"/>
          <p:cNvSpPr txBox="1">
            <a:spLocks noChangeArrowheads="1"/>
          </p:cNvSpPr>
          <p:nvPr/>
        </p:nvSpPr>
        <p:spPr bwMode="auto">
          <a:xfrm>
            <a:off x="6753225" y="5854700"/>
            <a:ext cx="5397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000E3A"/>
                </a:solidFill>
              </a:rPr>
              <a:t>Après</a:t>
            </a:r>
          </a:p>
        </p:txBody>
      </p:sp>
      <p:sp>
        <p:nvSpPr>
          <p:cNvPr id="5158" name="Freeform 39"/>
          <p:cNvSpPr>
            <a:spLocks/>
          </p:cNvSpPr>
          <p:nvPr/>
        </p:nvSpPr>
        <p:spPr bwMode="auto">
          <a:xfrm flipH="1">
            <a:off x="4800600" y="4572000"/>
            <a:ext cx="381000" cy="1066800"/>
          </a:xfrm>
          <a:custGeom>
            <a:avLst/>
            <a:gdLst>
              <a:gd name="T0" fmla="*/ 0 w 464"/>
              <a:gd name="T1" fmla="*/ 0 h 440"/>
              <a:gd name="T2" fmla="*/ 192 w 464"/>
              <a:gd name="T3" fmla="*/ 192 h 440"/>
              <a:gd name="T4" fmla="*/ 240 w 464"/>
              <a:gd name="T5" fmla="*/ 96 h 440"/>
              <a:gd name="T6" fmla="*/ 432 w 464"/>
              <a:gd name="T7" fmla="*/ 384 h 440"/>
              <a:gd name="T8" fmla="*/ 432 w 464"/>
              <a:gd name="T9" fmla="*/ 432 h 440"/>
              <a:gd name="T10" fmla="*/ 0 60000 65536"/>
              <a:gd name="T11" fmla="*/ 0 60000 65536"/>
              <a:gd name="T12" fmla="*/ 0 60000 65536"/>
              <a:gd name="T13" fmla="*/ 0 60000 65536"/>
              <a:gd name="T14" fmla="*/ 0 60000 65536"/>
              <a:gd name="T15" fmla="*/ 0 w 464"/>
              <a:gd name="T16" fmla="*/ 0 h 440"/>
              <a:gd name="T17" fmla="*/ 464 w 464"/>
              <a:gd name="T18" fmla="*/ 440 h 440"/>
            </a:gdLst>
            <a:ahLst/>
            <a:cxnLst>
              <a:cxn ang="T10">
                <a:pos x="T0" y="T1"/>
              </a:cxn>
              <a:cxn ang="T11">
                <a:pos x="T2" y="T3"/>
              </a:cxn>
              <a:cxn ang="T12">
                <a:pos x="T4" y="T5"/>
              </a:cxn>
              <a:cxn ang="T13">
                <a:pos x="T6" y="T7"/>
              </a:cxn>
              <a:cxn ang="T14">
                <a:pos x="T8" y="T9"/>
              </a:cxn>
            </a:cxnLst>
            <a:rect l="T15" t="T16" r="T17" b="T18"/>
            <a:pathLst>
              <a:path w="464" h="440">
                <a:moveTo>
                  <a:pt x="0" y="0"/>
                </a:moveTo>
                <a:cubicBezTo>
                  <a:pt x="76" y="88"/>
                  <a:pt x="152" y="176"/>
                  <a:pt x="192" y="192"/>
                </a:cubicBezTo>
                <a:cubicBezTo>
                  <a:pt x="232" y="208"/>
                  <a:pt x="200" y="64"/>
                  <a:pt x="240" y="96"/>
                </a:cubicBezTo>
                <a:cubicBezTo>
                  <a:pt x="280" y="128"/>
                  <a:pt x="400" y="328"/>
                  <a:pt x="432" y="384"/>
                </a:cubicBezTo>
                <a:cubicBezTo>
                  <a:pt x="464" y="440"/>
                  <a:pt x="448" y="436"/>
                  <a:pt x="432" y="432"/>
                </a:cubicBezTo>
              </a:path>
            </a:pathLst>
          </a:custGeom>
          <a:noFill/>
          <a:ln w="12700" cap="flat" cmpd="sng">
            <a:solidFill>
              <a:srgbClr val="000000"/>
            </a:solidFill>
            <a:prstDash val="solid"/>
            <a:round/>
            <a:headEnd type="none" w="med" len="med"/>
            <a:tailEnd type="none" w="med" len="med"/>
          </a:ln>
        </p:spPr>
        <p:txBody>
          <a:bodyPr lIns="90488" tIns="44450" rIns="90488" bIns="44450" anchor="ctr">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8"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9B68C5CB-F145-4069-96EC-AB50420B451D}" type="slidenum">
              <a:rPr lang="en-US">
                <a:latin typeface="Arial" charset="0"/>
              </a:rPr>
              <a:pPr/>
              <a:t>45</a:t>
            </a:fld>
            <a:endParaRPr lang="en-US">
              <a:latin typeface="Arial" charset="0"/>
            </a:endParaRPr>
          </a:p>
        </p:txBody>
      </p:sp>
      <p:sp>
        <p:nvSpPr>
          <p:cNvPr id="6159" name="Rectangle 4"/>
          <p:cNvSpPr>
            <a:spLocks noChangeAspect="1" noChangeArrowheads="1"/>
          </p:cNvSpPr>
          <p:nvPr/>
        </p:nvSpPr>
        <p:spPr bwMode="auto">
          <a:xfrm>
            <a:off x="990600" y="1066800"/>
            <a:ext cx="7543800" cy="1981200"/>
          </a:xfrm>
          <a:prstGeom prst="rect">
            <a:avLst/>
          </a:prstGeom>
          <a:noFill/>
          <a:ln w="12700">
            <a:noFill/>
            <a:miter lim="800000"/>
            <a:headEnd/>
            <a:tailEnd/>
          </a:ln>
        </p:spPr>
        <p:txBody>
          <a:bodyPr lIns="66675" tIns="33338" rIns="66675" bIns="33338"/>
          <a:lstStyle/>
          <a:p>
            <a:pPr marL="349250" indent="-349250" defTabSz="498475" eaLnBrk="0" hangingPunct="0">
              <a:spcBef>
                <a:spcPct val="20000"/>
              </a:spcBef>
              <a:buSzPct val="75000"/>
              <a:buFont typeface="Symbol" pitchFamily="18" charset="2"/>
              <a:buChar char="-"/>
            </a:pPr>
            <a:r>
              <a:rPr lang="fr-FR" sz="2000">
                <a:latin typeface="Times New Roman" pitchFamily="18" charset="0"/>
              </a:rPr>
              <a:t>Deux liens et deux flux sont activés pour le mobile pendant une période donnée</a:t>
            </a:r>
          </a:p>
          <a:p>
            <a:pPr marL="765175" lvl="1" indent="-277813" defTabSz="498475" eaLnBrk="0" hangingPunct="0">
              <a:spcBef>
                <a:spcPct val="20000"/>
              </a:spcBef>
              <a:buSzPct val="75000"/>
              <a:buFontTx/>
              <a:buChar char="•"/>
            </a:pPr>
            <a:r>
              <a:rPr lang="fr-FR" sz="2000">
                <a:latin typeface="Times New Roman" pitchFamily="18" charset="0"/>
              </a:rPr>
              <a:t>le mobile est connecté à deux stations de base</a:t>
            </a:r>
          </a:p>
          <a:p>
            <a:pPr marL="349250" indent="-349250" defTabSz="498475" eaLnBrk="0" hangingPunct="0">
              <a:spcBef>
                <a:spcPct val="20000"/>
              </a:spcBef>
              <a:buSzPct val="75000"/>
              <a:buFont typeface="Symbol" pitchFamily="18" charset="2"/>
              <a:buChar char="-"/>
            </a:pPr>
            <a:r>
              <a:rPr lang="fr-FR" sz="2000">
                <a:latin typeface="Times New Roman" pitchFamily="18" charset="0"/>
              </a:rPr>
              <a:t>Le trafic du mobile est acheminé sur tous les liens</a:t>
            </a:r>
          </a:p>
          <a:p>
            <a:pPr marL="765175" lvl="1" indent="-277813" defTabSz="498475" eaLnBrk="0" hangingPunct="0">
              <a:spcBef>
                <a:spcPct val="20000"/>
              </a:spcBef>
              <a:buSzPct val="75000"/>
              <a:buFontTx/>
              <a:buChar char="•"/>
            </a:pPr>
            <a:r>
              <a:rPr lang="fr-FR" sz="2000">
                <a:latin typeface="Times New Roman" pitchFamily="18" charset="0"/>
              </a:rPr>
              <a:t>consommation de ressources beaucoup plus importante</a:t>
            </a:r>
          </a:p>
          <a:p>
            <a:pPr marL="349250" indent="-349250" defTabSz="498475" eaLnBrk="0" hangingPunct="0">
              <a:spcBef>
                <a:spcPct val="20000"/>
              </a:spcBef>
              <a:buSzPct val="75000"/>
              <a:buFont typeface="Symbol" pitchFamily="18" charset="2"/>
              <a:buChar char="-"/>
            </a:pPr>
            <a:r>
              <a:rPr lang="fr-FR" sz="2000" b="1">
                <a:latin typeface="Times New Roman" pitchFamily="18" charset="0"/>
              </a:rPr>
              <a:t>Avantage</a:t>
            </a:r>
            <a:r>
              <a:rPr lang="fr-FR" sz="2000">
                <a:latin typeface="Times New Roman" pitchFamily="18" charset="0"/>
              </a:rPr>
              <a:t> : une meilleure QoS et aucune coupure</a:t>
            </a:r>
          </a:p>
          <a:p>
            <a:pPr marL="349250" indent="-349250" defTabSz="498475" eaLnBrk="0" hangingPunct="0">
              <a:spcBef>
                <a:spcPct val="20000"/>
              </a:spcBef>
              <a:buSzPct val="75000"/>
              <a:buFont typeface="Symbol" pitchFamily="18" charset="2"/>
              <a:buChar char="-"/>
            </a:pPr>
            <a:r>
              <a:rPr lang="fr-FR" sz="2000" b="1">
                <a:latin typeface="Times New Roman" pitchFamily="18" charset="0"/>
              </a:rPr>
              <a:t>Inconvénient</a:t>
            </a:r>
            <a:r>
              <a:rPr lang="fr-FR" sz="2000">
                <a:latin typeface="Times New Roman" pitchFamily="18" charset="0"/>
              </a:rPr>
              <a:t> : consommation abusive des ressources</a:t>
            </a:r>
          </a:p>
        </p:txBody>
      </p:sp>
      <p:sp>
        <p:nvSpPr>
          <p:cNvPr id="6160" name="Text Box 5"/>
          <p:cNvSpPr txBox="1">
            <a:spLocks noChangeArrowheads="1"/>
          </p:cNvSpPr>
          <p:nvPr/>
        </p:nvSpPr>
        <p:spPr bwMode="auto">
          <a:xfrm>
            <a:off x="2057400" y="381000"/>
            <a:ext cx="4195763" cy="457200"/>
          </a:xfrm>
          <a:prstGeom prst="rect">
            <a:avLst/>
          </a:prstGeom>
          <a:noFill/>
          <a:ln w="9525">
            <a:noFill/>
            <a:miter lim="800000"/>
            <a:headEnd/>
            <a:tailEnd/>
          </a:ln>
        </p:spPr>
        <p:txBody>
          <a:bodyPr wrap="none">
            <a:spAutoFit/>
          </a:bodyPr>
          <a:lstStyle/>
          <a:p>
            <a:r>
              <a:rPr lang="fr-CA" b="1"/>
              <a:t>Relève douce (soft handoff)</a:t>
            </a:r>
            <a:endParaRPr lang="en-US" b="1"/>
          </a:p>
        </p:txBody>
      </p:sp>
      <p:graphicFrame>
        <p:nvGraphicFramePr>
          <p:cNvPr id="6146" name="Object 6"/>
          <p:cNvGraphicFramePr>
            <a:graphicFrameLocks noChangeAspect="1"/>
          </p:cNvGraphicFramePr>
          <p:nvPr/>
        </p:nvGraphicFramePr>
        <p:xfrm>
          <a:off x="990600" y="4321175"/>
          <a:ext cx="519113" cy="990600"/>
        </p:xfrm>
        <a:graphic>
          <a:graphicData uri="http://schemas.openxmlformats.org/presentationml/2006/ole">
            <mc:AlternateContent xmlns:mc="http://schemas.openxmlformats.org/markup-compatibility/2006">
              <mc:Choice xmlns:v="urn:schemas-microsoft-com:vml" Requires="v">
                <p:oleObj spid="_x0000_s6557" name="VISIO" r:id="rId3" imgW="1016280" imgH="1939680" progId="Visio.Drawing.5">
                  <p:embed/>
                </p:oleObj>
              </mc:Choice>
              <mc:Fallback>
                <p:oleObj name="VISIO" r:id="rId3" imgW="1016280" imgH="1939680" progId="Visio.Drawing.5">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7"/>
          <p:cNvGraphicFramePr>
            <a:graphicFrameLocks noChangeAspect="1"/>
          </p:cNvGraphicFramePr>
          <p:nvPr/>
        </p:nvGraphicFramePr>
        <p:xfrm>
          <a:off x="2466975" y="4321175"/>
          <a:ext cx="519113" cy="990600"/>
        </p:xfrm>
        <a:graphic>
          <a:graphicData uri="http://schemas.openxmlformats.org/presentationml/2006/ole">
            <mc:AlternateContent xmlns:mc="http://schemas.openxmlformats.org/markup-compatibility/2006">
              <mc:Choice xmlns:v="urn:schemas-microsoft-com:vml" Requires="v">
                <p:oleObj spid="_x0000_s6558" name="VISIO" r:id="rId5" imgW="1016280" imgH="1939680" progId="Visio.Drawing.5">
                  <p:embed/>
                </p:oleObj>
              </mc:Choice>
              <mc:Fallback>
                <p:oleObj name="VISIO" r:id="rId5" imgW="1016280" imgH="1939680" progId="Visio.Drawing.5">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975"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8"/>
          <p:cNvGraphicFramePr>
            <a:graphicFrameLocks noChangeAspect="1"/>
          </p:cNvGraphicFramePr>
          <p:nvPr/>
        </p:nvGraphicFramePr>
        <p:xfrm>
          <a:off x="1738313" y="5562600"/>
          <a:ext cx="620712" cy="247650"/>
        </p:xfrm>
        <a:graphic>
          <a:graphicData uri="http://schemas.openxmlformats.org/presentationml/2006/ole">
            <mc:AlternateContent xmlns:mc="http://schemas.openxmlformats.org/markup-compatibility/2006">
              <mc:Choice xmlns:v="urn:schemas-microsoft-com:vml" Requires="v">
                <p:oleObj spid="_x0000_s6559" name="VISIO" r:id="rId6" imgW="621360" imgH="248760" progId="Visio.Drawing.5">
                  <p:embed/>
                </p:oleObj>
              </mc:Choice>
              <mc:Fallback>
                <p:oleObj name="VISIO" r:id="rId6" imgW="621360" imgH="248760" progId="Visio.Drawing.5">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8313" y="5562600"/>
                        <a:ext cx="62071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9" name="Object 9"/>
          <p:cNvGraphicFramePr>
            <a:graphicFrameLocks noChangeAspect="1"/>
          </p:cNvGraphicFramePr>
          <p:nvPr/>
        </p:nvGraphicFramePr>
        <p:xfrm>
          <a:off x="1433513" y="3765550"/>
          <a:ext cx="1128712" cy="379413"/>
        </p:xfrm>
        <a:graphic>
          <a:graphicData uri="http://schemas.openxmlformats.org/presentationml/2006/ole">
            <mc:AlternateContent xmlns:mc="http://schemas.openxmlformats.org/markup-compatibility/2006">
              <mc:Choice xmlns:v="urn:schemas-microsoft-com:vml" Requires="v">
                <p:oleObj spid="_x0000_s6560" name="VISIO" r:id="rId8" imgW="1129320" imgH="379440" progId="Visio.Drawing.5">
                  <p:embed/>
                </p:oleObj>
              </mc:Choice>
              <mc:Fallback>
                <p:oleObj name="VISIO" r:id="rId8" imgW="1129320" imgH="379440" progId="Visio.Drawing.5">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3513" y="3765550"/>
                        <a:ext cx="1128712"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61" name="Freeform 10"/>
          <p:cNvSpPr>
            <a:spLocks/>
          </p:cNvSpPr>
          <p:nvPr/>
        </p:nvSpPr>
        <p:spPr bwMode="auto">
          <a:xfrm>
            <a:off x="1343025" y="3994150"/>
            <a:ext cx="487363"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solid"/>
            <a:round/>
            <a:headEnd/>
            <a:tailEnd/>
          </a:ln>
        </p:spPr>
        <p:txBody>
          <a:bodyPr lIns="90488" tIns="44450" rIns="90488" bIns="44450" anchor="ctr">
            <a:spAutoFit/>
          </a:bodyPr>
          <a:lstStyle/>
          <a:p>
            <a:endParaRPr lang="en-US"/>
          </a:p>
        </p:txBody>
      </p:sp>
      <p:sp>
        <p:nvSpPr>
          <p:cNvPr id="6162" name="Freeform 11"/>
          <p:cNvSpPr>
            <a:spLocks/>
          </p:cNvSpPr>
          <p:nvPr/>
        </p:nvSpPr>
        <p:spPr bwMode="auto">
          <a:xfrm flipH="1">
            <a:off x="1982788" y="3994150"/>
            <a:ext cx="669925"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dash"/>
            <a:round/>
            <a:headEnd/>
            <a:tailEnd/>
          </a:ln>
        </p:spPr>
        <p:txBody>
          <a:bodyPr lIns="90488" tIns="44450" rIns="90488" bIns="44450" anchor="ctr">
            <a:spAutoFit/>
          </a:bodyPr>
          <a:lstStyle/>
          <a:p>
            <a:endParaRPr lang="en-US"/>
          </a:p>
        </p:txBody>
      </p:sp>
      <p:sp>
        <p:nvSpPr>
          <p:cNvPr id="6163" name="Text Box 12"/>
          <p:cNvSpPr txBox="1">
            <a:spLocks noChangeArrowheads="1"/>
          </p:cNvSpPr>
          <p:nvPr/>
        </p:nvSpPr>
        <p:spPr bwMode="auto">
          <a:xfrm>
            <a:off x="1025525" y="5200650"/>
            <a:ext cx="48418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A</a:t>
            </a:r>
          </a:p>
        </p:txBody>
      </p:sp>
      <p:sp>
        <p:nvSpPr>
          <p:cNvPr id="6164" name="Text Box 13"/>
          <p:cNvSpPr txBox="1">
            <a:spLocks noChangeArrowheads="1"/>
          </p:cNvSpPr>
          <p:nvPr/>
        </p:nvSpPr>
        <p:spPr bwMode="auto">
          <a:xfrm>
            <a:off x="2516188" y="5200650"/>
            <a:ext cx="484187"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B</a:t>
            </a:r>
          </a:p>
        </p:txBody>
      </p:sp>
      <p:sp>
        <p:nvSpPr>
          <p:cNvPr id="6165" name="Text Box 14"/>
          <p:cNvSpPr txBox="1">
            <a:spLocks noChangeArrowheads="1"/>
          </p:cNvSpPr>
          <p:nvPr/>
        </p:nvSpPr>
        <p:spPr bwMode="auto">
          <a:xfrm>
            <a:off x="1760538" y="3568700"/>
            <a:ext cx="4635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MSC</a:t>
            </a:r>
          </a:p>
        </p:txBody>
      </p:sp>
      <p:sp>
        <p:nvSpPr>
          <p:cNvPr id="6166" name="Freeform 15"/>
          <p:cNvSpPr>
            <a:spLocks/>
          </p:cNvSpPr>
          <p:nvPr/>
        </p:nvSpPr>
        <p:spPr bwMode="auto">
          <a:xfrm>
            <a:off x="1357313" y="4713288"/>
            <a:ext cx="457200" cy="914400"/>
          </a:xfrm>
          <a:custGeom>
            <a:avLst/>
            <a:gdLst>
              <a:gd name="T0" fmla="*/ 0 w 464"/>
              <a:gd name="T1" fmla="*/ 0 h 440"/>
              <a:gd name="T2" fmla="*/ 192 w 464"/>
              <a:gd name="T3" fmla="*/ 192 h 440"/>
              <a:gd name="T4" fmla="*/ 240 w 464"/>
              <a:gd name="T5" fmla="*/ 96 h 440"/>
              <a:gd name="T6" fmla="*/ 432 w 464"/>
              <a:gd name="T7" fmla="*/ 384 h 440"/>
              <a:gd name="T8" fmla="*/ 432 w 464"/>
              <a:gd name="T9" fmla="*/ 432 h 440"/>
              <a:gd name="T10" fmla="*/ 0 60000 65536"/>
              <a:gd name="T11" fmla="*/ 0 60000 65536"/>
              <a:gd name="T12" fmla="*/ 0 60000 65536"/>
              <a:gd name="T13" fmla="*/ 0 60000 65536"/>
              <a:gd name="T14" fmla="*/ 0 60000 65536"/>
              <a:gd name="T15" fmla="*/ 0 w 464"/>
              <a:gd name="T16" fmla="*/ 0 h 440"/>
              <a:gd name="T17" fmla="*/ 464 w 464"/>
              <a:gd name="T18" fmla="*/ 440 h 440"/>
            </a:gdLst>
            <a:ahLst/>
            <a:cxnLst>
              <a:cxn ang="T10">
                <a:pos x="T0" y="T1"/>
              </a:cxn>
              <a:cxn ang="T11">
                <a:pos x="T2" y="T3"/>
              </a:cxn>
              <a:cxn ang="T12">
                <a:pos x="T4" y="T5"/>
              </a:cxn>
              <a:cxn ang="T13">
                <a:pos x="T6" y="T7"/>
              </a:cxn>
              <a:cxn ang="T14">
                <a:pos x="T8" y="T9"/>
              </a:cxn>
            </a:cxnLst>
            <a:rect l="T15" t="T16" r="T17" b="T18"/>
            <a:pathLst>
              <a:path w="464" h="440">
                <a:moveTo>
                  <a:pt x="0" y="0"/>
                </a:moveTo>
                <a:cubicBezTo>
                  <a:pt x="76" y="88"/>
                  <a:pt x="152" y="176"/>
                  <a:pt x="192" y="192"/>
                </a:cubicBezTo>
                <a:cubicBezTo>
                  <a:pt x="232" y="208"/>
                  <a:pt x="200" y="64"/>
                  <a:pt x="240" y="96"/>
                </a:cubicBezTo>
                <a:cubicBezTo>
                  <a:pt x="280" y="128"/>
                  <a:pt x="400" y="328"/>
                  <a:pt x="432" y="384"/>
                </a:cubicBezTo>
                <a:cubicBezTo>
                  <a:pt x="464" y="440"/>
                  <a:pt x="448" y="436"/>
                  <a:pt x="432" y="432"/>
                </a:cubicBezTo>
              </a:path>
            </a:pathLst>
          </a:custGeom>
          <a:noFill/>
          <a:ln w="12700" cap="flat" cmpd="sng">
            <a:solidFill>
              <a:srgbClr val="000000"/>
            </a:solidFill>
            <a:prstDash val="solid"/>
            <a:round/>
            <a:headEnd type="none" w="med" len="med"/>
            <a:tailEnd type="none" w="med" len="med"/>
          </a:ln>
        </p:spPr>
        <p:txBody>
          <a:bodyPr lIns="90488" tIns="44450" rIns="90488" bIns="44450" anchor="ctr">
            <a:spAutoFit/>
          </a:bodyPr>
          <a:lstStyle/>
          <a:p>
            <a:endParaRPr lang="en-US"/>
          </a:p>
        </p:txBody>
      </p:sp>
      <p:graphicFrame>
        <p:nvGraphicFramePr>
          <p:cNvPr id="6150" name="Object 16"/>
          <p:cNvGraphicFramePr>
            <a:graphicFrameLocks noChangeAspect="1"/>
          </p:cNvGraphicFramePr>
          <p:nvPr/>
        </p:nvGraphicFramePr>
        <p:xfrm>
          <a:off x="3476625" y="4321175"/>
          <a:ext cx="519113" cy="990600"/>
        </p:xfrm>
        <a:graphic>
          <a:graphicData uri="http://schemas.openxmlformats.org/presentationml/2006/ole">
            <mc:AlternateContent xmlns:mc="http://schemas.openxmlformats.org/markup-compatibility/2006">
              <mc:Choice xmlns:v="urn:schemas-microsoft-com:vml" Requires="v">
                <p:oleObj spid="_x0000_s6561" name="VISIO" r:id="rId10" imgW="1016280" imgH="1939680" progId="Visio.Drawing.5">
                  <p:embed/>
                </p:oleObj>
              </mc:Choice>
              <mc:Fallback>
                <p:oleObj name="VISIO" r:id="rId10" imgW="1016280" imgH="1939680" progId="Visio.Drawing.5">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625"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1" name="Object 17"/>
          <p:cNvGraphicFramePr>
            <a:graphicFrameLocks noChangeAspect="1"/>
          </p:cNvGraphicFramePr>
          <p:nvPr/>
        </p:nvGraphicFramePr>
        <p:xfrm>
          <a:off x="4953000" y="4321175"/>
          <a:ext cx="519113" cy="990600"/>
        </p:xfrm>
        <a:graphic>
          <a:graphicData uri="http://schemas.openxmlformats.org/presentationml/2006/ole">
            <mc:AlternateContent xmlns:mc="http://schemas.openxmlformats.org/markup-compatibility/2006">
              <mc:Choice xmlns:v="urn:schemas-microsoft-com:vml" Requires="v">
                <p:oleObj spid="_x0000_s6562" name="VISIO" r:id="rId11" imgW="1016280" imgH="1939680" progId="Visio.Drawing.5">
                  <p:embed/>
                </p:oleObj>
              </mc:Choice>
              <mc:Fallback>
                <p:oleObj name="VISIO" r:id="rId11" imgW="1016280" imgH="1939680" progId="Visio.Drawing.5">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2" name="Object 18"/>
          <p:cNvGraphicFramePr>
            <a:graphicFrameLocks noChangeAspect="1"/>
          </p:cNvGraphicFramePr>
          <p:nvPr/>
        </p:nvGraphicFramePr>
        <p:xfrm>
          <a:off x="4224338" y="5562600"/>
          <a:ext cx="620712" cy="247650"/>
        </p:xfrm>
        <a:graphic>
          <a:graphicData uri="http://schemas.openxmlformats.org/presentationml/2006/ole">
            <mc:AlternateContent xmlns:mc="http://schemas.openxmlformats.org/markup-compatibility/2006">
              <mc:Choice xmlns:v="urn:schemas-microsoft-com:vml" Requires="v">
                <p:oleObj spid="_x0000_s6563" name="VISIO" r:id="rId12" imgW="621360" imgH="248760" progId="Visio.Drawing.5">
                  <p:embed/>
                </p:oleObj>
              </mc:Choice>
              <mc:Fallback>
                <p:oleObj name="VISIO" r:id="rId12" imgW="621360" imgH="248760" progId="Visio.Drawing.5">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4338" y="5562600"/>
                        <a:ext cx="62071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3" name="Object 19"/>
          <p:cNvGraphicFramePr>
            <a:graphicFrameLocks noChangeAspect="1"/>
          </p:cNvGraphicFramePr>
          <p:nvPr/>
        </p:nvGraphicFramePr>
        <p:xfrm>
          <a:off x="3919538" y="3765550"/>
          <a:ext cx="1128712" cy="379413"/>
        </p:xfrm>
        <a:graphic>
          <a:graphicData uri="http://schemas.openxmlformats.org/presentationml/2006/ole">
            <mc:AlternateContent xmlns:mc="http://schemas.openxmlformats.org/markup-compatibility/2006">
              <mc:Choice xmlns:v="urn:schemas-microsoft-com:vml" Requires="v">
                <p:oleObj spid="_x0000_s6564" name="VISIO" r:id="rId14" imgW="1129320" imgH="379440" progId="Visio.Drawing.5">
                  <p:embed/>
                </p:oleObj>
              </mc:Choice>
              <mc:Fallback>
                <p:oleObj name="VISIO" r:id="rId14" imgW="1129320" imgH="379440" progId="Visio.Drawing.5">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9538" y="3765550"/>
                        <a:ext cx="1128712"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67" name="Freeform 20"/>
          <p:cNvSpPr>
            <a:spLocks/>
          </p:cNvSpPr>
          <p:nvPr/>
        </p:nvSpPr>
        <p:spPr bwMode="auto">
          <a:xfrm>
            <a:off x="3829050" y="3994150"/>
            <a:ext cx="487363"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solid"/>
            <a:round/>
            <a:headEnd/>
            <a:tailEnd/>
          </a:ln>
        </p:spPr>
        <p:txBody>
          <a:bodyPr lIns="90488" tIns="44450" rIns="90488" bIns="44450" anchor="ctr">
            <a:spAutoFit/>
          </a:bodyPr>
          <a:lstStyle/>
          <a:p>
            <a:endParaRPr lang="en-US"/>
          </a:p>
        </p:txBody>
      </p:sp>
      <p:sp>
        <p:nvSpPr>
          <p:cNvPr id="6168" name="Freeform 21"/>
          <p:cNvSpPr>
            <a:spLocks/>
          </p:cNvSpPr>
          <p:nvPr/>
        </p:nvSpPr>
        <p:spPr bwMode="auto">
          <a:xfrm flipH="1">
            <a:off x="4468813" y="3994150"/>
            <a:ext cx="669925"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solid"/>
            <a:round/>
            <a:headEnd/>
            <a:tailEnd/>
          </a:ln>
        </p:spPr>
        <p:txBody>
          <a:bodyPr lIns="90488" tIns="44450" rIns="90488" bIns="44450" anchor="ctr">
            <a:spAutoFit/>
          </a:bodyPr>
          <a:lstStyle/>
          <a:p>
            <a:endParaRPr lang="en-US"/>
          </a:p>
        </p:txBody>
      </p:sp>
      <p:sp>
        <p:nvSpPr>
          <p:cNvPr id="6169" name="Text Box 22"/>
          <p:cNvSpPr txBox="1">
            <a:spLocks noChangeArrowheads="1"/>
          </p:cNvSpPr>
          <p:nvPr/>
        </p:nvSpPr>
        <p:spPr bwMode="auto">
          <a:xfrm>
            <a:off x="3511550" y="5200650"/>
            <a:ext cx="48418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A</a:t>
            </a:r>
          </a:p>
        </p:txBody>
      </p:sp>
      <p:sp>
        <p:nvSpPr>
          <p:cNvPr id="6170" name="Text Box 23"/>
          <p:cNvSpPr txBox="1">
            <a:spLocks noChangeArrowheads="1"/>
          </p:cNvSpPr>
          <p:nvPr/>
        </p:nvSpPr>
        <p:spPr bwMode="auto">
          <a:xfrm>
            <a:off x="5002213" y="5200650"/>
            <a:ext cx="484187"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B</a:t>
            </a:r>
          </a:p>
        </p:txBody>
      </p:sp>
      <p:sp>
        <p:nvSpPr>
          <p:cNvPr id="6171" name="Text Box 24"/>
          <p:cNvSpPr txBox="1">
            <a:spLocks noChangeArrowheads="1"/>
          </p:cNvSpPr>
          <p:nvPr/>
        </p:nvSpPr>
        <p:spPr bwMode="auto">
          <a:xfrm>
            <a:off x="4246563" y="3568700"/>
            <a:ext cx="4635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MSC</a:t>
            </a:r>
          </a:p>
        </p:txBody>
      </p:sp>
      <p:sp>
        <p:nvSpPr>
          <p:cNvPr id="6172" name="Freeform 25"/>
          <p:cNvSpPr>
            <a:spLocks/>
          </p:cNvSpPr>
          <p:nvPr/>
        </p:nvSpPr>
        <p:spPr bwMode="auto">
          <a:xfrm>
            <a:off x="3843338" y="4713288"/>
            <a:ext cx="457200" cy="914400"/>
          </a:xfrm>
          <a:custGeom>
            <a:avLst/>
            <a:gdLst>
              <a:gd name="T0" fmla="*/ 0 w 464"/>
              <a:gd name="T1" fmla="*/ 0 h 440"/>
              <a:gd name="T2" fmla="*/ 192 w 464"/>
              <a:gd name="T3" fmla="*/ 192 h 440"/>
              <a:gd name="T4" fmla="*/ 240 w 464"/>
              <a:gd name="T5" fmla="*/ 96 h 440"/>
              <a:gd name="T6" fmla="*/ 432 w 464"/>
              <a:gd name="T7" fmla="*/ 384 h 440"/>
              <a:gd name="T8" fmla="*/ 432 w 464"/>
              <a:gd name="T9" fmla="*/ 432 h 440"/>
              <a:gd name="T10" fmla="*/ 0 60000 65536"/>
              <a:gd name="T11" fmla="*/ 0 60000 65536"/>
              <a:gd name="T12" fmla="*/ 0 60000 65536"/>
              <a:gd name="T13" fmla="*/ 0 60000 65536"/>
              <a:gd name="T14" fmla="*/ 0 60000 65536"/>
              <a:gd name="T15" fmla="*/ 0 w 464"/>
              <a:gd name="T16" fmla="*/ 0 h 440"/>
              <a:gd name="T17" fmla="*/ 464 w 464"/>
              <a:gd name="T18" fmla="*/ 440 h 440"/>
            </a:gdLst>
            <a:ahLst/>
            <a:cxnLst>
              <a:cxn ang="T10">
                <a:pos x="T0" y="T1"/>
              </a:cxn>
              <a:cxn ang="T11">
                <a:pos x="T2" y="T3"/>
              </a:cxn>
              <a:cxn ang="T12">
                <a:pos x="T4" y="T5"/>
              </a:cxn>
              <a:cxn ang="T13">
                <a:pos x="T6" y="T7"/>
              </a:cxn>
              <a:cxn ang="T14">
                <a:pos x="T8" y="T9"/>
              </a:cxn>
            </a:cxnLst>
            <a:rect l="T15" t="T16" r="T17" b="T18"/>
            <a:pathLst>
              <a:path w="464" h="440">
                <a:moveTo>
                  <a:pt x="0" y="0"/>
                </a:moveTo>
                <a:cubicBezTo>
                  <a:pt x="76" y="88"/>
                  <a:pt x="152" y="176"/>
                  <a:pt x="192" y="192"/>
                </a:cubicBezTo>
                <a:cubicBezTo>
                  <a:pt x="232" y="208"/>
                  <a:pt x="200" y="64"/>
                  <a:pt x="240" y="96"/>
                </a:cubicBezTo>
                <a:cubicBezTo>
                  <a:pt x="280" y="128"/>
                  <a:pt x="400" y="328"/>
                  <a:pt x="432" y="384"/>
                </a:cubicBezTo>
                <a:cubicBezTo>
                  <a:pt x="464" y="440"/>
                  <a:pt x="448" y="436"/>
                  <a:pt x="432" y="432"/>
                </a:cubicBezTo>
              </a:path>
            </a:pathLst>
          </a:custGeom>
          <a:noFill/>
          <a:ln w="12700" cap="flat" cmpd="sng">
            <a:solidFill>
              <a:srgbClr val="000000"/>
            </a:solidFill>
            <a:prstDash val="solid"/>
            <a:round/>
            <a:headEnd type="none" w="med" len="med"/>
            <a:tailEnd type="none" w="med" len="med"/>
          </a:ln>
        </p:spPr>
        <p:txBody>
          <a:bodyPr lIns="90488" tIns="44450" rIns="90488" bIns="44450" anchor="ctr">
            <a:spAutoFit/>
          </a:bodyPr>
          <a:lstStyle/>
          <a:p>
            <a:endParaRPr lang="en-US"/>
          </a:p>
        </p:txBody>
      </p:sp>
      <p:graphicFrame>
        <p:nvGraphicFramePr>
          <p:cNvPr id="6154" name="Object 26"/>
          <p:cNvGraphicFramePr>
            <a:graphicFrameLocks noChangeAspect="1"/>
          </p:cNvGraphicFramePr>
          <p:nvPr/>
        </p:nvGraphicFramePr>
        <p:xfrm>
          <a:off x="5915025" y="4321175"/>
          <a:ext cx="519113" cy="990600"/>
        </p:xfrm>
        <a:graphic>
          <a:graphicData uri="http://schemas.openxmlformats.org/presentationml/2006/ole">
            <mc:AlternateContent xmlns:mc="http://schemas.openxmlformats.org/markup-compatibility/2006">
              <mc:Choice xmlns:v="urn:schemas-microsoft-com:vml" Requires="v">
                <p:oleObj spid="_x0000_s6565" name="VISIO" r:id="rId15" imgW="1016280" imgH="1939680" progId="Visio.Drawing.5">
                  <p:embed/>
                </p:oleObj>
              </mc:Choice>
              <mc:Fallback>
                <p:oleObj name="VISIO" r:id="rId15" imgW="1016280" imgH="1939680" progId="Visio.Drawing.5">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025"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5" name="Object 27"/>
          <p:cNvGraphicFramePr>
            <a:graphicFrameLocks noChangeAspect="1"/>
          </p:cNvGraphicFramePr>
          <p:nvPr/>
        </p:nvGraphicFramePr>
        <p:xfrm>
          <a:off x="7391400" y="4321175"/>
          <a:ext cx="519113" cy="990600"/>
        </p:xfrm>
        <a:graphic>
          <a:graphicData uri="http://schemas.openxmlformats.org/presentationml/2006/ole">
            <mc:AlternateContent xmlns:mc="http://schemas.openxmlformats.org/markup-compatibility/2006">
              <mc:Choice xmlns:v="urn:schemas-microsoft-com:vml" Requires="v">
                <p:oleObj spid="_x0000_s6566" name="VISIO" r:id="rId16" imgW="1016280" imgH="1939680" progId="Visio.Drawing.5">
                  <p:embed/>
                </p:oleObj>
              </mc:Choice>
              <mc:Fallback>
                <p:oleObj name="VISIO" r:id="rId16" imgW="1016280" imgH="1939680" progId="Visio.Drawing.5">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4321175"/>
                        <a:ext cx="5191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6" name="Object 28"/>
          <p:cNvGraphicFramePr>
            <a:graphicFrameLocks noChangeAspect="1"/>
          </p:cNvGraphicFramePr>
          <p:nvPr/>
        </p:nvGraphicFramePr>
        <p:xfrm>
          <a:off x="6662738" y="5562600"/>
          <a:ext cx="620712" cy="247650"/>
        </p:xfrm>
        <a:graphic>
          <a:graphicData uri="http://schemas.openxmlformats.org/presentationml/2006/ole">
            <mc:AlternateContent xmlns:mc="http://schemas.openxmlformats.org/markup-compatibility/2006">
              <mc:Choice xmlns:v="urn:schemas-microsoft-com:vml" Requires="v">
                <p:oleObj spid="_x0000_s6567" name="VISIO" r:id="rId17" imgW="621360" imgH="248760" progId="Visio.Drawing.5">
                  <p:embed/>
                </p:oleObj>
              </mc:Choice>
              <mc:Fallback>
                <p:oleObj name="VISIO" r:id="rId17" imgW="621360" imgH="248760" progId="Visio.Drawing.5">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62738" y="5562600"/>
                        <a:ext cx="62071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7" name="Object 29"/>
          <p:cNvGraphicFramePr>
            <a:graphicFrameLocks noChangeAspect="1"/>
          </p:cNvGraphicFramePr>
          <p:nvPr/>
        </p:nvGraphicFramePr>
        <p:xfrm>
          <a:off x="6357938" y="3765550"/>
          <a:ext cx="1128712" cy="379413"/>
        </p:xfrm>
        <a:graphic>
          <a:graphicData uri="http://schemas.openxmlformats.org/presentationml/2006/ole">
            <mc:AlternateContent xmlns:mc="http://schemas.openxmlformats.org/markup-compatibility/2006">
              <mc:Choice xmlns:v="urn:schemas-microsoft-com:vml" Requires="v">
                <p:oleObj spid="_x0000_s6568" name="VISIO" r:id="rId19" imgW="1129320" imgH="379440" progId="Visio.Drawing.5">
                  <p:embed/>
                </p:oleObj>
              </mc:Choice>
              <mc:Fallback>
                <p:oleObj name="VISIO" r:id="rId19" imgW="1129320" imgH="379440" progId="Visio.Drawing.5">
                  <p:embed/>
                  <p:pic>
                    <p:nvPicPr>
                      <p:cNvPr id="0"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7938" y="3765550"/>
                        <a:ext cx="1128712"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73" name="Freeform 30"/>
          <p:cNvSpPr>
            <a:spLocks/>
          </p:cNvSpPr>
          <p:nvPr/>
        </p:nvSpPr>
        <p:spPr bwMode="auto">
          <a:xfrm>
            <a:off x="6267450" y="3994150"/>
            <a:ext cx="487363"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dash"/>
            <a:round/>
            <a:headEnd/>
            <a:tailEnd/>
          </a:ln>
        </p:spPr>
        <p:txBody>
          <a:bodyPr lIns="90488" tIns="44450" rIns="90488" bIns="44450" anchor="ctr">
            <a:spAutoFit/>
          </a:bodyPr>
          <a:lstStyle/>
          <a:p>
            <a:endParaRPr lang="en-US"/>
          </a:p>
        </p:txBody>
      </p:sp>
      <p:sp>
        <p:nvSpPr>
          <p:cNvPr id="6174" name="Freeform 31"/>
          <p:cNvSpPr>
            <a:spLocks/>
          </p:cNvSpPr>
          <p:nvPr/>
        </p:nvSpPr>
        <p:spPr bwMode="auto">
          <a:xfrm flipH="1">
            <a:off x="6907213" y="3994150"/>
            <a:ext cx="669925" cy="1143000"/>
          </a:xfrm>
          <a:custGeom>
            <a:avLst/>
            <a:gdLst>
              <a:gd name="T0" fmla="*/ 307 w 307"/>
              <a:gd name="T1" fmla="*/ 0 h 825"/>
              <a:gd name="T2" fmla="*/ 266 w 307"/>
              <a:gd name="T3" fmla="*/ 280 h 825"/>
              <a:gd name="T4" fmla="*/ 218 w 307"/>
              <a:gd name="T5" fmla="*/ 341 h 825"/>
              <a:gd name="T6" fmla="*/ 177 w 307"/>
              <a:gd name="T7" fmla="*/ 368 h 825"/>
              <a:gd name="T8" fmla="*/ 164 w 307"/>
              <a:gd name="T9" fmla="*/ 389 h 825"/>
              <a:gd name="T10" fmla="*/ 143 w 307"/>
              <a:gd name="T11" fmla="*/ 402 h 825"/>
              <a:gd name="T12" fmla="*/ 116 w 307"/>
              <a:gd name="T13" fmla="*/ 436 h 825"/>
              <a:gd name="T14" fmla="*/ 82 w 307"/>
              <a:gd name="T15" fmla="*/ 498 h 825"/>
              <a:gd name="T16" fmla="*/ 55 w 307"/>
              <a:gd name="T17" fmla="*/ 600 h 825"/>
              <a:gd name="T18" fmla="*/ 34 w 307"/>
              <a:gd name="T19" fmla="*/ 675 h 825"/>
              <a:gd name="T20" fmla="*/ 21 w 307"/>
              <a:gd name="T21" fmla="*/ 757 h 825"/>
              <a:gd name="T22" fmla="*/ 0 w 307"/>
              <a:gd name="T23" fmla="*/ 825 h 8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7"/>
              <a:gd name="T37" fmla="*/ 0 h 825"/>
              <a:gd name="T38" fmla="*/ 307 w 307"/>
              <a:gd name="T39" fmla="*/ 825 h 8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7" h="825">
                <a:moveTo>
                  <a:pt x="307" y="0"/>
                </a:moveTo>
                <a:cubicBezTo>
                  <a:pt x="291" y="94"/>
                  <a:pt x="293" y="188"/>
                  <a:pt x="266" y="280"/>
                </a:cubicBezTo>
                <a:cubicBezTo>
                  <a:pt x="257" y="309"/>
                  <a:pt x="251" y="319"/>
                  <a:pt x="218" y="341"/>
                </a:cubicBezTo>
                <a:cubicBezTo>
                  <a:pt x="204" y="350"/>
                  <a:pt x="177" y="368"/>
                  <a:pt x="177" y="368"/>
                </a:cubicBezTo>
                <a:cubicBezTo>
                  <a:pt x="173" y="375"/>
                  <a:pt x="170" y="383"/>
                  <a:pt x="164" y="389"/>
                </a:cubicBezTo>
                <a:cubicBezTo>
                  <a:pt x="158" y="395"/>
                  <a:pt x="148" y="396"/>
                  <a:pt x="143" y="402"/>
                </a:cubicBezTo>
                <a:cubicBezTo>
                  <a:pt x="103" y="450"/>
                  <a:pt x="175" y="398"/>
                  <a:pt x="116" y="436"/>
                </a:cubicBezTo>
                <a:cubicBezTo>
                  <a:pt x="104" y="473"/>
                  <a:pt x="113" y="451"/>
                  <a:pt x="82" y="498"/>
                </a:cubicBezTo>
                <a:cubicBezTo>
                  <a:pt x="65" y="525"/>
                  <a:pt x="62" y="570"/>
                  <a:pt x="55" y="600"/>
                </a:cubicBezTo>
                <a:cubicBezTo>
                  <a:pt x="49" y="625"/>
                  <a:pt x="34" y="675"/>
                  <a:pt x="34" y="675"/>
                </a:cubicBezTo>
                <a:cubicBezTo>
                  <a:pt x="28" y="723"/>
                  <a:pt x="32" y="724"/>
                  <a:pt x="21" y="757"/>
                </a:cubicBezTo>
                <a:cubicBezTo>
                  <a:pt x="15" y="775"/>
                  <a:pt x="0" y="803"/>
                  <a:pt x="0" y="825"/>
                </a:cubicBezTo>
              </a:path>
            </a:pathLst>
          </a:custGeom>
          <a:noFill/>
          <a:ln w="12700" cap="flat" cmpd="sng">
            <a:solidFill>
              <a:srgbClr val="000000"/>
            </a:solidFill>
            <a:prstDash val="solid"/>
            <a:round/>
            <a:headEnd/>
            <a:tailEnd/>
          </a:ln>
        </p:spPr>
        <p:txBody>
          <a:bodyPr lIns="90488" tIns="44450" rIns="90488" bIns="44450" anchor="ctr">
            <a:spAutoFit/>
          </a:bodyPr>
          <a:lstStyle/>
          <a:p>
            <a:endParaRPr lang="en-US"/>
          </a:p>
        </p:txBody>
      </p:sp>
      <p:sp>
        <p:nvSpPr>
          <p:cNvPr id="6175" name="Text Box 32"/>
          <p:cNvSpPr txBox="1">
            <a:spLocks noChangeArrowheads="1"/>
          </p:cNvSpPr>
          <p:nvPr/>
        </p:nvSpPr>
        <p:spPr bwMode="auto">
          <a:xfrm>
            <a:off x="5949950" y="5200650"/>
            <a:ext cx="48418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A</a:t>
            </a:r>
          </a:p>
        </p:txBody>
      </p:sp>
      <p:sp>
        <p:nvSpPr>
          <p:cNvPr id="6176" name="Text Box 33"/>
          <p:cNvSpPr txBox="1">
            <a:spLocks noChangeArrowheads="1"/>
          </p:cNvSpPr>
          <p:nvPr/>
        </p:nvSpPr>
        <p:spPr bwMode="auto">
          <a:xfrm>
            <a:off x="7440613" y="5200650"/>
            <a:ext cx="484187"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BS</a:t>
            </a:r>
            <a:r>
              <a:rPr lang="fr-FR" sz="1000" b="1">
                <a:solidFill>
                  <a:schemeClr val="tx2"/>
                </a:solidFill>
              </a:rPr>
              <a:t> B</a:t>
            </a:r>
          </a:p>
        </p:txBody>
      </p:sp>
      <p:sp>
        <p:nvSpPr>
          <p:cNvPr id="6177" name="Text Box 34"/>
          <p:cNvSpPr txBox="1">
            <a:spLocks noChangeArrowheads="1"/>
          </p:cNvSpPr>
          <p:nvPr/>
        </p:nvSpPr>
        <p:spPr bwMode="auto">
          <a:xfrm>
            <a:off x="6684963" y="3568700"/>
            <a:ext cx="4635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CC3300"/>
                </a:solidFill>
              </a:rPr>
              <a:t>MSC</a:t>
            </a:r>
          </a:p>
        </p:txBody>
      </p:sp>
      <p:sp>
        <p:nvSpPr>
          <p:cNvPr id="6178" name="Freeform 35"/>
          <p:cNvSpPr>
            <a:spLocks/>
          </p:cNvSpPr>
          <p:nvPr/>
        </p:nvSpPr>
        <p:spPr bwMode="auto">
          <a:xfrm flipH="1">
            <a:off x="7119938" y="4560888"/>
            <a:ext cx="457200" cy="1066800"/>
          </a:xfrm>
          <a:custGeom>
            <a:avLst/>
            <a:gdLst>
              <a:gd name="T0" fmla="*/ 0 w 464"/>
              <a:gd name="T1" fmla="*/ 0 h 440"/>
              <a:gd name="T2" fmla="*/ 192 w 464"/>
              <a:gd name="T3" fmla="*/ 192 h 440"/>
              <a:gd name="T4" fmla="*/ 240 w 464"/>
              <a:gd name="T5" fmla="*/ 96 h 440"/>
              <a:gd name="T6" fmla="*/ 432 w 464"/>
              <a:gd name="T7" fmla="*/ 384 h 440"/>
              <a:gd name="T8" fmla="*/ 432 w 464"/>
              <a:gd name="T9" fmla="*/ 432 h 440"/>
              <a:gd name="T10" fmla="*/ 0 60000 65536"/>
              <a:gd name="T11" fmla="*/ 0 60000 65536"/>
              <a:gd name="T12" fmla="*/ 0 60000 65536"/>
              <a:gd name="T13" fmla="*/ 0 60000 65536"/>
              <a:gd name="T14" fmla="*/ 0 60000 65536"/>
              <a:gd name="T15" fmla="*/ 0 w 464"/>
              <a:gd name="T16" fmla="*/ 0 h 440"/>
              <a:gd name="T17" fmla="*/ 464 w 464"/>
              <a:gd name="T18" fmla="*/ 440 h 440"/>
            </a:gdLst>
            <a:ahLst/>
            <a:cxnLst>
              <a:cxn ang="T10">
                <a:pos x="T0" y="T1"/>
              </a:cxn>
              <a:cxn ang="T11">
                <a:pos x="T2" y="T3"/>
              </a:cxn>
              <a:cxn ang="T12">
                <a:pos x="T4" y="T5"/>
              </a:cxn>
              <a:cxn ang="T13">
                <a:pos x="T6" y="T7"/>
              </a:cxn>
              <a:cxn ang="T14">
                <a:pos x="T8" y="T9"/>
              </a:cxn>
            </a:cxnLst>
            <a:rect l="T15" t="T16" r="T17" b="T18"/>
            <a:pathLst>
              <a:path w="464" h="440">
                <a:moveTo>
                  <a:pt x="0" y="0"/>
                </a:moveTo>
                <a:cubicBezTo>
                  <a:pt x="76" y="88"/>
                  <a:pt x="152" y="176"/>
                  <a:pt x="192" y="192"/>
                </a:cubicBezTo>
                <a:cubicBezTo>
                  <a:pt x="232" y="208"/>
                  <a:pt x="200" y="64"/>
                  <a:pt x="240" y="96"/>
                </a:cubicBezTo>
                <a:cubicBezTo>
                  <a:pt x="280" y="128"/>
                  <a:pt x="400" y="328"/>
                  <a:pt x="432" y="384"/>
                </a:cubicBezTo>
                <a:cubicBezTo>
                  <a:pt x="464" y="440"/>
                  <a:pt x="448" y="436"/>
                  <a:pt x="432" y="432"/>
                </a:cubicBezTo>
              </a:path>
            </a:pathLst>
          </a:custGeom>
          <a:noFill/>
          <a:ln w="12700" cap="flat" cmpd="sng">
            <a:solidFill>
              <a:srgbClr val="000000"/>
            </a:solidFill>
            <a:prstDash val="solid"/>
            <a:round/>
            <a:headEnd type="none" w="med" len="med"/>
            <a:tailEnd type="none" w="med" len="med"/>
          </a:ln>
        </p:spPr>
        <p:txBody>
          <a:bodyPr lIns="90488" tIns="44450" rIns="90488" bIns="44450" anchor="ctr">
            <a:spAutoFit/>
          </a:bodyPr>
          <a:lstStyle/>
          <a:p>
            <a:endParaRPr lang="en-US"/>
          </a:p>
        </p:txBody>
      </p:sp>
      <p:sp>
        <p:nvSpPr>
          <p:cNvPr id="6179" name="Text Box 36"/>
          <p:cNvSpPr txBox="1">
            <a:spLocks noChangeArrowheads="1"/>
          </p:cNvSpPr>
          <p:nvPr/>
        </p:nvSpPr>
        <p:spPr bwMode="auto">
          <a:xfrm>
            <a:off x="1752600" y="5854700"/>
            <a:ext cx="53340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000E3A"/>
                </a:solidFill>
              </a:rPr>
              <a:t>Avant</a:t>
            </a:r>
          </a:p>
        </p:txBody>
      </p:sp>
      <p:sp>
        <p:nvSpPr>
          <p:cNvPr id="6180" name="Text Box 37"/>
          <p:cNvSpPr txBox="1">
            <a:spLocks noChangeArrowheads="1"/>
          </p:cNvSpPr>
          <p:nvPr/>
        </p:nvSpPr>
        <p:spPr bwMode="auto">
          <a:xfrm>
            <a:off x="4238625" y="5854700"/>
            <a:ext cx="681038"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000E3A"/>
                </a:solidFill>
              </a:rPr>
              <a:t>Pendant</a:t>
            </a:r>
          </a:p>
        </p:txBody>
      </p:sp>
      <p:sp>
        <p:nvSpPr>
          <p:cNvPr id="6181" name="Text Box 38"/>
          <p:cNvSpPr txBox="1">
            <a:spLocks noChangeArrowheads="1"/>
          </p:cNvSpPr>
          <p:nvPr/>
        </p:nvSpPr>
        <p:spPr bwMode="auto">
          <a:xfrm>
            <a:off x="6677025" y="5854700"/>
            <a:ext cx="539750" cy="241300"/>
          </a:xfrm>
          <a:prstGeom prst="rect">
            <a:avLst/>
          </a:prstGeom>
          <a:noFill/>
          <a:ln w="12700">
            <a:noFill/>
            <a:miter lim="800000"/>
            <a:headEnd/>
            <a:tailEnd/>
          </a:ln>
        </p:spPr>
        <p:txBody>
          <a:bodyPr wrap="none" lIns="90488" tIns="44450" rIns="90488" bIns="44450">
            <a:spAutoFit/>
          </a:bodyPr>
          <a:lstStyle/>
          <a:p>
            <a:pPr eaLnBrk="0" hangingPunct="0"/>
            <a:r>
              <a:rPr lang="fr-FR" sz="1000" b="1">
                <a:solidFill>
                  <a:srgbClr val="000E3A"/>
                </a:solidFill>
              </a:rPr>
              <a:t>Après</a:t>
            </a:r>
          </a:p>
        </p:txBody>
      </p:sp>
      <p:sp>
        <p:nvSpPr>
          <p:cNvPr id="6182" name="Freeform 39"/>
          <p:cNvSpPr>
            <a:spLocks/>
          </p:cNvSpPr>
          <p:nvPr/>
        </p:nvSpPr>
        <p:spPr bwMode="auto">
          <a:xfrm flipH="1">
            <a:off x="4724400" y="4572000"/>
            <a:ext cx="381000" cy="1066800"/>
          </a:xfrm>
          <a:custGeom>
            <a:avLst/>
            <a:gdLst>
              <a:gd name="T0" fmla="*/ 0 w 464"/>
              <a:gd name="T1" fmla="*/ 0 h 440"/>
              <a:gd name="T2" fmla="*/ 192 w 464"/>
              <a:gd name="T3" fmla="*/ 192 h 440"/>
              <a:gd name="T4" fmla="*/ 240 w 464"/>
              <a:gd name="T5" fmla="*/ 96 h 440"/>
              <a:gd name="T6" fmla="*/ 432 w 464"/>
              <a:gd name="T7" fmla="*/ 384 h 440"/>
              <a:gd name="T8" fmla="*/ 432 w 464"/>
              <a:gd name="T9" fmla="*/ 432 h 440"/>
              <a:gd name="T10" fmla="*/ 0 60000 65536"/>
              <a:gd name="T11" fmla="*/ 0 60000 65536"/>
              <a:gd name="T12" fmla="*/ 0 60000 65536"/>
              <a:gd name="T13" fmla="*/ 0 60000 65536"/>
              <a:gd name="T14" fmla="*/ 0 60000 65536"/>
              <a:gd name="T15" fmla="*/ 0 w 464"/>
              <a:gd name="T16" fmla="*/ 0 h 440"/>
              <a:gd name="T17" fmla="*/ 464 w 464"/>
              <a:gd name="T18" fmla="*/ 440 h 440"/>
            </a:gdLst>
            <a:ahLst/>
            <a:cxnLst>
              <a:cxn ang="T10">
                <a:pos x="T0" y="T1"/>
              </a:cxn>
              <a:cxn ang="T11">
                <a:pos x="T2" y="T3"/>
              </a:cxn>
              <a:cxn ang="T12">
                <a:pos x="T4" y="T5"/>
              </a:cxn>
              <a:cxn ang="T13">
                <a:pos x="T6" y="T7"/>
              </a:cxn>
              <a:cxn ang="T14">
                <a:pos x="T8" y="T9"/>
              </a:cxn>
            </a:cxnLst>
            <a:rect l="T15" t="T16" r="T17" b="T18"/>
            <a:pathLst>
              <a:path w="464" h="440">
                <a:moveTo>
                  <a:pt x="0" y="0"/>
                </a:moveTo>
                <a:cubicBezTo>
                  <a:pt x="76" y="88"/>
                  <a:pt x="152" y="176"/>
                  <a:pt x="192" y="192"/>
                </a:cubicBezTo>
                <a:cubicBezTo>
                  <a:pt x="232" y="208"/>
                  <a:pt x="200" y="64"/>
                  <a:pt x="240" y="96"/>
                </a:cubicBezTo>
                <a:cubicBezTo>
                  <a:pt x="280" y="128"/>
                  <a:pt x="400" y="328"/>
                  <a:pt x="432" y="384"/>
                </a:cubicBezTo>
                <a:cubicBezTo>
                  <a:pt x="464" y="440"/>
                  <a:pt x="448" y="436"/>
                  <a:pt x="432" y="432"/>
                </a:cubicBezTo>
              </a:path>
            </a:pathLst>
          </a:custGeom>
          <a:noFill/>
          <a:ln w="12700" cap="flat" cmpd="sng">
            <a:solidFill>
              <a:srgbClr val="000000"/>
            </a:solidFill>
            <a:prstDash val="solid"/>
            <a:round/>
            <a:headEnd type="none" w="med" len="med"/>
            <a:tailEnd type="none" w="med" len="med"/>
          </a:ln>
        </p:spPr>
        <p:txBody>
          <a:bodyPr lIns="90488" tIns="44450" rIns="90488" bIns="44450" anchor="ctr">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7"/>
          <p:cNvSpPr>
            <a:spLocks noGrp="1" noChangeArrowheads="1"/>
          </p:cNvSpPr>
          <p:nvPr>
            <p:ph type="title"/>
          </p:nvPr>
        </p:nvSpPr>
        <p:spPr bwMode="auto">
          <a:xfrm>
            <a:off x="228600" y="304800"/>
            <a:ext cx="7239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2800" smtClean="0">
                <a:latin typeface="Times New Roman" pitchFamily="18" charset="0"/>
              </a:rPr>
              <a:t>Fondements de l’architecture cellulaire</a:t>
            </a:r>
            <a:endParaRPr lang="en-US" sz="2800" smtClean="0">
              <a:latin typeface="Times New Roman" pitchFamily="18" charset="0"/>
            </a:endParaRPr>
          </a:p>
        </p:txBody>
      </p:sp>
      <p:sp>
        <p:nvSpPr>
          <p:cNvPr id="63491" name="Rectangle 4"/>
          <p:cNvSpPr>
            <a:spLocks noGrp="1" noChangeArrowheads="1"/>
          </p:cNvSpPr>
          <p:nvPr>
            <p:ph sz="quarter" idx="1"/>
          </p:nvPr>
        </p:nvSpPr>
        <p:spPr bwMode="auto">
          <a:xfrm>
            <a:off x="762000" y="1295400"/>
            <a:ext cx="7543800" cy="4525963"/>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lvl="1" eaLnBrk="1" hangingPunct="1"/>
            <a:r>
              <a:rPr lang="fr-FR" sz="2400" b="1" dirty="0" smtClean="0">
                <a:latin typeface="Times New Roman" pitchFamily="18" charset="0"/>
              </a:rPr>
              <a:t>Relève </a:t>
            </a:r>
            <a:r>
              <a:rPr lang="fr-FR" sz="2400" b="1" dirty="0" err="1" smtClean="0">
                <a:latin typeface="Times New Roman" pitchFamily="18" charset="0"/>
              </a:rPr>
              <a:t>intra-cellulaire</a:t>
            </a:r>
            <a:r>
              <a:rPr lang="fr-FR" sz="2400" b="1" dirty="0" smtClean="0">
                <a:latin typeface="Times New Roman" pitchFamily="18" charset="0"/>
              </a:rPr>
              <a:t>:</a:t>
            </a:r>
          </a:p>
          <a:p>
            <a:pPr lvl="2" eaLnBrk="1" hangingPunct="1"/>
            <a:r>
              <a:rPr lang="fr-FR" dirty="0" smtClean="0">
                <a:latin typeface="Times New Roman" pitchFamily="18" charset="0"/>
              </a:rPr>
              <a:t>le mobile est connecté à la même station de base tout en changeant de canal radio</a:t>
            </a:r>
          </a:p>
          <a:p>
            <a:pPr lvl="1" eaLnBrk="1" hangingPunct="1"/>
            <a:r>
              <a:rPr lang="fr-FR" sz="2400" b="1" dirty="0" smtClean="0">
                <a:latin typeface="Times New Roman" pitchFamily="18" charset="0"/>
              </a:rPr>
              <a:t>Relève </a:t>
            </a:r>
            <a:r>
              <a:rPr lang="fr-FR" sz="2400" b="1" dirty="0" err="1" smtClean="0">
                <a:latin typeface="Times New Roman" pitchFamily="18" charset="0"/>
              </a:rPr>
              <a:t>inter-cellulaire</a:t>
            </a:r>
            <a:r>
              <a:rPr lang="fr-FR" sz="2400" b="1" dirty="0" smtClean="0">
                <a:latin typeface="Times New Roman" pitchFamily="18" charset="0"/>
              </a:rPr>
              <a:t>:</a:t>
            </a:r>
          </a:p>
          <a:p>
            <a:pPr lvl="2" eaLnBrk="1" hangingPunct="1"/>
            <a:r>
              <a:rPr lang="fr-FR" dirty="0" smtClean="0">
                <a:latin typeface="Times New Roman" pitchFamily="18" charset="0"/>
              </a:rPr>
              <a:t>le mobile change de BS (dégradation de qualité et de puissance du signal, équilibrage de charge, prédiction de mouvement, … etc.).</a:t>
            </a:r>
          </a:p>
          <a:p>
            <a:pPr lvl="1" eaLnBrk="1" hangingPunct="1"/>
            <a:r>
              <a:rPr lang="fr-FR" sz="2400" b="1" dirty="0" smtClean="0">
                <a:latin typeface="Times New Roman" pitchFamily="18" charset="0"/>
              </a:rPr>
              <a:t>Relève inter-réseau:</a:t>
            </a:r>
          </a:p>
          <a:p>
            <a:pPr lvl="2" eaLnBrk="1" hangingPunct="1"/>
            <a:r>
              <a:rPr lang="fr-FR" dirty="0" smtClean="0">
                <a:latin typeface="Times New Roman" pitchFamily="18" charset="0"/>
              </a:rPr>
              <a:t>le mobile change carrément de réseau</a:t>
            </a:r>
          </a:p>
          <a:p>
            <a:pPr lvl="1"/>
            <a:r>
              <a:rPr lang="fr-FR" b="1" dirty="0">
                <a:latin typeface="Times New Roman" pitchFamily="18" charset="0"/>
              </a:rPr>
              <a:t>Relève horizontal :</a:t>
            </a:r>
          </a:p>
          <a:p>
            <a:pPr lvl="2"/>
            <a:r>
              <a:rPr lang="fr-FR" dirty="0">
                <a:latin typeface="Times New Roman" pitchFamily="18" charset="0"/>
              </a:rPr>
              <a:t>le mobile change de réseau mais dans la même technologie</a:t>
            </a:r>
          </a:p>
          <a:p>
            <a:pPr lvl="1"/>
            <a:r>
              <a:rPr lang="fr-FR" b="1" dirty="0">
                <a:latin typeface="Times New Roman" pitchFamily="18" charset="0"/>
              </a:rPr>
              <a:t>Relève vertical :</a:t>
            </a:r>
          </a:p>
          <a:p>
            <a:pPr lvl="2"/>
            <a:r>
              <a:rPr lang="fr-FR" dirty="0">
                <a:latin typeface="Times New Roman" pitchFamily="18" charset="0"/>
              </a:rPr>
              <a:t>le mobile change de réseau et de technologie</a:t>
            </a:r>
          </a:p>
          <a:p>
            <a:pPr lvl="2" eaLnBrk="1" hangingPunct="1"/>
            <a:endParaRPr lang="fr-FR" dirty="0" smtClean="0">
              <a:latin typeface="Times New Roman" pitchFamily="18" charset="0"/>
            </a:endParaRPr>
          </a:p>
        </p:txBody>
      </p:sp>
      <p:sp>
        <p:nvSpPr>
          <p:cNvPr id="63490"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4EE371AB-550C-41F3-82A6-7A5028C53B51}" type="slidenum">
              <a:rPr lang="en-US">
                <a:latin typeface="Arial" charset="0"/>
              </a:rPr>
              <a:pPr/>
              <a:t>46</a:t>
            </a:fld>
            <a:endParaRPr lang="en-US">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487362"/>
          </a:xfrm>
        </p:spPr>
        <p:txBody>
          <a:bodyPr>
            <a:normAutofit fontScale="90000"/>
          </a:bodyPr>
          <a:lstStyle/>
          <a:p>
            <a:pPr algn="ctr"/>
            <a:r>
              <a:rPr lang="en-CA" dirty="0" err="1" smtClean="0"/>
              <a:t>Relève</a:t>
            </a:r>
            <a:endParaRPr lang="fr-CA" dirty="0"/>
          </a:p>
        </p:txBody>
      </p:sp>
      <p:pic>
        <p:nvPicPr>
          <p:cNvPr id="13314" name="Picture 2" descr="http://www.telusconsultation.com/Evolution_Cellular_Netwo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7620000"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18598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Espace réservé du numéro de diapositive 4"/>
          <p:cNvSpPr>
            <a:spLocks noGrp="1"/>
          </p:cNvSpPr>
          <p:nvPr>
            <p:ph type="sldNum" sz="quarter" idx="10"/>
          </p:nvPr>
        </p:nvSpPr>
        <p:spPr>
          <a:noFill/>
        </p:spPr>
        <p:txBody>
          <a:bodyPr/>
          <a:lstStyle/>
          <a:p>
            <a:fld id="{786F61FE-B6BD-4D05-9288-A9F5517C7FAA}" type="slidenum">
              <a:rPr lang="en-US">
                <a:latin typeface="Arial" charset="0"/>
              </a:rPr>
              <a:pPr/>
              <a:t>48</a:t>
            </a:fld>
            <a:endParaRPr lang="en-US">
              <a:latin typeface="Arial" charset="0"/>
            </a:endParaRPr>
          </a:p>
        </p:txBody>
      </p:sp>
      <p:grpSp>
        <p:nvGrpSpPr>
          <p:cNvPr id="7176" name="Group 4"/>
          <p:cNvGrpSpPr>
            <a:grpSpLocks/>
          </p:cNvGrpSpPr>
          <p:nvPr/>
        </p:nvGrpSpPr>
        <p:grpSpPr bwMode="auto">
          <a:xfrm>
            <a:off x="546100" y="1600200"/>
            <a:ext cx="7912100" cy="4267200"/>
            <a:chOff x="440" y="1200"/>
            <a:chExt cx="4984" cy="2688"/>
          </a:xfrm>
        </p:grpSpPr>
        <p:sp>
          <p:nvSpPr>
            <p:cNvPr id="7178" name="Oval 5"/>
            <p:cNvSpPr>
              <a:spLocks noChangeArrowheads="1"/>
            </p:cNvSpPr>
            <p:nvPr/>
          </p:nvSpPr>
          <p:spPr bwMode="auto">
            <a:xfrm>
              <a:off x="440" y="3405"/>
              <a:ext cx="4042" cy="483"/>
            </a:xfrm>
            <a:prstGeom prst="ellipse">
              <a:avLst/>
            </a:prstGeom>
            <a:solidFill>
              <a:srgbClr val="C0C0C0">
                <a:alpha val="50195"/>
              </a:srgbClr>
            </a:solidFill>
            <a:ln w="9525">
              <a:solidFill>
                <a:schemeClr val="tx1"/>
              </a:solidFill>
              <a:round/>
              <a:headEnd/>
              <a:tailEnd/>
            </a:ln>
          </p:spPr>
          <p:txBody>
            <a:bodyPr wrap="none" anchor="ctr"/>
            <a:lstStyle/>
            <a:p>
              <a:endParaRPr lang="en-US"/>
            </a:p>
          </p:txBody>
        </p:sp>
        <p:sp>
          <p:nvSpPr>
            <p:cNvPr id="7179" name="Oval 6"/>
            <p:cNvSpPr>
              <a:spLocks noChangeArrowheads="1"/>
            </p:cNvSpPr>
            <p:nvPr/>
          </p:nvSpPr>
          <p:spPr bwMode="auto">
            <a:xfrm>
              <a:off x="747" y="3454"/>
              <a:ext cx="2491" cy="373"/>
            </a:xfrm>
            <a:prstGeom prst="ellipse">
              <a:avLst/>
            </a:prstGeom>
            <a:solidFill>
              <a:srgbClr val="00CCFF">
                <a:alpha val="50195"/>
              </a:srgbClr>
            </a:solidFill>
            <a:ln w="9525">
              <a:solidFill>
                <a:schemeClr val="tx1"/>
              </a:solidFill>
              <a:round/>
              <a:headEnd/>
              <a:tailEnd/>
            </a:ln>
          </p:spPr>
          <p:txBody>
            <a:bodyPr wrap="none" anchor="ctr"/>
            <a:lstStyle/>
            <a:p>
              <a:endParaRPr lang="en-US"/>
            </a:p>
          </p:txBody>
        </p:sp>
        <p:sp>
          <p:nvSpPr>
            <p:cNvPr id="7180" name="Oval 7"/>
            <p:cNvSpPr>
              <a:spLocks noChangeArrowheads="1"/>
            </p:cNvSpPr>
            <p:nvPr/>
          </p:nvSpPr>
          <p:spPr bwMode="auto">
            <a:xfrm>
              <a:off x="1704" y="3490"/>
              <a:ext cx="1606" cy="349"/>
            </a:xfrm>
            <a:prstGeom prst="ellipse">
              <a:avLst/>
            </a:prstGeom>
            <a:solidFill>
              <a:srgbClr val="FFFF99">
                <a:alpha val="50195"/>
              </a:srgbClr>
            </a:solidFill>
            <a:ln w="9525">
              <a:solidFill>
                <a:schemeClr val="tx1"/>
              </a:solidFill>
              <a:round/>
              <a:headEnd/>
              <a:tailEnd/>
            </a:ln>
          </p:spPr>
          <p:txBody>
            <a:bodyPr wrap="none" anchor="ctr"/>
            <a:lstStyle/>
            <a:p>
              <a:endParaRPr lang="en-US"/>
            </a:p>
          </p:txBody>
        </p:sp>
        <p:grpSp>
          <p:nvGrpSpPr>
            <p:cNvPr id="7181" name="Group 8"/>
            <p:cNvGrpSpPr>
              <a:grpSpLocks/>
            </p:cNvGrpSpPr>
            <p:nvPr/>
          </p:nvGrpSpPr>
          <p:grpSpPr bwMode="auto">
            <a:xfrm>
              <a:off x="4519" y="1432"/>
              <a:ext cx="905" cy="453"/>
              <a:chOff x="2440" y="584"/>
              <a:chExt cx="1112" cy="792"/>
            </a:xfrm>
          </p:grpSpPr>
          <p:sp>
            <p:nvSpPr>
              <p:cNvPr id="64687" name="Cloud"/>
              <p:cNvSpPr>
                <a:spLocks noChangeAspect="1" noEditPoints="1" noChangeArrowheads="1"/>
              </p:cNvSpPr>
              <p:nvPr/>
            </p:nvSpPr>
            <p:spPr bwMode="auto">
              <a:xfrm flipH="1">
                <a:off x="2440" y="584"/>
                <a:ext cx="1112" cy="792"/>
              </a:xfrm>
              <a:custGeom>
                <a:avLst/>
                <a:gdLst>
                  <a:gd name="T0" fmla="*/ 3 w 21600"/>
                  <a:gd name="T1" fmla="*/ 396 h 21600"/>
                  <a:gd name="T2" fmla="*/ 556 w 21600"/>
                  <a:gd name="T3" fmla="*/ 791 h 21600"/>
                  <a:gd name="T4" fmla="*/ 1111 w 21600"/>
                  <a:gd name="T5" fmla="*/ 396 h 21600"/>
                  <a:gd name="T6" fmla="*/ 556 w 21600"/>
                  <a:gd name="T7" fmla="*/ 45 h 21600"/>
                  <a:gd name="T8" fmla="*/ 0 60000 65536"/>
                  <a:gd name="T9" fmla="*/ 0 60000 65536"/>
                  <a:gd name="T10" fmla="*/ 0 60000 65536"/>
                  <a:gd name="T11" fmla="*/ 0 60000 65536"/>
                  <a:gd name="T12" fmla="*/ 2972 w 21600"/>
                  <a:gd name="T13" fmla="*/ 3273 h 21600"/>
                  <a:gd name="T14" fmla="*/ 17094 w 21600"/>
                  <a:gd name="T15" fmla="*/ 17345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6E4D76"/>
                  </a:gs>
                  <a:gs pos="50000">
                    <a:srgbClr val="EEA7FF"/>
                  </a:gs>
                  <a:gs pos="100000">
                    <a:srgbClr val="6E4D76"/>
                  </a:gs>
                </a:gsLst>
                <a:lin ang="5400000" scaled="1"/>
              </a:gradFill>
              <a:ln w="9525">
                <a:solidFill>
                  <a:srgbClr val="000000"/>
                </a:solidFill>
                <a:miter lim="800000"/>
                <a:headEnd/>
                <a:tailEnd/>
              </a:ln>
            </p:spPr>
            <p:txBody>
              <a:bodyPr/>
              <a:lstStyle/>
              <a:p>
                <a:endParaRPr lang="en-US"/>
              </a:p>
            </p:txBody>
          </p:sp>
          <p:sp>
            <p:nvSpPr>
              <p:cNvPr id="64688" name="Rectangle 10"/>
              <p:cNvSpPr>
                <a:spLocks noChangeArrowheads="1"/>
              </p:cNvSpPr>
              <p:nvPr/>
            </p:nvSpPr>
            <p:spPr bwMode="auto">
              <a:xfrm flipH="1">
                <a:off x="2642" y="822"/>
                <a:ext cx="674" cy="503"/>
              </a:xfrm>
              <a:prstGeom prst="rect">
                <a:avLst/>
              </a:prstGeom>
              <a:noFill/>
              <a:ln w="9525">
                <a:noFill/>
                <a:miter lim="800000"/>
                <a:headEnd/>
                <a:tailEnd/>
              </a:ln>
            </p:spPr>
            <p:txBody>
              <a:bodyPr>
                <a:spAutoFit/>
              </a:bodyPr>
              <a:lstStyle/>
              <a:p>
                <a:pPr algn="ctr"/>
                <a:r>
                  <a:rPr lang="en-GB" sz="1200" b="1"/>
                  <a:t>The</a:t>
                </a:r>
              </a:p>
              <a:p>
                <a:pPr algn="ctr"/>
                <a:r>
                  <a:rPr lang="en-GB" sz="1200" b="1"/>
                  <a:t> Internet</a:t>
                </a:r>
              </a:p>
            </p:txBody>
          </p:sp>
        </p:grpSp>
        <p:grpSp>
          <p:nvGrpSpPr>
            <p:cNvPr id="7182" name="Group 11"/>
            <p:cNvGrpSpPr>
              <a:grpSpLocks/>
            </p:cNvGrpSpPr>
            <p:nvPr/>
          </p:nvGrpSpPr>
          <p:grpSpPr bwMode="auto">
            <a:xfrm>
              <a:off x="2015" y="1653"/>
              <a:ext cx="2849" cy="930"/>
              <a:chOff x="1080" y="1192"/>
              <a:chExt cx="1816" cy="1217"/>
            </a:xfrm>
          </p:grpSpPr>
          <p:sp>
            <p:nvSpPr>
              <p:cNvPr id="64685" name="Cloud"/>
              <p:cNvSpPr>
                <a:spLocks noChangeAspect="1" noEditPoints="1" noChangeArrowheads="1"/>
              </p:cNvSpPr>
              <p:nvPr/>
            </p:nvSpPr>
            <p:spPr bwMode="auto">
              <a:xfrm>
                <a:off x="1080" y="1192"/>
                <a:ext cx="1816" cy="1217"/>
              </a:xfrm>
              <a:custGeom>
                <a:avLst/>
                <a:gdLst>
                  <a:gd name="T0" fmla="*/ 6 w 21600"/>
                  <a:gd name="T1" fmla="*/ 609 h 21600"/>
                  <a:gd name="T2" fmla="*/ 908 w 21600"/>
                  <a:gd name="T3" fmla="*/ 1216 h 21600"/>
                  <a:gd name="T4" fmla="*/ 1814 w 21600"/>
                  <a:gd name="T5" fmla="*/ 609 h 21600"/>
                  <a:gd name="T6" fmla="*/ 908 w 21600"/>
                  <a:gd name="T7" fmla="*/ 70 h 21600"/>
                  <a:gd name="T8" fmla="*/ 0 60000 65536"/>
                  <a:gd name="T9" fmla="*/ 0 60000 65536"/>
                  <a:gd name="T10" fmla="*/ 0 60000 65536"/>
                  <a:gd name="T11" fmla="*/ 0 60000 65536"/>
                  <a:gd name="T12" fmla="*/ 2974 w 21600"/>
                  <a:gd name="T13" fmla="*/ 3266 h 21600"/>
                  <a:gd name="T14" fmla="*/ 17092 w 21600"/>
                  <a:gd name="T15" fmla="*/ 17340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475E76"/>
                  </a:gs>
                  <a:gs pos="50000">
                    <a:srgbClr val="99CCFF"/>
                  </a:gs>
                  <a:gs pos="100000">
                    <a:srgbClr val="475E76"/>
                  </a:gs>
                </a:gsLst>
                <a:lin ang="5400000" scaled="1"/>
              </a:gradFill>
              <a:ln w="9525">
                <a:solidFill>
                  <a:srgbClr val="000000"/>
                </a:solidFill>
                <a:miter lim="800000"/>
                <a:headEnd/>
                <a:tailEnd/>
              </a:ln>
            </p:spPr>
            <p:txBody>
              <a:bodyPr/>
              <a:lstStyle/>
              <a:p>
                <a:endParaRPr lang="en-US"/>
              </a:p>
            </p:txBody>
          </p:sp>
          <p:sp>
            <p:nvSpPr>
              <p:cNvPr id="64686" name="Rectangle 13"/>
              <p:cNvSpPr>
                <a:spLocks noChangeArrowheads="1"/>
              </p:cNvSpPr>
              <p:nvPr/>
            </p:nvSpPr>
            <p:spPr bwMode="auto">
              <a:xfrm>
                <a:off x="1699" y="1680"/>
                <a:ext cx="493" cy="251"/>
              </a:xfrm>
              <a:prstGeom prst="rect">
                <a:avLst/>
              </a:prstGeom>
              <a:noFill/>
              <a:ln w="9525">
                <a:noFill/>
                <a:miter lim="800000"/>
                <a:headEnd/>
                <a:tailEnd/>
              </a:ln>
            </p:spPr>
            <p:txBody>
              <a:bodyPr wrap="none">
                <a:spAutoFit/>
              </a:bodyPr>
              <a:lstStyle/>
              <a:p>
                <a:pPr algn="ctr"/>
                <a:r>
                  <a:rPr lang="en-GB" sz="1400" b="1"/>
                  <a:t>IP backbone</a:t>
                </a:r>
              </a:p>
            </p:txBody>
          </p:sp>
        </p:grpSp>
        <p:grpSp>
          <p:nvGrpSpPr>
            <p:cNvPr id="7183" name="Group 14"/>
            <p:cNvGrpSpPr>
              <a:grpSpLocks/>
            </p:cNvGrpSpPr>
            <p:nvPr/>
          </p:nvGrpSpPr>
          <p:grpSpPr bwMode="auto">
            <a:xfrm>
              <a:off x="4587" y="1607"/>
              <a:ext cx="177" cy="267"/>
              <a:chOff x="4055" y="1962"/>
              <a:chExt cx="217" cy="350"/>
            </a:xfrm>
          </p:grpSpPr>
          <p:grpSp>
            <p:nvGrpSpPr>
              <p:cNvPr id="64670" name="Group 15"/>
              <p:cNvGrpSpPr>
                <a:grpSpLocks/>
              </p:cNvGrpSpPr>
              <p:nvPr/>
            </p:nvGrpSpPr>
            <p:grpSpPr bwMode="auto">
              <a:xfrm>
                <a:off x="4055" y="2187"/>
                <a:ext cx="217" cy="125"/>
                <a:chOff x="4192" y="2576"/>
                <a:chExt cx="464" cy="244"/>
              </a:xfrm>
            </p:grpSpPr>
            <p:grpSp>
              <p:nvGrpSpPr>
                <p:cNvPr id="64671" name="Group 16"/>
                <p:cNvGrpSpPr>
                  <a:grpSpLocks/>
                </p:cNvGrpSpPr>
                <p:nvPr/>
              </p:nvGrpSpPr>
              <p:grpSpPr bwMode="auto">
                <a:xfrm>
                  <a:off x="4203" y="2587"/>
                  <a:ext cx="453" cy="233"/>
                  <a:chOff x="4203" y="2587"/>
                  <a:chExt cx="453" cy="233"/>
                </a:xfrm>
              </p:grpSpPr>
              <p:sp>
                <p:nvSpPr>
                  <p:cNvPr id="64682" name="Rectangle 17"/>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64683" name="Oval 18"/>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64684" name="Oval 19"/>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64672" name="Rectangle 20"/>
                <p:cNvSpPr>
                  <a:spLocks noChangeArrowheads="1"/>
                </p:cNvSpPr>
                <p:nvPr/>
              </p:nvSpPr>
              <p:spPr bwMode="auto">
                <a:xfrm>
                  <a:off x="4192" y="2653"/>
                  <a:ext cx="453" cy="79"/>
                </a:xfrm>
                <a:prstGeom prst="rect">
                  <a:avLst/>
                </a:prstGeom>
                <a:solidFill>
                  <a:srgbClr val="004EFF"/>
                </a:solidFill>
                <a:ln w="9525">
                  <a:noFill/>
                  <a:miter lim="800000"/>
                  <a:headEnd/>
                  <a:tailEnd/>
                </a:ln>
              </p:spPr>
              <p:txBody>
                <a:bodyPr wrap="none" anchor="ctr"/>
                <a:lstStyle/>
                <a:p>
                  <a:endParaRPr lang="en-US"/>
                </a:p>
              </p:txBody>
            </p:sp>
            <p:sp>
              <p:nvSpPr>
                <p:cNvPr id="64673" name="Oval 21"/>
                <p:cNvSpPr>
                  <a:spLocks noChangeArrowheads="1"/>
                </p:cNvSpPr>
                <p:nvPr/>
              </p:nvSpPr>
              <p:spPr bwMode="auto">
                <a:xfrm>
                  <a:off x="4199" y="2659"/>
                  <a:ext cx="446" cy="150"/>
                </a:xfrm>
                <a:prstGeom prst="ellipse">
                  <a:avLst/>
                </a:prstGeom>
                <a:solidFill>
                  <a:srgbClr val="004EFF"/>
                </a:solidFill>
                <a:ln w="9525">
                  <a:noFill/>
                  <a:round/>
                  <a:headEnd/>
                  <a:tailEnd/>
                </a:ln>
              </p:spPr>
              <p:txBody>
                <a:bodyPr wrap="none" anchor="ctr"/>
                <a:lstStyle/>
                <a:p>
                  <a:endParaRPr lang="en-US"/>
                </a:p>
              </p:txBody>
            </p:sp>
            <p:sp>
              <p:nvSpPr>
                <p:cNvPr id="64674" name="Oval 22"/>
                <p:cNvSpPr>
                  <a:spLocks noChangeArrowheads="1"/>
                </p:cNvSpPr>
                <p:nvPr/>
              </p:nvSpPr>
              <p:spPr bwMode="auto">
                <a:xfrm>
                  <a:off x="4199" y="2576"/>
                  <a:ext cx="446" cy="145"/>
                </a:xfrm>
                <a:prstGeom prst="ellipse">
                  <a:avLst/>
                </a:prstGeom>
                <a:solidFill>
                  <a:srgbClr val="5589FF"/>
                </a:solidFill>
                <a:ln w="9525">
                  <a:noFill/>
                  <a:round/>
                  <a:headEnd/>
                  <a:tailEnd/>
                </a:ln>
              </p:spPr>
              <p:txBody>
                <a:bodyPr wrap="none" anchor="ctr"/>
                <a:lstStyle/>
                <a:p>
                  <a:endParaRPr lang="en-US"/>
                </a:p>
              </p:txBody>
            </p:sp>
            <p:grpSp>
              <p:nvGrpSpPr>
                <p:cNvPr id="64675" name="Group 23"/>
                <p:cNvGrpSpPr>
                  <a:grpSpLocks/>
                </p:cNvGrpSpPr>
                <p:nvPr/>
              </p:nvGrpSpPr>
              <p:grpSpPr bwMode="auto">
                <a:xfrm>
                  <a:off x="4281" y="2597"/>
                  <a:ext cx="282" cy="109"/>
                  <a:chOff x="4281" y="2597"/>
                  <a:chExt cx="282" cy="109"/>
                </a:xfrm>
              </p:grpSpPr>
              <p:grpSp>
                <p:nvGrpSpPr>
                  <p:cNvPr id="64676" name="Group 24"/>
                  <p:cNvGrpSpPr>
                    <a:grpSpLocks/>
                  </p:cNvGrpSpPr>
                  <p:nvPr/>
                </p:nvGrpSpPr>
                <p:grpSpPr bwMode="auto">
                  <a:xfrm>
                    <a:off x="4281" y="2597"/>
                    <a:ext cx="282" cy="109"/>
                    <a:chOff x="4281" y="2597"/>
                    <a:chExt cx="282" cy="109"/>
                  </a:xfrm>
                </p:grpSpPr>
                <p:sp>
                  <p:nvSpPr>
                    <p:cNvPr id="64680" name="Freeform 25"/>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64681" name="Freeform 26"/>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64677" name="Group 27"/>
                  <p:cNvGrpSpPr>
                    <a:grpSpLocks/>
                  </p:cNvGrpSpPr>
                  <p:nvPr/>
                </p:nvGrpSpPr>
                <p:grpSpPr bwMode="auto">
                  <a:xfrm>
                    <a:off x="4292" y="2597"/>
                    <a:ext cx="260" cy="109"/>
                    <a:chOff x="4292" y="2597"/>
                    <a:chExt cx="260" cy="109"/>
                  </a:xfrm>
                </p:grpSpPr>
                <p:sp>
                  <p:nvSpPr>
                    <p:cNvPr id="64678" name="Freeform 28"/>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64679" name="Freeform 29"/>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graphicFrame>
            <p:nvGraphicFramePr>
              <p:cNvPr id="7174" name="Object 30"/>
              <p:cNvGraphicFramePr>
                <a:graphicFrameLocks noChangeAspect="1"/>
              </p:cNvGraphicFramePr>
              <p:nvPr/>
            </p:nvGraphicFramePr>
            <p:xfrm>
              <a:off x="4084" y="1962"/>
              <a:ext cx="152" cy="230"/>
            </p:xfrm>
            <a:graphic>
              <a:graphicData uri="http://schemas.openxmlformats.org/presentationml/2006/ole">
                <mc:AlternateContent xmlns:mc="http://schemas.openxmlformats.org/markup-compatibility/2006">
                  <mc:Choice xmlns:v="urn:schemas-microsoft-com:vml" Requires="v">
                    <p:oleObj spid="_x0000_s7343" name="Clip" r:id="rId3" imgW="3031560" imgH="4533480" progId="MS_ClipArt_Gallery.2">
                      <p:embed/>
                    </p:oleObj>
                  </mc:Choice>
                  <mc:Fallback>
                    <p:oleObj name="Clip" r:id="rId3" imgW="3031560" imgH="4533480" progId="MS_ClipArt_Gallery.2">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4" y="1962"/>
                            <a:ext cx="152"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184" name="Line 31"/>
            <p:cNvSpPr>
              <a:spLocks noChangeShapeType="1"/>
            </p:cNvSpPr>
            <p:nvPr/>
          </p:nvSpPr>
          <p:spPr bwMode="auto">
            <a:xfrm flipV="1">
              <a:off x="2868" y="1624"/>
              <a:ext cx="306" cy="2"/>
            </a:xfrm>
            <a:prstGeom prst="line">
              <a:avLst/>
            </a:prstGeom>
            <a:noFill/>
            <a:ln w="12700">
              <a:solidFill>
                <a:schemeClr val="tx1"/>
              </a:solidFill>
              <a:round/>
              <a:headEnd/>
              <a:tailEnd/>
            </a:ln>
          </p:spPr>
          <p:txBody>
            <a:bodyPr wrap="none" anchor="ctr"/>
            <a:lstStyle/>
            <a:p>
              <a:endParaRPr lang="en-US"/>
            </a:p>
          </p:txBody>
        </p:sp>
        <p:grpSp>
          <p:nvGrpSpPr>
            <p:cNvPr id="7185" name="Group 32"/>
            <p:cNvGrpSpPr>
              <a:grpSpLocks/>
            </p:cNvGrpSpPr>
            <p:nvPr/>
          </p:nvGrpSpPr>
          <p:grpSpPr bwMode="auto">
            <a:xfrm>
              <a:off x="3093" y="1505"/>
              <a:ext cx="178" cy="242"/>
              <a:chOff x="1536" y="1016"/>
              <a:chExt cx="219" cy="316"/>
            </a:xfrm>
          </p:grpSpPr>
          <p:grpSp>
            <p:nvGrpSpPr>
              <p:cNvPr id="64655" name="Group 33"/>
              <p:cNvGrpSpPr>
                <a:grpSpLocks/>
              </p:cNvGrpSpPr>
              <p:nvPr/>
            </p:nvGrpSpPr>
            <p:grpSpPr bwMode="auto">
              <a:xfrm>
                <a:off x="1536" y="1208"/>
                <a:ext cx="219" cy="124"/>
                <a:chOff x="4192" y="2576"/>
                <a:chExt cx="464" cy="244"/>
              </a:xfrm>
            </p:grpSpPr>
            <p:grpSp>
              <p:nvGrpSpPr>
                <p:cNvPr id="64656" name="Group 34"/>
                <p:cNvGrpSpPr>
                  <a:grpSpLocks/>
                </p:cNvGrpSpPr>
                <p:nvPr/>
              </p:nvGrpSpPr>
              <p:grpSpPr bwMode="auto">
                <a:xfrm>
                  <a:off x="4203" y="2587"/>
                  <a:ext cx="453" cy="233"/>
                  <a:chOff x="4203" y="2587"/>
                  <a:chExt cx="453" cy="233"/>
                </a:xfrm>
              </p:grpSpPr>
              <p:sp>
                <p:nvSpPr>
                  <p:cNvPr id="64667" name="Rectangle 35"/>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64668" name="Oval 36"/>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64669" name="Oval 37"/>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64657" name="Rectangle 38"/>
                <p:cNvSpPr>
                  <a:spLocks noChangeArrowheads="1"/>
                </p:cNvSpPr>
                <p:nvPr/>
              </p:nvSpPr>
              <p:spPr bwMode="auto">
                <a:xfrm>
                  <a:off x="4192" y="2653"/>
                  <a:ext cx="453" cy="79"/>
                </a:xfrm>
                <a:prstGeom prst="rect">
                  <a:avLst/>
                </a:prstGeom>
                <a:solidFill>
                  <a:srgbClr val="004EFF"/>
                </a:solidFill>
                <a:ln w="9525">
                  <a:noFill/>
                  <a:miter lim="800000"/>
                  <a:headEnd/>
                  <a:tailEnd/>
                </a:ln>
              </p:spPr>
              <p:txBody>
                <a:bodyPr wrap="none" anchor="ctr"/>
                <a:lstStyle/>
                <a:p>
                  <a:endParaRPr lang="en-US"/>
                </a:p>
              </p:txBody>
            </p:sp>
            <p:sp>
              <p:nvSpPr>
                <p:cNvPr id="64658" name="Oval 39"/>
                <p:cNvSpPr>
                  <a:spLocks noChangeArrowheads="1"/>
                </p:cNvSpPr>
                <p:nvPr/>
              </p:nvSpPr>
              <p:spPr bwMode="auto">
                <a:xfrm>
                  <a:off x="4199" y="2659"/>
                  <a:ext cx="446" cy="150"/>
                </a:xfrm>
                <a:prstGeom prst="ellipse">
                  <a:avLst/>
                </a:prstGeom>
                <a:solidFill>
                  <a:srgbClr val="004EFF"/>
                </a:solidFill>
                <a:ln w="9525">
                  <a:noFill/>
                  <a:round/>
                  <a:headEnd/>
                  <a:tailEnd/>
                </a:ln>
              </p:spPr>
              <p:txBody>
                <a:bodyPr wrap="none" anchor="ctr"/>
                <a:lstStyle/>
                <a:p>
                  <a:endParaRPr lang="en-US"/>
                </a:p>
              </p:txBody>
            </p:sp>
            <p:sp>
              <p:nvSpPr>
                <p:cNvPr id="64659" name="Oval 40"/>
                <p:cNvSpPr>
                  <a:spLocks noChangeArrowheads="1"/>
                </p:cNvSpPr>
                <p:nvPr/>
              </p:nvSpPr>
              <p:spPr bwMode="auto">
                <a:xfrm>
                  <a:off x="4199" y="2576"/>
                  <a:ext cx="446" cy="145"/>
                </a:xfrm>
                <a:prstGeom prst="ellipse">
                  <a:avLst/>
                </a:prstGeom>
                <a:solidFill>
                  <a:srgbClr val="5589FF"/>
                </a:solidFill>
                <a:ln w="9525">
                  <a:noFill/>
                  <a:round/>
                  <a:headEnd/>
                  <a:tailEnd/>
                </a:ln>
              </p:spPr>
              <p:txBody>
                <a:bodyPr wrap="none" anchor="ctr"/>
                <a:lstStyle/>
                <a:p>
                  <a:endParaRPr lang="en-US"/>
                </a:p>
              </p:txBody>
            </p:sp>
            <p:grpSp>
              <p:nvGrpSpPr>
                <p:cNvPr id="64660" name="Group 41"/>
                <p:cNvGrpSpPr>
                  <a:grpSpLocks/>
                </p:cNvGrpSpPr>
                <p:nvPr/>
              </p:nvGrpSpPr>
              <p:grpSpPr bwMode="auto">
                <a:xfrm>
                  <a:off x="4281" y="2597"/>
                  <a:ext cx="282" cy="109"/>
                  <a:chOff x="4281" y="2597"/>
                  <a:chExt cx="282" cy="109"/>
                </a:xfrm>
              </p:grpSpPr>
              <p:grpSp>
                <p:nvGrpSpPr>
                  <p:cNvPr id="64661" name="Group 42"/>
                  <p:cNvGrpSpPr>
                    <a:grpSpLocks/>
                  </p:cNvGrpSpPr>
                  <p:nvPr/>
                </p:nvGrpSpPr>
                <p:grpSpPr bwMode="auto">
                  <a:xfrm>
                    <a:off x="4281" y="2597"/>
                    <a:ext cx="282" cy="109"/>
                    <a:chOff x="4281" y="2597"/>
                    <a:chExt cx="282" cy="109"/>
                  </a:xfrm>
                </p:grpSpPr>
                <p:sp>
                  <p:nvSpPr>
                    <p:cNvPr id="64665" name="Freeform 43"/>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64666" name="Freeform 44"/>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64662" name="Group 45"/>
                  <p:cNvGrpSpPr>
                    <a:grpSpLocks/>
                  </p:cNvGrpSpPr>
                  <p:nvPr/>
                </p:nvGrpSpPr>
                <p:grpSpPr bwMode="auto">
                  <a:xfrm>
                    <a:off x="4292" y="2597"/>
                    <a:ext cx="260" cy="109"/>
                    <a:chOff x="4292" y="2597"/>
                    <a:chExt cx="260" cy="109"/>
                  </a:xfrm>
                </p:grpSpPr>
                <p:sp>
                  <p:nvSpPr>
                    <p:cNvPr id="64663" name="Freeform 46"/>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64664" name="Freeform 47"/>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graphicFrame>
            <p:nvGraphicFramePr>
              <p:cNvPr id="7173" name="Object 48"/>
              <p:cNvGraphicFramePr>
                <a:graphicFrameLocks noChangeAspect="1"/>
              </p:cNvGraphicFramePr>
              <p:nvPr/>
            </p:nvGraphicFramePr>
            <p:xfrm>
              <a:off x="1584" y="1016"/>
              <a:ext cx="153" cy="230"/>
            </p:xfrm>
            <a:graphic>
              <a:graphicData uri="http://schemas.openxmlformats.org/presentationml/2006/ole">
                <mc:AlternateContent xmlns:mc="http://schemas.openxmlformats.org/markup-compatibility/2006">
                  <mc:Choice xmlns:v="urn:schemas-microsoft-com:vml" Requires="v">
                    <p:oleObj spid="_x0000_s7344" name="Clip" r:id="rId5" imgW="3031560" imgH="4533480" progId="MS_ClipArt_Gallery.2">
                      <p:embed/>
                    </p:oleObj>
                  </mc:Choice>
                  <mc:Fallback>
                    <p:oleObj name="Clip" r:id="rId5" imgW="3031560" imgH="4533480" progId="MS_ClipArt_Gallery.2">
                      <p:embed/>
                      <p:pic>
                        <p:nvPicPr>
                          <p:cNvPr id="0"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1016"/>
                            <a:ext cx="153"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186" name="Group 49"/>
            <p:cNvGrpSpPr>
              <a:grpSpLocks/>
            </p:cNvGrpSpPr>
            <p:nvPr/>
          </p:nvGrpSpPr>
          <p:grpSpPr bwMode="auto">
            <a:xfrm>
              <a:off x="2085" y="1228"/>
              <a:ext cx="457" cy="399"/>
              <a:chOff x="4080" y="720"/>
              <a:chExt cx="561" cy="522"/>
            </a:xfrm>
          </p:grpSpPr>
          <p:sp>
            <p:nvSpPr>
              <p:cNvPr id="64645" name="Text Box 50"/>
              <p:cNvSpPr txBox="1">
                <a:spLocks noChangeArrowheads="1"/>
              </p:cNvSpPr>
              <p:nvPr/>
            </p:nvSpPr>
            <p:spPr bwMode="auto">
              <a:xfrm>
                <a:off x="4080" y="720"/>
                <a:ext cx="561" cy="192"/>
              </a:xfrm>
              <a:prstGeom prst="rect">
                <a:avLst/>
              </a:prstGeom>
              <a:noFill/>
              <a:ln w="9525">
                <a:noFill/>
                <a:miter lim="800000"/>
                <a:headEnd/>
                <a:tailEnd/>
              </a:ln>
            </p:spPr>
            <p:txBody>
              <a:bodyPr lIns="0" tIns="0" rIns="0" bIns="0"/>
              <a:lstStyle/>
              <a:p>
                <a:pPr algn="ctr" eaLnBrk="0" hangingPunct="0"/>
                <a:r>
                  <a:rPr lang="en-GB" sz="1000" b="1">
                    <a:solidFill>
                      <a:srgbClr val="000000"/>
                    </a:solidFill>
                  </a:rPr>
                  <a:t>Billing</a:t>
                </a:r>
              </a:p>
            </p:txBody>
          </p:sp>
          <p:grpSp>
            <p:nvGrpSpPr>
              <p:cNvPr id="64646" name="Group 51"/>
              <p:cNvGrpSpPr>
                <a:grpSpLocks/>
              </p:cNvGrpSpPr>
              <p:nvPr/>
            </p:nvGrpSpPr>
            <p:grpSpPr bwMode="auto">
              <a:xfrm>
                <a:off x="4320" y="864"/>
                <a:ext cx="139" cy="378"/>
                <a:chOff x="4696" y="670"/>
                <a:chExt cx="139" cy="378"/>
              </a:xfrm>
            </p:grpSpPr>
            <p:grpSp>
              <p:nvGrpSpPr>
                <p:cNvPr id="64647" name="Group 52"/>
                <p:cNvGrpSpPr>
                  <a:grpSpLocks/>
                </p:cNvGrpSpPr>
                <p:nvPr/>
              </p:nvGrpSpPr>
              <p:grpSpPr bwMode="auto">
                <a:xfrm>
                  <a:off x="4696" y="670"/>
                  <a:ext cx="139" cy="269"/>
                  <a:chOff x="3993" y="547"/>
                  <a:chExt cx="327" cy="462"/>
                </a:xfrm>
              </p:grpSpPr>
              <p:sp>
                <p:nvSpPr>
                  <p:cNvPr id="64649" name="Freeform 53"/>
                  <p:cNvSpPr>
                    <a:spLocks/>
                  </p:cNvSpPr>
                  <p:nvPr/>
                </p:nvSpPr>
                <p:spPr bwMode="auto">
                  <a:xfrm>
                    <a:off x="4173" y="593"/>
                    <a:ext cx="147" cy="416"/>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solidFill>
                    <a:schemeClr val="hlink"/>
                  </a:solidFill>
                  <a:ln w="12700" cap="rnd" cmpd="sng">
                    <a:solidFill>
                      <a:srgbClr val="FFFF00"/>
                    </a:solidFill>
                    <a:prstDash val="solid"/>
                    <a:round/>
                    <a:headEnd/>
                    <a:tailEnd/>
                  </a:ln>
                </p:spPr>
                <p:txBody>
                  <a:bodyPr/>
                  <a:lstStyle/>
                  <a:p>
                    <a:endParaRPr lang="en-US"/>
                  </a:p>
                </p:txBody>
              </p:sp>
              <p:sp>
                <p:nvSpPr>
                  <p:cNvPr id="64650" name="Freeform 54"/>
                  <p:cNvSpPr>
                    <a:spLocks/>
                  </p:cNvSpPr>
                  <p:nvPr/>
                </p:nvSpPr>
                <p:spPr bwMode="auto">
                  <a:xfrm>
                    <a:off x="3993" y="593"/>
                    <a:ext cx="185" cy="416"/>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solidFill>
                    <a:schemeClr val="hlink"/>
                  </a:solidFill>
                  <a:ln w="12700" cap="rnd" cmpd="sng">
                    <a:solidFill>
                      <a:srgbClr val="FFFF00"/>
                    </a:solidFill>
                    <a:prstDash val="solid"/>
                    <a:round/>
                    <a:headEnd/>
                    <a:tailEnd/>
                  </a:ln>
                </p:spPr>
                <p:txBody>
                  <a:bodyPr/>
                  <a:lstStyle/>
                  <a:p>
                    <a:endParaRPr lang="en-US"/>
                  </a:p>
                </p:txBody>
              </p:sp>
              <p:sp>
                <p:nvSpPr>
                  <p:cNvPr id="64651" name="Freeform 55"/>
                  <p:cNvSpPr>
                    <a:spLocks/>
                  </p:cNvSpPr>
                  <p:nvPr/>
                </p:nvSpPr>
                <p:spPr bwMode="auto">
                  <a:xfrm>
                    <a:off x="3996" y="547"/>
                    <a:ext cx="324" cy="9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solidFill>
                    <a:schemeClr val="hlink"/>
                  </a:solidFill>
                  <a:ln w="12700" cap="rnd" cmpd="sng">
                    <a:solidFill>
                      <a:srgbClr val="FFFF00"/>
                    </a:solidFill>
                    <a:prstDash val="solid"/>
                    <a:round/>
                    <a:headEnd/>
                    <a:tailEnd/>
                  </a:ln>
                </p:spPr>
                <p:txBody>
                  <a:bodyPr/>
                  <a:lstStyle/>
                  <a:p>
                    <a:endParaRPr lang="en-US"/>
                  </a:p>
                </p:txBody>
              </p:sp>
              <p:sp>
                <p:nvSpPr>
                  <p:cNvPr id="64652" name="Freeform 56"/>
                  <p:cNvSpPr>
                    <a:spLocks/>
                  </p:cNvSpPr>
                  <p:nvPr/>
                </p:nvSpPr>
                <p:spPr bwMode="auto">
                  <a:xfrm>
                    <a:off x="4006" y="679"/>
                    <a:ext cx="151" cy="291"/>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solidFill>
                    <a:schemeClr val="hlink"/>
                  </a:solidFill>
                  <a:ln w="9525" cap="rnd">
                    <a:noFill/>
                    <a:round/>
                    <a:headEnd/>
                    <a:tailEnd/>
                  </a:ln>
                </p:spPr>
                <p:txBody>
                  <a:bodyPr/>
                  <a:lstStyle/>
                  <a:p>
                    <a:endParaRPr lang="en-US"/>
                  </a:p>
                </p:txBody>
              </p:sp>
              <p:sp>
                <p:nvSpPr>
                  <p:cNvPr id="64653" name="Line 57"/>
                  <p:cNvSpPr>
                    <a:spLocks noChangeShapeType="1"/>
                  </p:cNvSpPr>
                  <p:nvPr/>
                </p:nvSpPr>
                <p:spPr bwMode="auto">
                  <a:xfrm>
                    <a:off x="4014" y="711"/>
                    <a:ext cx="0" cy="183"/>
                  </a:xfrm>
                  <a:prstGeom prst="line">
                    <a:avLst/>
                  </a:prstGeom>
                  <a:noFill/>
                  <a:ln w="25400">
                    <a:solidFill>
                      <a:srgbClr val="993300"/>
                    </a:solidFill>
                    <a:round/>
                    <a:headEnd type="none" w="sm" len="sm"/>
                    <a:tailEnd type="none" w="sm" len="sm"/>
                  </a:ln>
                </p:spPr>
                <p:txBody>
                  <a:bodyPr wrap="none" anchor="ctr"/>
                  <a:lstStyle/>
                  <a:p>
                    <a:endParaRPr lang="en-US"/>
                  </a:p>
                </p:txBody>
              </p:sp>
              <p:sp>
                <p:nvSpPr>
                  <p:cNvPr id="64654" name="Line 58"/>
                  <p:cNvSpPr>
                    <a:spLocks noChangeShapeType="1"/>
                  </p:cNvSpPr>
                  <p:nvPr/>
                </p:nvSpPr>
                <p:spPr bwMode="auto">
                  <a:xfrm>
                    <a:off x="4035" y="922"/>
                    <a:ext cx="109" cy="30"/>
                  </a:xfrm>
                  <a:prstGeom prst="line">
                    <a:avLst/>
                  </a:prstGeom>
                  <a:noFill/>
                  <a:ln w="25400">
                    <a:solidFill>
                      <a:srgbClr val="993300"/>
                    </a:solidFill>
                    <a:round/>
                    <a:headEnd type="none" w="sm" len="sm"/>
                    <a:tailEnd type="none" w="sm" len="sm"/>
                  </a:ln>
                </p:spPr>
                <p:txBody>
                  <a:bodyPr wrap="none" anchor="ctr"/>
                  <a:lstStyle/>
                  <a:p>
                    <a:endParaRPr lang="en-US"/>
                  </a:p>
                </p:txBody>
              </p:sp>
            </p:grpSp>
            <p:sp>
              <p:nvSpPr>
                <p:cNvPr id="64648" name="Line 59"/>
                <p:cNvSpPr>
                  <a:spLocks noChangeShapeType="1"/>
                </p:cNvSpPr>
                <p:nvPr/>
              </p:nvSpPr>
              <p:spPr bwMode="auto">
                <a:xfrm>
                  <a:off x="4787" y="904"/>
                  <a:ext cx="0" cy="144"/>
                </a:xfrm>
                <a:prstGeom prst="line">
                  <a:avLst/>
                </a:prstGeom>
                <a:noFill/>
                <a:ln w="12700">
                  <a:solidFill>
                    <a:schemeClr val="tx1"/>
                  </a:solidFill>
                  <a:round/>
                  <a:headEnd/>
                  <a:tailEnd/>
                </a:ln>
              </p:spPr>
              <p:txBody>
                <a:bodyPr wrap="none" anchor="ctr"/>
                <a:lstStyle/>
                <a:p>
                  <a:endParaRPr lang="en-US"/>
                </a:p>
              </p:txBody>
            </p:sp>
          </p:grpSp>
        </p:grpSp>
        <p:sp>
          <p:nvSpPr>
            <p:cNvPr id="7187" name="Line 60"/>
            <p:cNvSpPr>
              <a:spLocks noChangeShapeType="1"/>
            </p:cNvSpPr>
            <p:nvPr/>
          </p:nvSpPr>
          <p:spPr bwMode="auto">
            <a:xfrm>
              <a:off x="2830" y="1515"/>
              <a:ext cx="0" cy="110"/>
            </a:xfrm>
            <a:prstGeom prst="line">
              <a:avLst/>
            </a:prstGeom>
            <a:noFill/>
            <a:ln w="12700">
              <a:solidFill>
                <a:schemeClr val="tx1"/>
              </a:solidFill>
              <a:round/>
              <a:headEnd/>
              <a:tailEnd/>
            </a:ln>
          </p:spPr>
          <p:txBody>
            <a:bodyPr wrap="none" anchor="ctr"/>
            <a:lstStyle/>
            <a:p>
              <a:endParaRPr lang="en-US"/>
            </a:p>
          </p:txBody>
        </p:sp>
        <p:grpSp>
          <p:nvGrpSpPr>
            <p:cNvPr id="7188" name="Group 61"/>
            <p:cNvGrpSpPr>
              <a:grpSpLocks/>
            </p:cNvGrpSpPr>
            <p:nvPr/>
          </p:nvGrpSpPr>
          <p:grpSpPr bwMode="auto">
            <a:xfrm>
              <a:off x="2763" y="1359"/>
              <a:ext cx="144" cy="220"/>
              <a:chOff x="7337" y="10101"/>
              <a:chExt cx="293" cy="513"/>
            </a:xfrm>
          </p:grpSpPr>
          <p:sp>
            <p:nvSpPr>
              <p:cNvPr id="64639" name="Freeform 62"/>
              <p:cNvSpPr>
                <a:spLocks/>
              </p:cNvSpPr>
              <p:nvPr/>
            </p:nvSpPr>
            <p:spPr bwMode="auto">
              <a:xfrm>
                <a:off x="7498" y="10152"/>
                <a:ext cx="132" cy="462"/>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solidFill>
                <a:srgbClr val="339966"/>
              </a:solidFill>
              <a:ln w="12700" cap="rnd" cmpd="sng">
                <a:solidFill>
                  <a:srgbClr val="00FF00"/>
                </a:solidFill>
                <a:prstDash val="solid"/>
                <a:round/>
                <a:headEnd/>
                <a:tailEnd/>
              </a:ln>
            </p:spPr>
            <p:txBody>
              <a:bodyPr/>
              <a:lstStyle/>
              <a:p>
                <a:endParaRPr lang="en-US"/>
              </a:p>
            </p:txBody>
          </p:sp>
          <p:sp>
            <p:nvSpPr>
              <p:cNvPr id="64640" name="Freeform 63"/>
              <p:cNvSpPr>
                <a:spLocks/>
              </p:cNvSpPr>
              <p:nvPr/>
            </p:nvSpPr>
            <p:spPr bwMode="auto">
              <a:xfrm>
                <a:off x="7337" y="10152"/>
                <a:ext cx="166" cy="462"/>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64641" name="Freeform 64"/>
              <p:cNvSpPr>
                <a:spLocks/>
              </p:cNvSpPr>
              <p:nvPr/>
            </p:nvSpPr>
            <p:spPr bwMode="auto">
              <a:xfrm>
                <a:off x="7340" y="10101"/>
                <a:ext cx="290" cy="10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64642" name="Freeform 65"/>
              <p:cNvSpPr>
                <a:spLocks/>
              </p:cNvSpPr>
              <p:nvPr/>
            </p:nvSpPr>
            <p:spPr bwMode="auto">
              <a:xfrm>
                <a:off x="7349" y="10248"/>
                <a:ext cx="135" cy="323"/>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solidFill>
                <a:srgbClr val="008000"/>
              </a:solidFill>
              <a:ln w="9525" cap="rnd">
                <a:noFill/>
                <a:round/>
                <a:headEnd/>
                <a:tailEnd/>
              </a:ln>
            </p:spPr>
            <p:txBody>
              <a:bodyPr/>
              <a:lstStyle/>
              <a:p>
                <a:endParaRPr lang="en-US"/>
              </a:p>
            </p:txBody>
          </p:sp>
          <p:sp>
            <p:nvSpPr>
              <p:cNvPr id="64643" name="Line 66"/>
              <p:cNvSpPr>
                <a:spLocks noChangeShapeType="1"/>
              </p:cNvSpPr>
              <p:nvPr/>
            </p:nvSpPr>
            <p:spPr bwMode="auto">
              <a:xfrm>
                <a:off x="7356" y="10283"/>
                <a:ext cx="0" cy="203"/>
              </a:xfrm>
              <a:prstGeom prst="line">
                <a:avLst/>
              </a:prstGeom>
              <a:noFill/>
              <a:ln w="25400">
                <a:solidFill>
                  <a:srgbClr val="808000"/>
                </a:solidFill>
                <a:round/>
                <a:headEnd type="none" w="sm" len="sm"/>
                <a:tailEnd type="none" w="sm" len="sm"/>
              </a:ln>
            </p:spPr>
            <p:txBody>
              <a:bodyPr wrap="none" anchor="ctr"/>
              <a:lstStyle/>
              <a:p>
                <a:endParaRPr lang="en-US"/>
              </a:p>
            </p:txBody>
          </p:sp>
          <p:sp>
            <p:nvSpPr>
              <p:cNvPr id="64644" name="Line 67"/>
              <p:cNvSpPr>
                <a:spLocks noChangeShapeType="1"/>
              </p:cNvSpPr>
              <p:nvPr/>
            </p:nvSpPr>
            <p:spPr bwMode="auto">
              <a:xfrm>
                <a:off x="7378" y="10517"/>
                <a:ext cx="97" cy="34"/>
              </a:xfrm>
              <a:prstGeom prst="line">
                <a:avLst/>
              </a:prstGeom>
              <a:noFill/>
              <a:ln w="25400">
                <a:solidFill>
                  <a:srgbClr val="808000"/>
                </a:solidFill>
                <a:round/>
                <a:headEnd type="none" w="sm" len="sm"/>
                <a:tailEnd type="none" w="sm" len="sm"/>
              </a:ln>
            </p:spPr>
            <p:txBody>
              <a:bodyPr wrap="none" anchor="ctr"/>
              <a:lstStyle/>
              <a:p>
                <a:endParaRPr lang="en-US"/>
              </a:p>
            </p:txBody>
          </p:sp>
        </p:grpSp>
        <p:grpSp>
          <p:nvGrpSpPr>
            <p:cNvPr id="7189" name="Group 68"/>
            <p:cNvGrpSpPr>
              <a:grpSpLocks/>
            </p:cNvGrpSpPr>
            <p:nvPr/>
          </p:nvGrpSpPr>
          <p:grpSpPr bwMode="auto">
            <a:xfrm>
              <a:off x="2339" y="1264"/>
              <a:ext cx="457" cy="361"/>
              <a:chOff x="4368" y="768"/>
              <a:chExt cx="561" cy="472"/>
            </a:xfrm>
          </p:grpSpPr>
          <p:sp>
            <p:nvSpPr>
              <p:cNvPr id="64630" name="Text Box 69"/>
              <p:cNvSpPr txBox="1">
                <a:spLocks noChangeArrowheads="1"/>
              </p:cNvSpPr>
              <p:nvPr/>
            </p:nvSpPr>
            <p:spPr bwMode="auto">
              <a:xfrm>
                <a:off x="4368" y="768"/>
                <a:ext cx="561" cy="192"/>
              </a:xfrm>
              <a:prstGeom prst="rect">
                <a:avLst/>
              </a:prstGeom>
              <a:noFill/>
              <a:ln w="9525">
                <a:noFill/>
                <a:miter lim="800000"/>
                <a:headEnd/>
                <a:tailEnd/>
              </a:ln>
            </p:spPr>
            <p:txBody>
              <a:bodyPr lIns="0" tIns="0" rIns="0" bIns="0"/>
              <a:lstStyle/>
              <a:p>
                <a:pPr algn="ctr" eaLnBrk="0" hangingPunct="0"/>
                <a:r>
                  <a:rPr lang="en-GB" sz="1000" b="1">
                    <a:solidFill>
                      <a:srgbClr val="000000"/>
                    </a:solidFill>
                  </a:rPr>
                  <a:t>VHE</a:t>
                </a:r>
              </a:p>
            </p:txBody>
          </p:sp>
          <p:sp>
            <p:nvSpPr>
              <p:cNvPr id="64631" name="Line 70"/>
              <p:cNvSpPr>
                <a:spLocks noChangeShapeType="1"/>
              </p:cNvSpPr>
              <p:nvPr/>
            </p:nvSpPr>
            <p:spPr bwMode="auto">
              <a:xfrm>
                <a:off x="4658" y="1096"/>
                <a:ext cx="0" cy="144"/>
              </a:xfrm>
              <a:prstGeom prst="line">
                <a:avLst/>
              </a:prstGeom>
              <a:noFill/>
              <a:ln w="12700">
                <a:solidFill>
                  <a:schemeClr val="tx1"/>
                </a:solidFill>
                <a:round/>
                <a:headEnd/>
                <a:tailEnd/>
              </a:ln>
            </p:spPr>
            <p:txBody>
              <a:bodyPr wrap="none" anchor="ctr"/>
              <a:lstStyle/>
              <a:p>
                <a:endParaRPr lang="en-US"/>
              </a:p>
            </p:txBody>
          </p:sp>
          <p:grpSp>
            <p:nvGrpSpPr>
              <p:cNvPr id="64632" name="Group 71"/>
              <p:cNvGrpSpPr>
                <a:grpSpLocks/>
              </p:cNvGrpSpPr>
              <p:nvPr/>
            </p:nvGrpSpPr>
            <p:grpSpPr bwMode="auto">
              <a:xfrm>
                <a:off x="4575" y="864"/>
                <a:ext cx="177" cy="288"/>
                <a:chOff x="7337" y="10101"/>
                <a:chExt cx="293" cy="513"/>
              </a:xfrm>
            </p:grpSpPr>
            <p:sp>
              <p:nvSpPr>
                <p:cNvPr id="64633" name="Freeform 72"/>
                <p:cNvSpPr>
                  <a:spLocks/>
                </p:cNvSpPr>
                <p:nvPr/>
              </p:nvSpPr>
              <p:spPr bwMode="auto">
                <a:xfrm>
                  <a:off x="7498" y="10152"/>
                  <a:ext cx="132" cy="462"/>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solidFill>
                  <a:srgbClr val="339966"/>
                </a:solidFill>
                <a:ln w="12700" cap="rnd" cmpd="sng">
                  <a:solidFill>
                    <a:srgbClr val="00FF00"/>
                  </a:solidFill>
                  <a:prstDash val="solid"/>
                  <a:round/>
                  <a:headEnd/>
                  <a:tailEnd/>
                </a:ln>
              </p:spPr>
              <p:txBody>
                <a:bodyPr/>
                <a:lstStyle/>
                <a:p>
                  <a:endParaRPr lang="en-US"/>
                </a:p>
              </p:txBody>
            </p:sp>
            <p:sp>
              <p:nvSpPr>
                <p:cNvPr id="64634" name="Freeform 73"/>
                <p:cNvSpPr>
                  <a:spLocks/>
                </p:cNvSpPr>
                <p:nvPr/>
              </p:nvSpPr>
              <p:spPr bwMode="auto">
                <a:xfrm>
                  <a:off x="7337" y="10152"/>
                  <a:ext cx="166" cy="462"/>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64635" name="Freeform 74"/>
                <p:cNvSpPr>
                  <a:spLocks/>
                </p:cNvSpPr>
                <p:nvPr/>
              </p:nvSpPr>
              <p:spPr bwMode="auto">
                <a:xfrm>
                  <a:off x="7340" y="10101"/>
                  <a:ext cx="290" cy="10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64636" name="Freeform 75"/>
                <p:cNvSpPr>
                  <a:spLocks/>
                </p:cNvSpPr>
                <p:nvPr/>
              </p:nvSpPr>
              <p:spPr bwMode="auto">
                <a:xfrm>
                  <a:off x="7349" y="10248"/>
                  <a:ext cx="135" cy="323"/>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solidFill>
                  <a:srgbClr val="008000"/>
                </a:solidFill>
                <a:ln w="9525" cap="rnd">
                  <a:noFill/>
                  <a:round/>
                  <a:headEnd/>
                  <a:tailEnd/>
                </a:ln>
              </p:spPr>
              <p:txBody>
                <a:bodyPr/>
                <a:lstStyle/>
                <a:p>
                  <a:endParaRPr lang="en-US"/>
                </a:p>
              </p:txBody>
            </p:sp>
            <p:sp>
              <p:nvSpPr>
                <p:cNvPr id="64637" name="Line 76"/>
                <p:cNvSpPr>
                  <a:spLocks noChangeShapeType="1"/>
                </p:cNvSpPr>
                <p:nvPr/>
              </p:nvSpPr>
              <p:spPr bwMode="auto">
                <a:xfrm>
                  <a:off x="7356" y="10283"/>
                  <a:ext cx="0" cy="203"/>
                </a:xfrm>
                <a:prstGeom prst="line">
                  <a:avLst/>
                </a:prstGeom>
                <a:noFill/>
                <a:ln w="25400">
                  <a:solidFill>
                    <a:srgbClr val="808000"/>
                  </a:solidFill>
                  <a:round/>
                  <a:headEnd type="none" w="sm" len="sm"/>
                  <a:tailEnd type="none" w="sm" len="sm"/>
                </a:ln>
              </p:spPr>
              <p:txBody>
                <a:bodyPr wrap="none" anchor="ctr"/>
                <a:lstStyle/>
                <a:p>
                  <a:endParaRPr lang="en-US"/>
                </a:p>
              </p:txBody>
            </p:sp>
            <p:sp>
              <p:nvSpPr>
                <p:cNvPr id="64638" name="Line 77"/>
                <p:cNvSpPr>
                  <a:spLocks noChangeShapeType="1"/>
                </p:cNvSpPr>
                <p:nvPr/>
              </p:nvSpPr>
              <p:spPr bwMode="auto">
                <a:xfrm>
                  <a:off x="7378" y="10517"/>
                  <a:ext cx="97" cy="34"/>
                </a:xfrm>
                <a:prstGeom prst="line">
                  <a:avLst/>
                </a:prstGeom>
                <a:noFill/>
                <a:ln w="25400">
                  <a:solidFill>
                    <a:srgbClr val="808000"/>
                  </a:solidFill>
                  <a:round/>
                  <a:headEnd type="none" w="sm" len="sm"/>
                  <a:tailEnd type="none" w="sm" len="sm"/>
                </a:ln>
              </p:spPr>
              <p:txBody>
                <a:bodyPr wrap="none" anchor="ctr"/>
                <a:lstStyle/>
                <a:p>
                  <a:endParaRPr lang="en-US"/>
                </a:p>
              </p:txBody>
            </p:sp>
          </p:grpSp>
        </p:grpSp>
        <p:sp>
          <p:nvSpPr>
            <p:cNvPr id="7190" name="Line 78"/>
            <p:cNvSpPr>
              <a:spLocks noChangeShapeType="1"/>
            </p:cNvSpPr>
            <p:nvPr/>
          </p:nvSpPr>
          <p:spPr bwMode="auto">
            <a:xfrm>
              <a:off x="2352" y="1625"/>
              <a:ext cx="528" cy="0"/>
            </a:xfrm>
            <a:prstGeom prst="line">
              <a:avLst/>
            </a:prstGeom>
            <a:noFill/>
            <a:ln w="19050" cap="sq">
              <a:solidFill>
                <a:srgbClr val="000000"/>
              </a:solidFill>
              <a:round/>
              <a:headEnd type="none" w="sm" len="sm"/>
              <a:tailEnd type="none" w="sm" len="sm"/>
            </a:ln>
          </p:spPr>
          <p:txBody>
            <a:bodyPr wrap="none" anchor="ctr"/>
            <a:lstStyle/>
            <a:p>
              <a:endParaRPr lang="en-US"/>
            </a:p>
          </p:txBody>
        </p:sp>
        <p:sp>
          <p:nvSpPr>
            <p:cNvPr id="7191" name="Line 79"/>
            <p:cNvSpPr>
              <a:spLocks noChangeShapeType="1"/>
            </p:cNvSpPr>
            <p:nvPr/>
          </p:nvSpPr>
          <p:spPr bwMode="auto">
            <a:xfrm flipV="1">
              <a:off x="3860" y="1570"/>
              <a:ext cx="306" cy="34"/>
            </a:xfrm>
            <a:prstGeom prst="line">
              <a:avLst/>
            </a:prstGeom>
            <a:noFill/>
            <a:ln w="12700">
              <a:solidFill>
                <a:schemeClr val="tx1"/>
              </a:solidFill>
              <a:round/>
              <a:headEnd/>
              <a:tailEnd/>
            </a:ln>
          </p:spPr>
          <p:txBody>
            <a:bodyPr wrap="none" anchor="ctr"/>
            <a:lstStyle/>
            <a:p>
              <a:endParaRPr lang="en-US"/>
            </a:p>
          </p:txBody>
        </p:sp>
        <p:sp>
          <p:nvSpPr>
            <p:cNvPr id="7192" name="Text Box 80"/>
            <p:cNvSpPr txBox="1">
              <a:spLocks noChangeArrowheads="1"/>
            </p:cNvSpPr>
            <p:nvPr/>
          </p:nvSpPr>
          <p:spPr bwMode="auto">
            <a:xfrm>
              <a:off x="3156" y="1214"/>
              <a:ext cx="457" cy="196"/>
            </a:xfrm>
            <a:prstGeom prst="rect">
              <a:avLst/>
            </a:prstGeom>
            <a:noFill/>
            <a:ln w="9525">
              <a:noFill/>
              <a:miter lim="800000"/>
              <a:headEnd/>
              <a:tailEnd/>
            </a:ln>
          </p:spPr>
          <p:txBody>
            <a:bodyPr lIns="0" tIns="0" rIns="0" bIns="0"/>
            <a:lstStyle/>
            <a:p>
              <a:pPr algn="ctr" eaLnBrk="0" hangingPunct="0"/>
              <a:r>
                <a:rPr lang="en-GB" sz="1000" b="1">
                  <a:solidFill>
                    <a:srgbClr val="000000"/>
                  </a:solidFill>
                </a:rPr>
                <a:t>Signalling Gateway</a:t>
              </a:r>
            </a:p>
          </p:txBody>
        </p:sp>
        <p:sp>
          <p:nvSpPr>
            <p:cNvPr id="7193" name="Text Box 81"/>
            <p:cNvSpPr txBox="1">
              <a:spLocks noChangeArrowheads="1"/>
            </p:cNvSpPr>
            <p:nvPr/>
          </p:nvSpPr>
          <p:spPr bwMode="auto">
            <a:xfrm>
              <a:off x="3442" y="1237"/>
              <a:ext cx="425" cy="164"/>
            </a:xfrm>
            <a:prstGeom prst="rect">
              <a:avLst/>
            </a:prstGeom>
            <a:noFill/>
            <a:ln w="9525">
              <a:noFill/>
              <a:miter lim="800000"/>
              <a:headEnd/>
              <a:tailEnd/>
            </a:ln>
          </p:spPr>
          <p:txBody>
            <a:bodyPr lIns="0" tIns="0" rIns="0" bIns="0"/>
            <a:lstStyle/>
            <a:p>
              <a:pPr algn="ctr" eaLnBrk="0" hangingPunct="0"/>
              <a:r>
                <a:rPr lang="en-GB" sz="1000" b="1">
                  <a:solidFill>
                    <a:srgbClr val="000000"/>
                  </a:solidFill>
                </a:rPr>
                <a:t>WAP</a:t>
              </a:r>
            </a:p>
          </p:txBody>
        </p:sp>
        <p:sp>
          <p:nvSpPr>
            <p:cNvPr id="7194" name="Line 82"/>
            <p:cNvSpPr>
              <a:spLocks noChangeShapeType="1"/>
            </p:cNvSpPr>
            <p:nvPr/>
          </p:nvSpPr>
          <p:spPr bwMode="auto">
            <a:xfrm flipV="1">
              <a:off x="3442" y="1604"/>
              <a:ext cx="436" cy="0"/>
            </a:xfrm>
            <a:prstGeom prst="line">
              <a:avLst/>
            </a:prstGeom>
            <a:noFill/>
            <a:ln w="19050" cap="sq">
              <a:solidFill>
                <a:srgbClr val="000000"/>
              </a:solidFill>
              <a:round/>
              <a:headEnd type="none" w="sm" len="sm"/>
              <a:tailEnd type="none" w="sm" len="sm"/>
            </a:ln>
          </p:spPr>
          <p:txBody>
            <a:bodyPr wrap="none" anchor="ctr"/>
            <a:lstStyle/>
            <a:p>
              <a:endParaRPr lang="en-US"/>
            </a:p>
          </p:txBody>
        </p:sp>
        <p:sp>
          <p:nvSpPr>
            <p:cNvPr id="7195" name="Line 83"/>
            <p:cNvSpPr>
              <a:spLocks noChangeShapeType="1"/>
            </p:cNvSpPr>
            <p:nvPr/>
          </p:nvSpPr>
          <p:spPr bwMode="auto">
            <a:xfrm>
              <a:off x="3435" y="1494"/>
              <a:ext cx="0" cy="110"/>
            </a:xfrm>
            <a:prstGeom prst="line">
              <a:avLst/>
            </a:prstGeom>
            <a:noFill/>
            <a:ln w="12700">
              <a:solidFill>
                <a:schemeClr val="tx1"/>
              </a:solidFill>
              <a:round/>
              <a:headEnd/>
              <a:tailEnd/>
            </a:ln>
          </p:spPr>
          <p:txBody>
            <a:bodyPr wrap="none" anchor="ctr"/>
            <a:lstStyle/>
            <a:p>
              <a:endParaRPr lang="en-US"/>
            </a:p>
          </p:txBody>
        </p:sp>
        <p:sp>
          <p:nvSpPr>
            <p:cNvPr id="7196" name="Line 84"/>
            <p:cNvSpPr>
              <a:spLocks noChangeShapeType="1"/>
            </p:cNvSpPr>
            <p:nvPr/>
          </p:nvSpPr>
          <p:spPr bwMode="auto">
            <a:xfrm>
              <a:off x="3617" y="1494"/>
              <a:ext cx="0" cy="110"/>
            </a:xfrm>
            <a:prstGeom prst="line">
              <a:avLst/>
            </a:prstGeom>
            <a:noFill/>
            <a:ln w="12700">
              <a:solidFill>
                <a:schemeClr val="tx1"/>
              </a:solidFill>
              <a:round/>
              <a:headEnd/>
              <a:tailEnd/>
            </a:ln>
          </p:spPr>
          <p:txBody>
            <a:bodyPr wrap="none" anchor="ctr"/>
            <a:lstStyle/>
            <a:p>
              <a:endParaRPr lang="en-US"/>
            </a:p>
          </p:txBody>
        </p:sp>
        <p:sp>
          <p:nvSpPr>
            <p:cNvPr id="7197" name="Text Box 85"/>
            <p:cNvSpPr txBox="1">
              <a:spLocks noChangeArrowheads="1"/>
            </p:cNvSpPr>
            <p:nvPr/>
          </p:nvSpPr>
          <p:spPr bwMode="auto">
            <a:xfrm>
              <a:off x="3754" y="1243"/>
              <a:ext cx="457" cy="147"/>
            </a:xfrm>
            <a:prstGeom prst="rect">
              <a:avLst/>
            </a:prstGeom>
            <a:noFill/>
            <a:ln w="9525">
              <a:noFill/>
              <a:miter lim="800000"/>
              <a:headEnd/>
              <a:tailEnd/>
            </a:ln>
          </p:spPr>
          <p:txBody>
            <a:bodyPr lIns="0" tIns="0" rIns="0" bIns="0"/>
            <a:lstStyle/>
            <a:p>
              <a:pPr algn="ctr" eaLnBrk="0" hangingPunct="0"/>
              <a:r>
                <a:rPr lang="en-GB" sz="1000" b="1">
                  <a:solidFill>
                    <a:srgbClr val="000000"/>
                  </a:solidFill>
                </a:rPr>
                <a:t>Accounting</a:t>
              </a:r>
            </a:p>
          </p:txBody>
        </p:sp>
        <p:sp>
          <p:nvSpPr>
            <p:cNvPr id="7198" name="Line 86"/>
            <p:cNvSpPr>
              <a:spLocks noChangeShapeType="1"/>
            </p:cNvSpPr>
            <p:nvPr/>
          </p:nvSpPr>
          <p:spPr bwMode="auto">
            <a:xfrm>
              <a:off x="3854" y="1495"/>
              <a:ext cx="0" cy="110"/>
            </a:xfrm>
            <a:prstGeom prst="line">
              <a:avLst/>
            </a:prstGeom>
            <a:noFill/>
            <a:ln w="12700">
              <a:solidFill>
                <a:schemeClr val="tx1"/>
              </a:solidFill>
              <a:round/>
              <a:headEnd/>
              <a:tailEnd/>
            </a:ln>
          </p:spPr>
          <p:txBody>
            <a:bodyPr wrap="none" anchor="ctr"/>
            <a:lstStyle/>
            <a:p>
              <a:endParaRPr lang="en-US"/>
            </a:p>
          </p:txBody>
        </p:sp>
        <p:grpSp>
          <p:nvGrpSpPr>
            <p:cNvPr id="7199" name="Group 87"/>
            <p:cNvGrpSpPr>
              <a:grpSpLocks/>
            </p:cNvGrpSpPr>
            <p:nvPr/>
          </p:nvGrpSpPr>
          <p:grpSpPr bwMode="auto">
            <a:xfrm>
              <a:off x="4082" y="1455"/>
              <a:ext cx="178" cy="241"/>
              <a:chOff x="1536" y="1016"/>
              <a:chExt cx="219" cy="316"/>
            </a:xfrm>
          </p:grpSpPr>
          <p:grpSp>
            <p:nvGrpSpPr>
              <p:cNvPr id="64615" name="Group 88"/>
              <p:cNvGrpSpPr>
                <a:grpSpLocks/>
              </p:cNvGrpSpPr>
              <p:nvPr/>
            </p:nvGrpSpPr>
            <p:grpSpPr bwMode="auto">
              <a:xfrm>
                <a:off x="1536" y="1208"/>
                <a:ext cx="219" cy="124"/>
                <a:chOff x="4192" y="2576"/>
                <a:chExt cx="464" cy="244"/>
              </a:xfrm>
            </p:grpSpPr>
            <p:grpSp>
              <p:nvGrpSpPr>
                <p:cNvPr id="64616" name="Group 89"/>
                <p:cNvGrpSpPr>
                  <a:grpSpLocks/>
                </p:cNvGrpSpPr>
                <p:nvPr/>
              </p:nvGrpSpPr>
              <p:grpSpPr bwMode="auto">
                <a:xfrm>
                  <a:off x="4203" y="2587"/>
                  <a:ext cx="453" cy="233"/>
                  <a:chOff x="4203" y="2587"/>
                  <a:chExt cx="453" cy="233"/>
                </a:xfrm>
              </p:grpSpPr>
              <p:sp>
                <p:nvSpPr>
                  <p:cNvPr id="64627" name="Rectangle 90"/>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64628" name="Oval 91"/>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64629" name="Oval 92"/>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64617" name="Rectangle 93"/>
                <p:cNvSpPr>
                  <a:spLocks noChangeArrowheads="1"/>
                </p:cNvSpPr>
                <p:nvPr/>
              </p:nvSpPr>
              <p:spPr bwMode="auto">
                <a:xfrm>
                  <a:off x="4192" y="2653"/>
                  <a:ext cx="453" cy="79"/>
                </a:xfrm>
                <a:prstGeom prst="rect">
                  <a:avLst/>
                </a:prstGeom>
                <a:solidFill>
                  <a:srgbClr val="004EFF"/>
                </a:solidFill>
                <a:ln w="9525">
                  <a:noFill/>
                  <a:miter lim="800000"/>
                  <a:headEnd/>
                  <a:tailEnd/>
                </a:ln>
              </p:spPr>
              <p:txBody>
                <a:bodyPr wrap="none" anchor="ctr"/>
                <a:lstStyle/>
                <a:p>
                  <a:endParaRPr lang="en-US"/>
                </a:p>
              </p:txBody>
            </p:sp>
            <p:sp>
              <p:nvSpPr>
                <p:cNvPr id="64618" name="Oval 94"/>
                <p:cNvSpPr>
                  <a:spLocks noChangeArrowheads="1"/>
                </p:cNvSpPr>
                <p:nvPr/>
              </p:nvSpPr>
              <p:spPr bwMode="auto">
                <a:xfrm>
                  <a:off x="4199" y="2659"/>
                  <a:ext cx="446" cy="150"/>
                </a:xfrm>
                <a:prstGeom prst="ellipse">
                  <a:avLst/>
                </a:prstGeom>
                <a:solidFill>
                  <a:srgbClr val="004EFF"/>
                </a:solidFill>
                <a:ln w="9525">
                  <a:noFill/>
                  <a:round/>
                  <a:headEnd/>
                  <a:tailEnd/>
                </a:ln>
              </p:spPr>
              <p:txBody>
                <a:bodyPr wrap="none" anchor="ctr"/>
                <a:lstStyle/>
                <a:p>
                  <a:endParaRPr lang="en-US"/>
                </a:p>
              </p:txBody>
            </p:sp>
            <p:sp>
              <p:nvSpPr>
                <p:cNvPr id="64619" name="Oval 95"/>
                <p:cNvSpPr>
                  <a:spLocks noChangeArrowheads="1"/>
                </p:cNvSpPr>
                <p:nvPr/>
              </p:nvSpPr>
              <p:spPr bwMode="auto">
                <a:xfrm>
                  <a:off x="4199" y="2576"/>
                  <a:ext cx="446" cy="145"/>
                </a:xfrm>
                <a:prstGeom prst="ellipse">
                  <a:avLst/>
                </a:prstGeom>
                <a:solidFill>
                  <a:srgbClr val="5589FF"/>
                </a:solidFill>
                <a:ln w="9525">
                  <a:noFill/>
                  <a:round/>
                  <a:headEnd/>
                  <a:tailEnd/>
                </a:ln>
              </p:spPr>
              <p:txBody>
                <a:bodyPr wrap="none" anchor="ctr"/>
                <a:lstStyle/>
                <a:p>
                  <a:endParaRPr lang="en-US"/>
                </a:p>
              </p:txBody>
            </p:sp>
            <p:grpSp>
              <p:nvGrpSpPr>
                <p:cNvPr id="64620" name="Group 96"/>
                <p:cNvGrpSpPr>
                  <a:grpSpLocks/>
                </p:cNvGrpSpPr>
                <p:nvPr/>
              </p:nvGrpSpPr>
              <p:grpSpPr bwMode="auto">
                <a:xfrm>
                  <a:off x="4281" y="2597"/>
                  <a:ext cx="282" cy="109"/>
                  <a:chOff x="4281" y="2597"/>
                  <a:chExt cx="282" cy="109"/>
                </a:xfrm>
              </p:grpSpPr>
              <p:grpSp>
                <p:nvGrpSpPr>
                  <p:cNvPr id="64621" name="Group 97"/>
                  <p:cNvGrpSpPr>
                    <a:grpSpLocks/>
                  </p:cNvGrpSpPr>
                  <p:nvPr/>
                </p:nvGrpSpPr>
                <p:grpSpPr bwMode="auto">
                  <a:xfrm>
                    <a:off x="4281" y="2597"/>
                    <a:ext cx="282" cy="109"/>
                    <a:chOff x="4281" y="2597"/>
                    <a:chExt cx="282" cy="109"/>
                  </a:xfrm>
                </p:grpSpPr>
                <p:sp>
                  <p:nvSpPr>
                    <p:cNvPr id="64625" name="Freeform 98"/>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64626" name="Freeform 99"/>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64622" name="Group 100"/>
                  <p:cNvGrpSpPr>
                    <a:grpSpLocks/>
                  </p:cNvGrpSpPr>
                  <p:nvPr/>
                </p:nvGrpSpPr>
                <p:grpSpPr bwMode="auto">
                  <a:xfrm>
                    <a:off x="4292" y="2597"/>
                    <a:ext cx="260" cy="109"/>
                    <a:chOff x="4292" y="2597"/>
                    <a:chExt cx="260" cy="109"/>
                  </a:xfrm>
                </p:grpSpPr>
                <p:sp>
                  <p:nvSpPr>
                    <p:cNvPr id="64623" name="Freeform 101"/>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64624" name="Freeform 102"/>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graphicFrame>
            <p:nvGraphicFramePr>
              <p:cNvPr id="7172" name="Object 103"/>
              <p:cNvGraphicFramePr>
                <a:graphicFrameLocks noChangeAspect="1"/>
              </p:cNvGraphicFramePr>
              <p:nvPr/>
            </p:nvGraphicFramePr>
            <p:xfrm>
              <a:off x="1584" y="1016"/>
              <a:ext cx="153" cy="230"/>
            </p:xfrm>
            <a:graphic>
              <a:graphicData uri="http://schemas.openxmlformats.org/presentationml/2006/ole">
                <mc:AlternateContent xmlns:mc="http://schemas.openxmlformats.org/markup-compatibility/2006">
                  <mc:Choice xmlns:v="urn:schemas-microsoft-com:vml" Requires="v">
                    <p:oleObj spid="_x0000_s7345" name="Clip" r:id="rId6" imgW="3031560" imgH="4533480" progId="MS_ClipArt_Gallery.2">
                      <p:embed/>
                    </p:oleObj>
                  </mc:Choice>
                  <mc:Fallback>
                    <p:oleObj name="Clip" r:id="rId6" imgW="3031560" imgH="4533480" progId="MS_ClipArt_Gallery.2">
                      <p:embed/>
                      <p:pic>
                        <p:nvPicPr>
                          <p:cNvPr id="0" name="Object 1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1016"/>
                            <a:ext cx="153"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200" name="Group 104"/>
            <p:cNvGrpSpPr>
              <a:grpSpLocks/>
            </p:cNvGrpSpPr>
            <p:nvPr/>
          </p:nvGrpSpPr>
          <p:grpSpPr bwMode="auto">
            <a:xfrm rot="-797193">
              <a:off x="1047" y="1308"/>
              <a:ext cx="451" cy="263"/>
              <a:chOff x="548" y="1113"/>
              <a:chExt cx="1532" cy="776"/>
            </a:xfrm>
          </p:grpSpPr>
          <p:grpSp>
            <p:nvGrpSpPr>
              <p:cNvPr id="8177" name="Group 105"/>
              <p:cNvGrpSpPr>
                <a:grpSpLocks/>
              </p:cNvGrpSpPr>
              <p:nvPr/>
            </p:nvGrpSpPr>
            <p:grpSpPr bwMode="auto">
              <a:xfrm>
                <a:off x="548" y="1506"/>
                <a:ext cx="689" cy="383"/>
                <a:chOff x="548" y="1506"/>
                <a:chExt cx="689" cy="383"/>
              </a:xfrm>
            </p:grpSpPr>
            <p:sp>
              <p:nvSpPr>
                <p:cNvPr id="64612" name="Freeform 106"/>
                <p:cNvSpPr>
                  <a:spLocks/>
                </p:cNvSpPr>
                <p:nvPr/>
              </p:nvSpPr>
              <p:spPr bwMode="auto">
                <a:xfrm>
                  <a:off x="548" y="1506"/>
                  <a:ext cx="672" cy="377"/>
                </a:xfrm>
                <a:custGeom>
                  <a:avLst/>
                  <a:gdLst>
                    <a:gd name="T0" fmla="*/ 671 w 672"/>
                    <a:gd name="T1" fmla="*/ 125 h 377"/>
                    <a:gd name="T2" fmla="*/ 671 w 672"/>
                    <a:gd name="T3" fmla="*/ 125 h 377"/>
                    <a:gd name="T4" fmla="*/ 560 w 672"/>
                    <a:gd name="T5" fmla="*/ 0 h 377"/>
                    <a:gd name="T6" fmla="*/ 0 w 672"/>
                    <a:gd name="T7" fmla="*/ 250 h 377"/>
                    <a:gd name="T8" fmla="*/ 99 w 672"/>
                    <a:gd name="T9" fmla="*/ 376 h 377"/>
                    <a:gd name="T10" fmla="*/ 671 w 672"/>
                    <a:gd name="T11" fmla="*/ 125 h 377"/>
                    <a:gd name="T12" fmla="*/ 0 60000 65536"/>
                    <a:gd name="T13" fmla="*/ 0 60000 65536"/>
                    <a:gd name="T14" fmla="*/ 0 60000 65536"/>
                    <a:gd name="T15" fmla="*/ 0 60000 65536"/>
                    <a:gd name="T16" fmla="*/ 0 60000 65536"/>
                    <a:gd name="T17" fmla="*/ 0 60000 65536"/>
                    <a:gd name="T18" fmla="*/ 0 w 672"/>
                    <a:gd name="T19" fmla="*/ 0 h 377"/>
                    <a:gd name="T20" fmla="*/ 672 w 672"/>
                    <a:gd name="T21" fmla="*/ 377 h 377"/>
                  </a:gdLst>
                  <a:ahLst/>
                  <a:cxnLst>
                    <a:cxn ang="T12">
                      <a:pos x="T0" y="T1"/>
                    </a:cxn>
                    <a:cxn ang="T13">
                      <a:pos x="T2" y="T3"/>
                    </a:cxn>
                    <a:cxn ang="T14">
                      <a:pos x="T4" y="T5"/>
                    </a:cxn>
                    <a:cxn ang="T15">
                      <a:pos x="T6" y="T7"/>
                    </a:cxn>
                    <a:cxn ang="T16">
                      <a:pos x="T8" y="T9"/>
                    </a:cxn>
                    <a:cxn ang="T17">
                      <a:pos x="T10" y="T11"/>
                    </a:cxn>
                  </a:cxnLst>
                  <a:rect l="T18" t="T19" r="T20" b="T21"/>
                  <a:pathLst>
                    <a:path w="672" h="377">
                      <a:moveTo>
                        <a:pt x="671" y="125"/>
                      </a:moveTo>
                      <a:lnTo>
                        <a:pt x="671" y="125"/>
                      </a:lnTo>
                      <a:lnTo>
                        <a:pt x="560" y="0"/>
                      </a:lnTo>
                      <a:lnTo>
                        <a:pt x="0" y="250"/>
                      </a:lnTo>
                      <a:lnTo>
                        <a:pt x="99" y="376"/>
                      </a:lnTo>
                      <a:lnTo>
                        <a:pt x="671" y="125"/>
                      </a:lnTo>
                    </a:path>
                  </a:pathLst>
                </a:custGeom>
                <a:solidFill>
                  <a:srgbClr val="808080"/>
                </a:solidFill>
                <a:ln w="12700" cap="rnd" cmpd="sng">
                  <a:noFill/>
                  <a:prstDash val="solid"/>
                  <a:round/>
                  <a:headEnd type="none" w="med" len="med"/>
                  <a:tailEnd type="none" w="med" len="med"/>
                </a:ln>
              </p:spPr>
              <p:txBody>
                <a:bodyPr/>
                <a:lstStyle/>
                <a:p>
                  <a:endParaRPr lang="en-US"/>
                </a:p>
              </p:txBody>
            </p:sp>
            <p:sp>
              <p:nvSpPr>
                <p:cNvPr id="64613" name="Freeform 107"/>
                <p:cNvSpPr>
                  <a:spLocks/>
                </p:cNvSpPr>
                <p:nvPr/>
              </p:nvSpPr>
              <p:spPr bwMode="auto">
                <a:xfrm>
                  <a:off x="548" y="1506"/>
                  <a:ext cx="678" cy="383"/>
                </a:xfrm>
                <a:custGeom>
                  <a:avLst/>
                  <a:gdLst>
                    <a:gd name="T0" fmla="*/ 565 w 678"/>
                    <a:gd name="T1" fmla="*/ 0 h 383"/>
                    <a:gd name="T2" fmla="*/ 0 w 678"/>
                    <a:gd name="T3" fmla="*/ 254 h 383"/>
                    <a:gd name="T4" fmla="*/ 100 w 678"/>
                    <a:gd name="T5" fmla="*/ 382 h 383"/>
                    <a:gd name="T6" fmla="*/ 677 w 678"/>
                    <a:gd name="T7" fmla="*/ 127 h 383"/>
                    <a:gd name="T8" fmla="*/ 0 60000 65536"/>
                    <a:gd name="T9" fmla="*/ 0 60000 65536"/>
                    <a:gd name="T10" fmla="*/ 0 60000 65536"/>
                    <a:gd name="T11" fmla="*/ 0 60000 65536"/>
                    <a:gd name="T12" fmla="*/ 0 w 678"/>
                    <a:gd name="T13" fmla="*/ 0 h 383"/>
                    <a:gd name="T14" fmla="*/ 678 w 678"/>
                    <a:gd name="T15" fmla="*/ 383 h 383"/>
                  </a:gdLst>
                  <a:ahLst/>
                  <a:cxnLst>
                    <a:cxn ang="T8">
                      <a:pos x="T0" y="T1"/>
                    </a:cxn>
                    <a:cxn ang="T9">
                      <a:pos x="T2" y="T3"/>
                    </a:cxn>
                    <a:cxn ang="T10">
                      <a:pos x="T4" y="T5"/>
                    </a:cxn>
                    <a:cxn ang="T11">
                      <a:pos x="T6" y="T7"/>
                    </a:cxn>
                  </a:cxnLst>
                  <a:rect l="T12" t="T13" r="T14" b="T15"/>
                  <a:pathLst>
                    <a:path w="678" h="383">
                      <a:moveTo>
                        <a:pt x="565" y="0"/>
                      </a:moveTo>
                      <a:lnTo>
                        <a:pt x="0" y="254"/>
                      </a:lnTo>
                      <a:lnTo>
                        <a:pt x="100" y="382"/>
                      </a:lnTo>
                      <a:lnTo>
                        <a:pt x="677" y="127"/>
                      </a:lnTo>
                    </a:path>
                  </a:pathLst>
                </a:custGeom>
                <a:noFill/>
                <a:ln w="12700" cap="rnd" cmpd="sng">
                  <a:solidFill>
                    <a:srgbClr val="000000"/>
                  </a:solidFill>
                  <a:prstDash val="solid"/>
                  <a:round/>
                  <a:headEnd type="none" w="med" len="med"/>
                  <a:tailEnd type="none" w="med" len="med"/>
                </a:ln>
              </p:spPr>
              <p:txBody>
                <a:bodyPr/>
                <a:lstStyle/>
                <a:p>
                  <a:endParaRPr lang="en-US"/>
                </a:p>
              </p:txBody>
            </p:sp>
            <p:sp>
              <p:nvSpPr>
                <p:cNvPr id="64614" name="Freeform 108"/>
                <p:cNvSpPr>
                  <a:spLocks/>
                </p:cNvSpPr>
                <p:nvPr/>
              </p:nvSpPr>
              <p:spPr bwMode="auto">
                <a:xfrm>
                  <a:off x="1126" y="1506"/>
                  <a:ext cx="111" cy="117"/>
                </a:xfrm>
                <a:custGeom>
                  <a:avLst/>
                  <a:gdLst>
                    <a:gd name="T0" fmla="*/ 110 w 111"/>
                    <a:gd name="T1" fmla="*/ 10 h 117"/>
                    <a:gd name="T2" fmla="*/ 99 w 111"/>
                    <a:gd name="T3" fmla="*/ 116 h 117"/>
                    <a:gd name="T4" fmla="*/ 0 w 111"/>
                    <a:gd name="T5" fmla="*/ 0 h 117"/>
                    <a:gd name="T6" fmla="*/ 0 60000 65536"/>
                    <a:gd name="T7" fmla="*/ 0 60000 65536"/>
                    <a:gd name="T8" fmla="*/ 0 60000 65536"/>
                    <a:gd name="T9" fmla="*/ 0 w 111"/>
                    <a:gd name="T10" fmla="*/ 0 h 117"/>
                    <a:gd name="T11" fmla="*/ 111 w 111"/>
                    <a:gd name="T12" fmla="*/ 117 h 117"/>
                  </a:gdLst>
                  <a:ahLst/>
                  <a:cxnLst>
                    <a:cxn ang="T6">
                      <a:pos x="T0" y="T1"/>
                    </a:cxn>
                    <a:cxn ang="T7">
                      <a:pos x="T2" y="T3"/>
                    </a:cxn>
                    <a:cxn ang="T8">
                      <a:pos x="T4" y="T5"/>
                    </a:cxn>
                  </a:cxnLst>
                  <a:rect l="T9" t="T10" r="T11" b="T12"/>
                  <a:pathLst>
                    <a:path w="111" h="117">
                      <a:moveTo>
                        <a:pt x="110" y="10"/>
                      </a:moveTo>
                      <a:lnTo>
                        <a:pt x="99" y="116"/>
                      </a:lnTo>
                      <a:lnTo>
                        <a:pt x="0" y="0"/>
                      </a:lnTo>
                    </a:path>
                  </a:pathLst>
                </a:custGeom>
                <a:noFill/>
                <a:ln w="12700" cap="rnd" cmpd="sng">
                  <a:solidFill>
                    <a:srgbClr val="000000"/>
                  </a:solidFill>
                  <a:prstDash val="solid"/>
                  <a:round/>
                  <a:headEnd type="none" w="med" len="med"/>
                  <a:tailEnd type="none" w="med" len="med"/>
                </a:ln>
              </p:spPr>
              <p:txBody>
                <a:bodyPr/>
                <a:lstStyle/>
                <a:p>
                  <a:endParaRPr lang="en-US"/>
                </a:p>
              </p:txBody>
            </p:sp>
          </p:grpSp>
          <p:sp>
            <p:nvSpPr>
              <p:cNvPr id="8178" name="Freeform 109"/>
              <p:cNvSpPr>
                <a:spLocks/>
              </p:cNvSpPr>
              <p:nvPr/>
            </p:nvSpPr>
            <p:spPr bwMode="auto">
              <a:xfrm>
                <a:off x="1203" y="1442"/>
                <a:ext cx="261" cy="250"/>
              </a:xfrm>
              <a:custGeom>
                <a:avLst/>
                <a:gdLst>
                  <a:gd name="T0" fmla="*/ 0 w 261"/>
                  <a:gd name="T1" fmla="*/ 83 h 250"/>
                  <a:gd name="T2" fmla="*/ 173 w 261"/>
                  <a:gd name="T3" fmla="*/ 0 h 250"/>
                  <a:gd name="T4" fmla="*/ 260 w 261"/>
                  <a:gd name="T5" fmla="*/ 176 h 250"/>
                  <a:gd name="T6" fmla="*/ 76 w 261"/>
                  <a:gd name="T7" fmla="*/ 249 h 250"/>
                  <a:gd name="T8" fmla="*/ 0 w 261"/>
                  <a:gd name="T9" fmla="*/ 83 h 250"/>
                  <a:gd name="T10" fmla="*/ 0 60000 65536"/>
                  <a:gd name="T11" fmla="*/ 0 60000 65536"/>
                  <a:gd name="T12" fmla="*/ 0 60000 65536"/>
                  <a:gd name="T13" fmla="*/ 0 60000 65536"/>
                  <a:gd name="T14" fmla="*/ 0 60000 65536"/>
                  <a:gd name="T15" fmla="*/ 0 w 261"/>
                  <a:gd name="T16" fmla="*/ 0 h 250"/>
                  <a:gd name="T17" fmla="*/ 261 w 261"/>
                  <a:gd name="T18" fmla="*/ 250 h 250"/>
                </a:gdLst>
                <a:ahLst/>
                <a:cxnLst>
                  <a:cxn ang="T10">
                    <a:pos x="T0" y="T1"/>
                  </a:cxn>
                  <a:cxn ang="T11">
                    <a:pos x="T2" y="T3"/>
                  </a:cxn>
                  <a:cxn ang="T12">
                    <a:pos x="T4" y="T5"/>
                  </a:cxn>
                  <a:cxn ang="T13">
                    <a:pos x="T6" y="T7"/>
                  </a:cxn>
                  <a:cxn ang="T14">
                    <a:pos x="T8" y="T9"/>
                  </a:cxn>
                </a:cxnLst>
                <a:rect l="T15" t="T16" r="T17" b="T18"/>
                <a:pathLst>
                  <a:path w="261" h="250">
                    <a:moveTo>
                      <a:pt x="0" y="83"/>
                    </a:moveTo>
                    <a:lnTo>
                      <a:pt x="173" y="0"/>
                    </a:lnTo>
                    <a:lnTo>
                      <a:pt x="260" y="176"/>
                    </a:lnTo>
                    <a:lnTo>
                      <a:pt x="76" y="249"/>
                    </a:lnTo>
                    <a:lnTo>
                      <a:pt x="0" y="83"/>
                    </a:lnTo>
                  </a:path>
                </a:pathLst>
              </a:custGeom>
              <a:solidFill>
                <a:srgbClr val="000000"/>
              </a:solidFill>
              <a:ln w="12700" cap="rnd" cmpd="sng">
                <a:noFill/>
                <a:prstDash val="solid"/>
                <a:round/>
                <a:headEnd type="none" w="med" len="med"/>
                <a:tailEnd type="none" w="med" len="med"/>
              </a:ln>
            </p:spPr>
            <p:txBody>
              <a:bodyPr/>
              <a:lstStyle/>
              <a:p>
                <a:endParaRPr lang="en-US"/>
              </a:p>
            </p:txBody>
          </p:sp>
          <p:sp>
            <p:nvSpPr>
              <p:cNvPr id="8179" name="Freeform 110"/>
              <p:cNvSpPr>
                <a:spLocks/>
              </p:cNvSpPr>
              <p:nvPr/>
            </p:nvSpPr>
            <p:spPr bwMode="auto">
              <a:xfrm>
                <a:off x="1225" y="1516"/>
                <a:ext cx="161" cy="155"/>
              </a:xfrm>
              <a:custGeom>
                <a:avLst/>
                <a:gdLst>
                  <a:gd name="T0" fmla="*/ 160 w 161"/>
                  <a:gd name="T1" fmla="*/ 92 h 155"/>
                  <a:gd name="T2" fmla="*/ 160 w 161"/>
                  <a:gd name="T3" fmla="*/ 92 h 155"/>
                  <a:gd name="T4" fmla="*/ 117 w 161"/>
                  <a:gd name="T5" fmla="*/ 0 h 155"/>
                  <a:gd name="T6" fmla="*/ 0 w 161"/>
                  <a:gd name="T7" fmla="*/ 62 h 155"/>
                  <a:gd name="T8" fmla="*/ 32 w 161"/>
                  <a:gd name="T9" fmla="*/ 154 h 155"/>
                  <a:gd name="T10" fmla="*/ 160 w 161"/>
                  <a:gd name="T11" fmla="*/ 92 h 155"/>
                  <a:gd name="T12" fmla="*/ 0 60000 65536"/>
                  <a:gd name="T13" fmla="*/ 0 60000 65536"/>
                  <a:gd name="T14" fmla="*/ 0 60000 65536"/>
                  <a:gd name="T15" fmla="*/ 0 60000 65536"/>
                  <a:gd name="T16" fmla="*/ 0 60000 65536"/>
                  <a:gd name="T17" fmla="*/ 0 60000 65536"/>
                  <a:gd name="T18" fmla="*/ 0 w 161"/>
                  <a:gd name="T19" fmla="*/ 0 h 155"/>
                  <a:gd name="T20" fmla="*/ 161 w 161"/>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61" h="155">
                    <a:moveTo>
                      <a:pt x="160" y="92"/>
                    </a:moveTo>
                    <a:lnTo>
                      <a:pt x="160" y="92"/>
                    </a:lnTo>
                    <a:lnTo>
                      <a:pt x="117" y="0"/>
                    </a:lnTo>
                    <a:lnTo>
                      <a:pt x="0" y="62"/>
                    </a:lnTo>
                    <a:lnTo>
                      <a:pt x="32" y="154"/>
                    </a:lnTo>
                    <a:lnTo>
                      <a:pt x="160" y="92"/>
                    </a:lnTo>
                  </a:path>
                </a:pathLst>
              </a:custGeom>
              <a:solidFill>
                <a:srgbClr val="808080"/>
              </a:solidFill>
              <a:ln w="12700" cap="rnd" cmpd="sng">
                <a:noFill/>
                <a:prstDash val="solid"/>
                <a:round/>
                <a:headEnd type="none" w="med" len="med"/>
                <a:tailEnd type="none" w="med" len="med"/>
              </a:ln>
            </p:spPr>
            <p:txBody>
              <a:bodyPr/>
              <a:lstStyle/>
              <a:p>
                <a:endParaRPr lang="en-US"/>
              </a:p>
            </p:txBody>
          </p:sp>
          <p:grpSp>
            <p:nvGrpSpPr>
              <p:cNvPr id="8180" name="Group 111"/>
              <p:cNvGrpSpPr>
                <a:grpSpLocks/>
              </p:cNvGrpSpPr>
              <p:nvPr/>
            </p:nvGrpSpPr>
            <p:grpSpPr bwMode="auto">
              <a:xfrm>
                <a:off x="1181" y="1421"/>
                <a:ext cx="349" cy="309"/>
                <a:chOff x="1181" y="1421"/>
                <a:chExt cx="349" cy="309"/>
              </a:xfrm>
            </p:grpSpPr>
            <p:grpSp>
              <p:nvGrpSpPr>
                <p:cNvPr id="64512" name="Group 112"/>
                <p:cNvGrpSpPr>
                  <a:grpSpLocks/>
                </p:cNvGrpSpPr>
                <p:nvPr/>
              </p:nvGrpSpPr>
              <p:grpSpPr bwMode="auto">
                <a:xfrm>
                  <a:off x="1369" y="1569"/>
                  <a:ext cx="161" cy="123"/>
                  <a:chOff x="1369" y="1569"/>
                  <a:chExt cx="161" cy="123"/>
                </a:xfrm>
              </p:grpSpPr>
              <p:grpSp>
                <p:nvGrpSpPr>
                  <p:cNvPr id="64530" name="Group 113"/>
                  <p:cNvGrpSpPr>
                    <a:grpSpLocks/>
                  </p:cNvGrpSpPr>
                  <p:nvPr/>
                </p:nvGrpSpPr>
                <p:grpSpPr bwMode="auto">
                  <a:xfrm>
                    <a:off x="1369" y="1580"/>
                    <a:ext cx="83" cy="80"/>
                    <a:chOff x="1369" y="1580"/>
                    <a:chExt cx="83" cy="80"/>
                  </a:xfrm>
                </p:grpSpPr>
                <p:sp>
                  <p:nvSpPr>
                    <p:cNvPr id="64533" name="Freeform 114"/>
                    <p:cNvSpPr>
                      <a:spLocks/>
                    </p:cNvSpPr>
                    <p:nvPr/>
                  </p:nvSpPr>
                  <p:spPr bwMode="auto">
                    <a:xfrm>
                      <a:off x="1369" y="1580"/>
                      <a:ext cx="73" cy="80"/>
                    </a:xfrm>
                    <a:custGeom>
                      <a:avLst/>
                      <a:gdLst>
                        <a:gd name="T0" fmla="*/ 0 w 73"/>
                        <a:gd name="T1" fmla="*/ 20 h 80"/>
                        <a:gd name="T2" fmla="*/ 51 w 73"/>
                        <a:gd name="T3" fmla="*/ 0 h 80"/>
                        <a:gd name="T4" fmla="*/ 72 w 73"/>
                        <a:gd name="T5" fmla="*/ 59 h 80"/>
                        <a:gd name="T6" fmla="*/ 31 w 73"/>
                        <a:gd name="T7" fmla="*/ 79 h 80"/>
                        <a:gd name="T8" fmla="*/ 0 w 73"/>
                        <a:gd name="T9" fmla="*/ 20 h 80"/>
                        <a:gd name="T10" fmla="*/ 0 60000 65536"/>
                        <a:gd name="T11" fmla="*/ 0 60000 65536"/>
                        <a:gd name="T12" fmla="*/ 0 60000 65536"/>
                        <a:gd name="T13" fmla="*/ 0 60000 65536"/>
                        <a:gd name="T14" fmla="*/ 0 60000 65536"/>
                        <a:gd name="T15" fmla="*/ 0 w 73"/>
                        <a:gd name="T16" fmla="*/ 0 h 80"/>
                        <a:gd name="T17" fmla="*/ 73 w 73"/>
                        <a:gd name="T18" fmla="*/ 80 h 80"/>
                      </a:gdLst>
                      <a:ahLst/>
                      <a:cxnLst>
                        <a:cxn ang="T10">
                          <a:pos x="T0" y="T1"/>
                        </a:cxn>
                        <a:cxn ang="T11">
                          <a:pos x="T2" y="T3"/>
                        </a:cxn>
                        <a:cxn ang="T12">
                          <a:pos x="T4" y="T5"/>
                        </a:cxn>
                        <a:cxn ang="T13">
                          <a:pos x="T6" y="T7"/>
                        </a:cxn>
                        <a:cxn ang="T14">
                          <a:pos x="T8" y="T9"/>
                        </a:cxn>
                      </a:cxnLst>
                      <a:rect l="T15" t="T16" r="T17" b="T18"/>
                      <a:pathLst>
                        <a:path w="73" h="80">
                          <a:moveTo>
                            <a:pt x="0" y="20"/>
                          </a:moveTo>
                          <a:lnTo>
                            <a:pt x="51" y="0"/>
                          </a:lnTo>
                          <a:lnTo>
                            <a:pt x="72" y="59"/>
                          </a:lnTo>
                          <a:lnTo>
                            <a:pt x="31" y="79"/>
                          </a:lnTo>
                          <a:lnTo>
                            <a:pt x="0" y="20"/>
                          </a:lnTo>
                        </a:path>
                      </a:pathLst>
                    </a:custGeom>
                    <a:solidFill>
                      <a:srgbClr val="FFFFFF"/>
                    </a:solidFill>
                    <a:ln w="12700" cap="rnd" cmpd="sng">
                      <a:noFill/>
                      <a:prstDash val="solid"/>
                      <a:round/>
                      <a:headEnd type="none" w="med" len="med"/>
                      <a:tailEnd type="none" w="med" len="med"/>
                    </a:ln>
                  </p:spPr>
                  <p:txBody>
                    <a:bodyPr/>
                    <a:lstStyle/>
                    <a:p>
                      <a:endParaRPr lang="en-US"/>
                    </a:p>
                  </p:txBody>
                </p:sp>
                <p:sp>
                  <p:nvSpPr>
                    <p:cNvPr id="64534" name="Oval 115"/>
                    <p:cNvSpPr>
                      <a:spLocks noChangeArrowheads="1"/>
                    </p:cNvSpPr>
                    <p:nvPr/>
                  </p:nvSpPr>
                  <p:spPr bwMode="auto">
                    <a:xfrm>
                      <a:off x="1380" y="1591"/>
                      <a:ext cx="72" cy="68"/>
                    </a:xfrm>
                    <a:prstGeom prst="ellipse">
                      <a:avLst/>
                    </a:prstGeom>
                    <a:solidFill>
                      <a:srgbClr val="F9F9F9"/>
                    </a:solidFill>
                    <a:ln w="12700">
                      <a:noFill/>
                      <a:round/>
                      <a:headEnd/>
                      <a:tailEnd/>
                    </a:ln>
                  </p:spPr>
                  <p:txBody>
                    <a:bodyPr wrap="none" anchor="ctr"/>
                    <a:lstStyle/>
                    <a:p>
                      <a:endParaRPr lang="en-US"/>
                    </a:p>
                  </p:txBody>
                </p:sp>
                <p:sp>
                  <p:nvSpPr>
                    <p:cNvPr id="64535" name="Freeform 116"/>
                    <p:cNvSpPr>
                      <a:spLocks/>
                    </p:cNvSpPr>
                    <p:nvPr/>
                  </p:nvSpPr>
                  <p:spPr bwMode="auto">
                    <a:xfrm>
                      <a:off x="1380" y="1591"/>
                      <a:ext cx="62" cy="58"/>
                    </a:xfrm>
                    <a:custGeom>
                      <a:avLst/>
                      <a:gdLst>
                        <a:gd name="T0" fmla="*/ 0 w 62"/>
                        <a:gd name="T1" fmla="*/ 38 h 58"/>
                        <a:gd name="T2" fmla="*/ 0 w 62"/>
                        <a:gd name="T3" fmla="*/ 38 h 58"/>
                        <a:gd name="T4" fmla="*/ 0 w 62"/>
                        <a:gd name="T5" fmla="*/ 28 h 58"/>
                        <a:gd name="T6" fmla="*/ 0 w 62"/>
                        <a:gd name="T7" fmla="*/ 19 h 58"/>
                        <a:gd name="T8" fmla="*/ 10 w 62"/>
                        <a:gd name="T9" fmla="*/ 19 h 58"/>
                        <a:gd name="T10" fmla="*/ 10 w 62"/>
                        <a:gd name="T11" fmla="*/ 9 h 58"/>
                        <a:gd name="T12" fmla="*/ 21 w 62"/>
                        <a:gd name="T13" fmla="*/ 9 h 58"/>
                        <a:gd name="T14" fmla="*/ 21 w 62"/>
                        <a:gd name="T15" fmla="*/ 0 h 58"/>
                        <a:gd name="T16" fmla="*/ 31 w 62"/>
                        <a:gd name="T17" fmla="*/ 0 h 58"/>
                        <a:gd name="T18" fmla="*/ 40 w 62"/>
                        <a:gd name="T19" fmla="*/ 9 h 58"/>
                        <a:gd name="T20" fmla="*/ 50 w 62"/>
                        <a:gd name="T21" fmla="*/ 9 h 58"/>
                        <a:gd name="T22" fmla="*/ 50 w 62"/>
                        <a:gd name="T23" fmla="*/ 19 h 58"/>
                        <a:gd name="T24" fmla="*/ 61 w 62"/>
                        <a:gd name="T25" fmla="*/ 28 h 58"/>
                        <a:gd name="T26" fmla="*/ 61 w 62"/>
                        <a:gd name="T27" fmla="*/ 38 h 58"/>
                        <a:gd name="T28" fmla="*/ 50 w 62"/>
                        <a:gd name="T29" fmla="*/ 38 h 58"/>
                        <a:gd name="T30" fmla="*/ 50 w 62"/>
                        <a:gd name="T31" fmla="*/ 48 h 58"/>
                        <a:gd name="T32" fmla="*/ 50 w 62"/>
                        <a:gd name="T33" fmla="*/ 57 h 58"/>
                        <a:gd name="T34" fmla="*/ 40 w 62"/>
                        <a:gd name="T35" fmla="*/ 57 h 58"/>
                        <a:gd name="T36" fmla="*/ 31 w 62"/>
                        <a:gd name="T37" fmla="*/ 57 h 58"/>
                        <a:gd name="T38" fmla="*/ 21 w 62"/>
                        <a:gd name="T39" fmla="*/ 57 h 58"/>
                        <a:gd name="T40" fmla="*/ 10 w 62"/>
                        <a:gd name="T41" fmla="*/ 57 h 58"/>
                        <a:gd name="T42" fmla="*/ 10 w 62"/>
                        <a:gd name="T43" fmla="*/ 48 h 58"/>
                        <a:gd name="T44" fmla="*/ 0 w 62"/>
                        <a:gd name="T45" fmla="*/ 38 h 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2"/>
                        <a:gd name="T70" fmla="*/ 0 h 58"/>
                        <a:gd name="T71" fmla="*/ 62 w 62"/>
                        <a:gd name="T72" fmla="*/ 58 h 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2" h="58">
                          <a:moveTo>
                            <a:pt x="0" y="38"/>
                          </a:moveTo>
                          <a:lnTo>
                            <a:pt x="0" y="38"/>
                          </a:lnTo>
                          <a:lnTo>
                            <a:pt x="0" y="28"/>
                          </a:lnTo>
                          <a:lnTo>
                            <a:pt x="0" y="19"/>
                          </a:lnTo>
                          <a:lnTo>
                            <a:pt x="10" y="19"/>
                          </a:lnTo>
                          <a:lnTo>
                            <a:pt x="10" y="9"/>
                          </a:lnTo>
                          <a:lnTo>
                            <a:pt x="21" y="9"/>
                          </a:lnTo>
                          <a:lnTo>
                            <a:pt x="21" y="0"/>
                          </a:lnTo>
                          <a:lnTo>
                            <a:pt x="31" y="0"/>
                          </a:lnTo>
                          <a:lnTo>
                            <a:pt x="40" y="9"/>
                          </a:lnTo>
                          <a:lnTo>
                            <a:pt x="50" y="9"/>
                          </a:lnTo>
                          <a:lnTo>
                            <a:pt x="50" y="19"/>
                          </a:lnTo>
                          <a:lnTo>
                            <a:pt x="61" y="28"/>
                          </a:lnTo>
                          <a:lnTo>
                            <a:pt x="61" y="38"/>
                          </a:lnTo>
                          <a:lnTo>
                            <a:pt x="50" y="38"/>
                          </a:lnTo>
                          <a:lnTo>
                            <a:pt x="50" y="48"/>
                          </a:lnTo>
                          <a:lnTo>
                            <a:pt x="50" y="57"/>
                          </a:lnTo>
                          <a:lnTo>
                            <a:pt x="40" y="57"/>
                          </a:lnTo>
                          <a:lnTo>
                            <a:pt x="31" y="57"/>
                          </a:lnTo>
                          <a:lnTo>
                            <a:pt x="21" y="57"/>
                          </a:lnTo>
                          <a:lnTo>
                            <a:pt x="10" y="57"/>
                          </a:lnTo>
                          <a:lnTo>
                            <a:pt x="10" y="48"/>
                          </a:lnTo>
                          <a:lnTo>
                            <a:pt x="0" y="38"/>
                          </a:lnTo>
                        </a:path>
                      </a:pathLst>
                    </a:custGeom>
                    <a:solidFill>
                      <a:srgbClr val="F9F9F9"/>
                    </a:solidFill>
                    <a:ln w="12700" cap="rnd" cmpd="sng">
                      <a:noFill/>
                      <a:prstDash val="solid"/>
                      <a:round/>
                      <a:headEnd type="none" w="med" len="med"/>
                      <a:tailEnd type="none" w="med" len="med"/>
                    </a:ln>
                  </p:spPr>
                  <p:txBody>
                    <a:bodyPr/>
                    <a:lstStyle/>
                    <a:p>
                      <a:endParaRPr lang="en-US"/>
                    </a:p>
                  </p:txBody>
                </p:sp>
                <p:sp>
                  <p:nvSpPr>
                    <p:cNvPr id="64536" name="Oval 117"/>
                    <p:cNvSpPr>
                      <a:spLocks noChangeArrowheads="1"/>
                    </p:cNvSpPr>
                    <p:nvPr/>
                  </p:nvSpPr>
                  <p:spPr bwMode="auto">
                    <a:xfrm>
                      <a:off x="1380" y="1601"/>
                      <a:ext cx="72" cy="58"/>
                    </a:xfrm>
                    <a:prstGeom prst="ellipse">
                      <a:avLst/>
                    </a:prstGeom>
                    <a:solidFill>
                      <a:srgbClr val="F3F3F3"/>
                    </a:solidFill>
                    <a:ln w="12700">
                      <a:noFill/>
                      <a:round/>
                      <a:headEnd/>
                      <a:tailEnd/>
                    </a:ln>
                  </p:spPr>
                  <p:txBody>
                    <a:bodyPr wrap="none" anchor="ctr"/>
                    <a:lstStyle/>
                    <a:p>
                      <a:endParaRPr lang="en-US"/>
                    </a:p>
                  </p:txBody>
                </p:sp>
                <p:sp>
                  <p:nvSpPr>
                    <p:cNvPr id="64537" name="Freeform 118"/>
                    <p:cNvSpPr>
                      <a:spLocks/>
                    </p:cNvSpPr>
                    <p:nvPr/>
                  </p:nvSpPr>
                  <p:spPr bwMode="auto">
                    <a:xfrm>
                      <a:off x="1380" y="1601"/>
                      <a:ext cx="62" cy="48"/>
                    </a:xfrm>
                    <a:custGeom>
                      <a:avLst/>
                      <a:gdLst>
                        <a:gd name="T0" fmla="*/ 0 w 62"/>
                        <a:gd name="T1" fmla="*/ 28 h 48"/>
                        <a:gd name="T2" fmla="*/ 0 w 62"/>
                        <a:gd name="T3" fmla="*/ 28 h 48"/>
                        <a:gd name="T4" fmla="*/ 0 w 62"/>
                        <a:gd name="T5" fmla="*/ 19 h 48"/>
                        <a:gd name="T6" fmla="*/ 0 w 62"/>
                        <a:gd name="T7" fmla="*/ 10 h 48"/>
                        <a:gd name="T8" fmla="*/ 10 w 62"/>
                        <a:gd name="T9" fmla="*/ 10 h 48"/>
                        <a:gd name="T10" fmla="*/ 10 w 62"/>
                        <a:gd name="T11" fmla="*/ 0 h 48"/>
                        <a:gd name="T12" fmla="*/ 21 w 62"/>
                        <a:gd name="T13" fmla="*/ 0 h 48"/>
                        <a:gd name="T14" fmla="*/ 31 w 62"/>
                        <a:gd name="T15" fmla="*/ 0 h 48"/>
                        <a:gd name="T16" fmla="*/ 40 w 62"/>
                        <a:gd name="T17" fmla="*/ 0 h 48"/>
                        <a:gd name="T18" fmla="*/ 50 w 62"/>
                        <a:gd name="T19" fmla="*/ 0 h 48"/>
                        <a:gd name="T20" fmla="*/ 50 w 62"/>
                        <a:gd name="T21" fmla="*/ 10 h 48"/>
                        <a:gd name="T22" fmla="*/ 50 w 62"/>
                        <a:gd name="T23" fmla="*/ 19 h 48"/>
                        <a:gd name="T24" fmla="*/ 61 w 62"/>
                        <a:gd name="T25" fmla="*/ 19 h 48"/>
                        <a:gd name="T26" fmla="*/ 61 w 62"/>
                        <a:gd name="T27" fmla="*/ 28 h 48"/>
                        <a:gd name="T28" fmla="*/ 50 w 62"/>
                        <a:gd name="T29" fmla="*/ 28 h 48"/>
                        <a:gd name="T30" fmla="*/ 50 w 62"/>
                        <a:gd name="T31" fmla="*/ 38 h 48"/>
                        <a:gd name="T32" fmla="*/ 40 w 62"/>
                        <a:gd name="T33" fmla="*/ 38 h 48"/>
                        <a:gd name="T34" fmla="*/ 40 w 62"/>
                        <a:gd name="T35" fmla="*/ 47 h 48"/>
                        <a:gd name="T36" fmla="*/ 31 w 62"/>
                        <a:gd name="T37" fmla="*/ 47 h 48"/>
                        <a:gd name="T38" fmla="*/ 21 w 62"/>
                        <a:gd name="T39" fmla="*/ 47 h 48"/>
                        <a:gd name="T40" fmla="*/ 10 w 62"/>
                        <a:gd name="T41" fmla="*/ 47 h 48"/>
                        <a:gd name="T42" fmla="*/ 10 w 62"/>
                        <a:gd name="T43" fmla="*/ 38 h 48"/>
                        <a:gd name="T44" fmla="*/ 0 w 62"/>
                        <a:gd name="T45" fmla="*/ 38 h 48"/>
                        <a:gd name="T46" fmla="*/ 0 w 62"/>
                        <a:gd name="T47" fmla="*/ 28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48"/>
                        <a:gd name="T74" fmla="*/ 62 w 62"/>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48">
                          <a:moveTo>
                            <a:pt x="0" y="28"/>
                          </a:moveTo>
                          <a:lnTo>
                            <a:pt x="0" y="28"/>
                          </a:lnTo>
                          <a:lnTo>
                            <a:pt x="0" y="19"/>
                          </a:lnTo>
                          <a:lnTo>
                            <a:pt x="0" y="10"/>
                          </a:lnTo>
                          <a:lnTo>
                            <a:pt x="10" y="10"/>
                          </a:lnTo>
                          <a:lnTo>
                            <a:pt x="10" y="0"/>
                          </a:lnTo>
                          <a:lnTo>
                            <a:pt x="21" y="0"/>
                          </a:lnTo>
                          <a:lnTo>
                            <a:pt x="31" y="0"/>
                          </a:lnTo>
                          <a:lnTo>
                            <a:pt x="40" y="0"/>
                          </a:lnTo>
                          <a:lnTo>
                            <a:pt x="50" y="0"/>
                          </a:lnTo>
                          <a:lnTo>
                            <a:pt x="50" y="10"/>
                          </a:lnTo>
                          <a:lnTo>
                            <a:pt x="50" y="19"/>
                          </a:lnTo>
                          <a:lnTo>
                            <a:pt x="61" y="19"/>
                          </a:lnTo>
                          <a:lnTo>
                            <a:pt x="61" y="28"/>
                          </a:lnTo>
                          <a:lnTo>
                            <a:pt x="50" y="28"/>
                          </a:lnTo>
                          <a:lnTo>
                            <a:pt x="50" y="38"/>
                          </a:lnTo>
                          <a:lnTo>
                            <a:pt x="40" y="38"/>
                          </a:lnTo>
                          <a:lnTo>
                            <a:pt x="40" y="47"/>
                          </a:lnTo>
                          <a:lnTo>
                            <a:pt x="31" y="47"/>
                          </a:lnTo>
                          <a:lnTo>
                            <a:pt x="21" y="47"/>
                          </a:lnTo>
                          <a:lnTo>
                            <a:pt x="10" y="47"/>
                          </a:lnTo>
                          <a:lnTo>
                            <a:pt x="10" y="38"/>
                          </a:lnTo>
                          <a:lnTo>
                            <a:pt x="0" y="38"/>
                          </a:lnTo>
                          <a:lnTo>
                            <a:pt x="0" y="28"/>
                          </a:lnTo>
                        </a:path>
                      </a:pathLst>
                    </a:custGeom>
                    <a:solidFill>
                      <a:srgbClr val="F3F3F3"/>
                    </a:solidFill>
                    <a:ln w="12700" cap="rnd" cmpd="sng">
                      <a:noFill/>
                      <a:prstDash val="solid"/>
                      <a:round/>
                      <a:headEnd type="none" w="med" len="med"/>
                      <a:tailEnd type="none" w="med" len="med"/>
                    </a:ln>
                  </p:spPr>
                  <p:txBody>
                    <a:bodyPr/>
                    <a:lstStyle/>
                    <a:p>
                      <a:endParaRPr lang="en-US"/>
                    </a:p>
                  </p:txBody>
                </p:sp>
                <p:sp>
                  <p:nvSpPr>
                    <p:cNvPr id="64538" name="Oval 119"/>
                    <p:cNvSpPr>
                      <a:spLocks noChangeArrowheads="1"/>
                    </p:cNvSpPr>
                    <p:nvPr/>
                  </p:nvSpPr>
                  <p:spPr bwMode="auto">
                    <a:xfrm>
                      <a:off x="1380" y="1601"/>
                      <a:ext cx="61" cy="58"/>
                    </a:xfrm>
                    <a:prstGeom prst="ellipse">
                      <a:avLst/>
                    </a:prstGeom>
                    <a:solidFill>
                      <a:srgbClr val="ECECEC"/>
                    </a:solidFill>
                    <a:ln w="12700">
                      <a:noFill/>
                      <a:round/>
                      <a:headEnd/>
                      <a:tailEnd/>
                    </a:ln>
                  </p:spPr>
                  <p:txBody>
                    <a:bodyPr wrap="none" anchor="ctr"/>
                    <a:lstStyle/>
                    <a:p>
                      <a:endParaRPr lang="en-US"/>
                    </a:p>
                  </p:txBody>
                </p:sp>
                <p:sp>
                  <p:nvSpPr>
                    <p:cNvPr id="64539" name="Freeform 120"/>
                    <p:cNvSpPr>
                      <a:spLocks/>
                    </p:cNvSpPr>
                    <p:nvPr/>
                  </p:nvSpPr>
                  <p:spPr bwMode="auto">
                    <a:xfrm>
                      <a:off x="1380" y="1601"/>
                      <a:ext cx="50" cy="48"/>
                    </a:xfrm>
                    <a:custGeom>
                      <a:avLst/>
                      <a:gdLst>
                        <a:gd name="T0" fmla="*/ 0 w 50"/>
                        <a:gd name="T1" fmla="*/ 28 h 48"/>
                        <a:gd name="T2" fmla="*/ 0 w 50"/>
                        <a:gd name="T3" fmla="*/ 28 h 48"/>
                        <a:gd name="T4" fmla="*/ 0 w 50"/>
                        <a:gd name="T5" fmla="*/ 19 h 48"/>
                        <a:gd name="T6" fmla="*/ 0 w 50"/>
                        <a:gd name="T7" fmla="*/ 10 h 48"/>
                        <a:gd name="T8" fmla="*/ 10 w 50"/>
                        <a:gd name="T9" fmla="*/ 10 h 48"/>
                        <a:gd name="T10" fmla="*/ 10 w 50"/>
                        <a:gd name="T11" fmla="*/ 0 h 48"/>
                        <a:gd name="T12" fmla="*/ 20 w 50"/>
                        <a:gd name="T13" fmla="*/ 0 h 48"/>
                        <a:gd name="T14" fmla="*/ 30 w 50"/>
                        <a:gd name="T15" fmla="*/ 0 h 48"/>
                        <a:gd name="T16" fmla="*/ 39 w 50"/>
                        <a:gd name="T17" fmla="*/ 0 h 48"/>
                        <a:gd name="T18" fmla="*/ 49 w 50"/>
                        <a:gd name="T19" fmla="*/ 0 h 48"/>
                        <a:gd name="T20" fmla="*/ 49 w 50"/>
                        <a:gd name="T21" fmla="*/ 10 h 48"/>
                        <a:gd name="T22" fmla="*/ 49 w 50"/>
                        <a:gd name="T23" fmla="*/ 19 h 48"/>
                        <a:gd name="T24" fmla="*/ 49 w 50"/>
                        <a:gd name="T25" fmla="*/ 28 h 48"/>
                        <a:gd name="T26" fmla="*/ 49 w 50"/>
                        <a:gd name="T27" fmla="*/ 38 h 48"/>
                        <a:gd name="T28" fmla="*/ 39 w 50"/>
                        <a:gd name="T29" fmla="*/ 38 h 48"/>
                        <a:gd name="T30" fmla="*/ 39 w 50"/>
                        <a:gd name="T31" fmla="*/ 47 h 48"/>
                        <a:gd name="T32" fmla="*/ 30 w 50"/>
                        <a:gd name="T33" fmla="*/ 47 h 48"/>
                        <a:gd name="T34" fmla="*/ 20 w 50"/>
                        <a:gd name="T35" fmla="*/ 47 h 48"/>
                        <a:gd name="T36" fmla="*/ 10 w 50"/>
                        <a:gd name="T37" fmla="*/ 47 h 48"/>
                        <a:gd name="T38" fmla="*/ 10 w 50"/>
                        <a:gd name="T39" fmla="*/ 38 h 48"/>
                        <a:gd name="T40" fmla="*/ 0 w 50"/>
                        <a:gd name="T41" fmla="*/ 28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48"/>
                        <a:gd name="T65" fmla="*/ 50 w 50"/>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48">
                          <a:moveTo>
                            <a:pt x="0" y="28"/>
                          </a:moveTo>
                          <a:lnTo>
                            <a:pt x="0" y="28"/>
                          </a:lnTo>
                          <a:lnTo>
                            <a:pt x="0" y="19"/>
                          </a:lnTo>
                          <a:lnTo>
                            <a:pt x="0" y="10"/>
                          </a:lnTo>
                          <a:lnTo>
                            <a:pt x="10" y="10"/>
                          </a:lnTo>
                          <a:lnTo>
                            <a:pt x="10" y="0"/>
                          </a:lnTo>
                          <a:lnTo>
                            <a:pt x="20" y="0"/>
                          </a:lnTo>
                          <a:lnTo>
                            <a:pt x="30" y="0"/>
                          </a:lnTo>
                          <a:lnTo>
                            <a:pt x="39" y="0"/>
                          </a:lnTo>
                          <a:lnTo>
                            <a:pt x="49" y="0"/>
                          </a:lnTo>
                          <a:lnTo>
                            <a:pt x="49" y="10"/>
                          </a:lnTo>
                          <a:lnTo>
                            <a:pt x="49" y="19"/>
                          </a:lnTo>
                          <a:lnTo>
                            <a:pt x="49" y="28"/>
                          </a:lnTo>
                          <a:lnTo>
                            <a:pt x="49" y="38"/>
                          </a:lnTo>
                          <a:lnTo>
                            <a:pt x="39" y="38"/>
                          </a:lnTo>
                          <a:lnTo>
                            <a:pt x="39" y="47"/>
                          </a:lnTo>
                          <a:lnTo>
                            <a:pt x="30" y="47"/>
                          </a:lnTo>
                          <a:lnTo>
                            <a:pt x="20" y="47"/>
                          </a:lnTo>
                          <a:lnTo>
                            <a:pt x="10" y="47"/>
                          </a:lnTo>
                          <a:lnTo>
                            <a:pt x="10" y="38"/>
                          </a:lnTo>
                          <a:lnTo>
                            <a:pt x="0" y="28"/>
                          </a:lnTo>
                        </a:path>
                      </a:pathLst>
                    </a:custGeom>
                    <a:solidFill>
                      <a:srgbClr val="ECECEC"/>
                    </a:solidFill>
                    <a:ln w="12700" cap="rnd" cmpd="sng">
                      <a:noFill/>
                      <a:prstDash val="solid"/>
                      <a:round/>
                      <a:headEnd type="none" w="med" len="med"/>
                      <a:tailEnd type="none" w="med" len="med"/>
                    </a:ln>
                  </p:spPr>
                  <p:txBody>
                    <a:bodyPr/>
                    <a:lstStyle/>
                    <a:p>
                      <a:endParaRPr lang="en-US"/>
                    </a:p>
                  </p:txBody>
                </p:sp>
                <p:sp>
                  <p:nvSpPr>
                    <p:cNvPr id="64540" name="Oval 121"/>
                    <p:cNvSpPr>
                      <a:spLocks noChangeArrowheads="1"/>
                    </p:cNvSpPr>
                    <p:nvPr/>
                  </p:nvSpPr>
                  <p:spPr bwMode="auto">
                    <a:xfrm>
                      <a:off x="1380" y="1601"/>
                      <a:ext cx="61" cy="58"/>
                    </a:xfrm>
                    <a:prstGeom prst="ellipse">
                      <a:avLst/>
                    </a:prstGeom>
                    <a:solidFill>
                      <a:srgbClr val="E6E6E6"/>
                    </a:solidFill>
                    <a:ln w="12700">
                      <a:noFill/>
                      <a:round/>
                      <a:headEnd/>
                      <a:tailEnd/>
                    </a:ln>
                  </p:spPr>
                  <p:txBody>
                    <a:bodyPr wrap="none" anchor="ctr"/>
                    <a:lstStyle/>
                    <a:p>
                      <a:endParaRPr lang="en-US"/>
                    </a:p>
                  </p:txBody>
                </p:sp>
                <p:sp>
                  <p:nvSpPr>
                    <p:cNvPr id="64541" name="Freeform 122"/>
                    <p:cNvSpPr>
                      <a:spLocks/>
                    </p:cNvSpPr>
                    <p:nvPr/>
                  </p:nvSpPr>
                  <p:spPr bwMode="auto">
                    <a:xfrm>
                      <a:off x="1380" y="1601"/>
                      <a:ext cx="50" cy="48"/>
                    </a:xfrm>
                    <a:custGeom>
                      <a:avLst/>
                      <a:gdLst>
                        <a:gd name="T0" fmla="*/ 0 w 50"/>
                        <a:gd name="T1" fmla="*/ 28 h 48"/>
                        <a:gd name="T2" fmla="*/ 0 w 50"/>
                        <a:gd name="T3" fmla="*/ 28 h 48"/>
                        <a:gd name="T4" fmla="*/ 0 w 50"/>
                        <a:gd name="T5" fmla="*/ 19 h 48"/>
                        <a:gd name="T6" fmla="*/ 0 w 50"/>
                        <a:gd name="T7" fmla="*/ 10 h 48"/>
                        <a:gd name="T8" fmla="*/ 10 w 50"/>
                        <a:gd name="T9" fmla="*/ 10 h 48"/>
                        <a:gd name="T10" fmla="*/ 10 w 50"/>
                        <a:gd name="T11" fmla="*/ 0 h 48"/>
                        <a:gd name="T12" fmla="*/ 20 w 50"/>
                        <a:gd name="T13" fmla="*/ 0 h 48"/>
                        <a:gd name="T14" fmla="*/ 30 w 50"/>
                        <a:gd name="T15" fmla="*/ 0 h 48"/>
                        <a:gd name="T16" fmla="*/ 39 w 50"/>
                        <a:gd name="T17" fmla="*/ 0 h 48"/>
                        <a:gd name="T18" fmla="*/ 49 w 50"/>
                        <a:gd name="T19" fmla="*/ 0 h 48"/>
                        <a:gd name="T20" fmla="*/ 49 w 50"/>
                        <a:gd name="T21" fmla="*/ 10 h 48"/>
                        <a:gd name="T22" fmla="*/ 49 w 50"/>
                        <a:gd name="T23" fmla="*/ 19 h 48"/>
                        <a:gd name="T24" fmla="*/ 49 w 50"/>
                        <a:gd name="T25" fmla="*/ 28 h 48"/>
                        <a:gd name="T26" fmla="*/ 49 w 50"/>
                        <a:gd name="T27" fmla="*/ 38 h 48"/>
                        <a:gd name="T28" fmla="*/ 39 w 50"/>
                        <a:gd name="T29" fmla="*/ 38 h 48"/>
                        <a:gd name="T30" fmla="*/ 39 w 50"/>
                        <a:gd name="T31" fmla="*/ 47 h 48"/>
                        <a:gd name="T32" fmla="*/ 30 w 50"/>
                        <a:gd name="T33" fmla="*/ 47 h 48"/>
                        <a:gd name="T34" fmla="*/ 20 w 50"/>
                        <a:gd name="T35" fmla="*/ 47 h 48"/>
                        <a:gd name="T36" fmla="*/ 10 w 50"/>
                        <a:gd name="T37" fmla="*/ 47 h 48"/>
                        <a:gd name="T38" fmla="*/ 10 w 50"/>
                        <a:gd name="T39" fmla="*/ 38 h 48"/>
                        <a:gd name="T40" fmla="*/ 0 w 50"/>
                        <a:gd name="T41" fmla="*/ 28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48"/>
                        <a:gd name="T65" fmla="*/ 50 w 50"/>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48">
                          <a:moveTo>
                            <a:pt x="0" y="28"/>
                          </a:moveTo>
                          <a:lnTo>
                            <a:pt x="0" y="28"/>
                          </a:lnTo>
                          <a:lnTo>
                            <a:pt x="0" y="19"/>
                          </a:lnTo>
                          <a:lnTo>
                            <a:pt x="0" y="10"/>
                          </a:lnTo>
                          <a:lnTo>
                            <a:pt x="10" y="10"/>
                          </a:lnTo>
                          <a:lnTo>
                            <a:pt x="10" y="0"/>
                          </a:lnTo>
                          <a:lnTo>
                            <a:pt x="20" y="0"/>
                          </a:lnTo>
                          <a:lnTo>
                            <a:pt x="30" y="0"/>
                          </a:lnTo>
                          <a:lnTo>
                            <a:pt x="39" y="0"/>
                          </a:lnTo>
                          <a:lnTo>
                            <a:pt x="49" y="0"/>
                          </a:lnTo>
                          <a:lnTo>
                            <a:pt x="49" y="10"/>
                          </a:lnTo>
                          <a:lnTo>
                            <a:pt x="49" y="19"/>
                          </a:lnTo>
                          <a:lnTo>
                            <a:pt x="49" y="28"/>
                          </a:lnTo>
                          <a:lnTo>
                            <a:pt x="49" y="38"/>
                          </a:lnTo>
                          <a:lnTo>
                            <a:pt x="39" y="38"/>
                          </a:lnTo>
                          <a:lnTo>
                            <a:pt x="39" y="47"/>
                          </a:lnTo>
                          <a:lnTo>
                            <a:pt x="30" y="47"/>
                          </a:lnTo>
                          <a:lnTo>
                            <a:pt x="20" y="47"/>
                          </a:lnTo>
                          <a:lnTo>
                            <a:pt x="10" y="47"/>
                          </a:lnTo>
                          <a:lnTo>
                            <a:pt x="10" y="38"/>
                          </a:lnTo>
                          <a:lnTo>
                            <a:pt x="0" y="28"/>
                          </a:lnTo>
                        </a:path>
                      </a:pathLst>
                    </a:custGeom>
                    <a:solidFill>
                      <a:srgbClr val="E6E6E6"/>
                    </a:solidFill>
                    <a:ln w="12700" cap="rnd" cmpd="sng">
                      <a:noFill/>
                      <a:prstDash val="solid"/>
                      <a:round/>
                      <a:headEnd type="none" w="med" len="med"/>
                      <a:tailEnd type="none" w="med" len="med"/>
                    </a:ln>
                  </p:spPr>
                  <p:txBody>
                    <a:bodyPr/>
                    <a:lstStyle/>
                    <a:p>
                      <a:endParaRPr lang="en-US"/>
                    </a:p>
                  </p:txBody>
                </p:sp>
                <p:sp>
                  <p:nvSpPr>
                    <p:cNvPr id="64542" name="Oval 123"/>
                    <p:cNvSpPr>
                      <a:spLocks noChangeArrowheads="1"/>
                    </p:cNvSpPr>
                    <p:nvPr/>
                  </p:nvSpPr>
                  <p:spPr bwMode="auto">
                    <a:xfrm>
                      <a:off x="1380" y="1601"/>
                      <a:ext cx="61" cy="58"/>
                    </a:xfrm>
                    <a:prstGeom prst="ellipse">
                      <a:avLst/>
                    </a:prstGeom>
                    <a:solidFill>
                      <a:srgbClr val="DFDFDF"/>
                    </a:solidFill>
                    <a:ln w="12700">
                      <a:noFill/>
                      <a:round/>
                      <a:headEnd/>
                      <a:tailEnd/>
                    </a:ln>
                  </p:spPr>
                  <p:txBody>
                    <a:bodyPr wrap="none" anchor="ctr"/>
                    <a:lstStyle/>
                    <a:p>
                      <a:endParaRPr lang="en-US"/>
                    </a:p>
                  </p:txBody>
                </p:sp>
                <p:sp>
                  <p:nvSpPr>
                    <p:cNvPr id="64543" name="Freeform 124"/>
                    <p:cNvSpPr>
                      <a:spLocks/>
                    </p:cNvSpPr>
                    <p:nvPr/>
                  </p:nvSpPr>
                  <p:spPr bwMode="auto">
                    <a:xfrm>
                      <a:off x="1380" y="1601"/>
                      <a:ext cx="50" cy="48"/>
                    </a:xfrm>
                    <a:custGeom>
                      <a:avLst/>
                      <a:gdLst>
                        <a:gd name="T0" fmla="*/ 10 w 50"/>
                        <a:gd name="T1" fmla="*/ 28 h 48"/>
                        <a:gd name="T2" fmla="*/ 10 w 50"/>
                        <a:gd name="T3" fmla="*/ 28 h 48"/>
                        <a:gd name="T4" fmla="*/ 0 w 50"/>
                        <a:gd name="T5" fmla="*/ 28 h 48"/>
                        <a:gd name="T6" fmla="*/ 0 w 50"/>
                        <a:gd name="T7" fmla="*/ 19 h 48"/>
                        <a:gd name="T8" fmla="*/ 0 w 50"/>
                        <a:gd name="T9" fmla="*/ 10 h 48"/>
                        <a:gd name="T10" fmla="*/ 10 w 50"/>
                        <a:gd name="T11" fmla="*/ 10 h 48"/>
                        <a:gd name="T12" fmla="*/ 10 w 50"/>
                        <a:gd name="T13" fmla="*/ 0 h 48"/>
                        <a:gd name="T14" fmla="*/ 20 w 50"/>
                        <a:gd name="T15" fmla="*/ 0 h 48"/>
                        <a:gd name="T16" fmla="*/ 30 w 50"/>
                        <a:gd name="T17" fmla="*/ 0 h 48"/>
                        <a:gd name="T18" fmla="*/ 39 w 50"/>
                        <a:gd name="T19" fmla="*/ 0 h 48"/>
                        <a:gd name="T20" fmla="*/ 49 w 50"/>
                        <a:gd name="T21" fmla="*/ 0 h 48"/>
                        <a:gd name="T22" fmla="*/ 49 w 50"/>
                        <a:gd name="T23" fmla="*/ 10 h 48"/>
                        <a:gd name="T24" fmla="*/ 49 w 50"/>
                        <a:gd name="T25" fmla="*/ 19 h 48"/>
                        <a:gd name="T26" fmla="*/ 49 w 50"/>
                        <a:gd name="T27" fmla="*/ 28 h 48"/>
                        <a:gd name="T28" fmla="*/ 49 w 50"/>
                        <a:gd name="T29" fmla="*/ 38 h 48"/>
                        <a:gd name="T30" fmla="*/ 39 w 50"/>
                        <a:gd name="T31" fmla="*/ 38 h 48"/>
                        <a:gd name="T32" fmla="*/ 39 w 50"/>
                        <a:gd name="T33" fmla="*/ 47 h 48"/>
                        <a:gd name="T34" fmla="*/ 30 w 50"/>
                        <a:gd name="T35" fmla="*/ 47 h 48"/>
                        <a:gd name="T36" fmla="*/ 20 w 50"/>
                        <a:gd name="T37" fmla="*/ 47 h 48"/>
                        <a:gd name="T38" fmla="*/ 20 w 50"/>
                        <a:gd name="T39" fmla="*/ 38 h 48"/>
                        <a:gd name="T40" fmla="*/ 10 w 50"/>
                        <a:gd name="T41" fmla="*/ 38 h 48"/>
                        <a:gd name="T42" fmla="*/ 10 w 50"/>
                        <a:gd name="T43" fmla="*/ 28 h 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
                        <a:gd name="T67" fmla="*/ 0 h 48"/>
                        <a:gd name="T68" fmla="*/ 50 w 50"/>
                        <a:gd name="T69" fmla="*/ 48 h 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 h="48">
                          <a:moveTo>
                            <a:pt x="10" y="28"/>
                          </a:moveTo>
                          <a:lnTo>
                            <a:pt x="10" y="28"/>
                          </a:lnTo>
                          <a:lnTo>
                            <a:pt x="0" y="28"/>
                          </a:lnTo>
                          <a:lnTo>
                            <a:pt x="0" y="19"/>
                          </a:lnTo>
                          <a:lnTo>
                            <a:pt x="0" y="10"/>
                          </a:lnTo>
                          <a:lnTo>
                            <a:pt x="10" y="10"/>
                          </a:lnTo>
                          <a:lnTo>
                            <a:pt x="10" y="0"/>
                          </a:lnTo>
                          <a:lnTo>
                            <a:pt x="20" y="0"/>
                          </a:lnTo>
                          <a:lnTo>
                            <a:pt x="30" y="0"/>
                          </a:lnTo>
                          <a:lnTo>
                            <a:pt x="39" y="0"/>
                          </a:lnTo>
                          <a:lnTo>
                            <a:pt x="49" y="0"/>
                          </a:lnTo>
                          <a:lnTo>
                            <a:pt x="49" y="10"/>
                          </a:lnTo>
                          <a:lnTo>
                            <a:pt x="49" y="19"/>
                          </a:lnTo>
                          <a:lnTo>
                            <a:pt x="49" y="28"/>
                          </a:lnTo>
                          <a:lnTo>
                            <a:pt x="49" y="38"/>
                          </a:lnTo>
                          <a:lnTo>
                            <a:pt x="39" y="38"/>
                          </a:lnTo>
                          <a:lnTo>
                            <a:pt x="39" y="47"/>
                          </a:lnTo>
                          <a:lnTo>
                            <a:pt x="30" y="47"/>
                          </a:lnTo>
                          <a:lnTo>
                            <a:pt x="20" y="47"/>
                          </a:lnTo>
                          <a:lnTo>
                            <a:pt x="20" y="38"/>
                          </a:lnTo>
                          <a:lnTo>
                            <a:pt x="10" y="38"/>
                          </a:lnTo>
                          <a:lnTo>
                            <a:pt x="10" y="28"/>
                          </a:lnTo>
                        </a:path>
                      </a:pathLst>
                    </a:custGeom>
                    <a:solidFill>
                      <a:srgbClr val="DFDFDF"/>
                    </a:solidFill>
                    <a:ln w="12700" cap="rnd" cmpd="sng">
                      <a:noFill/>
                      <a:prstDash val="solid"/>
                      <a:round/>
                      <a:headEnd type="none" w="med" len="med"/>
                      <a:tailEnd type="none" w="med" len="med"/>
                    </a:ln>
                  </p:spPr>
                  <p:txBody>
                    <a:bodyPr/>
                    <a:lstStyle/>
                    <a:p>
                      <a:endParaRPr lang="en-US"/>
                    </a:p>
                  </p:txBody>
                </p:sp>
                <p:sp>
                  <p:nvSpPr>
                    <p:cNvPr id="64544" name="Oval 125"/>
                    <p:cNvSpPr>
                      <a:spLocks noChangeArrowheads="1"/>
                    </p:cNvSpPr>
                    <p:nvPr/>
                  </p:nvSpPr>
                  <p:spPr bwMode="auto">
                    <a:xfrm>
                      <a:off x="1380" y="1601"/>
                      <a:ext cx="61" cy="58"/>
                    </a:xfrm>
                    <a:prstGeom prst="ellipse">
                      <a:avLst/>
                    </a:prstGeom>
                    <a:solidFill>
                      <a:srgbClr val="D9D9D9"/>
                    </a:solidFill>
                    <a:ln w="12700">
                      <a:noFill/>
                      <a:round/>
                      <a:headEnd/>
                      <a:tailEnd/>
                    </a:ln>
                  </p:spPr>
                  <p:txBody>
                    <a:bodyPr wrap="none" anchor="ctr"/>
                    <a:lstStyle/>
                    <a:p>
                      <a:endParaRPr lang="en-US"/>
                    </a:p>
                  </p:txBody>
                </p:sp>
                <p:sp>
                  <p:nvSpPr>
                    <p:cNvPr id="64545" name="Freeform 126"/>
                    <p:cNvSpPr>
                      <a:spLocks/>
                    </p:cNvSpPr>
                    <p:nvPr/>
                  </p:nvSpPr>
                  <p:spPr bwMode="auto">
                    <a:xfrm>
                      <a:off x="1380" y="1601"/>
                      <a:ext cx="50" cy="48"/>
                    </a:xfrm>
                    <a:custGeom>
                      <a:avLst/>
                      <a:gdLst>
                        <a:gd name="T0" fmla="*/ 10 w 50"/>
                        <a:gd name="T1" fmla="*/ 28 h 48"/>
                        <a:gd name="T2" fmla="*/ 10 w 50"/>
                        <a:gd name="T3" fmla="*/ 28 h 48"/>
                        <a:gd name="T4" fmla="*/ 0 w 50"/>
                        <a:gd name="T5" fmla="*/ 28 h 48"/>
                        <a:gd name="T6" fmla="*/ 0 w 50"/>
                        <a:gd name="T7" fmla="*/ 19 h 48"/>
                        <a:gd name="T8" fmla="*/ 10 w 50"/>
                        <a:gd name="T9" fmla="*/ 10 h 48"/>
                        <a:gd name="T10" fmla="*/ 10 w 50"/>
                        <a:gd name="T11" fmla="*/ 0 h 48"/>
                        <a:gd name="T12" fmla="*/ 20 w 50"/>
                        <a:gd name="T13" fmla="*/ 0 h 48"/>
                        <a:gd name="T14" fmla="*/ 30 w 50"/>
                        <a:gd name="T15" fmla="*/ 0 h 48"/>
                        <a:gd name="T16" fmla="*/ 39 w 50"/>
                        <a:gd name="T17" fmla="*/ 0 h 48"/>
                        <a:gd name="T18" fmla="*/ 49 w 50"/>
                        <a:gd name="T19" fmla="*/ 10 h 48"/>
                        <a:gd name="T20" fmla="*/ 49 w 50"/>
                        <a:gd name="T21" fmla="*/ 19 h 48"/>
                        <a:gd name="T22" fmla="*/ 49 w 50"/>
                        <a:gd name="T23" fmla="*/ 28 h 48"/>
                        <a:gd name="T24" fmla="*/ 49 w 50"/>
                        <a:gd name="T25" fmla="*/ 38 h 48"/>
                        <a:gd name="T26" fmla="*/ 39 w 50"/>
                        <a:gd name="T27" fmla="*/ 38 h 48"/>
                        <a:gd name="T28" fmla="*/ 39 w 50"/>
                        <a:gd name="T29" fmla="*/ 47 h 48"/>
                        <a:gd name="T30" fmla="*/ 30 w 50"/>
                        <a:gd name="T31" fmla="*/ 47 h 48"/>
                        <a:gd name="T32" fmla="*/ 20 w 50"/>
                        <a:gd name="T33" fmla="*/ 47 h 48"/>
                        <a:gd name="T34" fmla="*/ 20 w 50"/>
                        <a:gd name="T35" fmla="*/ 38 h 48"/>
                        <a:gd name="T36" fmla="*/ 10 w 50"/>
                        <a:gd name="T37" fmla="*/ 38 h 48"/>
                        <a:gd name="T38" fmla="*/ 10 w 50"/>
                        <a:gd name="T39" fmla="*/ 28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48"/>
                        <a:gd name="T62" fmla="*/ 50 w 50"/>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48">
                          <a:moveTo>
                            <a:pt x="10" y="28"/>
                          </a:moveTo>
                          <a:lnTo>
                            <a:pt x="10" y="28"/>
                          </a:lnTo>
                          <a:lnTo>
                            <a:pt x="0" y="28"/>
                          </a:lnTo>
                          <a:lnTo>
                            <a:pt x="0" y="19"/>
                          </a:lnTo>
                          <a:lnTo>
                            <a:pt x="10" y="10"/>
                          </a:lnTo>
                          <a:lnTo>
                            <a:pt x="10" y="0"/>
                          </a:lnTo>
                          <a:lnTo>
                            <a:pt x="20" y="0"/>
                          </a:lnTo>
                          <a:lnTo>
                            <a:pt x="30" y="0"/>
                          </a:lnTo>
                          <a:lnTo>
                            <a:pt x="39" y="0"/>
                          </a:lnTo>
                          <a:lnTo>
                            <a:pt x="49" y="10"/>
                          </a:lnTo>
                          <a:lnTo>
                            <a:pt x="49" y="19"/>
                          </a:lnTo>
                          <a:lnTo>
                            <a:pt x="49" y="28"/>
                          </a:lnTo>
                          <a:lnTo>
                            <a:pt x="49" y="38"/>
                          </a:lnTo>
                          <a:lnTo>
                            <a:pt x="39" y="38"/>
                          </a:lnTo>
                          <a:lnTo>
                            <a:pt x="39" y="47"/>
                          </a:lnTo>
                          <a:lnTo>
                            <a:pt x="30" y="47"/>
                          </a:lnTo>
                          <a:lnTo>
                            <a:pt x="20" y="47"/>
                          </a:lnTo>
                          <a:lnTo>
                            <a:pt x="20" y="38"/>
                          </a:lnTo>
                          <a:lnTo>
                            <a:pt x="10" y="38"/>
                          </a:lnTo>
                          <a:lnTo>
                            <a:pt x="10" y="28"/>
                          </a:lnTo>
                        </a:path>
                      </a:pathLst>
                    </a:custGeom>
                    <a:solidFill>
                      <a:srgbClr val="D9D9D9"/>
                    </a:solidFill>
                    <a:ln w="12700" cap="rnd" cmpd="sng">
                      <a:noFill/>
                      <a:prstDash val="solid"/>
                      <a:round/>
                      <a:headEnd type="none" w="med" len="med"/>
                      <a:tailEnd type="none" w="med" len="med"/>
                    </a:ln>
                  </p:spPr>
                  <p:txBody>
                    <a:bodyPr/>
                    <a:lstStyle/>
                    <a:p>
                      <a:endParaRPr lang="en-US"/>
                    </a:p>
                  </p:txBody>
                </p:sp>
                <p:sp>
                  <p:nvSpPr>
                    <p:cNvPr id="64546" name="Oval 127"/>
                    <p:cNvSpPr>
                      <a:spLocks noChangeArrowheads="1"/>
                    </p:cNvSpPr>
                    <p:nvPr/>
                  </p:nvSpPr>
                  <p:spPr bwMode="auto">
                    <a:xfrm>
                      <a:off x="1380" y="1601"/>
                      <a:ext cx="61" cy="58"/>
                    </a:xfrm>
                    <a:prstGeom prst="ellipse">
                      <a:avLst/>
                    </a:prstGeom>
                    <a:solidFill>
                      <a:srgbClr val="D3D3D3"/>
                    </a:solidFill>
                    <a:ln w="12700">
                      <a:noFill/>
                      <a:round/>
                      <a:headEnd/>
                      <a:tailEnd/>
                    </a:ln>
                  </p:spPr>
                  <p:txBody>
                    <a:bodyPr wrap="none" anchor="ctr"/>
                    <a:lstStyle/>
                    <a:p>
                      <a:endParaRPr lang="en-US"/>
                    </a:p>
                  </p:txBody>
                </p:sp>
                <p:sp>
                  <p:nvSpPr>
                    <p:cNvPr id="64547" name="Freeform 128"/>
                    <p:cNvSpPr>
                      <a:spLocks/>
                    </p:cNvSpPr>
                    <p:nvPr/>
                  </p:nvSpPr>
                  <p:spPr bwMode="auto">
                    <a:xfrm>
                      <a:off x="1380" y="1601"/>
                      <a:ext cx="50" cy="48"/>
                    </a:xfrm>
                    <a:custGeom>
                      <a:avLst/>
                      <a:gdLst>
                        <a:gd name="T0" fmla="*/ 10 w 50"/>
                        <a:gd name="T1" fmla="*/ 28 h 48"/>
                        <a:gd name="T2" fmla="*/ 10 w 50"/>
                        <a:gd name="T3" fmla="*/ 28 h 48"/>
                        <a:gd name="T4" fmla="*/ 0 w 50"/>
                        <a:gd name="T5" fmla="*/ 28 h 48"/>
                        <a:gd name="T6" fmla="*/ 0 w 50"/>
                        <a:gd name="T7" fmla="*/ 19 h 48"/>
                        <a:gd name="T8" fmla="*/ 10 w 50"/>
                        <a:gd name="T9" fmla="*/ 10 h 48"/>
                        <a:gd name="T10" fmla="*/ 10 w 50"/>
                        <a:gd name="T11" fmla="*/ 0 h 48"/>
                        <a:gd name="T12" fmla="*/ 20 w 50"/>
                        <a:gd name="T13" fmla="*/ 0 h 48"/>
                        <a:gd name="T14" fmla="*/ 30 w 50"/>
                        <a:gd name="T15" fmla="*/ 0 h 48"/>
                        <a:gd name="T16" fmla="*/ 39 w 50"/>
                        <a:gd name="T17" fmla="*/ 0 h 48"/>
                        <a:gd name="T18" fmla="*/ 39 w 50"/>
                        <a:gd name="T19" fmla="*/ 10 h 48"/>
                        <a:gd name="T20" fmla="*/ 49 w 50"/>
                        <a:gd name="T21" fmla="*/ 10 h 48"/>
                        <a:gd name="T22" fmla="*/ 49 w 50"/>
                        <a:gd name="T23" fmla="*/ 19 h 48"/>
                        <a:gd name="T24" fmla="*/ 49 w 50"/>
                        <a:gd name="T25" fmla="*/ 28 h 48"/>
                        <a:gd name="T26" fmla="*/ 49 w 50"/>
                        <a:gd name="T27" fmla="*/ 38 h 48"/>
                        <a:gd name="T28" fmla="*/ 39 w 50"/>
                        <a:gd name="T29" fmla="*/ 38 h 48"/>
                        <a:gd name="T30" fmla="*/ 39 w 50"/>
                        <a:gd name="T31" fmla="*/ 47 h 48"/>
                        <a:gd name="T32" fmla="*/ 30 w 50"/>
                        <a:gd name="T33" fmla="*/ 47 h 48"/>
                        <a:gd name="T34" fmla="*/ 20 w 50"/>
                        <a:gd name="T35" fmla="*/ 47 h 48"/>
                        <a:gd name="T36" fmla="*/ 20 w 50"/>
                        <a:gd name="T37" fmla="*/ 38 h 48"/>
                        <a:gd name="T38" fmla="*/ 10 w 50"/>
                        <a:gd name="T39" fmla="*/ 38 h 48"/>
                        <a:gd name="T40" fmla="*/ 10 w 50"/>
                        <a:gd name="T41" fmla="*/ 28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48"/>
                        <a:gd name="T65" fmla="*/ 50 w 50"/>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48">
                          <a:moveTo>
                            <a:pt x="10" y="28"/>
                          </a:moveTo>
                          <a:lnTo>
                            <a:pt x="10" y="28"/>
                          </a:lnTo>
                          <a:lnTo>
                            <a:pt x="0" y="28"/>
                          </a:lnTo>
                          <a:lnTo>
                            <a:pt x="0" y="19"/>
                          </a:lnTo>
                          <a:lnTo>
                            <a:pt x="10" y="10"/>
                          </a:lnTo>
                          <a:lnTo>
                            <a:pt x="10" y="0"/>
                          </a:lnTo>
                          <a:lnTo>
                            <a:pt x="20" y="0"/>
                          </a:lnTo>
                          <a:lnTo>
                            <a:pt x="30" y="0"/>
                          </a:lnTo>
                          <a:lnTo>
                            <a:pt x="39" y="0"/>
                          </a:lnTo>
                          <a:lnTo>
                            <a:pt x="39" y="10"/>
                          </a:lnTo>
                          <a:lnTo>
                            <a:pt x="49" y="10"/>
                          </a:lnTo>
                          <a:lnTo>
                            <a:pt x="49" y="19"/>
                          </a:lnTo>
                          <a:lnTo>
                            <a:pt x="49" y="28"/>
                          </a:lnTo>
                          <a:lnTo>
                            <a:pt x="49" y="38"/>
                          </a:lnTo>
                          <a:lnTo>
                            <a:pt x="39" y="38"/>
                          </a:lnTo>
                          <a:lnTo>
                            <a:pt x="39" y="47"/>
                          </a:lnTo>
                          <a:lnTo>
                            <a:pt x="30" y="47"/>
                          </a:lnTo>
                          <a:lnTo>
                            <a:pt x="20" y="47"/>
                          </a:lnTo>
                          <a:lnTo>
                            <a:pt x="20" y="38"/>
                          </a:lnTo>
                          <a:lnTo>
                            <a:pt x="10" y="38"/>
                          </a:lnTo>
                          <a:lnTo>
                            <a:pt x="10" y="28"/>
                          </a:lnTo>
                        </a:path>
                      </a:pathLst>
                    </a:custGeom>
                    <a:solidFill>
                      <a:srgbClr val="D3D3D3"/>
                    </a:solidFill>
                    <a:ln w="12700" cap="rnd" cmpd="sng">
                      <a:noFill/>
                      <a:prstDash val="solid"/>
                      <a:round/>
                      <a:headEnd type="none" w="med" len="med"/>
                      <a:tailEnd type="none" w="med" len="med"/>
                    </a:ln>
                  </p:spPr>
                  <p:txBody>
                    <a:bodyPr/>
                    <a:lstStyle/>
                    <a:p>
                      <a:endParaRPr lang="en-US"/>
                    </a:p>
                  </p:txBody>
                </p:sp>
                <p:sp>
                  <p:nvSpPr>
                    <p:cNvPr id="64548" name="Oval 129"/>
                    <p:cNvSpPr>
                      <a:spLocks noChangeArrowheads="1"/>
                    </p:cNvSpPr>
                    <p:nvPr/>
                  </p:nvSpPr>
                  <p:spPr bwMode="auto">
                    <a:xfrm>
                      <a:off x="1391" y="1601"/>
                      <a:ext cx="50" cy="58"/>
                    </a:xfrm>
                    <a:prstGeom prst="ellipse">
                      <a:avLst/>
                    </a:prstGeom>
                    <a:solidFill>
                      <a:srgbClr val="CCCCCC"/>
                    </a:solidFill>
                    <a:ln w="12700">
                      <a:noFill/>
                      <a:round/>
                      <a:headEnd/>
                      <a:tailEnd/>
                    </a:ln>
                  </p:spPr>
                  <p:txBody>
                    <a:bodyPr wrap="none" anchor="ctr"/>
                    <a:lstStyle/>
                    <a:p>
                      <a:endParaRPr lang="en-US"/>
                    </a:p>
                  </p:txBody>
                </p:sp>
                <p:sp>
                  <p:nvSpPr>
                    <p:cNvPr id="64549" name="Freeform 130"/>
                    <p:cNvSpPr>
                      <a:spLocks/>
                    </p:cNvSpPr>
                    <p:nvPr/>
                  </p:nvSpPr>
                  <p:spPr bwMode="auto">
                    <a:xfrm>
                      <a:off x="1391" y="1601"/>
                      <a:ext cx="39" cy="48"/>
                    </a:xfrm>
                    <a:custGeom>
                      <a:avLst/>
                      <a:gdLst>
                        <a:gd name="T0" fmla="*/ 0 w 39"/>
                        <a:gd name="T1" fmla="*/ 28 h 48"/>
                        <a:gd name="T2" fmla="*/ 0 w 39"/>
                        <a:gd name="T3" fmla="*/ 28 h 48"/>
                        <a:gd name="T4" fmla="*/ 0 w 39"/>
                        <a:gd name="T5" fmla="*/ 19 h 48"/>
                        <a:gd name="T6" fmla="*/ 0 w 39"/>
                        <a:gd name="T7" fmla="*/ 10 h 48"/>
                        <a:gd name="T8" fmla="*/ 0 w 39"/>
                        <a:gd name="T9" fmla="*/ 0 h 48"/>
                        <a:gd name="T10" fmla="*/ 10 w 39"/>
                        <a:gd name="T11" fmla="*/ 0 h 48"/>
                        <a:gd name="T12" fmla="*/ 19 w 39"/>
                        <a:gd name="T13" fmla="*/ 0 h 48"/>
                        <a:gd name="T14" fmla="*/ 29 w 39"/>
                        <a:gd name="T15" fmla="*/ 0 h 48"/>
                        <a:gd name="T16" fmla="*/ 29 w 39"/>
                        <a:gd name="T17" fmla="*/ 10 h 48"/>
                        <a:gd name="T18" fmla="*/ 38 w 39"/>
                        <a:gd name="T19" fmla="*/ 10 h 48"/>
                        <a:gd name="T20" fmla="*/ 38 w 39"/>
                        <a:gd name="T21" fmla="*/ 19 h 48"/>
                        <a:gd name="T22" fmla="*/ 38 w 39"/>
                        <a:gd name="T23" fmla="*/ 28 h 48"/>
                        <a:gd name="T24" fmla="*/ 38 w 39"/>
                        <a:gd name="T25" fmla="*/ 38 h 48"/>
                        <a:gd name="T26" fmla="*/ 29 w 39"/>
                        <a:gd name="T27" fmla="*/ 38 h 48"/>
                        <a:gd name="T28" fmla="*/ 19 w 39"/>
                        <a:gd name="T29" fmla="*/ 47 h 48"/>
                        <a:gd name="T30" fmla="*/ 10 w 39"/>
                        <a:gd name="T31" fmla="*/ 47 h 48"/>
                        <a:gd name="T32" fmla="*/ 10 w 39"/>
                        <a:gd name="T33" fmla="*/ 38 h 48"/>
                        <a:gd name="T34" fmla="*/ 0 w 39"/>
                        <a:gd name="T35" fmla="*/ 38 h 48"/>
                        <a:gd name="T36" fmla="*/ 0 w 39"/>
                        <a:gd name="T37" fmla="*/ 28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48"/>
                        <a:gd name="T59" fmla="*/ 39 w 39"/>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48">
                          <a:moveTo>
                            <a:pt x="0" y="28"/>
                          </a:moveTo>
                          <a:lnTo>
                            <a:pt x="0" y="28"/>
                          </a:lnTo>
                          <a:lnTo>
                            <a:pt x="0" y="19"/>
                          </a:lnTo>
                          <a:lnTo>
                            <a:pt x="0" y="10"/>
                          </a:lnTo>
                          <a:lnTo>
                            <a:pt x="0" y="0"/>
                          </a:lnTo>
                          <a:lnTo>
                            <a:pt x="10" y="0"/>
                          </a:lnTo>
                          <a:lnTo>
                            <a:pt x="19" y="0"/>
                          </a:lnTo>
                          <a:lnTo>
                            <a:pt x="29" y="0"/>
                          </a:lnTo>
                          <a:lnTo>
                            <a:pt x="29" y="10"/>
                          </a:lnTo>
                          <a:lnTo>
                            <a:pt x="38" y="10"/>
                          </a:lnTo>
                          <a:lnTo>
                            <a:pt x="38" y="19"/>
                          </a:lnTo>
                          <a:lnTo>
                            <a:pt x="38" y="28"/>
                          </a:lnTo>
                          <a:lnTo>
                            <a:pt x="38" y="38"/>
                          </a:lnTo>
                          <a:lnTo>
                            <a:pt x="29" y="38"/>
                          </a:lnTo>
                          <a:lnTo>
                            <a:pt x="19" y="47"/>
                          </a:lnTo>
                          <a:lnTo>
                            <a:pt x="10" y="47"/>
                          </a:lnTo>
                          <a:lnTo>
                            <a:pt x="10" y="38"/>
                          </a:lnTo>
                          <a:lnTo>
                            <a:pt x="0" y="38"/>
                          </a:lnTo>
                          <a:lnTo>
                            <a:pt x="0" y="28"/>
                          </a:lnTo>
                        </a:path>
                      </a:pathLst>
                    </a:custGeom>
                    <a:solidFill>
                      <a:srgbClr val="CCCCCC"/>
                    </a:solidFill>
                    <a:ln w="12700" cap="rnd" cmpd="sng">
                      <a:noFill/>
                      <a:prstDash val="solid"/>
                      <a:round/>
                      <a:headEnd type="none" w="med" len="med"/>
                      <a:tailEnd type="none" w="med" len="med"/>
                    </a:ln>
                  </p:spPr>
                  <p:txBody>
                    <a:bodyPr/>
                    <a:lstStyle/>
                    <a:p>
                      <a:endParaRPr lang="en-US"/>
                    </a:p>
                  </p:txBody>
                </p:sp>
                <p:sp>
                  <p:nvSpPr>
                    <p:cNvPr id="64550" name="Oval 131"/>
                    <p:cNvSpPr>
                      <a:spLocks noChangeArrowheads="1"/>
                    </p:cNvSpPr>
                    <p:nvPr/>
                  </p:nvSpPr>
                  <p:spPr bwMode="auto">
                    <a:xfrm>
                      <a:off x="1391" y="1601"/>
                      <a:ext cx="50" cy="58"/>
                    </a:xfrm>
                    <a:prstGeom prst="ellipse">
                      <a:avLst/>
                    </a:prstGeom>
                    <a:solidFill>
                      <a:srgbClr val="C6C6C6"/>
                    </a:solidFill>
                    <a:ln w="12700">
                      <a:noFill/>
                      <a:round/>
                      <a:headEnd/>
                      <a:tailEnd/>
                    </a:ln>
                  </p:spPr>
                  <p:txBody>
                    <a:bodyPr wrap="none" anchor="ctr"/>
                    <a:lstStyle/>
                    <a:p>
                      <a:endParaRPr lang="en-US"/>
                    </a:p>
                  </p:txBody>
                </p:sp>
                <p:sp>
                  <p:nvSpPr>
                    <p:cNvPr id="64551" name="Freeform 132"/>
                    <p:cNvSpPr>
                      <a:spLocks/>
                    </p:cNvSpPr>
                    <p:nvPr/>
                  </p:nvSpPr>
                  <p:spPr bwMode="auto">
                    <a:xfrm>
                      <a:off x="1391" y="1601"/>
                      <a:ext cx="39" cy="48"/>
                    </a:xfrm>
                    <a:custGeom>
                      <a:avLst/>
                      <a:gdLst>
                        <a:gd name="T0" fmla="*/ 0 w 39"/>
                        <a:gd name="T1" fmla="*/ 28 h 48"/>
                        <a:gd name="T2" fmla="*/ 0 w 39"/>
                        <a:gd name="T3" fmla="*/ 28 h 48"/>
                        <a:gd name="T4" fmla="*/ 0 w 39"/>
                        <a:gd name="T5" fmla="*/ 19 h 48"/>
                        <a:gd name="T6" fmla="*/ 0 w 39"/>
                        <a:gd name="T7" fmla="*/ 10 h 48"/>
                        <a:gd name="T8" fmla="*/ 0 w 39"/>
                        <a:gd name="T9" fmla="*/ 0 h 48"/>
                        <a:gd name="T10" fmla="*/ 10 w 39"/>
                        <a:gd name="T11" fmla="*/ 0 h 48"/>
                        <a:gd name="T12" fmla="*/ 19 w 39"/>
                        <a:gd name="T13" fmla="*/ 0 h 48"/>
                        <a:gd name="T14" fmla="*/ 29 w 39"/>
                        <a:gd name="T15" fmla="*/ 0 h 48"/>
                        <a:gd name="T16" fmla="*/ 29 w 39"/>
                        <a:gd name="T17" fmla="*/ 10 h 48"/>
                        <a:gd name="T18" fmla="*/ 38 w 39"/>
                        <a:gd name="T19" fmla="*/ 10 h 48"/>
                        <a:gd name="T20" fmla="*/ 38 w 39"/>
                        <a:gd name="T21" fmla="*/ 19 h 48"/>
                        <a:gd name="T22" fmla="*/ 38 w 39"/>
                        <a:gd name="T23" fmla="*/ 28 h 48"/>
                        <a:gd name="T24" fmla="*/ 29 w 39"/>
                        <a:gd name="T25" fmla="*/ 38 h 48"/>
                        <a:gd name="T26" fmla="*/ 19 w 39"/>
                        <a:gd name="T27" fmla="*/ 38 h 48"/>
                        <a:gd name="T28" fmla="*/ 19 w 39"/>
                        <a:gd name="T29" fmla="*/ 47 h 48"/>
                        <a:gd name="T30" fmla="*/ 10 w 39"/>
                        <a:gd name="T31" fmla="*/ 38 h 48"/>
                        <a:gd name="T32" fmla="*/ 0 w 39"/>
                        <a:gd name="T33" fmla="*/ 38 h 48"/>
                        <a:gd name="T34" fmla="*/ 0 w 39"/>
                        <a:gd name="T35" fmla="*/ 28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48"/>
                        <a:gd name="T56" fmla="*/ 39 w 39"/>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48">
                          <a:moveTo>
                            <a:pt x="0" y="28"/>
                          </a:moveTo>
                          <a:lnTo>
                            <a:pt x="0" y="28"/>
                          </a:lnTo>
                          <a:lnTo>
                            <a:pt x="0" y="19"/>
                          </a:lnTo>
                          <a:lnTo>
                            <a:pt x="0" y="10"/>
                          </a:lnTo>
                          <a:lnTo>
                            <a:pt x="0" y="0"/>
                          </a:lnTo>
                          <a:lnTo>
                            <a:pt x="10" y="0"/>
                          </a:lnTo>
                          <a:lnTo>
                            <a:pt x="19" y="0"/>
                          </a:lnTo>
                          <a:lnTo>
                            <a:pt x="29" y="0"/>
                          </a:lnTo>
                          <a:lnTo>
                            <a:pt x="29" y="10"/>
                          </a:lnTo>
                          <a:lnTo>
                            <a:pt x="38" y="10"/>
                          </a:lnTo>
                          <a:lnTo>
                            <a:pt x="38" y="19"/>
                          </a:lnTo>
                          <a:lnTo>
                            <a:pt x="38" y="28"/>
                          </a:lnTo>
                          <a:lnTo>
                            <a:pt x="29" y="38"/>
                          </a:lnTo>
                          <a:lnTo>
                            <a:pt x="19" y="38"/>
                          </a:lnTo>
                          <a:lnTo>
                            <a:pt x="19" y="47"/>
                          </a:lnTo>
                          <a:lnTo>
                            <a:pt x="10" y="38"/>
                          </a:lnTo>
                          <a:lnTo>
                            <a:pt x="0" y="38"/>
                          </a:lnTo>
                          <a:lnTo>
                            <a:pt x="0" y="28"/>
                          </a:lnTo>
                        </a:path>
                      </a:pathLst>
                    </a:custGeom>
                    <a:solidFill>
                      <a:srgbClr val="C6C6C6"/>
                    </a:solidFill>
                    <a:ln w="12700" cap="rnd" cmpd="sng">
                      <a:noFill/>
                      <a:prstDash val="solid"/>
                      <a:round/>
                      <a:headEnd type="none" w="med" len="med"/>
                      <a:tailEnd type="none" w="med" len="med"/>
                    </a:ln>
                  </p:spPr>
                  <p:txBody>
                    <a:bodyPr/>
                    <a:lstStyle/>
                    <a:p>
                      <a:endParaRPr lang="en-US"/>
                    </a:p>
                  </p:txBody>
                </p:sp>
                <p:sp>
                  <p:nvSpPr>
                    <p:cNvPr id="64552" name="Oval 133"/>
                    <p:cNvSpPr>
                      <a:spLocks noChangeArrowheads="1"/>
                    </p:cNvSpPr>
                    <p:nvPr/>
                  </p:nvSpPr>
                  <p:spPr bwMode="auto">
                    <a:xfrm>
                      <a:off x="1391" y="1601"/>
                      <a:ext cx="50" cy="47"/>
                    </a:xfrm>
                    <a:prstGeom prst="ellipse">
                      <a:avLst/>
                    </a:prstGeom>
                    <a:solidFill>
                      <a:srgbClr val="BFBFBF"/>
                    </a:solidFill>
                    <a:ln w="12700">
                      <a:noFill/>
                      <a:round/>
                      <a:headEnd/>
                      <a:tailEnd/>
                    </a:ln>
                  </p:spPr>
                  <p:txBody>
                    <a:bodyPr wrap="none" anchor="ctr"/>
                    <a:lstStyle/>
                    <a:p>
                      <a:endParaRPr lang="en-US"/>
                    </a:p>
                  </p:txBody>
                </p:sp>
                <p:sp>
                  <p:nvSpPr>
                    <p:cNvPr id="64553" name="Freeform 134"/>
                    <p:cNvSpPr>
                      <a:spLocks/>
                    </p:cNvSpPr>
                    <p:nvPr/>
                  </p:nvSpPr>
                  <p:spPr bwMode="auto">
                    <a:xfrm>
                      <a:off x="1391" y="1601"/>
                      <a:ext cx="39" cy="38"/>
                    </a:xfrm>
                    <a:custGeom>
                      <a:avLst/>
                      <a:gdLst>
                        <a:gd name="T0" fmla="*/ 0 w 39"/>
                        <a:gd name="T1" fmla="*/ 28 h 38"/>
                        <a:gd name="T2" fmla="*/ 0 w 39"/>
                        <a:gd name="T3" fmla="*/ 28 h 38"/>
                        <a:gd name="T4" fmla="*/ 0 w 39"/>
                        <a:gd name="T5" fmla="*/ 18 h 38"/>
                        <a:gd name="T6" fmla="*/ 0 w 39"/>
                        <a:gd name="T7" fmla="*/ 9 h 38"/>
                        <a:gd name="T8" fmla="*/ 10 w 39"/>
                        <a:gd name="T9" fmla="*/ 9 h 38"/>
                        <a:gd name="T10" fmla="*/ 10 w 39"/>
                        <a:gd name="T11" fmla="*/ 0 h 38"/>
                        <a:gd name="T12" fmla="*/ 19 w 39"/>
                        <a:gd name="T13" fmla="*/ 0 h 38"/>
                        <a:gd name="T14" fmla="*/ 29 w 39"/>
                        <a:gd name="T15" fmla="*/ 0 h 38"/>
                        <a:gd name="T16" fmla="*/ 29 w 39"/>
                        <a:gd name="T17" fmla="*/ 9 h 38"/>
                        <a:gd name="T18" fmla="*/ 38 w 39"/>
                        <a:gd name="T19" fmla="*/ 9 h 38"/>
                        <a:gd name="T20" fmla="*/ 38 w 39"/>
                        <a:gd name="T21" fmla="*/ 18 h 38"/>
                        <a:gd name="T22" fmla="*/ 38 w 39"/>
                        <a:gd name="T23" fmla="*/ 28 h 38"/>
                        <a:gd name="T24" fmla="*/ 29 w 39"/>
                        <a:gd name="T25" fmla="*/ 37 h 38"/>
                        <a:gd name="T26" fmla="*/ 19 w 39"/>
                        <a:gd name="T27" fmla="*/ 37 h 38"/>
                        <a:gd name="T28" fmla="*/ 10 w 39"/>
                        <a:gd name="T29" fmla="*/ 37 h 38"/>
                        <a:gd name="T30" fmla="*/ 0 w 39"/>
                        <a:gd name="T31" fmla="*/ 37 h 38"/>
                        <a:gd name="T32" fmla="*/ 0 w 39"/>
                        <a:gd name="T33" fmla="*/ 28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38"/>
                        <a:gd name="T53" fmla="*/ 39 w 39"/>
                        <a:gd name="T54" fmla="*/ 38 h 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38">
                          <a:moveTo>
                            <a:pt x="0" y="28"/>
                          </a:moveTo>
                          <a:lnTo>
                            <a:pt x="0" y="28"/>
                          </a:lnTo>
                          <a:lnTo>
                            <a:pt x="0" y="18"/>
                          </a:lnTo>
                          <a:lnTo>
                            <a:pt x="0" y="9"/>
                          </a:lnTo>
                          <a:lnTo>
                            <a:pt x="10" y="9"/>
                          </a:lnTo>
                          <a:lnTo>
                            <a:pt x="10" y="0"/>
                          </a:lnTo>
                          <a:lnTo>
                            <a:pt x="19" y="0"/>
                          </a:lnTo>
                          <a:lnTo>
                            <a:pt x="29" y="0"/>
                          </a:lnTo>
                          <a:lnTo>
                            <a:pt x="29" y="9"/>
                          </a:lnTo>
                          <a:lnTo>
                            <a:pt x="38" y="9"/>
                          </a:lnTo>
                          <a:lnTo>
                            <a:pt x="38" y="18"/>
                          </a:lnTo>
                          <a:lnTo>
                            <a:pt x="38" y="28"/>
                          </a:lnTo>
                          <a:lnTo>
                            <a:pt x="29" y="37"/>
                          </a:lnTo>
                          <a:lnTo>
                            <a:pt x="19" y="37"/>
                          </a:lnTo>
                          <a:lnTo>
                            <a:pt x="10" y="37"/>
                          </a:lnTo>
                          <a:lnTo>
                            <a:pt x="0" y="37"/>
                          </a:lnTo>
                          <a:lnTo>
                            <a:pt x="0" y="28"/>
                          </a:lnTo>
                        </a:path>
                      </a:pathLst>
                    </a:custGeom>
                    <a:solidFill>
                      <a:srgbClr val="BFBFBF"/>
                    </a:solidFill>
                    <a:ln w="12700" cap="rnd" cmpd="sng">
                      <a:noFill/>
                      <a:prstDash val="solid"/>
                      <a:round/>
                      <a:headEnd type="none" w="med" len="med"/>
                      <a:tailEnd type="none" w="med" len="med"/>
                    </a:ln>
                  </p:spPr>
                  <p:txBody>
                    <a:bodyPr/>
                    <a:lstStyle/>
                    <a:p>
                      <a:endParaRPr lang="en-US"/>
                    </a:p>
                  </p:txBody>
                </p:sp>
                <p:sp>
                  <p:nvSpPr>
                    <p:cNvPr id="64554" name="Oval 135"/>
                    <p:cNvSpPr>
                      <a:spLocks noChangeArrowheads="1"/>
                    </p:cNvSpPr>
                    <p:nvPr/>
                  </p:nvSpPr>
                  <p:spPr bwMode="auto">
                    <a:xfrm>
                      <a:off x="1391" y="1601"/>
                      <a:ext cx="50" cy="47"/>
                    </a:xfrm>
                    <a:prstGeom prst="ellipse">
                      <a:avLst/>
                    </a:prstGeom>
                    <a:solidFill>
                      <a:srgbClr val="B9B9B9"/>
                    </a:solidFill>
                    <a:ln w="12700">
                      <a:noFill/>
                      <a:round/>
                      <a:headEnd/>
                      <a:tailEnd/>
                    </a:ln>
                  </p:spPr>
                  <p:txBody>
                    <a:bodyPr wrap="none" anchor="ctr"/>
                    <a:lstStyle/>
                    <a:p>
                      <a:endParaRPr lang="en-US"/>
                    </a:p>
                  </p:txBody>
                </p:sp>
                <p:sp>
                  <p:nvSpPr>
                    <p:cNvPr id="64555" name="Freeform 136"/>
                    <p:cNvSpPr>
                      <a:spLocks/>
                    </p:cNvSpPr>
                    <p:nvPr/>
                  </p:nvSpPr>
                  <p:spPr bwMode="auto">
                    <a:xfrm>
                      <a:off x="1391" y="1601"/>
                      <a:ext cx="39" cy="38"/>
                    </a:xfrm>
                    <a:custGeom>
                      <a:avLst/>
                      <a:gdLst>
                        <a:gd name="T0" fmla="*/ 0 w 39"/>
                        <a:gd name="T1" fmla="*/ 28 h 38"/>
                        <a:gd name="T2" fmla="*/ 0 w 39"/>
                        <a:gd name="T3" fmla="*/ 28 h 38"/>
                        <a:gd name="T4" fmla="*/ 0 w 39"/>
                        <a:gd name="T5" fmla="*/ 18 h 38"/>
                        <a:gd name="T6" fmla="*/ 0 w 39"/>
                        <a:gd name="T7" fmla="*/ 9 h 38"/>
                        <a:gd name="T8" fmla="*/ 10 w 39"/>
                        <a:gd name="T9" fmla="*/ 9 h 38"/>
                        <a:gd name="T10" fmla="*/ 10 w 39"/>
                        <a:gd name="T11" fmla="*/ 0 h 38"/>
                        <a:gd name="T12" fmla="*/ 19 w 39"/>
                        <a:gd name="T13" fmla="*/ 0 h 38"/>
                        <a:gd name="T14" fmla="*/ 29 w 39"/>
                        <a:gd name="T15" fmla="*/ 0 h 38"/>
                        <a:gd name="T16" fmla="*/ 29 w 39"/>
                        <a:gd name="T17" fmla="*/ 9 h 38"/>
                        <a:gd name="T18" fmla="*/ 38 w 39"/>
                        <a:gd name="T19" fmla="*/ 9 h 38"/>
                        <a:gd name="T20" fmla="*/ 38 w 39"/>
                        <a:gd name="T21" fmla="*/ 18 h 38"/>
                        <a:gd name="T22" fmla="*/ 38 w 39"/>
                        <a:gd name="T23" fmla="*/ 28 h 38"/>
                        <a:gd name="T24" fmla="*/ 29 w 39"/>
                        <a:gd name="T25" fmla="*/ 37 h 38"/>
                        <a:gd name="T26" fmla="*/ 19 w 39"/>
                        <a:gd name="T27" fmla="*/ 37 h 38"/>
                        <a:gd name="T28" fmla="*/ 10 w 39"/>
                        <a:gd name="T29" fmla="*/ 37 h 38"/>
                        <a:gd name="T30" fmla="*/ 0 w 39"/>
                        <a:gd name="T31" fmla="*/ 37 h 38"/>
                        <a:gd name="T32" fmla="*/ 0 w 39"/>
                        <a:gd name="T33" fmla="*/ 28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38"/>
                        <a:gd name="T53" fmla="*/ 39 w 39"/>
                        <a:gd name="T54" fmla="*/ 38 h 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38">
                          <a:moveTo>
                            <a:pt x="0" y="28"/>
                          </a:moveTo>
                          <a:lnTo>
                            <a:pt x="0" y="28"/>
                          </a:lnTo>
                          <a:lnTo>
                            <a:pt x="0" y="18"/>
                          </a:lnTo>
                          <a:lnTo>
                            <a:pt x="0" y="9"/>
                          </a:lnTo>
                          <a:lnTo>
                            <a:pt x="10" y="9"/>
                          </a:lnTo>
                          <a:lnTo>
                            <a:pt x="10" y="0"/>
                          </a:lnTo>
                          <a:lnTo>
                            <a:pt x="19" y="0"/>
                          </a:lnTo>
                          <a:lnTo>
                            <a:pt x="29" y="0"/>
                          </a:lnTo>
                          <a:lnTo>
                            <a:pt x="29" y="9"/>
                          </a:lnTo>
                          <a:lnTo>
                            <a:pt x="38" y="9"/>
                          </a:lnTo>
                          <a:lnTo>
                            <a:pt x="38" y="18"/>
                          </a:lnTo>
                          <a:lnTo>
                            <a:pt x="38" y="28"/>
                          </a:lnTo>
                          <a:lnTo>
                            <a:pt x="29" y="37"/>
                          </a:lnTo>
                          <a:lnTo>
                            <a:pt x="19" y="37"/>
                          </a:lnTo>
                          <a:lnTo>
                            <a:pt x="10" y="37"/>
                          </a:lnTo>
                          <a:lnTo>
                            <a:pt x="0" y="37"/>
                          </a:lnTo>
                          <a:lnTo>
                            <a:pt x="0" y="28"/>
                          </a:lnTo>
                        </a:path>
                      </a:pathLst>
                    </a:custGeom>
                    <a:solidFill>
                      <a:srgbClr val="B9B9B9"/>
                    </a:solidFill>
                    <a:ln w="12700" cap="rnd" cmpd="sng">
                      <a:noFill/>
                      <a:prstDash val="solid"/>
                      <a:round/>
                      <a:headEnd type="none" w="med" len="med"/>
                      <a:tailEnd type="none" w="med" len="med"/>
                    </a:ln>
                  </p:spPr>
                  <p:txBody>
                    <a:bodyPr/>
                    <a:lstStyle/>
                    <a:p>
                      <a:endParaRPr lang="en-US"/>
                    </a:p>
                  </p:txBody>
                </p:sp>
                <p:sp>
                  <p:nvSpPr>
                    <p:cNvPr id="64556" name="Oval 137"/>
                    <p:cNvSpPr>
                      <a:spLocks noChangeArrowheads="1"/>
                    </p:cNvSpPr>
                    <p:nvPr/>
                  </p:nvSpPr>
                  <p:spPr bwMode="auto">
                    <a:xfrm>
                      <a:off x="1391" y="1601"/>
                      <a:ext cx="50" cy="47"/>
                    </a:xfrm>
                    <a:prstGeom prst="ellipse">
                      <a:avLst/>
                    </a:prstGeom>
                    <a:solidFill>
                      <a:srgbClr val="B3B3B3"/>
                    </a:solidFill>
                    <a:ln w="12700">
                      <a:noFill/>
                      <a:round/>
                      <a:headEnd/>
                      <a:tailEnd/>
                    </a:ln>
                  </p:spPr>
                  <p:txBody>
                    <a:bodyPr wrap="none" anchor="ctr"/>
                    <a:lstStyle/>
                    <a:p>
                      <a:endParaRPr lang="en-US"/>
                    </a:p>
                  </p:txBody>
                </p:sp>
                <p:sp>
                  <p:nvSpPr>
                    <p:cNvPr id="64557" name="Freeform 138"/>
                    <p:cNvSpPr>
                      <a:spLocks/>
                    </p:cNvSpPr>
                    <p:nvPr/>
                  </p:nvSpPr>
                  <p:spPr bwMode="auto">
                    <a:xfrm>
                      <a:off x="1391" y="1601"/>
                      <a:ext cx="39" cy="38"/>
                    </a:xfrm>
                    <a:custGeom>
                      <a:avLst/>
                      <a:gdLst>
                        <a:gd name="T0" fmla="*/ 0 w 39"/>
                        <a:gd name="T1" fmla="*/ 28 h 38"/>
                        <a:gd name="T2" fmla="*/ 0 w 39"/>
                        <a:gd name="T3" fmla="*/ 28 h 38"/>
                        <a:gd name="T4" fmla="*/ 0 w 39"/>
                        <a:gd name="T5" fmla="*/ 18 h 38"/>
                        <a:gd name="T6" fmla="*/ 0 w 39"/>
                        <a:gd name="T7" fmla="*/ 9 h 38"/>
                        <a:gd name="T8" fmla="*/ 10 w 39"/>
                        <a:gd name="T9" fmla="*/ 9 h 38"/>
                        <a:gd name="T10" fmla="*/ 10 w 39"/>
                        <a:gd name="T11" fmla="*/ 0 h 38"/>
                        <a:gd name="T12" fmla="*/ 19 w 39"/>
                        <a:gd name="T13" fmla="*/ 0 h 38"/>
                        <a:gd name="T14" fmla="*/ 29 w 39"/>
                        <a:gd name="T15" fmla="*/ 0 h 38"/>
                        <a:gd name="T16" fmla="*/ 29 w 39"/>
                        <a:gd name="T17" fmla="*/ 9 h 38"/>
                        <a:gd name="T18" fmla="*/ 38 w 39"/>
                        <a:gd name="T19" fmla="*/ 9 h 38"/>
                        <a:gd name="T20" fmla="*/ 38 w 39"/>
                        <a:gd name="T21" fmla="*/ 18 h 38"/>
                        <a:gd name="T22" fmla="*/ 38 w 39"/>
                        <a:gd name="T23" fmla="*/ 28 h 38"/>
                        <a:gd name="T24" fmla="*/ 29 w 39"/>
                        <a:gd name="T25" fmla="*/ 28 h 38"/>
                        <a:gd name="T26" fmla="*/ 29 w 39"/>
                        <a:gd name="T27" fmla="*/ 37 h 38"/>
                        <a:gd name="T28" fmla="*/ 19 w 39"/>
                        <a:gd name="T29" fmla="*/ 37 h 38"/>
                        <a:gd name="T30" fmla="*/ 10 w 39"/>
                        <a:gd name="T31" fmla="*/ 37 h 38"/>
                        <a:gd name="T32" fmla="*/ 0 w 39"/>
                        <a:gd name="T33" fmla="*/ 37 h 38"/>
                        <a:gd name="T34" fmla="*/ 0 w 39"/>
                        <a:gd name="T35" fmla="*/ 28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38"/>
                        <a:gd name="T56" fmla="*/ 39 w 39"/>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38">
                          <a:moveTo>
                            <a:pt x="0" y="28"/>
                          </a:moveTo>
                          <a:lnTo>
                            <a:pt x="0" y="28"/>
                          </a:lnTo>
                          <a:lnTo>
                            <a:pt x="0" y="18"/>
                          </a:lnTo>
                          <a:lnTo>
                            <a:pt x="0" y="9"/>
                          </a:lnTo>
                          <a:lnTo>
                            <a:pt x="10" y="9"/>
                          </a:lnTo>
                          <a:lnTo>
                            <a:pt x="10" y="0"/>
                          </a:lnTo>
                          <a:lnTo>
                            <a:pt x="19" y="0"/>
                          </a:lnTo>
                          <a:lnTo>
                            <a:pt x="29" y="0"/>
                          </a:lnTo>
                          <a:lnTo>
                            <a:pt x="29" y="9"/>
                          </a:lnTo>
                          <a:lnTo>
                            <a:pt x="38" y="9"/>
                          </a:lnTo>
                          <a:lnTo>
                            <a:pt x="38" y="18"/>
                          </a:lnTo>
                          <a:lnTo>
                            <a:pt x="38" y="28"/>
                          </a:lnTo>
                          <a:lnTo>
                            <a:pt x="29" y="28"/>
                          </a:lnTo>
                          <a:lnTo>
                            <a:pt x="29" y="37"/>
                          </a:lnTo>
                          <a:lnTo>
                            <a:pt x="19" y="37"/>
                          </a:lnTo>
                          <a:lnTo>
                            <a:pt x="10" y="37"/>
                          </a:lnTo>
                          <a:lnTo>
                            <a:pt x="0" y="37"/>
                          </a:lnTo>
                          <a:lnTo>
                            <a:pt x="0" y="28"/>
                          </a:lnTo>
                        </a:path>
                      </a:pathLst>
                    </a:custGeom>
                    <a:solidFill>
                      <a:srgbClr val="B3B3B3"/>
                    </a:solidFill>
                    <a:ln w="12700" cap="rnd" cmpd="sng">
                      <a:noFill/>
                      <a:prstDash val="solid"/>
                      <a:round/>
                      <a:headEnd type="none" w="med" len="med"/>
                      <a:tailEnd type="none" w="med" len="med"/>
                    </a:ln>
                  </p:spPr>
                  <p:txBody>
                    <a:bodyPr/>
                    <a:lstStyle/>
                    <a:p>
                      <a:endParaRPr lang="en-US"/>
                    </a:p>
                  </p:txBody>
                </p:sp>
                <p:sp>
                  <p:nvSpPr>
                    <p:cNvPr id="64558" name="Oval 139"/>
                    <p:cNvSpPr>
                      <a:spLocks noChangeArrowheads="1"/>
                    </p:cNvSpPr>
                    <p:nvPr/>
                  </p:nvSpPr>
                  <p:spPr bwMode="auto">
                    <a:xfrm>
                      <a:off x="1391" y="1601"/>
                      <a:ext cx="50" cy="47"/>
                    </a:xfrm>
                    <a:prstGeom prst="ellipse">
                      <a:avLst/>
                    </a:prstGeom>
                    <a:solidFill>
                      <a:srgbClr val="ACACAC"/>
                    </a:solidFill>
                    <a:ln w="12700">
                      <a:noFill/>
                      <a:round/>
                      <a:headEnd/>
                      <a:tailEnd/>
                    </a:ln>
                  </p:spPr>
                  <p:txBody>
                    <a:bodyPr wrap="none" anchor="ctr"/>
                    <a:lstStyle/>
                    <a:p>
                      <a:endParaRPr lang="en-US"/>
                    </a:p>
                  </p:txBody>
                </p:sp>
                <p:sp>
                  <p:nvSpPr>
                    <p:cNvPr id="64559" name="Freeform 140"/>
                    <p:cNvSpPr>
                      <a:spLocks/>
                    </p:cNvSpPr>
                    <p:nvPr/>
                  </p:nvSpPr>
                  <p:spPr bwMode="auto">
                    <a:xfrm>
                      <a:off x="1391" y="1601"/>
                      <a:ext cx="39" cy="38"/>
                    </a:xfrm>
                    <a:custGeom>
                      <a:avLst/>
                      <a:gdLst>
                        <a:gd name="T0" fmla="*/ 0 w 39"/>
                        <a:gd name="T1" fmla="*/ 28 h 38"/>
                        <a:gd name="T2" fmla="*/ 0 w 39"/>
                        <a:gd name="T3" fmla="*/ 28 h 38"/>
                        <a:gd name="T4" fmla="*/ 0 w 39"/>
                        <a:gd name="T5" fmla="*/ 18 h 38"/>
                        <a:gd name="T6" fmla="*/ 0 w 39"/>
                        <a:gd name="T7" fmla="*/ 9 h 38"/>
                        <a:gd name="T8" fmla="*/ 10 w 39"/>
                        <a:gd name="T9" fmla="*/ 9 h 38"/>
                        <a:gd name="T10" fmla="*/ 10 w 39"/>
                        <a:gd name="T11" fmla="*/ 0 h 38"/>
                        <a:gd name="T12" fmla="*/ 19 w 39"/>
                        <a:gd name="T13" fmla="*/ 0 h 38"/>
                        <a:gd name="T14" fmla="*/ 29 w 39"/>
                        <a:gd name="T15" fmla="*/ 9 h 38"/>
                        <a:gd name="T16" fmla="*/ 38 w 39"/>
                        <a:gd name="T17" fmla="*/ 9 h 38"/>
                        <a:gd name="T18" fmla="*/ 38 w 39"/>
                        <a:gd name="T19" fmla="*/ 18 h 38"/>
                        <a:gd name="T20" fmla="*/ 38 w 39"/>
                        <a:gd name="T21" fmla="*/ 28 h 38"/>
                        <a:gd name="T22" fmla="*/ 29 w 39"/>
                        <a:gd name="T23" fmla="*/ 28 h 38"/>
                        <a:gd name="T24" fmla="*/ 29 w 39"/>
                        <a:gd name="T25" fmla="*/ 37 h 38"/>
                        <a:gd name="T26" fmla="*/ 19 w 39"/>
                        <a:gd name="T27" fmla="*/ 37 h 38"/>
                        <a:gd name="T28" fmla="*/ 10 w 39"/>
                        <a:gd name="T29" fmla="*/ 37 h 38"/>
                        <a:gd name="T30" fmla="*/ 0 w 39"/>
                        <a:gd name="T31" fmla="*/ 37 h 38"/>
                        <a:gd name="T32" fmla="*/ 0 w 39"/>
                        <a:gd name="T33" fmla="*/ 28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38"/>
                        <a:gd name="T53" fmla="*/ 39 w 39"/>
                        <a:gd name="T54" fmla="*/ 38 h 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38">
                          <a:moveTo>
                            <a:pt x="0" y="28"/>
                          </a:moveTo>
                          <a:lnTo>
                            <a:pt x="0" y="28"/>
                          </a:lnTo>
                          <a:lnTo>
                            <a:pt x="0" y="18"/>
                          </a:lnTo>
                          <a:lnTo>
                            <a:pt x="0" y="9"/>
                          </a:lnTo>
                          <a:lnTo>
                            <a:pt x="10" y="9"/>
                          </a:lnTo>
                          <a:lnTo>
                            <a:pt x="10" y="0"/>
                          </a:lnTo>
                          <a:lnTo>
                            <a:pt x="19" y="0"/>
                          </a:lnTo>
                          <a:lnTo>
                            <a:pt x="29" y="9"/>
                          </a:lnTo>
                          <a:lnTo>
                            <a:pt x="38" y="9"/>
                          </a:lnTo>
                          <a:lnTo>
                            <a:pt x="38" y="18"/>
                          </a:lnTo>
                          <a:lnTo>
                            <a:pt x="38" y="28"/>
                          </a:lnTo>
                          <a:lnTo>
                            <a:pt x="29" y="28"/>
                          </a:lnTo>
                          <a:lnTo>
                            <a:pt x="29" y="37"/>
                          </a:lnTo>
                          <a:lnTo>
                            <a:pt x="19" y="37"/>
                          </a:lnTo>
                          <a:lnTo>
                            <a:pt x="10" y="37"/>
                          </a:lnTo>
                          <a:lnTo>
                            <a:pt x="0" y="37"/>
                          </a:lnTo>
                          <a:lnTo>
                            <a:pt x="0" y="28"/>
                          </a:lnTo>
                        </a:path>
                      </a:pathLst>
                    </a:custGeom>
                    <a:solidFill>
                      <a:srgbClr val="ACACAC"/>
                    </a:solidFill>
                    <a:ln w="12700" cap="rnd" cmpd="sng">
                      <a:noFill/>
                      <a:prstDash val="solid"/>
                      <a:round/>
                      <a:headEnd type="none" w="med" len="med"/>
                      <a:tailEnd type="none" w="med" len="med"/>
                    </a:ln>
                  </p:spPr>
                  <p:txBody>
                    <a:bodyPr/>
                    <a:lstStyle/>
                    <a:p>
                      <a:endParaRPr lang="en-US"/>
                    </a:p>
                  </p:txBody>
                </p:sp>
                <p:sp>
                  <p:nvSpPr>
                    <p:cNvPr id="64560" name="Oval 141"/>
                    <p:cNvSpPr>
                      <a:spLocks noChangeArrowheads="1"/>
                    </p:cNvSpPr>
                    <p:nvPr/>
                  </p:nvSpPr>
                  <p:spPr bwMode="auto">
                    <a:xfrm>
                      <a:off x="1391" y="1601"/>
                      <a:ext cx="50" cy="47"/>
                    </a:xfrm>
                    <a:prstGeom prst="ellipse">
                      <a:avLst/>
                    </a:prstGeom>
                    <a:solidFill>
                      <a:srgbClr val="A6A6A6"/>
                    </a:solidFill>
                    <a:ln w="12700">
                      <a:noFill/>
                      <a:round/>
                      <a:headEnd/>
                      <a:tailEnd/>
                    </a:ln>
                  </p:spPr>
                  <p:txBody>
                    <a:bodyPr wrap="none" anchor="ctr"/>
                    <a:lstStyle/>
                    <a:p>
                      <a:endParaRPr lang="en-US"/>
                    </a:p>
                  </p:txBody>
                </p:sp>
                <p:sp>
                  <p:nvSpPr>
                    <p:cNvPr id="64561" name="Freeform 142"/>
                    <p:cNvSpPr>
                      <a:spLocks/>
                    </p:cNvSpPr>
                    <p:nvPr/>
                  </p:nvSpPr>
                  <p:spPr bwMode="auto">
                    <a:xfrm>
                      <a:off x="1391" y="1601"/>
                      <a:ext cx="39" cy="38"/>
                    </a:xfrm>
                    <a:custGeom>
                      <a:avLst/>
                      <a:gdLst>
                        <a:gd name="T0" fmla="*/ 0 w 39"/>
                        <a:gd name="T1" fmla="*/ 28 h 38"/>
                        <a:gd name="T2" fmla="*/ 0 w 39"/>
                        <a:gd name="T3" fmla="*/ 28 h 38"/>
                        <a:gd name="T4" fmla="*/ 0 w 39"/>
                        <a:gd name="T5" fmla="*/ 18 h 38"/>
                        <a:gd name="T6" fmla="*/ 0 w 39"/>
                        <a:gd name="T7" fmla="*/ 9 h 38"/>
                        <a:gd name="T8" fmla="*/ 10 w 39"/>
                        <a:gd name="T9" fmla="*/ 9 h 38"/>
                        <a:gd name="T10" fmla="*/ 10 w 39"/>
                        <a:gd name="T11" fmla="*/ 0 h 38"/>
                        <a:gd name="T12" fmla="*/ 19 w 39"/>
                        <a:gd name="T13" fmla="*/ 0 h 38"/>
                        <a:gd name="T14" fmla="*/ 19 w 39"/>
                        <a:gd name="T15" fmla="*/ 9 h 38"/>
                        <a:gd name="T16" fmla="*/ 29 w 39"/>
                        <a:gd name="T17" fmla="*/ 9 h 38"/>
                        <a:gd name="T18" fmla="*/ 38 w 39"/>
                        <a:gd name="T19" fmla="*/ 9 h 38"/>
                        <a:gd name="T20" fmla="*/ 38 w 39"/>
                        <a:gd name="T21" fmla="*/ 18 h 38"/>
                        <a:gd name="T22" fmla="*/ 38 w 39"/>
                        <a:gd name="T23" fmla="*/ 28 h 38"/>
                        <a:gd name="T24" fmla="*/ 29 w 39"/>
                        <a:gd name="T25" fmla="*/ 28 h 38"/>
                        <a:gd name="T26" fmla="*/ 29 w 39"/>
                        <a:gd name="T27" fmla="*/ 37 h 38"/>
                        <a:gd name="T28" fmla="*/ 19 w 39"/>
                        <a:gd name="T29" fmla="*/ 37 h 38"/>
                        <a:gd name="T30" fmla="*/ 10 w 39"/>
                        <a:gd name="T31" fmla="*/ 37 h 38"/>
                        <a:gd name="T32" fmla="*/ 0 w 39"/>
                        <a:gd name="T33" fmla="*/ 28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38"/>
                        <a:gd name="T53" fmla="*/ 39 w 39"/>
                        <a:gd name="T54" fmla="*/ 38 h 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38">
                          <a:moveTo>
                            <a:pt x="0" y="28"/>
                          </a:moveTo>
                          <a:lnTo>
                            <a:pt x="0" y="28"/>
                          </a:lnTo>
                          <a:lnTo>
                            <a:pt x="0" y="18"/>
                          </a:lnTo>
                          <a:lnTo>
                            <a:pt x="0" y="9"/>
                          </a:lnTo>
                          <a:lnTo>
                            <a:pt x="10" y="9"/>
                          </a:lnTo>
                          <a:lnTo>
                            <a:pt x="10" y="0"/>
                          </a:lnTo>
                          <a:lnTo>
                            <a:pt x="19" y="0"/>
                          </a:lnTo>
                          <a:lnTo>
                            <a:pt x="19" y="9"/>
                          </a:lnTo>
                          <a:lnTo>
                            <a:pt x="29" y="9"/>
                          </a:lnTo>
                          <a:lnTo>
                            <a:pt x="38" y="9"/>
                          </a:lnTo>
                          <a:lnTo>
                            <a:pt x="38" y="18"/>
                          </a:lnTo>
                          <a:lnTo>
                            <a:pt x="38" y="28"/>
                          </a:lnTo>
                          <a:lnTo>
                            <a:pt x="29" y="28"/>
                          </a:lnTo>
                          <a:lnTo>
                            <a:pt x="29" y="37"/>
                          </a:lnTo>
                          <a:lnTo>
                            <a:pt x="19" y="37"/>
                          </a:lnTo>
                          <a:lnTo>
                            <a:pt x="10" y="37"/>
                          </a:lnTo>
                          <a:lnTo>
                            <a:pt x="0" y="28"/>
                          </a:lnTo>
                        </a:path>
                      </a:pathLst>
                    </a:custGeom>
                    <a:solidFill>
                      <a:srgbClr val="A6A6A6"/>
                    </a:solidFill>
                    <a:ln w="12700" cap="rnd" cmpd="sng">
                      <a:noFill/>
                      <a:prstDash val="solid"/>
                      <a:round/>
                      <a:headEnd type="none" w="med" len="med"/>
                      <a:tailEnd type="none" w="med" len="med"/>
                    </a:ln>
                  </p:spPr>
                  <p:txBody>
                    <a:bodyPr/>
                    <a:lstStyle/>
                    <a:p>
                      <a:endParaRPr lang="en-US"/>
                    </a:p>
                  </p:txBody>
                </p:sp>
                <p:sp>
                  <p:nvSpPr>
                    <p:cNvPr id="64562" name="Oval 143"/>
                    <p:cNvSpPr>
                      <a:spLocks noChangeArrowheads="1"/>
                    </p:cNvSpPr>
                    <p:nvPr/>
                  </p:nvSpPr>
                  <p:spPr bwMode="auto">
                    <a:xfrm>
                      <a:off x="1391" y="1601"/>
                      <a:ext cx="50" cy="47"/>
                    </a:xfrm>
                    <a:prstGeom prst="ellipse">
                      <a:avLst/>
                    </a:prstGeom>
                    <a:solidFill>
                      <a:srgbClr val="A0A0A0"/>
                    </a:solidFill>
                    <a:ln w="12700">
                      <a:noFill/>
                      <a:round/>
                      <a:headEnd/>
                      <a:tailEnd/>
                    </a:ln>
                  </p:spPr>
                  <p:txBody>
                    <a:bodyPr wrap="none" anchor="ctr"/>
                    <a:lstStyle/>
                    <a:p>
                      <a:endParaRPr lang="en-US"/>
                    </a:p>
                  </p:txBody>
                </p:sp>
                <p:sp>
                  <p:nvSpPr>
                    <p:cNvPr id="64563" name="Freeform 144"/>
                    <p:cNvSpPr>
                      <a:spLocks/>
                    </p:cNvSpPr>
                    <p:nvPr/>
                  </p:nvSpPr>
                  <p:spPr bwMode="auto">
                    <a:xfrm>
                      <a:off x="1391" y="1601"/>
                      <a:ext cx="39" cy="38"/>
                    </a:xfrm>
                    <a:custGeom>
                      <a:avLst/>
                      <a:gdLst>
                        <a:gd name="T0" fmla="*/ 0 w 39"/>
                        <a:gd name="T1" fmla="*/ 28 h 38"/>
                        <a:gd name="T2" fmla="*/ 0 w 39"/>
                        <a:gd name="T3" fmla="*/ 28 h 38"/>
                        <a:gd name="T4" fmla="*/ 0 w 39"/>
                        <a:gd name="T5" fmla="*/ 18 h 38"/>
                        <a:gd name="T6" fmla="*/ 0 w 39"/>
                        <a:gd name="T7" fmla="*/ 9 h 38"/>
                        <a:gd name="T8" fmla="*/ 10 w 39"/>
                        <a:gd name="T9" fmla="*/ 9 h 38"/>
                        <a:gd name="T10" fmla="*/ 19 w 39"/>
                        <a:gd name="T11" fmla="*/ 0 h 38"/>
                        <a:gd name="T12" fmla="*/ 19 w 39"/>
                        <a:gd name="T13" fmla="*/ 9 h 38"/>
                        <a:gd name="T14" fmla="*/ 29 w 39"/>
                        <a:gd name="T15" fmla="*/ 9 h 38"/>
                        <a:gd name="T16" fmla="*/ 29 w 39"/>
                        <a:gd name="T17" fmla="*/ 18 h 38"/>
                        <a:gd name="T18" fmla="*/ 38 w 39"/>
                        <a:gd name="T19" fmla="*/ 18 h 38"/>
                        <a:gd name="T20" fmla="*/ 38 w 39"/>
                        <a:gd name="T21" fmla="*/ 28 h 38"/>
                        <a:gd name="T22" fmla="*/ 29 w 39"/>
                        <a:gd name="T23" fmla="*/ 28 h 38"/>
                        <a:gd name="T24" fmla="*/ 29 w 39"/>
                        <a:gd name="T25" fmla="*/ 37 h 38"/>
                        <a:gd name="T26" fmla="*/ 19 w 39"/>
                        <a:gd name="T27" fmla="*/ 37 h 38"/>
                        <a:gd name="T28" fmla="*/ 10 w 39"/>
                        <a:gd name="T29" fmla="*/ 37 h 38"/>
                        <a:gd name="T30" fmla="*/ 0 w 39"/>
                        <a:gd name="T31" fmla="*/ 28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
                        <a:gd name="T49" fmla="*/ 0 h 38"/>
                        <a:gd name="T50" fmla="*/ 39 w 39"/>
                        <a:gd name="T51" fmla="*/ 38 h 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 h="38">
                          <a:moveTo>
                            <a:pt x="0" y="28"/>
                          </a:moveTo>
                          <a:lnTo>
                            <a:pt x="0" y="28"/>
                          </a:lnTo>
                          <a:lnTo>
                            <a:pt x="0" y="18"/>
                          </a:lnTo>
                          <a:lnTo>
                            <a:pt x="0" y="9"/>
                          </a:lnTo>
                          <a:lnTo>
                            <a:pt x="10" y="9"/>
                          </a:lnTo>
                          <a:lnTo>
                            <a:pt x="19" y="0"/>
                          </a:lnTo>
                          <a:lnTo>
                            <a:pt x="19" y="9"/>
                          </a:lnTo>
                          <a:lnTo>
                            <a:pt x="29" y="9"/>
                          </a:lnTo>
                          <a:lnTo>
                            <a:pt x="29" y="18"/>
                          </a:lnTo>
                          <a:lnTo>
                            <a:pt x="38" y="18"/>
                          </a:lnTo>
                          <a:lnTo>
                            <a:pt x="38" y="28"/>
                          </a:lnTo>
                          <a:lnTo>
                            <a:pt x="29" y="28"/>
                          </a:lnTo>
                          <a:lnTo>
                            <a:pt x="29" y="37"/>
                          </a:lnTo>
                          <a:lnTo>
                            <a:pt x="19" y="37"/>
                          </a:lnTo>
                          <a:lnTo>
                            <a:pt x="10" y="37"/>
                          </a:lnTo>
                          <a:lnTo>
                            <a:pt x="0" y="28"/>
                          </a:lnTo>
                        </a:path>
                      </a:pathLst>
                    </a:custGeom>
                    <a:solidFill>
                      <a:srgbClr val="A0A0A0"/>
                    </a:solidFill>
                    <a:ln w="12700" cap="rnd" cmpd="sng">
                      <a:noFill/>
                      <a:prstDash val="solid"/>
                      <a:round/>
                      <a:headEnd type="none" w="med" len="med"/>
                      <a:tailEnd type="none" w="med" len="med"/>
                    </a:ln>
                  </p:spPr>
                  <p:txBody>
                    <a:bodyPr/>
                    <a:lstStyle/>
                    <a:p>
                      <a:endParaRPr lang="en-US"/>
                    </a:p>
                  </p:txBody>
                </p:sp>
                <p:sp>
                  <p:nvSpPr>
                    <p:cNvPr id="64564" name="Oval 145"/>
                    <p:cNvSpPr>
                      <a:spLocks noChangeArrowheads="1"/>
                    </p:cNvSpPr>
                    <p:nvPr/>
                  </p:nvSpPr>
                  <p:spPr bwMode="auto">
                    <a:xfrm>
                      <a:off x="1391" y="1612"/>
                      <a:ext cx="50" cy="36"/>
                    </a:xfrm>
                    <a:prstGeom prst="ellipse">
                      <a:avLst/>
                    </a:prstGeom>
                    <a:solidFill>
                      <a:srgbClr val="999999"/>
                    </a:solidFill>
                    <a:ln w="12700">
                      <a:noFill/>
                      <a:round/>
                      <a:headEnd/>
                      <a:tailEnd/>
                    </a:ln>
                  </p:spPr>
                  <p:txBody>
                    <a:bodyPr wrap="none" anchor="ctr"/>
                    <a:lstStyle/>
                    <a:p>
                      <a:endParaRPr lang="en-US"/>
                    </a:p>
                  </p:txBody>
                </p:sp>
                <p:sp>
                  <p:nvSpPr>
                    <p:cNvPr id="64565" name="Freeform 146"/>
                    <p:cNvSpPr>
                      <a:spLocks/>
                    </p:cNvSpPr>
                    <p:nvPr/>
                  </p:nvSpPr>
                  <p:spPr bwMode="auto">
                    <a:xfrm>
                      <a:off x="1391" y="1612"/>
                      <a:ext cx="39" cy="27"/>
                    </a:xfrm>
                    <a:custGeom>
                      <a:avLst/>
                      <a:gdLst>
                        <a:gd name="T0" fmla="*/ 0 w 39"/>
                        <a:gd name="T1" fmla="*/ 17 h 27"/>
                        <a:gd name="T2" fmla="*/ 0 w 39"/>
                        <a:gd name="T3" fmla="*/ 17 h 27"/>
                        <a:gd name="T4" fmla="*/ 0 w 39"/>
                        <a:gd name="T5" fmla="*/ 8 h 27"/>
                        <a:gd name="T6" fmla="*/ 0 w 39"/>
                        <a:gd name="T7" fmla="*/ 0 h 27"/>
                        <a:gd name="T8" fmla="*/ 10 w 39"/>
                        <a:gd name="T9" fmla="*/ 0 h 27"/>
                        <a:gd name="T10" fmla="*/ 19 w 39"/>
                        <a:gd name="T11" fmla="*/ 0 h 27"/>
                        <a:gd name="T12" fmla="*/ 29 w 39"/>
                        <a:gd name="T13" fmla="*/ 0 h 27"/>
                        <a:gd name="T14" fmla="*/ 29 w 39"/>
                        <a:gd name="T15" fmla="*/ 8 h 27"/>
                        <a:gd name="T16" fmla="*/ 38 w 39"/>
                        <a:gd name="T17" fmla="*/ 8 h 27"/>
                        <a:gd name="T18" fmla="*/ 38 w 39"/>
                        <a:gd name="T19" fmla="*/ 17 h 27"/>
                        <a:gd name="T20" fmla="*/ 29 w 39"/>
                        <a:gd name="T21" fmla="*/ 17 h 27"/>
                        <a:gd name="T22" fmla="*/ 29 w 39"/>
                        <a:gd name="T23" fmla="*/ 26 h 27"/>
                        <a:gd name="T24" fmla="*/ 19 w 39"/>
                        <a:gd name="T25" fmla="*/ 26 h 27"/>
                        <a:gd name="T26" fmla="*/ 10 w 39"/>
                        <a:gd name="T27" fmla="*/ 26 h 27"/>
                        <a:gd name="T28" fmla="*/ 0 w 39"/>
                        <a:gd name="T29" fmla="*/ 17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27"/>
                        <a:gd name="T47" fmla="*/ 39 w 39"/>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27">
                          <a:moveTo>
                            <a:pt x="0" y="17"/>
                          </a:moveTo>
                          <a:lnTo>
                            <a:pt x="0" y="17"/>
                          </a:lnTo>
                          <a:lnTo>
                            <a:pt x="0" y="8"/>
                          </a:lnTo>
                          <a:lnTo>
                            <a:pt x="0" y="0"/>
                          </a:lnTo>
                          <a:lnTo>
                            <a:pt x="10" y="0"/>
                          </a:lnTo>
                          <a:lnTo>
                            <a:pt x="19" y="0"/>
                          </a:lnTo>
                          <a:lnTo>
                            <a:pt x="29" y="0"/>
                          </a:lnTo>
                          <a:lnTo>
                            <a:pt x="29" y="8"/>
                          </a:lnTo>
                          <a:lnTo>
                            <a:pt x="38" y="8"/>
                          </a:lnTo>
                          <a:lnTo>
                            <a:pt x="38" y="17"/>
                          </a:lnTo>
                          <a:lnTo>
                            <a:pt x="29" y="17"/>
                          </a:lnTo>
                          <a:lnTo>
                            <a:pt x="29" y="26"/>
                          </a:lnTo>
                          <a:lnTo>
                            <a:pt x="19" y="26"/>
                          </a:lnTo>
                          <a:lnTo>
                            <a:pt x="10" y="26"/>
                          </a:lnTo>
                          <a:lnTo>
                            <a:pt x="0" y="17"/>
                          </a:lnTo>
                        </a:path>
                      </a:pathLst>
                    </a:custGeom>
                    <a:solidFill>
                      <a:srgbClr val="999999"/>
                    </a:solidFill>
                    <a:ln w="12700" cap="rnd" cmpd="sng">
                      <a:noFill/>
                      <a:prstDash val="solid"/>
                      <a:round/>
                      <a:headEnd type="none" w="med" len="med"/>
                      <a:tailEnd type="none" w="med" len="med"/>
                    </a:ln>
                  </p:spPr>
                  <p:txBody>
                    <a:bodyPr/>
                    <a:lstStyle/>
                    <a:p>
                      <a:endParaRPr lang="en-US"/>
                    </a:p>
                  </p:txBody>
                </p:sp>
                <p:sp>
                  <p:nvSpPr>
                    <p:cNvPr id="64566" name="Oval 147"/>
                    <p:cNvSpPr>
                      <a:spLocks noChangeArrowheads="1"/>
                    </p:cNvSpPr>
                    <p:nvPr/>
                  </p:nvSpPr>
                  <p:spPr bwMode="auto">
                    <a:xfrm>
                      <a:off x="1391" y="1612"/>
                      <a:ext cx="38" cy="36"/>
                    </a:xfrm>
                    <a:prstGeom prst="ellipse">
                      <a:avLst/>
                    </a:prstGeom>
                    <a:solidFill>
                      <a:srgbClr val="939393"/>
                    </a:solidFill>
                    <a:ln w="12700">
                      <a:noFill/>
                      <a:round/>
                      <a:headEnd/>
                      <a:tailEnd/>
                    </a:ln>
                  </p:spPr>
                  <p:txBody>
                    <a:bodyPr wrap="none" anchor="ctr"/>
                    <a:lstStyle/>
                    <a:p>
                      <a:endParaRPr lang="en-US"/>
                    </a:p>
                  </p:txBody>
                </p:sp>
                <p:sp>
                  <p:nvSpPr>
                    <p:cNvPr id="64567" name="Freeform 148"/>
                    <p:cNvSpPr>
                      <a:spLocks/>
                    </p:cNvSpPr>
                    <p:nvPr/>
                  </p:nvSpPr>
                  <p:spPr bwMode="auto">
                    <a:xfrm>
                      <a:off x="1391" y="1612"/>
                      <a:ext cx="28" cy="27"/>
                    </a:xfrm>
                    <a:custGeom>
                      <a:avLst/>
                      <a:gdLst>
                        <a:gd name="T0" fmla="*/ 0 w 28"/>
                        <a:gd name="T1" fmla="*/ 17 h 27"/>
                        <a:gd name="T2" fmla="*/ 0 w 28"/>
                        <a:gd name="T3" fmla="*/ 17 h 27"/>
                        <a:gd name="T4" fmla="*/ 0 w 28"/>
                        <a:gd name="T5" fmla="*/ 8 h 27"/>
                        <a:gd name="T6" fmla="*/ 0 w 28"/>
                        <a:gd name="T7" fmla="*/ 0 h 27"/>
                        <a:gd name="T8" fmla="*/ 10 w 28"/>
                        <a:gd name="T9" fmla="*/ 0 h 27"/>
                        <a:gd name="T10" fmla="*/ 18 w 28"/>
                        <a:gd name="T11" fmla="*/ 0 h 27"/>
                        <a:gd name="T12" fmla="*/ 27 w 28"/>
                        <a:gd name="T13" fmla="*/ 0 h 27"/>
                        <a:gd name="T14" fmla="*/ 27 w 28"/>
                        <a:gd name="T15" fmla="*/ 8 h 27"/>
                        <a:gd name="T16" fmla="*/ 27 w 28"/>
                        <a:gd name="T17" fmla="*/ 17 h 27"/>
                        <a:gd name="T18" fmla="*/ 27 w 28"/>
                        <a:gd name="T19" fmla="*/ 26 h 27"/>
                        <a:gd name="T20" fmla="*/ 18 w 28"/>
                        <a:gd name="T21" fmla="*/ 26 h 27"/>
                        <a:gd name="T22" fmla="*/ 10 w 28"/>
                        <a:gd name="T23" fmla="*/ 26 h 27"/>
                        <a:gd name="T24" fmla="*/ 0 w 28"/>
                        <a:gd name="T25" fmla="*/ 17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27"/>
                        <a:gd name="T41" fmla="*/ 28 w 28"/>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27">
                          <a:moveTo>
                            <a:pt x="0" y="17"/>
                          </a:moveTo>
                          <a:lnTo>
                            <a:pt x="0" y="17"/>
                          </a:lnTo>
                          <a:lnTo>
                            <a:pt x="0" y="8"/>
                          </a:lnTo>
                          <a:lnTo>
                            <a:pt x="0" y="0"/>
                          </a:lnTo>
                          <a:lnTo>
                            <a:pt x="10" y="0"/>
                          </a:lnTo>
                          <a:lnTo>
                            <a:pt x="18" y="0"/>
                          </a:lnTo>
                          <a:lnTo>
                            <a:pt x="27" y="0"/>
                          </a:lnTo>
                          <a:lnTo>
                            <a:pt x="27" y="8"/>
                          </a:lnTo>
                          <a:lnTo>
                            <a:pt x="27" y="17"/>
                          </a:lnTo>
                          <a:lnTo>
                            <a:pt x="27" y="26"/>
                          </a:lnTo>
                          <a:lnTo>
                            <a:pt x="18" y="26"/>
                          </a:lnTo>
                          <a:lnTo>
                            <a:pt x="10" y="26"/>
                          </a:lnTo>
                          <a:lnTo>
                            <a:pt x="0" y="17"/>
                          </a:lnTo>
                        </a:path>
                      </a:pathLst>
                    </a:custGeom>
                    <a:solidFill>
                      <a:srgbClr val="939393"/>
                    </a:solidFill>
                    <a:ln w="12700" cap="rnd" cmpd="sng">
                      <a:noFill/>
                      <a:prstDash val="solid"/>
                      <a:round/>
                      <a:headEnd type="none" w="med" len="med"/>
                      <a:tailEnd type="none" w="med" len="med"/>
                    </a:ln>
                  </p:spPr>
                  <p:txBody>
                    <a:bodyPr/>
                    <a:lstStyle/>
                    <a:p>
                      <a:endParaRPr lang="en-US"/>
                    </a:p>
                  </p:txBody>
                </p:sp>
                <p:sp>
                  <p:nvSpPr>
                    <p:cNvPr id="64568" name="Oval 149"/>
                    <p:cNvSpPr>
                      <a:spLocks noChangeArrowheads="1"/>
                    </p:cNvSpPr>
                    <p:nvPr/>
                  </p:nvSpPr>
                  <p:spPr bwMode="auto">
                    <a:xfrm>
                      <a:off x="1391" y="1612"/>
                      <a:ext cx="38" cy="36"/>
                    </a:xfrm>
                    <a:prstGeom prst="ellipse">
                      <a:avLst/>
                    </a:prstGeom>
                    <a:solidFill>
                      <a:srgbClr val="8C8C8C"/>
                    </a:solidFill>
                    <a:ln w="12700">
                      <a:noFill/>
                      <a:round/>
                      <a:headEnd/>
                      <a:tailEnd/>
                    </a:ln>
                  </p:spPr>
                  <p:txBody>
                    <a:bodyPr wrap="none" anchor="ctr"/>
                    <a:lstStyle/>
                    <a:p>
                      <a:endParaRPr lang="en-US"/>
                    </a:p>
                  </p:txBody>
                </p:sp>
                <p:sp>
                  <p:nvSpPr>
                    <p:cNvPr id="64569" name="Freeform 150"/>
                    <p:cNvSpPr>
                      <a:spLocks/>
                    </p:cNvSpPr>
                    <p:nvPr/>
                  </p:nvSpPr>
                  <p:spPr bwMode="auto">
                    <a:xfrm>
                      <a:off x="1391" y="1612"/>
                      <a:ext cx="28" cy="27"/>
                    </a:xfrm>
                    <a:custGeom>
                      <a:avLst/>
                      <a:gdLst>
                        <a:gd name="T0" fmla="*/ 0 w 28"/>
                        <a:gd name="T1" fmla="*/ 17 h 27"/>
                        <a:gd name="T2" fmla="*/ 0 w 28"/>
                        <a:gd name="T3" fmla="*/ 17 h 27"/>
                        <a:gd name="T4" fmla="*/ 0 w 28"/>
                        <a:gd name="T5" fmla="*/ 8 h 27"/>
                        <a:gd name="T6" fmla="*/ 0 w 28"/>
                        <a:gd name="T7" fmla="*/ 0 h 27"/>
                        <a:gd name="T8" fmla="*/ 10 w 28"/>
                        <a:gd name="T9" fmla="*/ 0 h 27"/>
                        <a:gd name="T10" fmla="*/ 18 w 28"/>
                        <a:gd name="T11" fmla="*/ 0 h 27"/>
                        <a:gd name="T12" fmla="*/ 27 w 28"/>
                        <a:gd name="T13" fmla="*/ 0 h 27"/>
                        <a:gd name="T14" fmla="*/ 27 w 28"/>
                        <a:gd name="T15" fmla="*/ 8 h 27"/>
                        <a:gd name="T16" fmla="*/ 27 w 28"/>
                        <a:gd name="T17" fmla="*/ 17 h 27"/>
                        <a:gd name="T18" fmla="*/ 27 w 28"/>
                        <a:gd name="T19" fmla="*/ 26 h 27"/>
                        <a:gd name="T20" fmla="*/ 18 w 28"/>
                        <a:gd name="T21" fmla="*/ 26 h 27"/>
                        <a:gd name="T22" fmla="*/ 10 w 28"/>
                        <a:gd name="T23" fmla="*/ 26 h 27"/>
                        <a:gd name="T24" fmla="*/ 10 w 28"/>
                        <a:gd name="T25" fmla="*/ 17 h 27"/>
                        <a:gd name="T26" fmla="*/ 0 w 28"/>
                        <a:gd name="T27" fmla="*/ 17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27"/>
                        <a:gd name="T44" fmla="*/ 28 w 28"/>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27">
                          <a:moveTo>
                            <a:pt x="0" y="17"/>
                          </a:moveTo>
                          <a:lnTo>
                            <a:pt x="0" y="17"/>
                          </a:lnTo>
                          <a:lnTo>
                            <a:pt x="0" y="8"/>
                          </a:lnTo>
                          <a:lnTo>
                            <a:pt x="0" y="0"/>
                          </a:lnTo>
                          <a:lnTo>
                            <a:pt x="10" y="0"/>
                          </a:lnTo>
                          <a:lnTo>
                            <a:pt x="18" y="0"/>
                          </a:lnTo>
                          <a:lnTo>
                            <a:pt x="27" y="0"/>
                          </a:lnTo>
                          <a:lnTo>
                            <a:pt x="27" y="8"/>
                          </a:lnTo>
                          <a:lnTo>
                            <a:pt x="27" y="17"/>
                          </a:lnTo>
                          <a:lnTo>
                            <a:pt x="27" y="26"/>
                          </a:lnTo>
                          <a:lnTo>
                            <a:pt x="18" y="26"/>
                          </a:lnTo>
                          <a:lnTo>
                            <a:pt x="10" y="26"/>
                          </a:lnTo>
                          <a:lnTo>
                            <a:pt x="10" y="17"/>
                          </a:lnTo>
                          <a:lnTo>
                            <a:pt x="0" y="17"/>
                          </a:lnTo>
                        </a:path>
                      </a:pathLst>
                    </a:custGeom>
                    <a:solidFill>
                      <a:srgbClr val="8C8C8C"/>
                    </a:solidFill>
                    <a:ln w="12700" cap="rnd" cmpd="sng">
                      <a:noFill/>
                      <a:prstDash val="solid"/>
                      <a:round/>
                      <a:headEnd type="none" w="med" len="med"/>
                      <a:tailEnd type="none" w="med" len="med"/>
                    </a:ln>
                  </p:spPr>
                  <p:txBody>
                    <a:bodyPr/>
                    <a:lstStyle/>
                    <a:p>
                      <a:endParaRPr lang="en-US"/>
                    </a:p>
                  </p:txBody>
                </p:sp>
                <p:sp>
                  <p:nvSpPr>
                    <p:cNvPr id="64570" name="Oval 151"/>
                    <p:cNvSpPr>
                      <a:spLocks noChangeArrowheads="1"/>
                    </p:cNvSpPr>
                    <p:nvPr/>
                  </p:nvSpPr>
                  <p:spPr bwMode="auto">
                    <a:xfrm>
                      <a:off x="1391" y="1612"/>
                      <a:ext cx="38" cy="36"/>
                    </a:xfrm>
                    <a:prstGeom prst="ellipse">
                      <a:avLst/>
                    </a:prstGeom>
                    <a:solidFill>
                      <a:srgbClr val="868686"/>
                    </a:solidFill>
                    <a:ln w="12700">
                      <a:noFill/>
                      <a:round/>
                      <a:headEnd/>
                      <a:tailEnd/>
                    </a:ln>
                  </p:spPr>
                  <p:txBody>
                    <a:bodyPr wrap="none" anchor="ctr"/>
                    <a:lstStyle/>
                    <a:p>
                      <a:endParaRPr lang="en-US"/>
                    </a:p>
                  </p:txBody>
                </p:sp>
                <p:sp>
                  <p:nvSpPr>
                    <p:cNvPr id="64571" name="Freeform 152"/>
                    <p:cNvSpPr>
                      <a:spLocks/>
                    </p:cNvSpPr>
                    <p:nvPr/>
                  </p:nvSpPr>
                  <p:spPr bwMode="auto">
                    <a:xfrm>
                      <a:off x="1391" y="1612"/>
                      <a:ext cx="28" cy="27"/>
                    </a:xfrm>
                    <a:custGeom>
                      <a:avLst/>
                      <a:gdLst>
                        <a:gd name="T0" fmla="*/ 0 w 28"/>
                        <a:gd name="T1" fmla="*/ 17 h 27"/>
                        <a:gd name="T2" fmla="*/ 0 w 28"/>
                        <a:gd name="T3" fmla="*/ 17 h 27"/>
                        <a:gd name="T4" fmla="*/ 0 w 28"/>
                        <a:gd name="T5" fmla="*/ 8 h 27"/>
                        <a:gd name="T6" fmla="*/ 10 w 28"/>
                        <a:gd name="T7" fmla="*/ 0 h 27"/>
                        <a:gd name="T8" fmla="*/ 18 w 28"/>
                        <a:gd name="T9" fmla="*/ 0 h 27"/>
                        <a:gd name="T10" fmla="*/ 27 w 28"/>
                        <a:gd name="T11" fmla="*/ 0 h 27"/>
                        <a:gd name="T12" fmla="*/ 27 w 28"/>
                        <a:gd name="T13" fmla="*/ 8 h 27"/>
                        <a:gd name="T14" fmla="*/ 27 w 28"/>
                        <a:gd name="T15" fmla="*/ 17 h 27"/>
                        <a:gd name="T16" fmla="*/ 18 w 28"/>
                        <a:gd name="T17" fmla="*/ 26 h 27"/>
                        <a:gd name="T18" fmla="*/ 10 w 28"/>
                        <a:gd name="T19" fmla="*/ 26 h 27"/>
                        <a:gd name="T20" fmla="*/ 10 w 28"/>
                        <a:gd name="T21" fmla="*/ 17 h 27"/>
                        <a:gd name="T22" fmla="*/ 0 w 28"/>
                        <a:gd name="T23" fmla="*/ 1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27"/>
                        <a:gd name="T38" fmla="*/ 28 w 2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27">
                          <a:moveTo>
                            <a:pt x="0" y="17"/>
                          </a:moveTo>
                          <a:lnTo>
                            <a:pt x="0" y="17"/>
                          </a:lnTo>
                          <a:lnTo>
                            <a:pt x="0" y="8"/>
                          </a:lnTo>
                          <a:lnTo>
                            <a:pt x="10" y="0"/>
                          </a:lnTo>
                          <a:lnTo>
                            <a:pt x="18" y="0"/>
                          </a:lnTo>
                          <a:lnTo>
                            <a:pt x="27" y="0"/>
                          </a:lnTo>
                          <a:lnTo>
                            <a:pt x="27" y="8"/>
                          </a:lnTo>
                          <a:lnTo>
                            <a:pt x="27" y="17"/>
                          </a:lnTo>
                          <a:lnTo>
                            <a:pt x="18" y="26"/>
                          </a:lnTo>
                          <a:lnTo>
                            <a:pt x="10" y="26"/>
                          </a:lnTo>
                          <a:lnTo>
                            <a:pt x="10" y="17"/>
                          </a:lnTo>
                          <a:lnTo>
                            <a:pt x="0" y="17"/>
                          </a:lnTo>
                        </a:path>
                      </a:pathLst>
                    </a:custGeom>
                    <a:solidFill>
                      <a:srgbClr val="868686"/>
                    </a:solidFill>
                    <a:ln w="12700" cap="rnd" cmpd="sng">
                      <a:noFill/>
                      <a:prstDash val="solid"/>
                      <a:round/>
                      <a:headEnd type="none" w="med" len="med"/>
                      <a:tailEnd type="none" w="med" len="med"/>
                    </a:ln>
                  </p:spPr>
                  <p:txBody>
                    <a:bodyPr/>
                    <a:lstStyle/>
                    <a:p>
                      <a:endParaRPr lang="en-US"/>
                    </a:p>
                  </p:txBody>
                </p:sp>
                <p:sp>
                  <p:nvSpPr>
                    <p:cNvPr id="64572" name="Oval 153"/>
                    <p:cNvSpPr>
                      <a:spLocks noChangeArrowheads="1"/>
                    </p:cNvSpPr>
                    <p:nvPr/>
                  </p:nvSpPr>
                  <p:spPr bwMode="auto">
                    <a:xfrm>
                      <a:off x="1391" y="1612"/>
                      <a:ext cx="38" cy="36"/>
                    </a:xfrm>
                    <a:prstGeom prst="ellipse">
                      <a:avLst/>
                    </a:prstGeom>
                    <a:solidFill>
                      <a:srgbClr val="808080"/>
                    </a:solidFill>
                    <a:ln w="12700">
                      <a:noFill/>
                      <a:round/>
                      <a:headEnd/>
                      <a:tailEnd/>
                    </a:ln>
                  </p:spPr>
                  <p:txBody>
                    <a:bodyPr wrap="none" anchor="ctr"/>
                    <a:lstStyle/>
                    <a:p>
                      <a:endParaRPr lang="en-US"/>
                    </a:p>
                  </p:txBody>
                </p:sp>
                <p:sp>
                  <p:nvSpPr>
                    <p:cNvPr id="64573" name="Freeform 154"/>
                    <p:cNvSpPr>
                      <a:spLocks/>
                    </p:cNvSpPr>
                    <p:nvPr/>
                  </p:nvSpPr>
                  <p:spPr bwMode="auto">
                    <a:xfrm>
                      <a:off x="1391" y="1612"/>
                      <a:ext cx="28" cy="27"/>
                    </a:xfrm>
                    <a:custGeom>
                      <a:avLst/>
                      <a:gdLst>
                        <a:gd name="T0" fmla="*/ 10 w 28"/>
                        <a:gd name="T1" fmla="*/ 17 h 27"/>
                        <a:gd name="T2" fmla="*/ 10 w 28"/>
                        <a:gd name="T3" fmla="*/ 17 h 27"/>
                        <a:gd name="T4" fmla="*/ 0 w 28"/>
                        <a:gd name="T5" fmla="*/ 17 h 27"/>
                        <a:gd name="T6" fmla="*/ 0 w 28"/>
                        <a:gd name="T7" fmla="*/ 8 h 27"/>
                        <a:gd name="T8" fmla="*/ 10 w 28"/>
                        <a:gd name="T9" fmla="*/ 8 h 27"/>
                        <a:gd name="T10" fmla="*/ 10 w 28"/>
                        <a:gd name="T11" fmla="*/ 0 h 27"/>
                        <a:gd name="T12" fmla="*/ 18 w 28"/>
                        <a:gd name="T13" fmla="*/ 0 h 27"/>
                        <a:gd name="T14" fmla="*/ 27 w 28"/>
                        <a:gd name="T15" fmla="*/ 0 h 27"/>
                        <a:gd name="T16" fmla="*/ 27 w 28"/>
                        <a:gd name="T17" fmla="*/ 8 h 27"/>
                        <a:gd name="T18" fmla="*/ 27 w 28"/>
                        <a:gd name="T19" fmla="*/ 17 h 27"/>
                        <a:gd name="T20" fmla="*/ 18 w 28"/>
                        <a:gd name="T21" fmla="*/ 26 h 27"/>
                        <a:gd name="T22" fmla="*/ 10 w 28"/>
                        <a:gd name="T23" fmla="*/ 26 h 27"/>
                        <a:gd name="T24" fmla="*/ 10 w 28"/>
                        <a:gd name="T25" fmla="*/ 17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27"/>
                        <a:gd name="T41" fmla="*/ 28 w 28"/>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27">
                          <a:moveTo>
                            <a:pt x="10" y="17"/>
                          </a:moveTo>
                          <a:lnTo>
                            <a:pt x="10" y="17"/>
                          </a:lnTo>
                          <a:lnTo>
                            <a:pt x="0" y="17"/>
                          </a:lnTo>
                          <a:lnTo>
                            <a:pt x="0" y="8"/>
                          </a:lnTo>
                          <a:lnTo>
                            <a:pt x="10" y="8"/>
                          </a:lnTo>
                          <a:lnTo>
                            <a:pt x="10" y="0"/>
                          </a:lnTo>
                          <a:lnTo>
                            <a:pt x="18" y="0"/>
                          </a:lnTo>
                          <a:lnTo>
                            <a:pt x="27" y="0"/>
                          </a:lnTo>
                          <a:lnTo>
                            <a:pt x="27" y="8"/>
                          </a:lnTo>
                          <a:lnTo>
                            <a:pt x="27" y="17"/>
                          </a:lnTo>
                          <a:lnTo>
                            <a:pt x="18" y="26"/>
                          </a:lnTo>
                          <a:lnTo>
                            <a:pt x="10" y="26"/>
                          </a:lnTo>
                          <a:lnTo>
                            <a:pt x="10" y="17"/>
                          </a:lnTo>
                        </a:path>
                      </a:pathLst>
                    </a:custGeom>
                    <a:solidFill>
                      <a:srgbClr val="808080"/>
                    </a:solidFill>
                    <a:ln w="12700" cap="rnd" cmpd="sng">
                      <a:noFill/>
                      <a:prstDash val="solid"/>
                      <a:round/>
                      <a:headEnd type="none" w="med" len="med"/>
                      <a:tailEnd type="none" w="med" len="med"/>
                    </a:ln>
                  </p:spPr>
                  <p:txBody>
                    <a:bodyPr/>
                    <a:lstStyle/>
                    <a:p>
                      <a:endParaRPr lang="en-US"/>
                    </a:p>
                  </p:txBody>
                </p:sp>
                <p:sp>
                  <p:nvSpPr>
                    <p:cNvPr id="64574" name="Oval 155"/>
                    <p:cNvSpPr>
                      <a:spLocks noChangeArrowheads="1"/>
                    </p:cNvSpPr>
                    <p:nvPr/>
                  </p:nvSpPr>
                  <p:spPr bwMode="auto">
                    <a:xfrm>
                      <a:off x="1391" y="1612"/>
                      <a:ext cx="38" cy="36"/>
                    </a:xfrm>
                    <a:prstGeom prst="ellipse">
                      <a:avLst/>
                    </a:prstGeom>
                    <a:solidFill>
                      <a:srgbClr val="797979"/>
                    </a:solidFill>
                    <a:ln w="12700">
                      <a:noFill/>
                      <a:round/>
                      <a:headEnd/>
                      <a:tailEnd/>
                    </a:ln>
                  </p:spPr>
                  <p:txBody>
                    <a:bodyPr wrap="none" anchor="ctr"/>
                    <a:lstStyle/>
                    <a:p>
                      <a:endParaRPr lang="en-US"/>
                    </a:p>
                  </p:txBody>
                </p:sp>
                <p:sp>
                  <p:nvSpPr>
                    <p:cNvPr id="64575" name="Freeform 156"/>
                    <p:cNvSpPr>
                      <a:spLocks/>
                    </p:cNvSpPr>
                    <p:nvPr/>
                  </p:nvSpPr>
                  <p:spPr bwMode="auto">
                    <a:xfrm>
                      <a:off x="1391" y="1612"/>
                      <a:ext cx="28" cy="27"/>
                    </a:xfrm>
                    <a:custGeom>
                      <a:avLst/>
                      <a:gdLst>
                        <a:gd name="T0" fmla="*/ 10 w 28"/>
                        <a:gd name="T1" fmla="*/ 17 h 27"/>
                        <a:gd name="T2" fmla="*/ 10 w 28"/>
                        <a:gd name="T3" fmla="*/ 17 h 27"/>
                        <a:gd name="T4" fmla="*/ 0 w 28"/>
                        <a:gd name="T5" fmla="*/ 17 h 27"/>
                        <a:gd name="T6" fmla="*/ 0 w 28"/>
                        <a:gd name="T7" fmla="*/ 8 h 27"/>
                        <a:gd name="T8" fmla="*/ 10 w 28"/>
                        <a:gd name="T9" fmla="*/ 8 h 27"/>
                        <a:gd name="T10" fmla="*/ 10 w 28"/>
                        <a:gd name="T11" fmla="*/ 0 h 27"/>
                        <a:gd name="T12" fmla="*/ 18 w 28"/>
                        <a:gd name="T13" fmla="*/ 0 h 27"/>
                        <a:gd name="T14" fmla="*/ 27 w 28"/>
                        <a:gd name="T15" fmla="*/ 0 h 27"/>
                        <a:gd name="T16" fmla="*/ 27 w 28"/>
                        <a:gd name="T17" fmla="*/ 8 h 27"/>
                        <a:gd name="T18" fmla="*/ 27 w 28"/>
                        <a:gd name="T19" fmla="*/ 17 h 27"/>
                        <a:gd name="T20" fmla="*/ 18 w 28"/>
                        <a:gd name="T21" fmla="*/ 26 h 27"/>
                        <a:gd name="T22" fmla="*/ 10 w 28"/>
                        <a:gd name="T23" fmla="*/ 26 h 27"/>
                        <a:gd name="T24" fmla="*/ 10 w 28"/>
                        <a:gd name="T25" fmla="*/ 17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27"/>
                        <a:gd name="T41" fmla="*/ 28 w 28"/>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27">
                          <a:moveTo>
                            <a:pt x="10" y="17"/>
                          </a:moveTo>
                          <a:lnTo>
                            <a:pt x="10" y="17"/>
                          </a:lnTo>
                          <a:lnTo>
                            <a:pt x="0" y="17"/>
                          </a:lnTo>
                          <a:lnTo>
                            <a:pt x="0" y="8"/>
                          </a:lnTo>
                          <a:lnTo>
                            <a:pt x="10" y="8"/>
                          </a:lnTo>
                          <a:lnTo>
                            <a:pt x="10" y="0"/>
                          </a:lnTo>
                          <a:lnTo>
                            <a:pt x="18" y="0"/>
                          </a:lnTo>
                          <a:lnTo>
                            <a:pt x="27" y="0"/>
                          </a:lnTo>
                          <a:lnTo>
                            <a:pt x="27" y="8"/>
                          </a:lnTo>
                          <a:lnTo>
                            <a:pt x="27" y="17"/>
                          </a:lnTo>
                          <a:lnTo>
                            <a:pt x="18" y="26"/>
                          </a:lnTo>
                          <a:lnTo>
                            <a:pt x="10" y="26"/>
                          </a:lnTo>
                          <a:lnTo>
                            <a:pt x="10" y="17"/>
                          </a:lnTo>
                        </a:path>
                      </a:pathLst>
                    </a:custGeom>
                    <a:solidFill>
                      <a:srgbClr val="797979"/>
                    </a:solidFill>
                    <a:ln w="12700" cap="rnd" cmpd="sng">
                      <a:noFill/>
                      <a:prstDash val="solid"/>
                      <a:round/>
                      <a:headEnd type="none" w="med" len="med"/>
                      <a:tailEnd type="none" w="med" len="med"/>
                    </a:ln>
                  </p:spPr>
                  <p:txBody>
                    <a:bodyPr/>
                    <a:lstStyle/>
                    <a:p>
                      <a:endParaRPr lang="en-US"/>
                    </a:p>
                  </p:txBody>
                </p:sp>
                <p:sp>
                  <p:nvSpPr>
                    <p:cNvPr id="64576" name="Oval 157"/>
                    <p:cNvSpPr>
                      <a:spLocks noChangeArrowheads="1"/>
                    </p:cNvSpPr>
                    <p:nvPr/>
                  </p:nvSpPr>
                  <p:spPr bwMode="auto">
                    <a:xfrm>
                      <a:off x="1403" y="1612"/>
                      <a:ext cx="26" cy="36"/>
                    </a:xfrm>
                    <a:prstGeom prst="ellipse">
                      <a:avLst/>
                    </a:prstGeom>
                    <a:solidFill>
                      <a:srgbClr val="737373"/>
                    </a:solidFill>
                    <a:ln w="12700">
                      <a:noFill/>
                      <a:round/>
                      <a:headEnd/>
                      <a:tailEnd/>
                    </a:ln>
                  </p:spPr>
                  <p:txBody>
                    <a:bodyPr wrap="none" anchor="ctr"/>
                    <a:lstStyle/>
                    <a:p>
                      <a:endParaRPr lang="en-US"/>
                    </a:p>
                  </p:txBody>
                </p:sp>
                <p:sp>
                  <p:nvSpPr>
                    <p:cNvPr id="64577" name="Freeform 158"/>
                    <p:cNvSpPr>
                      <a:spLocks/>
                    </p:cNvSpPr>
                    <p:nvPr/>
                  </p:nvSpPr>
                  <p:spPr bwMode="auto">
                    <a:xfrm>
                      <a:off x="1403" y="1612"/>
                      <a:ext cx="16" cy="27"/>
                    </a:xfrm>
                    <a:custGeom>
                      <a:avLst/>
                      <a:gdLst>
                        <a:gd name="T0" fmla="*/ 0 w 16"/>
                        <a:gd name="T1" fmla="*/ 17 h 27"/>
                        <a:gd name="T2" fmla="*/ 0 w 16"/>
                        <a:gd name="T3" fmla="*/ 17 h 27"/>
                        <a:gd name="T4" fmla="*/ 0 w 16"/>
                        <a:gd name="T5" fmla="*/ 8 h 27"/>
                        <a:gd name="T6" fmla="*/ 0 w 16"/>
                        <a:gd name="T7" fmla="*/ 0 h 27"/>
                        <a:gd name="T8" fmla="*/ 8 w 16"/>
                        <a:gd name="T9" fmla="*/ 0 h 27"/>
                        <a:gd name="T10" fmla="*/ 15 w 16"/>
                        <a:gd name="T11" fmla="*/ 0 h 27"/>
                        <a:gd name="T12" fmla="*/ 15 w 16"/>
                        <a:gd name="T13" fmla="*/ 8 h 27"/>
                        <a:gd name="T14" fmla="*/ 15 w 16"/>
                        <a:gd name="T15" fmla="*/ 17 h 27"/>
                        <a:gd name="T16" fmla="*/ 8 w 16"/>
                        <a:gd name="T17" fmla="*/ 17 h 27"/>
                        <a:gd name="T18" fmla="*/ 8 w 16"/>
                        <a:gd name="T19" fmla="*/ 26 h 27"/>
                        <a:gd name="T20" fmla="*/ 0 w 16"/>
                        <a:gd name="T21" fmla="*/ 17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27"/>
                        <a:gd name="T35" fmla="*/ 16 w 16"/>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27">
                          <a:moveTo>
                            <a:pt x="0" y="17"/>
                          </a:moveTo>
                          <a:lnTo>
                            <a:pt x="0" y="17"/>
                          </a:lnTo>
                          <a:lnTo>
                            <a:pt x="0" y="8"/>
                          </a:lnTo>
                          <a:lnTo>
                            <a:pt x="0" y="0"/>
                          </a:lnTo>
                          <a:lnTo>
                            <a:pt x="8" y="0"/>
                          </a:lnTo>
                          <a:lnTo>
                            <a:pt x="15" y="0"/>
                          </a:lnTo>
                          <a:lnTo>
                            <a:pt x="15" y="8"/>
                          </a:lnTo>
                          <a:lnTo>
                            <a:pt x="15" y="17"/>
                          </a:lnTo>
                          <a:lnTo>
                            <a:pt x="8" y="17"/>
                          </a:lnTo>
                          <a:lnTo>
                            <a:pt x="8" y="26"/>
                          </a:lnTo>
                          <a:lnTo>
                            <a:pt x="0" y="17"/>
                          </a:lnTo>
                        </a:path>
                      </a:pathLst>
                    </a:custGeom>
                    <a:solidFill>
                      <a:srgbClr val="737373"/>
                    </a:solidFill>
                    <a:ln w="12700" cap="rnd" cmpd="sng">
                      <a:noFill/>
                      <a:prstDash val="solid"/>
                      <a:round/>
                      <a:headEnd type="none" w="med" len="med"/>
                      <a:tailEnd type="none" w="med" len="med"/>
                    </a:ln>
                  </p:spPr>
                  <p:txBody>
                    <a:bodyPr/>
                    <a:lstStyle/>
                    <a:p>
                      <a:endParaRPr lang="en-US"/>
                    </a:p>
                  </p:txBody>
                </p:sp>
                <p:sp>
                  <p:nvSpPr>
                    <p:cNvPr id="64578" name="Oval 159"/>
                    <p:cNvSpPr>
                      <a:spLocks noChangeArrowheads="1"/>
                    </p:cNvSpPr>
                    <p:nvPr/>
                  </p:nvSpPr>
                  <p:spPr bwMode="auto">
                    <a:xfrm>
                      <a:off x="1403" y="1612"/>
                      <a:ext cx="26" cy="36"/>
                    </a:xfrm>
                    <a:prstGeom prst="ellipse">
                      <a:avLst/>
                    </a:prstGeom>
                    <a:solidFill>
                      <a:srgbClr val="6C6C6C"/>
                    </a:solidFill>
                    <a:ln w="12700">
                      <a:noFill/>
                      <a:round/>
                      <a:headEnd/>
                      <a:tailEnd/>
                    </a:ln>
                  </p:spPr>
                  <p:txBody>
                    <a:bodyPr wrap="none" anchor="ctr"/>
                    <a:lstStyle/>
                    <a:p>
                      <a:endParaRPr lang="en-US"/>
                    </a:p>
                  </p:txBody>
                </p:sp>
                <p:sp>
                  <p:nvSpPr>
                    <p:cNvPr id="64579" name="Freeform 160"/>
                    <p:cNvSpPr>
                      <a:spLocks/>
                    </p:cNvSpPr>
                    <p:nvPr/>
                  </p:nvSpPr>
                  <p:spPr bwMode="auto">
                    <a:xfrm>
                      <a:off x="1403" y="1612"/>
                      <a:ext cx="16" cy="27"/>
                    </a:xfrm>
                    <a:custGeom>
                      <a:avLst/>
                      <a:gdLst>
                        <a:gd name="T0" fmla="*/ 0 w 16"/>
                        <a:gd name="T1" fmla="*/ 17 h 27"/>
                        <a:gd name="T2" fmla="*/ 0 w 16"/>
                        <a:gd name="T3" fmla="*/ 17 h 27"/>
                        <a:gd name="T4" fmla="*/ 0 w 16"/>
                        <a:gd name="T5" fmla="*/ 8 h 27"/>
                        <a:gd name="T6" fmla="*/ 0 w 16"/>
                        <a:gd name="T7" fmla="*/ 0 h 27"/>
                        <a:gd name="T8" fmla="*/ 8 w 16"/>
                        <a:gd name="T9" fmla="*/ 0 h 27"/>
                        <a:gd name="T10" fmla="*/ 15 w 16"/>
                        <a:gd name="T11" fmla="*/ 0 h 27"/>
                        <a:gd name="T12" fmla="*/ 15 w 16"/>
                        <a:gd name="T13" fmla="*/ 8 h 27"/>
                        <a:gd name="T14" fmla="*/ 15 w 16"/>
                        <a:gd name="T15" fmla="*/ 17 h 27"/>
                        <a:gd name="T16" fmla="*/ 8 w 16"/>
                        <a:gd name="T17" fmla="*/ 17 h 27"/>
                        <a:gd name="T18" fmla="*/ 8 w 16"/>
                        <a:gd name="T19" fmla="*/ 26 h 27"/>
                        <a:gd name="T20" fmla="*/ 8 w 16"/>
                        <a:gd name="T21" fmla="*/ 17 h 27"/>
                        <a:gd name="T22" fmla="*/ 0 w 16"/>
                        <a:gd name="T23" fmla="*/ 1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27"/>
                        <a:gd name="T38" fmla="*/ 16 w 16"/>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27">
                          <a:moveTo>
                            <a:pt x="0" y="17"/>
                          </a:moveTo>
                          <a:lnTo>
                            <a:pt x="0" y="17"/>
                          </a:lnTo>
                          <a:lnTo>
                            <a:pt x="0" y="8"/>
                          </a:lnTo>
                          <a:lnTo>
                            <a:pt x="0" y="0"/>
                          </a:lnTo>
                          <a:lnTo>
                            <a:pt x="8" y="0"/>
                          </a:lnTo>
                          <a:lnTo>
                            <a:pt x="15" y="0"/>
                          </a:lnTo>
                          <a:lnTo>
                            <a:pt x="15" y="8"/>
                          </a:lnTo>
                          <a:lnTo>
                            <a:pt x="15" y="17"/>
                          </a:lnTo>
                          <a:lnTo>
                            <a:pt x="8" y="17"/>
                          </a:lnTo>
                          <a:lnTo>
                            <a:pt x="8" y="26"/>
                          </a:lnTo>
                          <a:lnTo>
                            <a:pt x="8" y="17"/>
                          </a:lnTo>
                          <a:lnTo>
                            <a:pt x="0" y="17"/>
                          </a:lnTo>
                        </a:path>
                      </a:pathLst>
                    </a:custGeom>
                    <a:solidFill>
                      <a:srgbClr val="6C6C6C"/>
                    </a:solidFill>
                    <a:ln w="12700" cap="rnd" cmpd="sng">
                      <a:noFill/>
                      <a:prstDash val="solid"/>
                      <a:round/>
                      <a:headEnd type="none" w="med" len="med"/>
                      <a:tailEnd type="none" w="med" len="med"/>
                    </a:ln>
                  </p:spPr>
                  <p:txBody>
                    <a:bodyPr/>
                    <a:lstStyle/>
                    <a:p>
                      <a:endParaRPr lang="en-US"/>
                    </a:p>
                  </p:txBody>
                </p:sp>
                <p:sp>
                  <p:nvSpPr>
                    <p:cNvPr id="64580" name="Oval 161"/>
                    <p:cNvSpPr>
                      <a:spLocks noChangeArrowheads="1"/>
                    </p:cNvSpPr>
                    <p:nvPr/>
                  </p:nvSpPr>
                  <p:spPr bwMode="auto">
                    <a:xfrm>
                      <a:off x="1403" y="1612"/>
                      <a:ext cx="26" cy="26"/>
                    </a:xfrm>
                    <a:prstGeom prst="ellipse">
                      <a:avLst/>
                    </a:prstGeom>
                    <a:solidFill>
                      <a:srgbClr val="666666"/>
                    </a:solidFill>
                    <a:ln w="12700">
                      <a:noFill/>
                      <a:round/>
                      <a:headEnd/>
                      <a:tailEnd/>
                    </a:ln>
                  </p:spPr>
                  <p:txBody>
                    <a:bodyPr wrap="none" anchor="ctr"/>
                    <a:lstStyle/>
                    <a:p>
                      <a:endParaRPr lang="en-US"/>
                    </a:p>
                  </p:txBody>
                </p:sp>
                <p:sp>
                  <p:nvSpPr>
                    <p:cNvPr id="64581" name="Freeform 162"/>
                    <p:cNvSpPr>
                      <a:spLocks/>
                    </p:cNvSpPr>
                    <p:nvPr/>
                  </p:nvSpPr>
                  <p:spPr bwMode="auto">
                    <a:xfrm>
                      <a:off x="1403" y="1612"/>
                      <a:ext cx="16" cy="16"/>
                    </a:xfrm>
                    <a:custGeom>
                      <a:avLst/>
                      <a:gdLst>
                        <a:gd name="T0" fmla="*/ 0 w 16"/>
                        <a:gd name="T1" fmla="*/ 15 h 16"/>
                        <a:gd name="T2" fmla="*/ 0 w 16"/>
                        <a:gd name="T3" fmla="*/ 15 h 16"/>
                        <a:gd name="T4" fmla="*/ 0 w 16"/>
                        <a:gd name="T5" fmla="*/ 7 h 16"/>
                        <a:gd name="T6" fmla="*/ 0 w 16"/>
                        <a:gd name="T7" fmla="*/ 0 h 16"/>
                        <a:gd name="T8" fmla="*/ 8 w 16"/>
                        <a:gd name="T9" fmla="*/ 0 h 16"/>
                        <a:gd name="T10" fmla="*/ 15 w 16"/>
                        <a:gd name="T11" fmla="*/ 0 h 16"/>
                        <a:gd name="T12" fmla="*/ 15 w 16"/>
                        <a:gd name="T13" fmla="*/ 7 h 16"/>
                        <a:gd name="T14" fmla="*/ 15 w 16"/>
                        <a:gd name="T15" fmla="*/ 15 h 16"/>
                        <a:gd name="T16" fmla="*/ 8 w 16"/>
                        <a:gd name="T17" fmla="*/ 15 h 16"/>
                        <a:gd name="T18" fmla="*/ 0 w 16"/>
                        <a:gd name="T19" fmla="*/ 15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15"/>
                          </a:moveTo>
                          <a:lnTo>
                            <a:pt x="0" y="15"/>
                          </a:lnTo>
                          <a:lnTo>
                            <a:pt x="0" y="7"/>
                          </a:lnTo>
                          <a:lnTo>
                            <a:pt x="0" y="0"/>
                          </a:lnTo>
                          <a:lnTo>
                            <a:pt x="8" y="0"/>
                          </a:lnTo>
                          <a:lnTo>
                            <a:pt x="15" y="0"/>
                          </a:lnTo>
                          <a:lnTo>
                            <a:pt x="15" y="7"/>
                          </a:lnTo>
                          <a:lnTo>
                            <a:pt x="15" y="15"/>
                          </a:lnTo>
                          <a:lnTo>
                            <a:pt x="8" y="15"/>
                          </a:lnTo>
                          <a:lnTo>
                            <a:pt x="0" y="15"/>
                          </a:lnTo>
                        </a:path>
                      </a:pathLst>
                    </a:custGeom>
                    <a:solidFill>
                      <a:srgbClr val="666666"/>
                    </a:solidFill>
                    <a:ln w="12700" cap="rnd" cmpd="sng">
                      <a:noFill/>
                      <a:prstDash val="solid"/>
                      <a:round/>
                      <a:headEnd type="none" w="med" len="med"/>
                      <a:tailEnd type="none" w="med" len="med"/>
                    </a:ln>
                  </p:spPr>
                  <p:txBody>
                    <a:bodyPr/>
                    <a:lstStyle/>
                    <a:p>
                      <a:endParaRPr lang="en-US"/>
                    </a:p>
                  </p:txBody>
                </p:sp>
                <p:sp>
                  <p:nvSpPr>
                    <p:cNvPr id="64582" name="Oval 163"/>
                    <p:cNvSpPr>
                      <a:spLocks noChangeArrowheads="1"/>
                    </p:cNvSpPr>
                    <p:nvPr/>
                  </p:nvSpPr>
                  <p:spPr bwMode="auto">
                    <a:xfrm>
                      <a:off x="1403" y="1612"/>
                      <a:ext cx="26" cy="26"/>
                    </a:xfrm>
                    <a:prstGeom prst="ellipse">
                      <a:avLst/>
                    </a:prstGeom>
                    <a:solidFill>
                      <a:srgbClr val="606060"/>
                    </a:solidFill>
                    <a:ln w="12700">
                      <a:noFill/>
                      <a:round/>
                      <a:headEnd/>
                      <a:tailEnd/>
                    </a:ln>
                  </p:spPr>
                  <p:txBody>
                    <a:bodyPr wrap="none" anchor="ctr"/>
                    <a:lstStyle/>
                    <a:p>
                      <a:endParaRPr lang="en-US"/>
                    </a:p>
                  </p:txBody>
                </p:sp>
                <p:sp>
                  <p:nvSpPr>
                    <p:cNvPr id="64583" name="Freeform 164"/>
                    <p:cNvSpPr>
                      <a:spLocks/>
                    </p:cNvSpPr>
                    <p:nvPr/>
                  </p:nvSpPr>
                  <p:spPr bwMode="auto">
                    <a:xfrm>
                      <a:off x="1403" y="1612"/>
                      <a:ext cx="16" cy="16"/>
                    </a:xfrm>
                    <a:custGeom>
                      <a:avLst/>
                      <a:gdLst>
                        <a:gd name="T0" fmla="*/ 0 w 16"/>
                        <a:gd name="T1" fmla="*/ 15 h 16"/>
                        <a:gd name="T2" fmla="*/ 0 w 16"/>
                        <a:gd name="T3" fmla="*/ 15 h 16"/>
                        <a:gd name="T4" fmla="*/ 0 w 16"/>
                        <a:gd name="T5" fmla="*/ 7 h 16"/>
                        <a:gd name="T6" fmla="*/ 0 w 16"/>
                        <a:gd name="T7" fmla="*/ 0 h 16"/>
                        <a:gd name="T8" fmla="*/ 8 w 16"/>
                        <a:gd name="T9" fmla="*/ 0 h 16"/>
                        <a:gd name="T10" fmla="*/ 15 w 16"/>
                        <a:gd name="T11" fmla="*/ 0 h 16"/>
                        <a:gd name="T12" fmla="*/ 15 w 16"/>
                        <a:gd name="T13" fmla="*/ 7 h 16"/>
                        <a:gd name="T14" fmla="*/ 15 w 16"/>
                        <a:gd name="T15" fmla="*/ 15 h 16"/>
                        <a:gd name="T16" fmla="*/ 8 w 16"/>
                        <a:gd name="T17" fmla="*/ 15 h 16"/>
                        <a:gd name="T18" fmla="*/ 0 w 16"/>
                        <a:gd name="T19" fmla="*/ 15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15"/>
                          </a:moveTo>
                          <a:lnTo>
                            <a:pt x="0" y="15"/>
                          </a:lnTo>
                          <a:lnTo>
                            <a:pt x="0" y="7"/>
                          </a:lnTo>
                          <a:lnTo>
                            <a:pt x="0" y="0"/>
                          </a:lnTo>
                          <a:lnTo>
                            <a:pt x="8" y="0"/>
                          </a:lnTo>
                          <a:lnTo>
                            <a:pt x="15" y="0"/>
                          </a:lnTo>
                          <a:lnTo>
                            <a:pt x="15" y="7"/>
                          </a:lnTo>
                          <a:lnTo>
                            <a:pt x="15" y="15"/>
                          </a:lnTo>
                          <a:lnTo>
                            <a:pt x="8" y="15"/>
                          </a:lnTo>
                          <a:lnTo>
                            <a:pt x="0" y="15"/>
                          </a:lnTo>
                        </a:path>
                      </a:pathLst>
                    </a:custGeom>
                    <a:solidFill>
                      <a:srgbClr val="606060"/>
                    </a:solidFill>
                    <a:ln w="12700" cap="rnd" cmpd="sng">
                      <a:noFill/>
                      <a:prstDash val="solid"/>
                      <a:round/>
                      <a:headEnd type="none" w="med" len="med"/>
                      <a:tailEnd type="none" w="med" len="med"/>
                    </a:ln>
                  </p:spPr>
                  <p:txBody>
                    <a:bodyPr/>
                    <a:lstStyle/>
                    <a:p>
                      <a:endParaRPr lang="en-US"/>
                    </a:p>
                  </p:txBody>
                </p:sp>
                <p:sp>
                  <p:nvSpPr>
                    <p:cNvPr id="64584" name="Oval 165"/>
                    <p:cNvSpPr>
                      <a:spLocks noChangeArrowheads="1"/>
                    </p:cNvSpPr>
                    <p:nvPr/>
                  </p:nvSpPr>
                  <p:spPr bwMode="auto">
                    <a:xfrm>
                      <a:off x="1403" y="1612"/>
                      <a:ext cx="26" cy="26"/>
                    </a:xfrm>
                    <a:prstGeom prst="ellipse">
                      <a:avLst/>
                    </a:prstGeom>
                    <a:solidFill>
                      <a:srgbClr val="595959"/>
                    </a:solidFill>
                    <a:ln w="12700">
                      <a:noFill/>
                      <a:round/>
                      <a:headEnd/>
                      <a:tailEnd/>
                    </a:ln>
                  </p:spPr>
                  <p:txBody>
                    <a:bodyPr wrap="none" anchor="ctr"/>
                    <a:lstStyle/>
                    <a:p>
                      <a:endParaRPr lang="en-US"/>
                    </a:p>
                  </p:txBody>
                </p:sp>
                <p:sp>
                  <p:nvSpPr>
                    <p:cNvPr id="64585" name="Freeform 166"/>
                    <p:cNvSpPr>
                      <a:spLocks/>
                    </p:cNvSpPr>
                    <p:nvPr/>
                  </p:nvSpPr>
                  <p:spPr bwMode="auto">
                    <a:xfrm>
                      <a:off x="1403" y="1612"/>
                      <a:ext cx="16" cy="16"/>
                    </a:xfrm>
                    <a:custGeom>
                      <a:avLst/>
                      <a:gdLst>
                        <a:gd name="T0" fmla="*/ 0 w 16"/>
                        <a:gd name="T1" fmla="*/ 15 h 16"/>
                        <a:gd name="T2" fmla="*/ 0 w 16"/>
                        <a:gd name="T3" fmla="*/ 15 h 16"/>
                        <a:gd name="T4" fmla="*/ 0 w 16"/>
                        <a:gd name="T5" fmla="*/ 7 h 16"/>
                        <a:gd name="T6" fmla="*/ 0 w 16"/>
                        <a:gd name="T7" fmla="*/ 0 h 16"/>
                        <a:gd name="T8" fmla="*/ 8 w 16"/>
                        <a:gd name="T9" fmla="*/ 0 h 16"/>
                        <a:gd name="T10" fmla="*/ 15 w 16"/>
                        <a:gd name="T11" fmla="*/ 7 h 16"/>
                        <a:gd name="T12" fmla="*/ 15 w 16"/>
                        <a:gd name="T13" fmla="*/ 15 h 16"/>
                        <a:gd name="T14" fmla="*/ 8 w 16"/>
                        <a:gd name="T15" fmla="*/ 15 h 16"/>
                        <a:gd name="T16" fmla="*/ 0 w 16"/>
                        <a:gd name="T17" fmla="*/ 15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6"/>
                        <a:gd name="T29" fmla="*/ 16 w 16"/>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6">
                          <a:moveTo>
                            <a:pt x="0" y="15"/>
                          </a:moveTo>
                          <a:lnTo>
                            <a:pt x="0" y="15"/>
                          </a:lnTo>
                          <a:lnTo>
                            <a:pt x="0" y="7"/>
                          </a:lnTo>
                          <a:lnTo>
                            <a:pt x="0" y="0"/>
                          </a:lnTo>
                          <a:lnTo>
                            <a:pt x="8" y="0"/>
                          </a:lnTo>
                          <a:lnTo>
                            <a:pt x="15" y="7"/>
                          </a:lnTo>
                          <a:lnTo>
                            <a:pt x="15" y="15"/>
                          </a:lnTo>
                          <a:lnTo>
                            <a:pt x="8" y="15"/>
                          </a:lnTo>
                          <a:lnTo>
                            <a:pt x="0" y="15"/>
                          </a:lnTo>
                        </a:path>
                      </a:pathLst>
                    </a:custGeom>
                    <a:solidFill>
                      <a:srgbClr val="595959"/>
                    </a:solidFill>
                    <a:ln w="12700" cap="rnd" cmpd="sng">
                      <a:noFill/>
                      <a:prstDash val="solid"/>
                      <a:round/>
                      <a:headEnd type="none" w="med" len="med"/>
                      <a:tailEnd type="none" w="med" len="med"/>
                    </a:ln>
                  </p:spPr>
                  <p:txBody>
                    <a:bodyPr/>
                    <a:lstStyle/>
                    <a:p>
                      <a:endParaRPr lang="en-US"/>
                    </a:p>
                  </p:txBody>
                </p:sp>
                <p:sp>
                  <p:nvSpPr>
                    <p:cNvPr id="64586" name="Oval 167"/>
                    <p:cNvSpPr>
                      <a:spLocks noChangeArrowheads="1"/>
                    </p:cNvSpPr>
                    <p:nvPr/>
                  </p:nvSpPr>
                  <p:spPr bwMode="auto">
                    <a:xfrm>
                      <a:off x="1403" y="1612"/>
                      <a:ext cx="26" cy="26"/>
                    </a:xfrm>
                    <a:prstGeom prst="ellipse">
                      <a:avLst/>
                    </a:prstGeom>
                    <a:solidFill>
                      <a:srgbClr val="535353"/>
                    </a:solidFill>
                    <a:ln w="12700">
                      <a:noFill/>
                      <a:round/>
                      <a:headEnd/>
                      <a:tailEnd/>
                    </a:ln>
                  </p:spPr>
                  <p:txBody>
                    <a:bodyPr wrap="none" anchor="ctr"/>
                    <a:lstStyle/>
                    <a:p>
                      <a:endParaRPr lang="en-US"/>
                    </a:p>
                  </p:txBody>
                </p:sp>
                <p:sp>
                  <p:nvSpPr>
                    <p:cNvPr id="64587" name="Freeform 168"/>
                    <p:cNvSpPr>
                      <a:spLocks/>
                    </p:cNvSpPr>
                    <p:nvPr/>
                  </p:nvSpPr>
                  <p:spPr bwMode="auto">
                    <a:xfrm>
                      <a:off x="1403" y="1612"/>
                      <a:ext cx="16" cy="16"/>
                    </a:xfrm>
                    <a:custGeom>
                      <a:avLst/>
                      <a:gdLst>
                        <a:gd name="T0" fmla="*/ 0 w 16"/>
                        <a:gd name="T1" fmla="*/ 15 h 16"/>
                        <a:gd name="T2" fmla="*/ 0 w 16"/>
                        <a:gd name="T3" fmla="*/ 15 h 16"/>
                        <a:gd name="T4" fmla="*/ 0 w 16"/>
                        <a:gd name="T5" fmla="*/ 7 h 16"/>
                        <a:gd name="T6" fmla="*/ 0 w 16"/>
                        <a:gd name="T7" fmla="*/ 0 h 16"/>
                        <a:gd name="T8" fmla="*/ 8 w 16"/>
                        <a:gd name="T9" fmla="*/ 0 h 16"/>
                        <a:gd name="T10" fmla="*/ 8 w 16"/>
                        <a:gd name="T11" fmla="*/ 7 h 16"/>
                        <a:gd name="T12" fmla="*/ 15 w 16"/>
                        <a:gd name="T13" fmla="*/ 7 h 16"/>
                        <a:gd name="T14" fmla="*/ 15 w 16"/>
                        <a:gd name="T15" fmla="*/ 15 h 16"/>
                        <a:gd name="T16" fmla="*/ 8 w 16"/>
                        <a:gd name="T17" fmla="*/ 15 h 16"/>
                        <a:gd name="T18" fmla="*/ 0 w 16"/>
                        <a:gd name="T19" fmla="*/ 15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15"/>
                          </a:moveTo>
                          <a:lnTo>
                            <a:pt x="0" y="15"/>
                          </a:lnTo>
                          <a:lnTo>
                            <a:pt x="0" y="7"/>
                          </a:lnTo>
                          <a:lnTo>
                            <a:pt x="0" y="0"/>
                          </a:lnTo>
                          <a:lnTo>
                            <a:pt x="8" y="0"/>
                          </a:lnTo>
                          <a:lnTo>
                            <a:pt x="8" y="7"/>
                          </a:lnTo>
                          <a:lnTo>
                            <a:pt x="15" y="7"/>
                          </a:lnTo>
                          <a:lnTo>
                            <a:pt x="15" y="15"/>
                          </a:lnTo>
                          <a:lnTo>
                            <a:pt x="8" y="15"/>
                          </a:lnTo>
                          <a:lnTo>
                            <a:pt x="0" y="15"/>
                          </a:lnTo>
                        </a:path>
                      </a:pathLst>
                    </a:custGeom>
                    <a:solidFill>
                      <a:srgbClr val="535353"/>
                    </a:solidFill>
                    <a:ln w="12700" cap="rnd" cmpd="sng">
                      <a:noFill/>
                      <a:prstDash val="solid"/>
                      <a:round/>
                      <a:headEnd type="none" w="med" len="med"/>
                      <a:tailEnd type="none" w="med" len="med"/>
                    </a:ln>
                  </p:spPr>
                  <p:txBody>
                    <a:bodyPr/>
                    <a:lstStyle/>
                    <a:p>
                      <a:endParaRPr lang="en-US"/>
                    </a:p>
                  </p:txBody>
                </p:sp>
                <p:sp>
                  <p:nvSpPr>
                    <p:cNvPr id="64588" name="Oval 169"/>
                    <p:cNvSpPr>
                      <a:spLocks noChangeArrowheads="1"/>
                    </p:cNvSpPr>
                    <p:nvPr/>
                  </p:nvSpPr>
                  <p:spPr bwMode="auto">
                    <a:xfrm>
                      <a:off x="1403" y="1612"/>
                      <a:ext cx="26" cy="26"/>
                    </a:xfrm>
                    <a:prstGeom prst="ellipse">
                      <a:avLst/>
                    </a:prstGeom>
                    <a:solidFill>
                      <a:srgbClr val="4C4C4C"/>
                    </a:solidFill>
                    <a:ln w="12700">
                      <a:noFill/>
                      <a:round/>
                      <a:headEnd/>
                      <a:tailEnd/>
                    </a:ln>
                  </p:spPr>
                  <p:txBody>
                    <a:bodyPr wrap="none" anchor="ctr"/>
                    <a:lstStyle/>
                    <a:p>
                      <a:endParaRPr lang="en-US"/>
                    </a:p>
                  </p:txBody>
                </p:sp>
                <p:sp>
                  <p:nvSpPr>
                    <p:cNvPr id="64589" name="Freeform 170"/>
                    <p:cNvSpPr>
                      <a:spLocks/>
                    </p:cNvSpPr>
                    <p:nvPr/>
                  </p:nvSpPr>
                  <p:spPr bwMode="auto">
                    <a:xfrm>
                      <a:off x="1403" y="1612"/>
                      <a:ext cx="16" cy="16"/>
                    </a:xfrm>
                    <a:custGeom>
                      <a:avLst/>
                      <a:gdLst>
                        <a:gd name="T0" fmla="*/ 0 w 16"/>
                        <a:gd name="T1" fmla="*/ 15 h 16"/>
                        <a:gd name="T2" fmla="*/ 0 w 16"/>
                        <a:gd name="T3" fmla="*/ 15 h 16"/>
                        <a:gd name="T4" fmla="*/ 0 w 16"/>
                        <a:gd name="T5" fmla="*/ 7 h 16"/>
                        <a:gd name="T6" fmla="*/ 0 w 16"/>
                        <a:gd name="T7" fmla="*/ 0 h 16"/>
                        <a:gd name="T8" fmla="*/ 8 w 16"/>
                        <a:gd name="T9" fmla="*/ 0 h 16"/>
                        <a:gd name="T10" fmla="*/ 8 w 16"/>
                        <a:gd name="T11" fmla="*/ 7 h 16"/>
                        <a:gd name="T12" fmla="*/ 15 w 16"/>
                        <a:gd name="T13" fmla="*/ 7 h 16"/>
                        <a:gd name="T14" fmla="*/ 15 w 16"/>
                        <a:gd name="T15" fmla="*/ 15 h 16"/>
                        <a:gd name="T16" fmla="*/ 8 w 16"/>
                        <a:gd name="T17" fmla="*/ 15 h 16"/>
                        <a:gd name="T18" fmla="*/ 0 w 16"/>
                        <a:gd name="T19" fmla="*/ 15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15"/>
                          </a:moveTo>
                          <a:lnTo>
                            <a:pt x="0" y="15"/>
                          </a:lnTo>
                          <a:lnTo>
                            <a:pt x="0" y="7"/>
                          </a:lnTo>
                          <a:lnTo>
                            <a:pt x="0" y="0"/>
                          </a:lnTo>
                          <a:lnTo>
                            <a:pt x="8" y="0"/>
                          </a:lnTo>
                          <a:lnTo>
                            <a:pt x="8" y="7"/>
                          </a:lnTo>
                          <a:lnTo>
                            <a:pt x="15" y="7"/>
                          </a:lnTo>
                          <a:lnTo>
                            <a:pt x="15" y="15"/>
                          </a:lnTo>
                          <a:lnTo>
                            <a:pt x="8" y="15"/>
                          </a:lnTo>
                          <a:lnTo>
                            <a:pt x="0" y="15"/>
                          </a:lnTo>
                        </a:path>
                      </a:pathLst>
                    </a:custGeom>
                    <a:solidFill>
                      <a:srgbClr val="4C4C4C"/>
                    </a:solidFill>
                    <a:ln w="12700" cap="rnd" cmpd="sng">
                      <a:noFill/>
                      <a:prstDash val="solid"/>
                      <a:round/>
                      <a:headEnd type="none" w="med" len="med"/>
                      <a:tailEnd type="none" w="med" len="med"/>
                    </a:ln>
                  </p:spPr>
                  <p:txBody>
                    <a:bodyPr/>
                    <a:lstStyle/>
                    <a:p>
                      <a:endParaRPr lang="en-US"/>
                    </a:p>
                  </p:txBody>
                </p:sp>
                <p:sp>
                  <p:nvSpPr>
                    <p:cNvPr id="64590" name="Oval 171"/>
                    <p:cNvSpPr>
                      <a:spLocks noChangeArrowheads="1"/>
                    </p:cNvSpPr>
                    <p:nvPr/>
                  </p:nvSpPr>
                  <p:spPr bwMode="auto">
                    <a:xfrm>
                      <a:off x="1403" y="1612"/>
                      <a:ext cx="26" cy="26"/>
                    </a:xfrm>
                    <a:prstGeom prst="ellipse">
                      <a:avLst/>
                    </a:prstGeom>
                    <a:solidFill>
                      <a:srgbClr val="464646"/>
                    </a:solidFill>
                    <a:ln w="12700">
                      <a:noFill/>
                      <a:round/>
                      <a:headEnd/>
                      <a:tailEnd/>
                    </a:ln>
                  </p:spPr>
                  <p:txBody>
                    <a:bodyPr wrap="none" anchor="ctr"/>
                    <a:lstStyle/>
                    <a:p>
                      <a:endParaRPr lang="en-US"/>
                    </a:p>
                  </p:txBody>
                </p:sp>
                <p:sp>
                  <p:nvSpPr>
                    <p:cNvPr id="64591" name="Freeform 172"/>
                    <p:cNvSpPr>
                      <a:spLocks/>
                    </p:cNvSpPr>
                    <p:nvPr/>
                  </p:nvSpPr>
                  <p:spPr bwMode="auto">
                    <a:xfrm>
                      <a:off x="1403" y="1612"/>
                      <a:ext cx="16" cy="16"/>
                    </a:xfrm>
                    <a:custGeom>
                      <a:avLst/>
                      <a:gdLst>
                        <a:gd name="T0" fmla="*/ 0 w 16"/>
                        <a:gd name="T1" fmla="*/ 15 h 16"/>
                        <a:gd name="T2" fmla="*/ 0 w 16"/>
                        <a:gd name="T3" fmla="*/ 15 h 16"/>
                        <a:gd name="T4" fmla="*/ 0 w 16"/>
                        <a:gd name="T5" fmla="*/ 7 h 16"/>
                        <a:gd name="T6" fmla="*/ 8 w 16"/>
                        <a:gd name="T7" fmla="*/ 7 h 16"/>
                        <a:gd name="T8" fmla="*/ 8 w 16"/>
                        <a:gd name="T9" fmla="*/ 0 h 16"/>
                        <a:gd name="T10" fmla="*/ 8 w 16"/>
                        <a:gd name="T11" fmla="*/ 7 h 16"/>
                        <a:gd name="T12" fmla="*/ 15 w 16"/>
                        <a:gd name="T13" fmla="*/ 7 h 16"/>
                        <a:gd name="T14" fmla="*/ 15 w 16"/>
                        <a:gd name="T15" fmla="*/ 15 h 16"/>
                        <a:gd name="T16" fmla="*/ 8 w 16"/>
                        <a:gd name="T17" fmla="*/ 15 h 16"/>
                        <a:gd name="T18" fmla="*/ 0 w 16"/>
                        <a:gd name="T19" fmla="*/ 15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15"/>
                          </a:moveTo>
                          <a:lnTo>
                            <a:pt x="0" y="15"/>
                          </a:lnTo>
                          <a:lnTo>
                            <a:pt x="0" y="7"/>
                          </a:lnTo>
                          <a:lnTo>
                            <a:pt x="8" y="7"/>
                          </a:lnTo>
                          <a:lnTo>
                            <a:pt x="8" y="0"/>
                          </a:lnTo>
                          <a:lnTo>
                            <a:pt x="8" y="7"/>
                          </a:lnTo>
                          <a:lnTo>
                            <a:pt x="15" y="7"/>
                          </a:lnTo>
                          <a:lnTo>
                            <a:pt x="15" y="15"/>
                          </a:lnTo>
                          <a:lnTo>
                            <a:pt x="8" y="15"/>
                          </a:lnTo>
                          <a:lnTo>
                            <a:pt x="0" y="15"/>
                          </a:lnTo>
                        </a:path>
                      </a:pathLst>
                    </a:custGeom>
                    <a:solidFill>
                      <a:srgbClr val="464646"/>
                    </a:solidFill>
                    <a:ln w="12700" cap="rnd" cmpd="sng">
                      <a:noFill/>
                      <a:prstDash val="solid"/>
                      <a:round/>
                      <a:headEnd type="none" w="med" len="med"/>
                      <a:tailEnd type="none" w="med" len="med"/>
                    </a:ln>
                  </p:spPr>
                  <p:txBody>
                    <a:bodyPr/>
                    <a:lstStyle/>
                    <a:p>
                      <a:endParaRPr lang="en-US"/>
                    </a:p>
                  </p:txBody>
                </p:sp>
                <p:sp>
                  <p:nvSpPr>
                    <p:cNvPr id="64592" name="Oval 173"/>
                    <p:cNvSpPr>
                      <a:spLocks noChangeArrowheads="1"/>
                    </p:cNvSpPr>
                    <p:nvPr/>
                  </p:nvSpPr>
                  <p:spPr bwMode="auto">
                    <a:xfrm>
                      <a:off x="1403" y="1622"/>
                      <a:ext cx="26" cy="16"/>
                    </a:xfrm>
                    <a:prstGeom prst="ellipse">
                      <a:avLst/>
                    </a:prstGeom>
                    <a:solidFill>
                      <a:srgbClr val="404040"/>
                    </a:solidFill>
                    <a:ln w="12700">
                      <a:noFill/>
                      <a:round/>
                      <a:headEnd/>
                      <a:tailEnd/>
                    </a:ln>
                  </p:spPr>
                  <p:txBody>
                    <a:bodyPr wrap="none" anchor="ctr"/>
                    <a:lstStyle/>
                    <a:p>
                      <a:endParaRPr lang="en-US"/>
                    </a:p>
                  </p:txBody>
                </p:sp>
                <p:sp>
                  <p:nvSpPr>
                    <p:cNvPr id="64593" name="Freeform 174"/>
                    <p:cNvSpPr>
                      <a:spLocks/>
                    </p:cNvSpPr>
                    <p:nvPr/>
                  </p:nvSpPr>
                  <p:spPr bwMode="auto">
                    <a:xfrm>
                      <a:off x="1403" y="1622"/>
                      <a:ext cx="16" cy="6"/>
                    </a:xfrm>
                    <a:custGeom>
                      <a:avLst/>
                      <a:gdLst>
                        <a:gd name="T0" fmla="*/ 0 w 16"/>
                        <a:gd name="T1" fmla="*/ 5 h 6"/>
                        <a:gd name="T2" fmla="*/ 0 w 16"/>
                        <a:gd name="T3" fmla="*/ 5 h 6"/>
                        <a:gd name="T4" fmla="*/ 0 w 16"/>
                        <a:gd name="T5" fmla="*/ 0 h 6"/>
                        <a:gd name="T6" fmla="*/ 8 w 16"/>
                        <a:gd name="T7" fmla="*/ 0 h 6"/>
                        <a:gd name="T8" fmla="*/ 15 w 16"/>
                        <a:gd name="T9" fmla="*/ 0 h 6"/>
                        <a:gd name="T10" fmla="*/ 15 w 16"/>
                        <a:gd name="T11" fmla="*/ 5 h 6"/>
                        <a:gd name="T12" fmla="*/ 8 w 16"/>
                        <a:gd name="T13" fmla="*/ 5 h 6"/>
                        <a:gd name="T14" fmla="*/ 0 w 16"/>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6"/>
                        <a:gd name="T26" fmla="*/ 16 w 1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6">
                          <a:moveTo>
                            <a:pt x="0" y="5"/>
                          </a:moveTo>
                          <a:lnTo>
                            <a:pt x="0" y="5"/>
                          </a:lnTo>
                          <a:lnTo>
                            <a:pt x="0" y="0"/>
                          </a:lnTo>
                          <a:lnTo>
                            <a:pt x="8" y="0"/>
                          </a:lnTo>
                          <a:lnTo>
                            <a:pt x="15" y="0"/>
                          </a:lnTo>
                          <a:lnTo>
                            <a:pt x="15" y="5"/>
                          </a:lnTo>
                          <a:lnTo>
                            <a:pt x="8" y="5"/>
                          </a:lnTo>
                          <a:lnTo>
                            <a:pt x="0" y="5"/>
                          </a:lnTo>
                        </a:path>
                      </a:pathLst>
                    </a:custGeom>
                    <a:solidFill>
                      <a:srgbClr val="404040"/>
                    </a:solidFill>
                    <a:ln w="12700" cap="rnd" cmpd="sng">
                      <a:noFill/>
                      <a:prstDash val="solid"/>
                      <a:round/>
                      <a:headEnd type="none" w="med" len="med"/>
                      <a:tailEnd type="none" w="med" len="med"/>
                    </a:ln>
                  </p:spPr>
                  <p:txBody>
                    <a:bodyPr/>
                    <a:lstStyle/>
                    <a:p>
                      <a:endParaRPr lang="en-US"/>
                    </a:p>
                  </p:txBody>
                </p:sp>
                <p:sp>
                  <p:nvSpPr>
                    <p:cNvPr id="64594" name="Oval 175"/>
                    <p:cNvSpPr>
                      <a:spLocks noChangeArrowheads="1"/>
                    </p:cNvSpPr>
                    <p:nvPr/>
                  </p:nvSpPr>
                  <p:spPr bwMode="auto">
                    <a:xfrm>
                      <a:off x="1403" y="1622"/>
                      <a:ext cx="15" cy="16"/>
                    </a:xfrm>
                    <a:prstGeom prst="ellipse">
                      <a:avLst/>
                    </a:prstGeom>
                    <a:solidFill>
                      <a:srgbClr val="393939"/>
                    </a:solidFill>
                    <a:ln w="12700">
                      <a:noFill/>
                      <a:round/>
                      <a:headEnd/>
                      <a:tailEnd/>
                    </a:ln>
                  </p:spPr>
                  <p:txBody>
                    <a:bodyPr wrap="none" anchor="ctr"/>
                    <a:lstStyle/>
                    <a:p>
                      <a:endParaRPr lang="en-US"/>
                    </a:p>
                  </p:txBody>
                </p:sp>
                <p:sp>
                  <p:nvSpPr>
                    <p:cNvPr id="64595" name="Freeform 176"/>
                    <p:cNvSpPr>
                      <a:spLocks/>
                    </p:cNvSpPr>
                    <p:nvPr/>
                  </p:nvSpPr>
                  <p:spPr bwMode="auto">
                    <a:xfrm>
                      <a:off x="1403" y="1622"/>
                      <a:ext cx="5" cy="6"/>
                    </a:xfrm>
                    <a:custGeom>
                      <a:avLst/>
                      <a:gdLst>
                        <a:gd name="T0" fmla="*/ 0 w 5"/>
                        <a:gd name="T1" fmla="*/ 5 h 6"/>
                        <a:gd name="T2" fmla="*/ 0 w 5"/>
                        <a:gd name="T3" fmla="*/ 5 h 6"/>
                        <a:gd name="T4" fmla="*/ 0 w 5"/>
                        <a:gd name="T5" fmla="*/ 0 h 6"/>
                        <a:gd name="T6" fmla="*/ 4 w 5"/>
                        <a:gd name="T7" fmla="*/ 0 h 6"/>
                        <a:gd name="T8" fmla="*/ 4 w 5"/>
                        <a:gd name="T9" fmla="*/ 5 h 6"/>
                        <a:gd name="T10" fmla="*/ 0 w 5"/>
                        <a:gd name="T11" fmla="*/ 5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5"/>
                          </a:moveTo>
                          <a:lnTo>
                            <a:pt x="0" y="5"/>
                          </a:lnTo>
                          <a:lnTo>
                            <a:pt x="0" y="0"/>
                          </a:lnTo>
                          <a:lnTo>
                            <a:pt x="4" y="0"/>
                          </a:lnTo>
                          <a:lnTo>
                            <a:pt x="4" y="5"/>
                          </a:lnTo>
                          <a:lnTo>
                            <a:pt x="0" y="5"/>
                          </a:lnTo>
                        </a:path>
                      </a:pathLst>
                    </a:custGeom>
                    <a:solidFill>
                      <a:srgbClr val="393939"/>
                    </a:solidFill>
                    <a:ln w="12700" cap="rnd" cmpd="sng">
                      <a:noFill/>
                      <a:prstDash val="solid"/>
                      <a:round/>
                      <a:headEnd type="none" w="med" len="med"/>
                      <a:tailEnd type="none" w="med" len="med"/>
                    </a:ln>
                  </p:spPr>
                  <p:txBody>
                    <a:bodyPr/>
                    <a:lstStyle/>
                    <a:p>
                      <a:endParaRPr lang="en-US"/>
                    </a:p>
                  </p:txBody>
                </p:sp>
                <p:sp>
                  <p:nvSpPr>
                    <p:cNvPr id="64596" name="Oval 177"/>
                    <p:cNvSpPr>
                      <a:spLocks noChangeArrowheads="1"/>
                    </p:cNvSpPr>
                    <p:nvPr/>
                  </p:nvSpPr>
                  <p:spPr bwMode="auto">
                    <a:xfrm>
                      <a:off x="1403" y="1622"/>
                      <a:ext cx="15" cy="16"/>
                    </a:xfrm>
                    <a:prstGeom prst="ellipse">
                      <a:avLst/>
                    </a:prstGeom>
                    <a:solidFill>
                      <a:srgbClr val="333333"/>
                    </a:solidFill>
                    <a:ln w="12700">
                      <a:noFill/>
                      <a:round/>
                      <a:headEnd/>
                      <a:tailEnd/>
                    </a:ln>
                  </p:spPr>
                  <p:txBody>
                    <a:bodyPr wrap="none" anchor="ctr"/>
                    <a:lstStyle/>
                    <a:p>
                      <a:endParaRPr lang="en-US"/>
                    </a:p>
                  </p:txBody>
                </p:sp>
                <p:sp>
                  <p:nvSpPr>
                    <p:cNvPr id="64597" name="Freeform 178"/>
                    <p:cNvSpPr>
                      <a:spLocks/>
                    </p:cNvSpPr>
                    <p:nvPr/>
                  </p:nvSpPr>
                  <p:spPr bwMode="auto">
                    <a:xfrm>
                      <a:off x="1403" y="1622"/>
                      <a:ext cx="5" cy="6"/>
                    </a:xfrm>
                    <a:custGeom>
                      <a:avLst/>
                      <a:gdLst>
                        <a:gd name="T0" fmla="*/ 0 w 5"/>
                        <a:gd name="T1" fmla="*/ 5 h 6"/>
                        <a:gd name="T2" fmla="*/ 0 w 5"/>
                        <a:gd name="T3" fmla="*/ 5 h 6"/>
                        <a:gd name="T4" fmla="*/ 0 w 5"/>
                        <a:gd name="T5" fmla="*/ 0 h 6"/>
                        <a:gd name="T6" fmla="*/ 4 w 5"/>
                        <a:gd name="T7" fmla="*/ 0 h 6"/>
                        <a:gd name="T8" fmla="*/ 4 w 5"/>
                        <a:gd name="T9" fmla="*/ 5 h 6"/>
                        <a:gd name="T10" fmla="*/ 0 w 5"/>
                        <a:gd name="T11" fmla="*/ 5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5"/>
                          </a:moveTo>
                          <a:lnTo>
                            <a:pt x="0" y="5"/>
                          </a:lnTo>
                          <a:lnTo>
                            <a:pt x="0" y="0"/>
                          </a:lnTo>
                          <a:lnTo>
                            <a:pt x="4" y="0"/>
                          </a:lnTo>
                          <a:lnTo>
                            <a:pt x="4" y="5"/>
                          </a:lnTo>
                          <a:lnTo>
                            <a:pt x="0" y="5"/>
                          </a:lnTo>
                        </a:path>
                      </a:pathLst>
                    </a:custGeom>
                    <a:solidFill>
                      <a:srgbClr val="333333"/>
                    </a:solidFill>
                    <a:ln w="12700" cap="rnd" cmpd="sng">
                      <a:noFill/>
                      <a:prstDash val="solid"/>
                      <a:round/>
                      <a:headEnd type="none" w="med" len="med"/>
                      <a:tailEnd type="none" w="med" len="med"/>
                    </a:ln>
                  </p:spPr>
                  <p:txBody>
                    <a:bodyPr/>
                    <a:lstStyle/>
                    <a:p>
                      <a:endParaRPr lang="en-US"/>
                    </a:p>
                  </p:txBody>
                </p:sp>
                <p:sp>
                  <p:nvSpPr>
                    <p:cNvPr id="64598" name="Oval 179"/>
                    <p:cNvSpPr>
                      <a:spLocks noChangeArrowheads="1"/>
                    </p:cNvSpPr>
                    <p:nvPr/>
                  </p:nvSpPr>
                  <p:spPr bwMode="auto">
                    <a:xfrm>
                      <a:off x="1403" y="1622"/>
                      <a:ext cx="15" cy="16"/>
                    </a:xfrm>
                    <a:prstGeom prst="ellipse">
                      <a:avLst/>
                    </a:prstGeom>
                    <a:solidFill>
                      <a:srgbClr val="2C2C2C"/>
                    </a:solidFill>
                    <a:ln w="12700">
                      <a:noFill/>
                      <a:round/>
                      <a:headEnd/>
                      <a:tailEnd/>
                    </a:ln>
                  </p:spPr>
                  <p:txBody>
                    <a:bodyPr wrap="none" anchor="ctr"/>
                    <a:lstStyle/>
                    <a:p>
                      <a:endParaRPr lang="en-US"/>
                    </a:p>
                  </p:txBody>
                </p:sp>
                <p:sp>
                  <p:nvSpPr>
                    <p:cNvPr id="64599" name="Freeform 180"/>
                    <p:cNvSpPr>
                      <a:spLocks/>
                    </p:cNvSpPr>
                    <p:nvPr/>
                  </p:nvSpPr>
                  <p:spPr bwMode="auto">
                    <a:xfrm>
                      <a:off x="1403" y="1622"/>
                      <a:ext cx="5" cy="6"/>
                    </a:xfrm>
                    <a:custGeom>
                      <a:avLst/>
                      <a:gdLst>
                        <a:gd name="T0" fmla="*/ 0 w 5"/>
                        <a:gd name="T1" fmla="*/ 0 h 6"/>
                        <a:gd name="T2" fmla="*/ 0 w 5"/>
                        <a:gd name="T3" fmla="*/ 0 h 6"/>
                        <a:gd name="T4" fmla="*/ 4 w 5"/>
                        <a:gd name="T5" fmla="*/ 0 h 6"/>
                        <a:gd name="T6" fmla="*/ 4 w 5"/>
                        <a:gd name="T7" fmla="*/ 5 h 6"/>
                        <a:gd name="T8" fmla="*/ 0 w 5"/>
                        <a:gd name="T9" fmla="*/ 5 h 6"/>
                        <a:gd name="T10" fmla="*/ 0 w 5"/>
                        <a:gd name="T11" fmla="*/ 0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0"/>
                          </a:moveTo>
                          <a:lnTo>
                            <a:pt x="0" y="0"/>
                          </a:lnTo>
                          <a:lnTo>
                            <a:pt x="4" y="0"/>
                          </a:lnTo>
                          <a:lnTo>
                            <a:pt x="4" y="5"/>
                          </a:lnTo>
                          <a:lnTo>
                            <a:pt x="0" y="5"/>
                          </a:lnTo>
                          <a:lnTo>
                            <a:pt x="0" y="0"/>
                          </a:lnTo>
                        </a:path>
                      </a:pathLst>
                    </a:custGeom>
                    <a:solidFill>
                      <a:srgbClr val="2C2C2C"/>
                    </a:solidFill>
                    <a:ln w="12700" cap="rnd" cmpd="sng">
                      <a:noFill/>
                      <a:prstDash val="solid"/>
                      <a:round/>
                      <a:headEnd type="none" w="med" len="med"/>
                      <a:tailEnd type="none" w="med" len="med"/>
                    </a:ln>
                  </p:spPr>
                  <p:txBody>
                    <a:bodyPr/>
                    <a:lstStyle/>
                    <a:p>
                      <a:endParaRPr lang="en-US"/>
                    </a:p>
                  </p:txBody>
                </p:sp>
                <p:sp>
                  <p:nvSpPr>
                    <p:cNvPr id="64600" name="Oval 181"/>
                    <p:cNvSpPr>
                      <a:spLocks noChangeArrowheads="1"/>
                    </p:cNvSpPr>
                    <p:nvPr/>
                  </p:nvSpPr>
                  <p:spPr bwMode="auto">
                    <a:xfrm>
                      <a:off x="1403" y="1622"/>
                      <a:ext cx="15" cy="16"/>
                    </a:xfrm>
                    <a:prstGeom prst="ellipse">
                      <a:avLst/>
                    </a:prstGeom>
                    <a:solidFill>
                      <a:srgbClr val="262626"/>
                    </a:solidFill>
                    <a:ln w="12700">
                      <a:noFill/>
                      <a:round/>
                      <a:headEnd/>
                      <a:tailEnd/>
                    </a:ln>
                  </p:spPr>
                  <p:txBody>
                    <a:bodyPr wrap="none" anchor="ctr"/>
                    <a:lstStyle/>
                    <a:p>
                      <a:endParaRPr lang="en-US"/>
                    </a:p>
                  </p:txBody>
                </p:sp>
                <p:sp>
                  <p:nvSpPr>
                    <p:cNvPr id="64601" name="Freeform 182"/>
                    <p:cNvSpPr>
                      <a:spLocks/>
                    </p:cNvSpPr>
                    <p:nvPr/>
                  </p:nvSpPr>
                  <p:spPr bwMode="auto">
                    <a:xfrm>
                      <a:off x="1403" y="1622"/>
                      <a:ext cx="5" cy="6"/>
                    </a:xfrm>
                    <a:custGeom>
                      <a:avLst/>
                      <a:gdLst>
                        <a:gd name="T0" fmla="*/ 0 w 5"/>
                        <a:gd name="T1" fmla="*/ 0 h 6"/>
                        <a:gd name="T2" fmla="*/ 0 w 5"/>
                        <a:gd name="T3" fmla="*/ 0 h 6"/>
                        <a:gd name="T4" fmla="*/ 4 w 5"/>
                        <a:gd name="T5" fmla="*/ 0 h 6"/>
                        <a:gd name="T6" fmla="*/ 4 w 5"/>
                        <a:gd name="T7" fmla="*/ 5 h 6"/>
                        <a:gd name="T8" fmla="*/ 0 w 5"/>
                        <a:gd name="T9" fmla="*/ 5 h 6"/>
                        <a:gd name="T10" fmla="*/ 0 w 5"/>
                        <a:gd name="T11" fmla="*/ 0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0"/>
                          </a:moveTo>
                          <a:lnTo>
                            <a:pt x="0" y="0"/>
                          </a:lnTo>
                          <a:lnTo>
                            <a:pt x="4" y="0"/>
                          </a:lnTo>
                          <a:lnTo>
                            <a:pt x="4" y="5"/>
                          </a:lnTo>
                          <a:lnTo>
                            <a:pt x="0" y="5"/>
                          </a:lnTo>
                          <a:lnTo>
                            <a:pt x="0" y="0"/>
                          </a:lnTo>
                        </a:path>
                      </a:pathLst>
                    </a:custGeom>
                    <a:solidFill>
                      <a:srgbClr val="262626"/>
                    </a:solidFill>
                    <a:ln w="12700" cap="rnd" cmpd="sng">
                      <a:noFill/>
                      <a:prstDash val="solid"/>
                      <a:round/>
                      <a:headEnd type="none" w="med" len="med"/>
                      <a:tailEnd type="none" w="med" len="med"/>
                    </a:ln>
                  </p:spPr>
                  <p:txBody>
                    <a:bodyPr/>
                    <a:lstStyle/>
                    <a:p>
                      <a:endParaRPr lang="en-US"/>
                    </a:p>
                  </p:txBody>
                </p:sp>
                <p:sp>
                  <p:nvSpPr>
                    <p:cNvPr id="64602" name="Oval 183"/>
                    <p:cNvSpPr>
                      <a:spLocks noChangeArrowheads="1"/>
                    </p:cNvSpPr>
                    <p:nvPr/>
                  </p:nvSpPr>
                  <p:spPr bwMode="auto">
                    <a:xfrm>
                      <a:off x="1403" y="1622"/>
                      <a:ext cx="15" cy="16"/>
                    </a:xfrm>
                    <a:prstGeom prst="ellipse">
                      <a:avLst/>
                    </a:prstGeom>
                    <a:solidFill>
                      <a:srgbClr val="202020"/>
                    </a:solidFill>
                    <a:ln w="12700">
                      <a:noFill/>
                      <a:round/>
                      <a:headEnd/>
                      <a:tailEnd/>
                    </a:ln>
                  </p:spPr>
                  <p:txBody>
                    <a:bodyPr wrap="none" anchor="ctr"/>
                    <a:lstStyle/>
                    <a:p>
                      <a:endParaRPr lang="en-US"/>
                    </a:p>
                  </p:txBody>
                </p:sp>
                <p:sp>
                  <p:nvSpPr>
                    <p:cNvPr id="64603" name="Freeform 184"/>
                    <p:cNvSpPr>
                      <a:spLocks/>
                    </p:cNvSpPr>
                    <p:nvPr/>
                  </p:nvSpPr>
                  <p:spPr bwMode="auto">
                    <a:xfrm>
                      <a:off x="1403" y="1622"/>
                      <a:ext cx="5" cy="6"/>
                    </a:xfrm>
                    <a:custGeom>
                      <a:avLst/>
                      <a:gdLst>
                        <a:gd name="T0" fmla="*/ 4 w 5"/>
                        <a:gd name="T1" fmla="*/ 0 h 6"/>
                        <a:gd name="T2" fmla="*/ 4 w 5"/>
                        <a:gd name="T3" fmla="*/ 0 h 6"/>
                        <a:gd name="T4" fmla="*/ 0 w 5"/>
                        <a:gd name="T5" fmla="*/ 0 h 6"/>
                        <a:gd name="T6" fmla="*/ 4 w 5"/>
                        <a:gd name="T7" fmla="*/ 0 h 6"/>
                        <a:gd name="T8" fmla="*/ 4 w 5"/>
                        <a:gd name="T9" fmla="*/ 5 h 6"/>
                        <a:gd name="T10" fmla="*/ 4 w 5"/>
                        <a:gd name="T11" fmla="*/ 0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4" y="0"/>
                          </a:moveTo>
                          <a:lnTo>
                            <a:pt x="4" y="0"/>
                          </a:lnTo>
                          <a:lnTo>
                            <a:pt x="0" y="0"/>
                          </a:lnTo>
                          <a:lnTo>
                            <a:pt x="4" y="0"/>
                          </a:lnTo>
                          <a:lnTo>
                            <a:pt x="4" y="5"/>
                          </a:lnTo>
                          <a:lnTo>
                            <a:pt x="4" y="0"/>
                          </a:lnTo>
                        </a:path>
                      </a:pathLst>
                    </a:custGeom>
                    <a:solidFill>
                      <a:srgbClr val="202020"/>
                    </a:solidFill>
                    <a:ln w="12700" cap="rnd" cmpd="sng">
                      <a:noFill/>
                      <a:prstDash val="solid"/>
                      <a:round/>
                      <a:headEnd type="none" w="med" len="med"/>
                      <a:tailEnd type="none" w="med" len="med"/>
                    </a:ln>
                  </p:spPr>
                  <p:txBody>
                    <a:bodyPr/>
                    <a:lstStyle/>
                    <a:p>
                      <a:endParaRPr lang="en-US"/>
                    </a:p>
                  </p:txBody>
                </p:sp>
                <p:sp>
                  <p:nvSpPr>
                    <p:cNvPr id="64604" name="Oval 185"/>
                    <p:cNvSpPr>
                      <a:spLocks noChangeArrowheads="1"/>
                    </p:cNvSpPr>
                    <p:nvPr/>
                  </p:nvSpPr>
                  <p:spPr bwMode="auto">
                    <a:xfrm>
                      <a:off x="1414" y="1622"/>
                      <a:ext cx="4" cy="16"/>
                    </a:xfrm>
                    <a:prstGeom prst="ellipse">
                      <a:avLst/>
                    </a:prstGeom>
                    <a:solidFill>
                      <a:srgbClr val="191919"/>
                    </a:solidFill>
                    <a:ln w="12700">
                      <a:noFill/>
                      <a:round/>
                      <a:headEnd/>
                      <a:tailEnd/>
                    </a:ln>
                  </p:spPr>
                  <p:txBody>
                    <a:bodyPr wrap="none" anchor="ctr"/>
                    <a:lstStyle/>
                    <a:p>
                      <a:endParaRPr lang="en-US"/>
                    </a:p>
                  </p:txBody>
                </p:sp>
                <p:sp>
                  <p:nvSpPr>
                    <p:cNvPr id="64605" name="Freeform 186"/>
                    <p:cNvSpPr>
                      <a:spLocks/>
                    </p:cNvSpPr>
                    <p:nvPr/>
                  </p:nvSpPr>
                  <p:spPr bwMode="auto">
                    <a:xfrm>
                      <a:off x="1414" y="1622"/>
                      <a:ext cx="1" cy="6"/>
                    </a:xfrm>
                    <a:custGeom>
                      <a:avLst/>
                      <a:gdLst>
                        <a:gd name="T0" fmla="*/ 0 w 1"/>
                        <a:gd name="T1" fmla="*/ 0 h 6"/>
                        <a:gd name="T2" fmla="*/ 0 w 1"/>
                        <a:gd name="T3" fmla="*/ 0 h 6"/>
                        <a:gd name="T4" fmla="*/ 0 w 1"/>
                        <a:gd name="T5" fmla="*/ 5 h 6"/>
                        <a:gd name="T6" fmla="*/ 0 w 1"/>
                        <a:gd name="T7" fmla="*/ 0 h 6"/>
                        <a:gd name="T8" fmla="*/ 0 60000 65536"/>
                        <a:gd name="T9" fmla="*/ 0 60000 65536"/>
                        <a:gd name="T10" fmla="*/ 0 60000 65536"/>
                        <a:gd name="T11" fmla="*/ 0 60000 65536"/>
                        <a:gd name="T12" fmla="*/ 0 w 1"/>
                        <a:gd name="T13" fmla="*/ 0 h 6"/>
                        <a:gd name="T14" fmla="*/ 1 w 1"/>
                        <a:gd name="T15" fmla="*/ 6 h 6"/>
                      </a:gdLst>
                      <a:ahLst/>
                      <a:cxnLst>
                        <a:cxn ang="T8">
                          <a:pos x="T0" y="T1"/>
                        </a:cxn>
                        <a:cxn ang="T9">
                          <a:pos x="T2" y="T3"/>
                        </a:cxn>
                        <a:cxn ang="T10">
                          <a:pos x="T4" y="T5"/>
                        </a:cxn>
                        <a:cxn ang="T11">
                          <a:pos x="T6" y="T7"/>
                        </a:cxn>
                      </a:cxnLst>
                      <a:rect l="T12" t="T13" r="T14" b="T15"/>
                      <a:pathLst>
                        <a:path w="1" h="6">
                          <a:moveTo>
                            <a:pt x="0" y="0"/>
                          </a:moveTo>
                          <a:lnTo>
                            <a:pt x="0" y="0"/>
                          </a:lnTo>
                          <a:lnTo>
                            <a:pt x="0" y="5"/>
                          </a:lnTo>
                          <a:lnTo>
                            <a:pt x="0" y="0"/>
                          </a:lnTo>
                        </a:path>
                      </a:pathLst>
                    </a:custGeom>
                    <a:solidFill>
                      <a:srgbClr val="191919"/>
                    </a:solidFill>
                    <a:ln w="12700" cap="rnd" cmpd="sng">
                      <a:noFill/>
                      <a:prstDash val="solid"/>
                      <a:round/>
                      <a:headEnd type="none" w="med" len="med"/>
                      <a:tailEnd type="none" w="med" len="med"/>
                    </a:ln>
                  </p:spPr>
                  <p:txBody>
                    <a:bodyPr/>
                    <a:lstStyle/>
                    <a:p>
                      <a:endParaRPr lang="en-US"/>
                    </a:p>
                  </p:txBody>
                </p:sp>
                <p:sp>
                  <p:nvSpPr>
                    <p:cNvPr id="64606" name="Oval 187"/>
                    <p:cNvSpPr>
                      <a:spLocks noChangeArrowheads="1"/>
                    </p:cNvSpPr>
                    <p:nvPr/>
                  </p:nvSpPr>
                  <p:spPr bwMode="auto">
                    <a:xfrm>
                      <a:off x="1414" y="1622"/>
                      <a:ext cx="4" cy="5"/>
                    </a:xfrm>
                    <a:prstGeom prst="ellipse">
                      <a:avLst/>
                    </a:prstGeom>
                    <a:solidFill>
                      <a:srgbClr val="131313"/>
                    </a:solidFill>
                    <a:ln w="12700">
                      <a:noFill/>
                      <a:round/>
                      <a:headEnd/>
                      <a:tailEnd/>
                    </a:ln>
                  </p:spPr>
                  <p:txBody>
                    <a:bodyPr wrap="none" anchor="ctr"/>
                    <a:lstStyle/>
                    <a:p>
                      <a:endParaRPr lang="en-US"/>
                    </a:p>
                  </p:txBody>
                </p:sp>
                <p:sp>
                  <p:nvSpPr>
                    <p:cNvPr id="64607" name="Line 188"/>
                    <p:cNvSpPr>
                      <a:spLocks noChangeShapeType="1"/>
                    </p:cNvSpPr>
                    <p:nvPr/>
                  </p:nvSpPr>
                  <p:spPr bwMode="auto">
                    <a:xfrm>
                      <a:off x="1414" y="1622"/>
                      <a:ext cx="0" cy="0"/>
                    </a:xfrm>
                    <a:prstGeom prst="line">
                      <a:avLst/>
                    </a:prstGeom>
                    <a:noFill/>
                    <a:ln w="12700">
                      <a:noFill/>
                      <a:round/>
                      <a:headEnd/>
                      <a:tailEnd/>
                    </a:ln>
                  </p:spPr>
                  <p:txBody>
                    <a:bodyPr wrap="none" anchor="ctr"/>
                    <a:lstStyle/>
                    <a:p>
                      <a:endParaRPr lang="en-US"/>
                    </a:p>
                  </p:txBody>
                </p:sp>
                <p:sp>
                  <p:nvSpPr>
                    <p:cNvPr id="64608" name="Oval 189"/>
                    <p:cNvSpPr>
                      <a:spLocks noChangeArrowheads="1"/>
                    </p:cNvSpPr>
                    <p:nvPr/>
                  </p:nvSpPr>
                  <p:spPr bwMode="auto">
                    <a:xfrm>
                      <a:off x="1414" y="1622"/>
                      <a:ext cx="4" cy="5"/>
                    </a:xfrm>
                    <a:prstGeom prst="ellipse">
                      <a:avLst/>
                    </a:prstGeom>
                    <a:solidFill>
                      <a:srgbClr val="0C0C0C"/>
                    </a:solidFill>
                    <a:ln w="12700">
                      <a:noFill/>
                      <a:round/>
                      <a:headEnd/>
                      <a:tailEnd/>
                    </a:ln>
                  </p:spPr>
                  <p:txBody>
                    <a:bodyPr wrap="none" anchor="ctr"/>
                    <a:lstStyle/>
                    <a:p>
                      <a:endParaRPr lang="en-US"/>
                    </a:p>
                  </p:txBody>
                </p:sp>
                <p:sp>
                  <p:nvSpPr>
                    <p:cNvPr id="64609" name="Line 190"/>
                    <p:cNvSpPr>
                      <a:spLocks noChangeShapeType="1"/>
                    </p:cNvSpPr>
                    <p:nvPr/>
                  </p:nvSpPr>
                  <p:spPr bwMode="auto">
                    <a:xfrm>
                      <a:off x="1414" y="1622"/>
                      <a:ext cx="0" cy="0"/>
                    </a:xfrm>
                    <a:prstGeom prst="line">
                      <a:avLst/>
                    </a:prstGeom>
                    <a:noFill/>
                    <a:ln w="12700">
                      <a:noFill/>
                      <a:round/>
                      <a:headEnd/>
                      <a:tailEnd/>
                    </a:ln>
                  </p:spPr>
                  <p:txBody>
                    <a:bodyPr wrap="none" anchor="ctr"/>
                    <a:lstStyle/>
                    <a:p>
                      <a:endParaRPr lang="en-US"/>
                    </a:p>
                  </p:txBody>
                </p:sp>
                <p:sp>
                  <p:nvSpPr>
                    <p:cNvPr id="64610" name="Oval 191"/>
                    <p:cNvSpPr>
                      <a:spLocks noChangeArrowheads="1"/>
                    </p:cNvSpPr>
                    <p:nvPr/>
                  </p:nvSpPr>
                  <p:spPr bwMode="auto">
                    <a:xfrm>
                      <a:off x="1414" y="1622"/>
                      <a:ext cx="4" cy="5"/>
                    </a:xfrm>
                    <a:prstGeom prst="ellipse">
                      <a:avLst/>
                    </a:prstGeom>
                    <a:solidFill>
                      <a:srgbClr val="060606"/>
                    </a:solidFill>
                    <a:ln w="12700">
                      <a:noFill/>
                      <a:round/>
                      <a:headEnd/>
                      <a:tailEnd/>
                    </a:ln>
                  </p:spPr>
                  <p:txBody>
                    <a:bodyPr wrap="none" anchor="ctr"/>
                    <a:lstStyle/>
                    <a:p>
                      <a:endParaRPr lang="en-US"/>
                    </a:p>
                  </p:txBody>
                </p:sp>
                <p:sp>
                  <p:nvSpPr>
                    <p:cNvPr id="64611" name="Line 192"/>
                    <p:cNvSpPr>
                      <a:spLocks noChangeShapeType="1"/>
                    </p:cNvSpPr>
                    <p:nvPr/>
                  </p:nvSpPr>
                  <p:spPr bwMode="auto">
                    <a:xfrm>
                      <a:off x="1414" y="1622"/>
                      <a:ext cx="0" cy="0"/>
                    </a:xfrm>
                    <a:prstGeom prst="line">
                      <a:avLst/>
                    </a:prstGeom>
                    <a:noFill/>
                    <a:ln w="12700">
                      <a:noFill/>
                      <a:round/>
                      <a:headEnd/>
                      <a:tailEnd/>
                    </a:ln>
                  </p:spPr>
                  <p:txBody>
                    <a:bodyPr wrap="none" anchor="ctr"/>
                    <a:lstStyle/>
                    <a:p>
                      <a:endParaRPr lang="en-US"/>
                    </a:p>
                  </p:txBody>
                </p:sp>
              </p:grpSp>
              <p:sp>
                <p:nvSpPr>
                  <p:cNvPr id="64531" name="Freeform 193"/>
                  <p:cNvSpPr>
                    <a:spLocks/>
                  </p:cNvSpPr>
                  <p:nvPr/>
                </p:nvSpPr>
                <p:spPr bwMode="auto">
                  <a:xfrm>
                    <a:off x="1403" y="1569"/>
                    <a:ext cx="127" cy="123"/>
                  </a:xfrm>
                  <a:custGeom>
                    <a:avLst/>
                    <a:gdLst>
                      <a:gd name="T0" fmla="*/ 85 w 127"/>
                      <a:gd name="T1" fmla="*/ 0 h 123"/>
                      <a:gd name="T2" fmla="*/ 126 w 127"/>
                      <a:gd name="T3" fmla="*/ 81 h 123"/>
                      <a:gd name="T4" fmla="*/ 31 w 127"/>
                      <a:gd name="T5" fmla="*/ 122 h 123"/>
                      <a:gd name="T6" fmla="*/ 0 w 127"/>
                      <a:gd name="T7" fmla="*/ 41 h 123"/>
                      <a:gd name="T8" fmla="*/ 85 w 127"/>
                      <a:gd name="T9" fmla="*/ 0 h 123"/>
                      <a:gd name="T10" fmla="*/ 0 60000 65536"/>
                      <a:gd name="T11" fmla="*/ 0 60000 65536"/>
                      <a:gd name="T12" fmla="*/ 0 60000 65536"/>
                      <a:gd name="T13" fmla="*/ 0 60000 65536"/>
                      <a:gd name="T14" fmla="*/ 0 60000 65536"/>
                      <a:gd name="T15" fmla="*/ 0 w 127"/>
                      <a:gd name="T16" fmla="*/ 0 h 123"/>
                      <a:gd name="T17" fmla="*/ 127 w 127"/>
                      <a:gd name="T18" fmla="*/ 123 h 123"/>
                    </a:gdLst>
                    <a:ahLst/>
                    <a:cxnLst>
                      <a:cxn ang="T10">
                        <a:pos x="T0" y="T1"/>
                      </a:cxn>
                      <a:cxn ang="T11">
                        <a:pos x="T2" y="T3"/>
                      </a:cxn>
                      <a:cxn ang="T12">
                        <a:pos x="T4" y="T5"/>
                      </a:cxn>
                      <a:cxn ang="T13">
                        <a:pos x="T6" y="T7"/>
                      </a:cxn>
                      <a:cxn ang="T14">
                        <a:pos x="T8" y="T9"/>
                      </a:cxn>
                    </a:cxnLst>
                    <a:rect l="T15" t="T16" r="T17" b="T18"/>
                    <a:pathLst>
                      <a:path w="127" h="123">
                        <a:moveTo>
                          <a:pt x="85" y="0"/>
                        </a:moveTo>
                        <a:lnTo>
                          <a:pt x="126" y="81"/>
                        </a:lnTo>
                        <a:lnTo>
                          <a:pt x="31" y="122"/>
                        </a:lnTo>
                        <a:lnTo>
                          <a:pt x="0" y="41"/>
                        </a:lnTo>
                        <a:lnTo>
                          <a:pt x="85" y="0"/>
                        </a:lnTo>
                      </a:path>
                    </a:pathLst>
                  </a:custGeom>
                  <a:solidFill>
                    <a:srgbClr val="7F7F7F"/>
                  </a:solidFill>
                  <a:ln w="12700" cap="rnd" cmpd="sng">
                    <a:noFill/>
                    <a:prstDash val="solid"/>
                    <a:round/>
                    <a:headEnd type="none" w="med" len="med"/>
                    <a:tailEnd type="none" w="med" len="med"/>
                  </a:ln>
                </p:spPr>
                <p:txBody>
                  <a:bodyPr/>
                  <a:lstStyle/>
                  <a:p>
                    <a:endParaRPr lang="en-US"/>
                  </a:p>
                </p:txBody>
              </p:sp>
              <p:sp>
                <p:nvSpPr>
                  <p:cNvPr id="64532" name="Freeform 194"/>
                  <p:cNvSpPr>
                    <a:spLocks/>
                  </p:cNvSpPr>
                  <p:nvPr/>
                </p:nvSpPr>
                <p:spPr bwMode="auto">
                  <a:xfrm>
                    <a:off x="1480" y="1580"/>
                    <a:ext cx="50" cy="80"/>
                  </a:xfrm>
                  <a:custGeom>
                    <a:avLst/>
                    <a:gdLst>
                      <a:gd name="T0" fmla="*/ 30 w 50"/>
                      <a:gd name="T1" fmla="*/ 79 h 80"/>
                      <a:gd name="T2" fmla="*/ 30 w 50"/>
                      <a:gd name="T3" fmla="*/ 79 h 80"/>
                      <a:gd name="T4" fmla="*/ 20 w 50"/>
                      <a:gd name="T5" fmla="*/ 79 h 80"/>
                      <a:gd name="T6" fmla="*/ 11 w 50"/>
                      <a:gd name="T7" fmla="*/ 79 h 80"/>
                      <a:gd name="T8" fmla="*/ 11 w 50"/>
                      <a:gd name="T9" fmla="*/ 69 h 80"/>
                      <a:gd name="T10" fmla="*/ 0 w 50"/>
                      <a:gd name="T11" fmla="*/ 59 h 80"/>
                      <a:gd name="T12" fmla="*/ 0 w 50"/>
                      <a:gd name="T13" fmla="*/ 49 h 80"/>
                      <a:gd name="T14" fmla="*/ 0 w 50"/>
                      <a:gd name="T15" fmla="*/ 39 h 80"/>
                      <a:gd name="T16" fmla="*/ 0 w 50"/>
                      <a:gd name="T17" fmla="*/ 30 h 80"/>
                      <a:gd name="T18" fmla="*/ 0 w 50"/>
                      <a:gd name="T19" fmla="*/ 20 h 80"/>
                      <a:gd name="T20" fmla="*/ 11 w 50"/>
                      <a:gd name="T21" fmla="*/ 20 h 80"/>
                      <a:gd name="T22" fmla="*/ 11 w 50"/>
                      <a:gd name="T23" fmla="*/ 10 h 80"/>
                      <a:gd name="T24" fmla="*/ 11 w 50"/>
                      <a:gd name="T25" fmla="*/ 0 h 80"/>
                      <a:gd name="T26" fmla="*/ 20 w 50"/>
                      <a:gd name="T27" fmla="*/ 0 h 80"/>
                      <a:gd name="T28" fmla="*/ 30 w 50"/>
                      <a:gd name="T29" fmla="*/ 0 h 80"/>
                      <a:gd name="T30" fmla="*/ 39 w 50"/>
                      <a:gd name="T31" fmla="*/ 0 h 80"/>
                      <a:gd name="T32" fmla="*/ 39 w 50"/>
                      <a:gd name="T33" fmla="*/ 10 h 80"/>
                      <a:gd name="T34" fmla="*/ 49 w 50"/>
                      <a:gd name="T35" fmla="*/ 10 h 80"/>
                      <a:gd name="T36" fmla="*/ 49 w 50"/>
                      <a:gd name="T37" fmla="*/ 20 h 80"/>
                      <a:gd name="T38" fmla="*/ 49 w 50"/>
                      <a:gd name="T39" fmla="*/ 30 h 80"/>
                      <a:gd name="T40" fmla="*/ 49 w 50"/>
                      <a:gd name="T41" fmla="*/ 39 h 80"/>
                      <a:gd name="T42" fmla="*/ 49 w 50"/>
                      <a:gd name="T43" fmla="*/ 49 h 80"/>
                      <a:gd name="T44" fmla="*/ 49 w 50"/>
                      <a:gd name="T45" fmla="*/ 59 h 80"/>
                      <a:gd name="T46" fmla="*/ 49 w 50"/>
                      <a:gd name="T47" fmla="*/ 69 h 80"/>
                      <a:gd name="T48" fmla="*/ 39 w 50"/>
                      <a:gd name="T49" fmla="*/ 69 h 80"/>
                      <a:gd name="T50" fmla="*/ 39 w 50"/>
                      <a:gd name="T51" fmla="*/ 79 h 80"/>
                      <a:gd name="T52" fmla="*/ 30 w 50"/>
                      <a:gd name="T53" fmla="*/ 79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0"/>
                      <a:gd name="T82" fmla="*/ 0 h 80"/>
                      <a:gd name="T83" fmla="*/ 50 w 50"/>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0" h="80">
                        <a:moveTo>
                          <a:pt x="30" y="79"/>
                        </a:moveTo>
                        <a:lnTo>
                          <a:pt x="30" y="79"/>
                        </a:lnTo>
                        <a:lnTo>
                          <a:pt x="20" y="79"/>
                        </a:lnTo>
                        <a:lnTo>
                          <a:pt x="11" y="79"/>
                        </a:lnTo>
                        <a:lnTo>
                          <a:pt x="11" y="69"/>
                        </a:lnTo>
                        <a:lnTo>
                          <a:pt x="0" y="59"/>
                        </a:lnTo>
                        <a:lnTo>
                          <a:pt x="0" y="49"/>
                        </a:lnTo>
                        <a:lnTo>
                          <a:pt x="0" y="39"/>
                        </a:lnTo>
                        <a:lnTo>
                          <a:pt x="0" y="30"/>
                        </a:lnTo>
                        <a:lnTo>
                          <a:pt x="0" y="20"/>
                        </a:lnTo>
                        <a:lnTo>
                          <a:pt x="11" y="20"/>
                        </a:lnTo>
                        <a:lnTo>
                          <a:pt x="11" y="10"/>
                        </a:lnTo>
                        <a:lnTo>
                          <a:pt x="11" y="0"/>
                        </a:lnTo>
                        <a:lnTo>
                          <a:pt x="20" y="0"/>
                        </a:lnTo>
                        <a:lnTo>
                          <a:pt x="30" y="0"/>
                        </a:lnTo>
                        <a:lnTo>
                          <a:pt x="39" y="0"/>
                        </a:lnTo>
                        <a:lnTo>
                          <a:pt x="39" y="10"/>
                        </a:lnTo>
                        <a:lnTo>
                          <a:pt x="49" y="10"/>
                        </a:lnTo>
                        <a:lnTo>
                          <a:pt x="49" y="20"/>
                        </a:lnTo>
                        <a:lnTo>
                          <a:pt x="49" y="30"/>
                        </a:lnTo>
                        <a:lnTo>
                          <a:pt x="49" y="39"/>
                        </a:lnTo>
                        <a:lnTo>
                          <a:pt x="49" y="49"/>
                        </a:lnTo>
                        <a:lnTo>
                          <a:pt x="49" y="59"/>
                        </a:lnTo>
                        <a:lnTo>
                          <a:pt x="49" y="69"/>
                        </a:lnTo>
                        <a:lnTo>
                          <a:pt x="39" y="69"/>
                        </a:lnTo>
                        <a:lnTo>
                          <a:pt x="39" y="79"/>
                        </a:lnTo>
                        <a:lnTo>
                          <a:pt x="30" y="79"/>
                        </a:lnTo>
                      </a:path>
                    </a:pathLst>
                  </a:custGeom>
                  <a:solidFill>
                    <a:srgbClr val="000000"/>
                  </a:solidFill>
                  <a:ln w="12700" cap="rnd" cmpd="sng">
                    <a:noFill/>
                    <a:prstDash val="solid"/>
                    <a:round/>
                    <a:headEnd type="none" w="med" len="med"/>
                    <a:tailEnd type="none" w="med" len="med"/>
                  </a:ln>
                </p:spPr>
                <p:txBody>
                  <a:bodyPr/>
                  <a:lstStyle/>
                  <a:p>
                    <a:endParaRPr lang="en-US"/>
                  </a:p>
                </p:txBody>
              </p:sp>
            </p:grpSp>
            <p:sp>
              <p:nvSpPr>
                <p:cNvPr id="64513" name="Freeform 195"/>
                <p:cNvSpPr>
                  <a:spLocks/>
                </p:cNvSpPr>
                <p:nvPr/>
              </p:nvSpPr>
              <p:spPr bwMode="auto">
                <a:xfrm>
                  <a:off x="1247" y="1601"/>
                  <a:ext cx="168" cy="129"/>
                </a:xfrm>
                <a:custGeom>
                  <a:avLst/>
                  <a:gdLst>
                    <a:gd name="T0" fmla="*/ 144 w 168"/>
                    <a:gd name="T1" fmla="*/ 0 h 129"/>
                    <a:gd name="T2" fmla="*/ 144 w 168"/>
                    <a:gd name="T3" fmla="*/ 0 h 129"/>
                    <a:gd name="T4" fmla="*/ 133 w 168"/>
                    <a:gd name="T5" fmla="*/ 0 h 129"/>
                    <a:gd name="T6" fmla="*/ 123 w 168"/>
                    <a:gd name="T7" fmla="*/ 0 h 129"/>
                    <a:gd name="T8" fmla="*/ 112 w 168"/>
                    <a:gd name="T9" fmla="*/ 0 h 129"/>
                    <a:gd name="T10" fmla="*/ 100 w 168"/>
                    <a:gd name="T11" fmla="*/ 11 h 129"/>
                    <a:gd name="T12" fmla="*/ 89 w 168"/>
                    <a:gd name="T13" fmla="*/ 11 h 129"/>
                    <a:gd name="T14" fmla="*/ 78 w 168"/>
                    <a:gd name="T15" fmla="*/ 21 h 129"/>
                    <a:gd name="T16" fmla="*/ 67 w 168"/>
                    <a:gd name="T17" fmla="*/ 32 h 129"/>
                    <a:gd name="T18" fmla="*/ 44 w 168"/>
                    <a:gd name="T19" fmla="*/ 32 h 129"/>
                    <a:gd name="T20" fmla="*/ 34 w 168"/>
                    <a:gd name="T21" fmla="*/ 43 h 129"/>
                    <a:gd name="T22" fmla="*/ 23 w 168"/>
                    <a:gd name="T23" fmla="*/ 53 h 129"/>
                    <a:gd name="T24" fmla="*/ 23 w 168"/>
                    <a:gd name="T25" fmla="*/ 64 h 129"/>
                    <a:gd name="T26" fmla="*/ 12 w 168"/>
                    <a:gd name="T27" fmla="*/ 64 h 129"/>
                    <a:gd name="T28" fmla="*/ 0 w 168"/>
                    <a:gd name="T29" fmla="*/ 75 h 129"/>
                    <a:gd name="T30" fmla="*/ 0 w 168"/>
                    <a:gd name="T31" fmla="*/ 85 h 129"/>
                    <a:gd name="T32" fmla="*/ 23 w 168"/>
                    <a:gd name="T33" fmla="*/ 128 h 129"/>
                    <a:gd name="T34" fmla="*/ 34 w 168"/>
                    <a:gd name="T35" fmla="*/ 128 h 129"/>
                    <a:gd name="T36" fmla="*/ 44 w 168"/>
                    <a:gd name="T37" fmla="*/ 128 h 129"/>
                    <a:gd name="T38" fmla="*/ 55 w 168"/>
                    <a:gd name="T39" fmla="*/ 128 h 129"/>
                    <a:gd name="T40" fmla="*/ 67 w 168"/>
                    <a:gd name="T41" fmla="*/ 117 h 129"/>
                    <a:gd name="T42" fmla="*/ 78 w 168"/>
                    <a:gd name="T43" fmla="*/ 117 h 129"/>
                    <a:gd name="T44" fmla="*/ 89 w 168"/>
                    <a:gd name="T45" fmla="*/ 106 h 129"/>
                    <a:gd name="T46" fmla="*/ 100 w 168"/>
                    <a:gd name="T47" fmla="*/ 106 h 129"/>
                    <a:gd name="T48" fmla="*/ 112 w 168"/>
                    <a:gd name="T49" fmla="*/ 96 h 129"/>
                    <a:gd name="T50" fmla="*/ 123 w 168"/>
                    <a:gd name="T51" fmla="*/ 85 h 129"/>
                    <a:gd name="T52" fmla="*/ 133 w 168"/>
                    <a:gd name="T53" fmla="*/ 75 h 129"/>
                    <a:gd name="T54" fmla="*/ 144 w 168"/>
                    <a:gd name="T55" fmla="*/ 75 h 129"/>
                    <a:gd name="T56" fmla="*/ 156 w 168"/>
                    <a:gd name="T57" fmla="*/ 64 h 129"/>
                    <a:gd name="T58" fmla="*/ 156 w 168"/>
                    <a:gd name="T59" fmla="*/ 53 h 129"/>
                    <a:gd name="T60" fmla="*/ 167 w 168"/>
                    <a:gd name="T61" fmla="*/ 53 h 129"/>
                    <a:gd name="T62" fmla="*/ 167 w 168"/>
                    <a:gd name="T63" fmla="*/ 43 h 129"/>
                    <a:gd name="T64" fmla="*/ 144 w 168"/>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8"/>
                    <a:gd name="T100" fmla="*/ 0 h 129"/>
                    <a:gd name="T101" fmla="*/ 168 w 168"/>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8" h="129">
                      <a:moveTo>
                        <a:pt x="144" y="0"/>
                      </a:moveTo>
                      <a:lnTo>
                        <a:pt x="144" y="0"/>
                      </a:lnTo>
                      <a:lnTo>
                        <a:pt x="133" y="0"/>
                      </a:lnTo>
                      <a:lnTo>
                        <a:pt x="123" y="0"/>
                      </a:lnTo>
                      <a:lnTo>
                        <a:pt x="112" y="0"/>
                      </a:lnTo>
                      <a:lnTo>
                        <a:pt x="100" y="11"/>
                      </a:lnTo>
                      <a:lnTo>
                        <a:pt x="89" y="11"/>
                      </a:lnTo>
                      <a:lnTo>
                        <a:pt x="78" y="21"/>
                      </a:lnTo>
                      <a:lnTo>
                        <a:pt x="67" y="32"/>
                      </a:lnTo>
                      <a:lnTo>
                        <a:pt x="44" y="32"/>
                      </a:lnTo>
                      <a:lnTo>
                        <a:pt x="34" y="43"/>
                      </a:lnTo>
                      <a:lnTo>
                        <a:pt x="23" y="53"/>
                      </a:lnTo>
                      <a:lnTo>
                        <a:pt x="23" y="64"/>
                      </a:lnTo>
                      <a:lnTo>
                        <a:pt x="12" y="64"/>
                      </a:lnTo>
                      <a:lnTo>
                        <a:pt x="0" y="75"/>
                      </a:lnTo>
                      <a:lnTo>
                        <a:pt x="0" y="85"/>
                      </a:lnTo>
                      <a:lnTo>
                        <a:pt x="23" y="128"/>
                      </a:lnTo>
                      <a:lnTo>
                        <a:pt x="34" y="128"/>
                      </a:lnTo>
                      <a:lnTo>
                        <a:pt x="44" y="128"/>
                      </a:lnTo>
                      <a:lnTo>
                        <a:pt x="55" y="128"/>
                      </a:lnTo>
                      <a:lnTo>
                        <a:pt x="67" y="117"/>
                      </a:lnTo>
                      <a:lnTo>
                        <a:pt x="78" y="117"/>
                      </a:lnTo>
                      <a:lnTo>
                        <a:pt x="89" y="106"/>
                      </a:lnTo>
                      <a:lnTo>
                        <a:pt x="100" y="106"/>
                      </a:lnTo>
                      <a:lnTo>
                        <a:pt x="112" y="96"/>
                      </a:lnTo>
                      <a:lnTo>
                        <a:pt x="123" y="85"/>
                      </a:lnTo>
                      <a:lnTo>
                        <a:pt x="133" y="75"/>
                      </a:lnTo>
                      <a:lnTo>
                        <a:pt x="144" y="75"/>
                      </a:lnTo>
                      <a:lnTo>
                        <a:pt x="156" y="64"/>
                      </a:lnTo>
                      <a:lnTo>
                        <a:pt x="156" y="53"/>
                      </a:lnTo>
                      <a:lnTo>
                        <a:pt x="167" y="53"/>
                      </a:lnTo>
                      <a:lnTo>
                        <a:pt x="167" y="43"/>
                      </a:lnTo>
                      <a:lnTo>
                        <a:pt x="144" y="0"/>
                      </a:lnTo>
                    </a:path>
                  </a:pathLst>
                </a:custGeom>
                <a:solidFill>
                  <a:srgbClr val="FFFFFF"/>
                </a:solidFill>
                <a:ln w="12700" cap="rnd" cmpd="sng">
                  <a:solidFill>
                    <a:srgbClr val="000000"/>
                  </a:solidFill>
                  <a:prstDash val="solid"/>
                  <a:round/>
                  <a:headEnd type="none" w="med" len="med"/>
                  <a:tailEnd type="none" w="med" len="med"/>
                </a:ln>
              </p:spPr>
              <p:txBody>
                <a:bodyPr/>
                <a:lstStyle/>
                <a:p>
                  <a:endParaRPr lang="en-US"/>
                </a:p>
              </p:txBody>
            </p:sp>
            <p:sp>
              <p:nvSpPr>
                <p:cNvPr id="64514" name="Freeform 196"/>
                <p:cNvSpPr>
                  <a:spLocks/>
                </p:cNvSpPr>
                <p:nvPr/>
              </p:nvSpPr>
              <p:spPr bwMode="auto">
                <a:xfrm>
                  <a:off x="1181" y="1421"/>
                  <a:ext cx="183" cy="186"/>
                </a:xfrm>
                <a:custGeom>
                  <a:avLst/>
                  <a:gdLst>
                    <a:gd name="T0" fmla="*/ 182 w 183"/>
                    <a:gd name="T1" fmla="*/ 92 h 186"/>
                    <a:gd name="T2" fmla="*/ 182 w 183"/>
                    <a:gd name="T3" fmla="*/ 92 h 186"/>
                    <a:gd name="T4" fmla="*/ 139 w 183"/>
                    <a:gd name="T5" fmla="*/ 0 h 186"/>
                    <a:gd name="T6" fmla="*/ 0 w 183"/>
                    <a:gd name="T7" fmla="*/ 92 h 186"/>
                    <a:gd name="T8" fmla="*/ 43 w 183"/>
                    <a:gd name="T9" fmla="*/ 185 h 186"/>
                    <a:gd name="T10" fmla="*/ 182 w 183"/>
                    <a:gd name="T11" fmla="*/ 92 h 186"/>
                    <a:gd name="T12" fmla="*/ 0 60000 65536"/>
                    <a:gd name="T13" fmla="*/ 0 60000 65536"/>
                    <a:gd name="T14" fmla="*/ 0 60000 65536"/>
                    <a:gd name="T15" fmla="*/ 0 60000 65536"/>
                    <a:gd name="T16" fmla="*/ 0 60000 65536"/>
                    <a:gd name="T17" fmla="*/ 0 60000 65536"/>
                    <a:gd name="T18" fmla="*/ 0 w 183"/>
                    <a:gd name="T19" fmla="*/ 0 h 186"/>
                    <a:gd name="T20" fmla="*/ 183 w 183"/>
                    <a:gd name="T21" fmla="*/ 186 h 186"/>
                  </a:gdLst>
                  <a:ahLst/>
                  <a:cxnLst>
                    <a:cxn ang="T12">
                      <a:pos x="T0" y="T1"/>
                    </a:cxn>
                    <a:cxn ang="T13">
                      <a:pos x="T2" y="T3"/>
                    </a:cxn>
                    <a:cxn ang="T14">
                      <a:pos x="T4" y="T5"/>
                    </a:cxn>
                    <a:cxn ang="T15">
                      <a:pos x="T6" y="T7"/>
                    </a:cxn>
                    <a:cxn ang="T16">
                      <a:pos x="T8" y="T9"/>
                    </a:cxn>
                    <a:cxn ang="T17">
                      <a:pos x="T10" y="T11"/>
                    </a:cxn>
                  </a:cxnLst>
                  <a:rect l="T18" t="T19" r="T20" b="T21"/>
                  <a:pathLst>
                    <a:path w="183" h="186">
                      <a:moveTo>
                        <a:pt x="182" y="92"/>
                      </a:moveTo>
                      <a:lnTo>
                        <a:pt x="182" y="92"/>
                      </a:lnTo>
                      <a:lnTo>
                        <a:pt x="139" y="0"/>
                      </a:lnTo>
                      <a:lnTo>
                        <a:pt x="0" y="92"/>
                      </a:lnTo>
                      <a:lnTo>
                        <a:pt x="43" y="185"/>
                      </a:lnTo>
                      <a:lnTo>
                        <a:pt x="182" y="92"/>
                      </a:lnTo>
                    </a:path>
                  </a:pathLst>
                </a:custGeom>
                <a:solidFill>
                  <a:srgbClr val="FFFFFF"/>
                </a:solidFill>
                <a:ln w="12700" cap="rnd" cmpd="sng">
                  <a:noFill/>
                  <a:prstDash val="solid"/>
                  <a:round/>
                  <a:headEnd type="none" w="med" len="med"/>
                  <a:tailEnd type="none" w="med" len="med"/>
                </a:ln>
              </p:spPr>
              <p:txBody>
                <a:bodyPr/>
                <a:lstStyle/>
                <a:p>
                  <a:endParaRPr lang="en-US"/>
                </a:p>
              </p:txBody>
            </p:sp>
            <p:sp>
              <p:nvSpPr>
                <p:cNvPr id="64515" name="Freeform 197"/>
                <p:cNvSpPr>
                  <a:spLocks/>
                </p:cNvSpPr>
                <p:nvPr/>
              </p:nvSpPr>
              <p:spPr bwMode="auto">
                <a:xfrm>
                  <a:off x="1192" y="1421"/>
                  <a:ext cx="178" cy="192"/>
                </a:xfrm>
                <a:custGeom>
                  <a:avLst/>
                  <a:gdLst>
                    <a:gd name="T0" fmla="*/ 133 w 178"/>
                    <a:gd name="T1" fmla="*/ 0 h 192"/>
                    <a:gd name="T2" fmla="*/ 0 w 178"/>
                    <a:gd name="T3" fmla="*/ 95 h 192"/>
                    <a:gd name="T4" fmla="*/ 33 w 178"/>
                    <a:gd name="T5" fmla="*/ 191 h 192"/>
                    <a:gd name="T6" fmla="*/ 177 w 178"/>
                    <a:gd name="T7" fmla="*/ 95 h 192"/>
                    <a:gd name="T8" fmla="*/ 0 60000 65536"/>
                    <a:gd name="T9" fmla="*/ 0 60000 65536"/>
                    <a:gd name="T10" fmla="*/ 0 60000 65536"/>
                    <a:gd name="T11" fmla="*/ 0 60000 65536"/>
                    <a:gd name="T12" fmla="*/ 0 w 178"/>
                    <a:gd name="T13" fmla="*/ 0 h 192"/>
                    <a:gd name="T14" fmla="*/ 178 w 178"/>
                    <a:gd name="T15" fmla="*/ 192 h 192"/>
                  </a:gdLst>
                  <a:ahLst/>
                  <a:cxnLst>
                    <a:cxn ang="T8">
                      <a:pos x="T0" y="T1"/>
                    </a:cxn>
                    <a:cxn ang="T9">
                      <a:pos x="T2" y="T3"/>
                    </a:cxn>
                    <a:cxn ang="T10">
                      <a:pos x="T4" y="T5"/>
                    </a:cxn>
                    <a:cxn ang="T11">
                      <a:pos x="T6" y="T7"/>
                    </a:cxn>
                  </a:cxnLst>
                  <a:rect l="T12" t="T13" r="T14" b="T15"/>
                  <a:pathLst>
                    <a:path w="178" h="192">
                      <a:moveTo>
                        <a:pt x="133" y="0"/>
                      </a:moveTo>
                      <a:lnTo>
                        <a:pt x="0" y="95"/>
                      </a:lnTo>
                      <a:lnTo>
                        <a:pt x="33" y="191"/>
                      </a:lnTo>
                      <a:lnTo>
                        <a:pt x="177" y="95"/>
                      </a:lnTo>
                    </a:path>
                  </a:pathLst>
                </a:custGeom>
                <a:noFill/>
                <a:ln w="12700" cap="rnd" cmpd="sng">
                  <a:solidFill>
                    <a:srgbClr val="000000"/>
                  </a:solidFill>
                  <a:prstDash val="solid"/>
                  <a:round/>
                  <a:headEnd type="none" w="med" len="med"/>
                  <a:tailEnd type="none" w="med" len="med"/>
                </a:ln>
              </p:spPr>
              <p:txBody>
                <a:bodyPr/>
                <a:lstStyle/>
                <a:p>
                  <a:endParaRPr lang="en-US"/>
                </a:p>
              </p:txBody>
            </p:sp>
            <p:sp>
              <p:nvSpPr>
                <p:cNvPr id="64516" name="Freeform 198"/>
                <p:cNvSpPr>
                  <a:spLocks/>
                </p:cNvSpPr>
                <p:nvPr/>
              </p:nvSpPr>
              <p:spPr bwMode="auto">
                <a:xfrm>
                  <a:off x="1325" y="1421"/>
                  <a:ext cx="117" cy="90"/>
                </a:xfrm>
                <a:custGeom>
                  <a:avLst/>
                  <a:gdLst>
                    <a:gd name="T0" fmla="*/ 0 w 117"/>
                    <a:gd name="T1" fmla="*/ 0 h 90"/>
                    <a:gd name="T2" fmla="*/ 0 w 117"/>
                    <a:gd name="T3" fmla="*/ 0 h 90"/>
                    <a:gd name="T4" fmla="*/ 84 w 117"/>
                    <a:gd name="T5" fmla="*/ 20 h 90"/>
                    <a:gd name="T6" fmla="*/ 116 w 117"/>
                    <a:gd name="T7" fmla="*/ 89 h 90"/>
                    <a:gd name="T8" fmla="*/ 42 w 117"/>
                    <a:gd name="T9" fmla="*/ 89 h 90"/>
                    <a:gd name="T10" fmla="*/ 0 w 117"/>
                    <a:gd name="T11" fmla="*/ 0 h 90"/>
                    <a:gd name="T12" fmla="*/ 0 60000 65536"/>
                    <a:gd name="T13" fmla="*/ 0 60000 65536"/>
                    <a:gd name="T14" fmla="*/ 0 60000 65536"/>
                    <a:gd name="T15" fmla="*/ 0 60000 65536"/>
                    <a:gd name="T16" fmla="*/ 0 60000 65536"/>
                    <a:gd name="T17" fmla="*/ 0 60000 65536"/>
                    <a:gd name="T18" fmla="*/ 0 w 117"/>
                    <a:gd name="T19" fmla="*/ 0 h 90"/>
                    <a:gd name="T20" fmla="*/ 117 w 117"/>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17" h="90">
                      <a:moveTo>
                        <a:pt x="0" y="0"/>
                      </a:moveTo>
                      <a:lnTo>
                        <a:pt x="0" y="0"/>
                      </a:lnTo>
                      <a:lnTo>
                        <a:pt x="84" y="20"/>
                      </a:lnTo>
                      <a:lnTo>
                        <a:pt x="116" y="89"/>
                      </a:lnTo>
                      <a:lnTo>
                        <a:pt x="42" y="89"/>
                      </a:lnTo>
                      <a:lnTo>
                        <a:pt x="0" y="0"/>
                      </a:lnTo>
                    </a:path>
                  </a:pathLst>
                </a:custGeom>
                <a:solidFill>
                  <a:srgbClr val="404040"/>
                </a:solidFill>
                <a:ln w="12700" cap="rnd" cmpd="sng">
                  <a:noFill/>
                  <a:prstDash val="solid"/>
                  <a:round/>
                  <a:headEnd type="none" w="med" len="med"/>
                  <a:tailEnd type="none" w="med" len="med"/>
                </a:ln>
              </p:spPr>
              <p:txBody>
                <a:bodyPr/>
                <a:lstStyle/>
                <a:p>
                  <a:endParaRPr lang="en-US"/>
                </a:p>
              </p:txBody>
            </p:sp>
            <p:grpSp>
              <p:nvGrpSpPr>
                <p:cNvPr id="64517" name="Group 199"/>
                <p:cNvGrpSpPr>
                  <a:grpSpLocks/>
                </p:cNvGrpSpPr>
                <p:nvPr/>
              </p:nvGrpSpPr>
              <p:grpSpPr bwMode="auto">
                <a:xfrm>
                  <a:off x="1270" y="1527"/>
                  <a:ext cx="78" cy="160"/>
                  <a:chOff x="1270" y="1527"/>
                  <a:chExt cx="78" cy="160"/>
                </a:xfrm>
              </p:grpSpPr>
              <p:grpSp>
                <p:nvGrpSpPr>
                  <p:cNvPr id="64522" name="Group 200"/>
                  <p:cNvGrpSpPr>
                    <a:grpSpLocks/>
                  </p:cNvGrpSpPr>
                  <p:nvPr/>
                </p:nvGrpSpPr>
                <p:grpSpPr bwMode="auto">
                  <a:xfrm>
                    <a:off x="1270" y="1527"/>
                    <a:ext cx="78" cy="160"/>
                    <a:chOff x="1270" y="1527"/>
                    <a:chExt cx="78" cy="160"/>
                  </a:xfrm>
                </p:grpSpPr>
                <p:sp>
                  <p:nvSpPr>
                    <p:cNvPr id="64527" name="Freeform 201"/>
                    <p:cNvSpPr>
                      <a:spLocks/>
                    </p:cNvSpPr>
                    <p:nvPr/>
                  </p:nvSpPr>
                  <p:spPr bwMode="auto">
                    <a:xfrm>
                      <a:off x="1270" y="1527"/>
                      <a:ext cx="78" cy="160"/>
                    </a:xfrm>
                    <a:custGeom>
                      <a:avLst/>
                      <a:gdLst>
                        <a:gd name="T0" fmla="*/ 0 w 78"/>
                        <a:gd name="T1" fmla="*/ 159 h 160"/>
                        <a:gd name="T2" fmla="*/ 0 w 78"/>
                        <a:gd name="T3" fmla="*/ 42 h 160"/>
                        <a:gd name="T4" fmla="*/ 55 w 78"/>
                        <a:gd name="T5" fmla="*/ 0 h 160"/>
                        <a:gd name="T6" fmla="*/ 77 w 78"/>
                        <a:gd name="T7" fmla="*/ 106 h 160"/>
                        <a:gd name="T8" fmla="*/ 0 60000 65536"/>
                        <a:gd name="T9" fmla="*/ 0 60000 65536"/>
                        <a:gd name="T10" fmla="*/ 0 60000 65536"/>
                        <a:gd name="T11" fmla="*/ 0 60000 65536"/>
                        <a:gd name="T12" fmla="*/ 0 w 78"/>
                        <a:gd name="T13" fmla="*/ 0 h 160"/>
                        <a:gd name="T14" fmla="*/ 78 w 78"/>
                        <a:gd name="T15" fmla="*/ 160 h 160"/>
                      </a:gdLst>
                      <a:ahLst/>
                      <a:cxnLst>
                        <a:cxn ang="T8">
                          <a:pos x="T0" y="T1"/>
                        </a:cxn>
                        <a:cxn ang="T9">
                          <a:pos x="T2" y="T3"/>
                        </a:cxn>
                        <a:cxn ang="T10">
                          <a:pos x="T4" y="T5"/>
                        </a:cxn>
                        <a:cxn ang="T11">
                          <a:pos x="T6" y="T7"/>
                        </a:cxn>
                      </a:cxnLst>
                      <a:rect l="T12" t="T13" r="T14" b="T15"/>
                      <a:pathLst>
                        <a:path w="78" h="160">
                          <a:moveTo>
                            <a:pt x="0" y="159"/>
                          </a:moveTo>
                          <a:lnTo>
                            <a:pt x="0" y="42"/>
                          </a:lnTo>
                          <a:lnTo>
                            <a:pt x="55" y="0"/>
                          </a:lnTo>
                          <a:lnTo>
                            <a:pt x="77" y="106"/>
                          </a:lnTo>
                        </a:path>
                      </a:pathLst>
                    </a:custGeom>
                    <a:noFill/>
                    <a:ln w="12700" cap="rnd" cmpd="sng">
                      <a:solidFill>
                        <a:srgbClr val="404040"/>
                      </a:solidFill>
                      <a:prstDash val="solid"/>
                      <a:round/>
                      <a:headEnd type="none" w="med" len="med"/>
                      <a:tailEnd type="none" w="med" len="med"/>
                    </a:ln>
                  </p:spPr>
                  <p:txBody>
                    <a:bodyPr/>
                    <a:lstStyle/>
                    <a:p>
                      <a:endParaRPr lang="en-US"/>
                    </a:p>
                  </p:txBody>
                </p:sp>
                <p:sp>
                  <p:nvSpPr>
                    <p:cNvPr id="64528" name="Line 202"/>
                    <p:cNvSpPr>
                      <a:spLocks noChangeShapeType="1"/>
                    </p:cNvSpPr>
                    <p:nvPr/>
                  </p:nvSpPr>
                  <p:spPr bwMode="auto">
                    <a:xfrm flipV="1">
                      <a:off x="1274" y="1555"/>
                      <a:ext cx="47" cy="50"/>
                    </a:xfrm>
                    <a:prstGeom prst="line">
                      <a:avLst/>
                    </a:prstGeom>
                    <a:noFill/>
                    <a:ln w="12700">
                      <a:solidFill>
                        <a:srgbClr val="404040"/>
                      </a:solidFill>
                      <a:round/>
                      <a:headEnd/>
                      <a:tailEnd/>
                    </a:ln>
                  </p:spPr>
                  <p:txBody>
                    <a:bodyPr wrap="none" anchor="ctr"/>
                    <a:lstStyle/>
                    <a:p>
                      <a:endParaRPr lang="en-US"/>
                    </a:p>
                  </p:txBody>
                </p:sp>
                <p:sp>
                  <p:nvSpPr>
                    <p:cNvPr id="64529" name="Line 203"/>
                    <p:cNvSpPr>
                      <a:spLocks noChangeShapeType="1"/>
                    </p:cNvSpPr>
                    <p:nvPr/>
                  </p:nvSpPr>
                  <p:spPr bwMode="auto">
                    <a:xfrm flipV="1">
                      <a:off x="1274" y="1576"/>
                      <a:ext cx="58" cy="50"/>
                    </a:xfrm>
                    <a:prstGeom prst="line">
                      <a:avLst/>
                    </a:prstGeom>
                    <a:noFill/>
                    <a:ln w="12700">
                      <a:solidFill>
                        <a:srgbClr val="404040"/>
                      </a:solidFill>
                      <a:round/>
                      <a:headEnd/>
                      <a:tailEnd/>
                    </a:ln>
                  </p:spPr>
                  <p:txBody>
                    <a:bodyPr wrap="none" anchor="ctr"/>
                    <a:lstStyle/>
                    <a:p>
                      <a:endParaRPr lang="en-US"/>
                    </a:p>
                  </p:txBody>
                </p:sp>
              </p:grpSp>
              <p:grpSp>
                <p:nvGrpSpPr>
                  <p:cNvPr id="64523" name="Group 204"/>
                  <p:cNvGrpSpPr>
                    <a:grpSpLocks/>
                  </p:cNvGrpSpPr>
                  <p:nvPr/>
                </p:nvGrpSpPr>
                <p:grpSpPr bwMode="auto">
                  <a:xfrm>
                    <a:off x="1270" y="1527"/>
                    <a:ext cx="78" cy="150"/>
                    <a:chOff x="1270" y="1527"/>
                    <a:chExt cx="78" cy="150"/>
                  </a:xfrm>
                </p:grpSpPr>
                <p:sp>
                  <p:nvSpPr>
                    <p:cNvPr id="64524" name="Freeform 205"/>
                    <p:cNvSpPr>
                      <a:spLocks/>
                    </p:cNvSpPr>
                    <p:nvPr/>
                  </p:nvSpPr>
                  <p:spPr bwMode="auto">
                    <a:xfrm>
                      <a:off x="1270" y="1527"/>
                      <a:ext cx="78" cy="150"/>
                    </a:xfrm>
                    <a:custGeom>
                      <a:avLst/>
                      <a:gdLst>
                        <a:gd name="T0" fmla="*/ 0 w 78"/>
                        <a:gd name="T1" fmla="*/ 149 h 150"/>
                        <a:gd name="T2" fmla="*/ 0 w 78"/>
                        <a:gd name="T3" fmla="*/ 42 h 150"/>
                        <a:gd name="T4" fmla="*/ 44 w 78"/>
                        <a:gd name="T5" fmla="*/ 0 h 150"/>
                        <a:gd name="T6" fmla="*/ 77 w 78"/>
                        <a:gd name="T7" fmla="*/ 106 h 150"/>
                        <a:gd name="T8" fmla="*/ 0 60000 65536"/>
                        <a:gd name="T9" fmla="*/ 0 60000 65536"/>
                        <a:gd name="T10" fmla="*/ 0 60000 65536"/>
                        <a:gd name="T11" fmla="*/ 0 60000 65536"/>
                        <a:gd name="T12" fmla="*/ 0 w 78"/>
                        <a:gd name="T13" fmla="*/ 0 h 150"/>
                        <a:gd name="T14" fmla="*/ 78 w 78"/>
                        <a:gd name="T15" fmla="*/ 150 h 150"/>
                      </a:gdLst>
                      <a:ahLst/>
                      <a:cxnLst>
                        <a:cxn ang="T8">
                          <a:pos x="T0" y="T1"/>
                        </a:cxn>
                        <a:cxn ang="T9">
                          <a:pos x="T2" y="T3"/>
                        </a:cxn>
                        <a:cxn ang="T10">
                          <a:pos x="T4" y="T5"/>
                        </a:cxn>
                        <a:cxn ang="T11">
                          <a:pos x="T6" y="T7"/>
                        </a:cxn>
                      </a:cxnLst>
                      <a:rect l="T12" t="T13" r="T14" b="T15"/>
                      <a:pathLst>
                        <a:path w="78" h="150">
                          <a:moveTo>
                            <a:pt x="0" y="149"/>
                          </a:moveTo>
                          <a:lnTo>
                            <a:pt x="0" y="42"/>
                          </a:lnTo>
                          <a:lnTo>
                            <a:pt x="44" y="0"/>
                          </a:lnTo>
                          <a:lnTo>
                            <a:pt x="77" y="106"/>
                          </a:lnTo>
                        </a:path>
                      </a:pathLst>
                    </a:custGeom>
                    <a:noFill/>
                    <a:ln w="12700" cap="rnd" cmpd="sng">
                      <a:solidFill>
                        <a:srgbClr val="FFFFFF"/>
                      </a:solidFill>
                      <a:prstDash val="solid"/>
                      <a:round/>
                      <a:headEnd type="none" w="med" len="med"/>
                      <a:tailEnd type="none" w="med" len="med"/>
                    </a:ln>
                  </p:spPr>
                  <p:txBody>
                    <a:bodyPr/>
                    <a:lstStyle/>
                    <a:p>
                      <a:endParaRPr lang="en-US"/>
                    </a:p>
                  </p:txBody>
                </p:sp>
                <p:sp>
                  <p:nvSpPr>
                    <p:cNvPr id="64525" name="Line 206"/>
                    <p:cNvSpPr>
                      <a:spLocks noChangeShapeType="1"/>
                    </p:cNvSpPr>
                    <p:nvPr/>
                  </p:nvSpPr>
                  <p:spPr bwMode="auto">
                    <a:xfrm flipV="1">
                      <a:off x="1274" y="1555"/>
                      <a:ext cx="47" cy="50"/>
                    </a:xfrm>
                    <a:prstGeom prst="line">
                      <a:avLst/>
                    </a:prstGeom>
                    <a:noFill/>
                    <a:ln w="12700">
                      <a:solidFill>
                        <a:srgbClr val="FFFFFF"/>
                      </a:solidFill>
                      <a:round/>
                      <a:headEnd/>
                      <a:tailEnd/>
                    </a:ln>
                  </p:spPr>
                  <p:txBody>
                    <a:bodyPr wrap="none" anchor="ctr"/>
                    <a:lstStyle/>
                    <a:p>
                      <a:endParaRPr lang="en-US"/>
                    </a:p>
                  </p:txBody>
                </p:sp>
                <p:sp>
                  <p:nvSpPr>
                    <p:cNvPr id="64526" name="Line 207"/>
                    <p:cNvSpPr>
                      <a:spLocks noChangeShapeType="1"/>
                    </p:cNvSpPr>
                    <p:nvPr/>
                  </p:nvSpPr>
                  <p:spPr bwMode="auto">
                    <a:xfrm flipV="1">
                      <a:off x="1274" y="1576"/>
                      <a:ext cx="58" cy="61"/>
                    </a:xfrm>
                    <a:prstGeom prst="line">
                      <a:avLst/>
                    </a:prstGeom>
                    <a:noFill/>
                    <a:ln w="12700">
                      <a:solidFill>
                        <a:srgbClr val="FFFFFF"/>
                      </a:solidFill>
                      <a:round/>
                      <a:headEnd/>
                      <a:tailEnd/>
                    </a:ln>
                  </p:spPr>
                  <p:txBody>
                    <a:bodyPr wrap="none" anchor="ctr"/>
                    <a:lstStyle/>
                    <a:p>
                      <a:endParaRPr lang="en-US"/>
                    </a:p>
                  </p:txBody>
                </p:sp>
              </p:grpSp>
            </p:grpSp>
            <p:grpSp>
              <p:nvGrpSpPr>
                <p:cNvPr id="64518" name="Group 208"/>
                <p:cNvGrpSpPr>
                  <a:grpSpLocks/>
                </p:cNvGrpSpPr>
                <p:nvPr/>
              </p:nvGrpSpPr>
              <p:grpSpPr bwMode="auto">
                <a:xfrm>
                  <a:off x="1325" y="1495"/>
                  <a:ext cx="128" cy="122"/>
                  <a:chOff x="1325" y="1495"/>
                  <a:chExt cx="128" cy="122"/>
                </a:xfrm>
              </p:grpSpPr>
              <p:sp>
                <p:nvSpPr>
                  <p:cNvPr id="64519" name="Freeform 209"/>
                  <p:cNvSpPr>
                    <a:spLocks/>
                  </p:cNvSpPr>
                  <p:nvPr/>
                </p:nvSpPr>
                <p:spPr bwMode="auto">
                  <a:xfrm>
                    <a:off x="1325" y="1538"/>
                    <a:ext cx="39" cy="79"/>
                  </a:xfrm>
                  <a:custGeom>
                    <a:avLst/>
                    <a:gdLst>
                      <a:gd name="T0" fmla="*/ 0 w 39"/>
                      <a:gd name="T1" fmla="*/ 9 h 79"/>
                      <a:gd name="T2" fmla="*/ 0 w 39"/>
                      <a:gd name="T3" fmla="*/ 0 h 79"/>
                      <a:gd name="T4" fmla="*/ 38 w 39"/>
                      <a:gd name="T5" fmla="*/ 78 h 79"/>
                      <a:gd name="T6" fmla="*/ 29 w 39"/>
                      <a:gd name="T7" fmla="*/ 78 h 79"/>
                      <a:gd name="T8" fmla="*/ 0 w 39"/>
                      <a:gd name="T9" fmla="*/ 9 h 79"/>
                      <a:gd name="T10" fmla="*/ 0 60000 65536"/>
                      <a:gd name="T11" fmla="*/ 0 60000 65536"/>
                      <a:gd name="T12" fmla="*/ 0 60000 65536"/>
                      <a:gd name="T13" fmla="*/ 0 60000 65536"/>
                      <a:gd name="T14" fmla="*/ 0 60000 65536"/>
                      <a:gd name="T15" fmla="*/ 0 w 39"/>
                      <a:gd name="T16" fmla="*/ 0 h 79"/>
                      <a:gd name="T17" fmla="*/ 39 w 39"/>
                      <a:gd name="T18" fmla="*/ 79 h 79"/>
                    </a:gdLst>
                    <a:ahLst/>
                    <a:cxnLst>
                      <a:cxn ang="T10">
                        <a:pos x="T0" y="T1"/>
                      </a:cxn>
                      <a:cxn ang="T11">
                        <a:pos x="T2" y="T3"/>
                      </a:cxn>
                      <a:cxn ang="T12">
                        <a:pos x="T4" y="T5"/>
                      </a:cxn>
                      <a:cxn ang="T13">
                        <a:pos x="T6" y="T7"/>
                      </a:cxn>
                      <a:cxn ang="T14">
                        <a:pos x="T8" y="T9"/>
                      </a:cxn>
                    </a:cxnLst>
                    <a:rect l="T15" t="T16" r="T17" b="T18"/>
                    <a:pathLst>
                      <a:path w="39" h="79">
                        <a:moveTo>
                          <a:pt x="0" y="9"/>
                        </a:moveTo>
                        <a:lnTo>
                          <a:pt x="0" y="0"/>
                        </a:lnTo>
                        <a:lnTo>
                          <a:pt x="38" y="78"/>
                        </a:lnTo>
                        <a:lnTo>
                          <a:pt x="29" y="78"/>
                        </a:lnTo>
                        <a:lnTo>
                          <a:pt x="0" y="9"/>
                        </a:lnTo>
                      </a:path>
                    </a:pathLst>
                  </a:custGeom>
                  <a:solidFill>
                    <a:srgbClr val="FFFFFF"/>
                  </a:solidFill>
                  <a:ln w="12700" cap="rnd" cmpd="sng">
                    <a:noFill/>
                    <a:prstDash val="solid"/>
                    <a:round/>
                    <a:headEnd type="none" w="med" len="med"/>
                    <a:tailEnd type="none" w="med" len="med"/>
                  </a:ln>
                </p:spPr>
                <p:txBody>
                  <a:bodyPr/>
                  <a:lstStyle/>
                  <a:p>
                    <a:endParaRPr lang="en-US"/>
                  </a:p>
                </p:txBody>
              </p:sp>
              <p:sp>
                <p:nvSpPr>
                  <p:cNvPr id="64520" name="Freeform 210"/>
                  <p:cNvSpPr>
                    <a:spLocks/>
                  </p:cNvSpPr>
                  <p:nvPr/>
                </p:nvSpPr>
                <p:spPr bwMode="auto">
                  <a:xfrm>
                    <a:off x="1414" y="1495"/>
                    <a:ext cx="39" cy="80"/>
                  </a:xfrm>
                  <a:custGeom>
                    <a:avLst/>
                    <a:gdLst>
                      <a:gd name="T0" fmla="*/ 0 w 39"/>
                      <a:gd name="T1" fmla="*/ 0 h 80"/>
                      <a:gd name="T2" fmla="*/ 0 w 39"/>
                      <a:gd name="T3" fmla="*/ 0 h 80"/>
                      <a:gd name="T4" fmla="*/ 38 w 39"/>
                      <a:gd name="T5" fmla="*/ 79 h 80"/>
                      <a:gd name="T6" fmla="*/ 0 w 39"/>
                      <a:gd name="T7" fmla="*/ 0 h 80"/>
                      <a:gd name="T8" fmla="*/ 0 60000 65536"/>
                      <a:gd name="T9" fmla="*/ 0 60000 65536"/>
                      <a:gd name="T10" fmla="*/ 0 60000 65536"/>
                      <a:gd name="T11" fmla="*/ 0 60000 65536"/>
                      <a:gd name="T12" fmla="*/ 0 w 39"/>
                      <a:gd name="T13" fmla="*/ 0 h 80"/>
                      <a:gd name="T14" fmla="*/ 39 w 39"/>
                      <a:gd name="T15" fmla="*/ 80 h 80"/>
                    </a:gdLst>
                    <a:ahLst/>
                    <a:cxnLst>
                      <a:cxn ang="T8">
                        <a:pos x="T0" y="T1"/>
                      </a:cxn>
                      <a:cxn ang="T9">
                        <a:pos x="T2" y="T3"/>
                      </a:cxn>
                      <a:cxn ang="T10">
                        <a:pos x="T4" y="T5"/>
                      </a:cxn>
                      <a:cxn ang="T11">
                        <a:pos x="T6" y="T7"/>
                      </a:cxn>
                    </a:cxnLst>
                    <a:rect l="T12" t="T13" r="T14" b="T15"/>
                    <a:pathLst>
                      <a:path w="39" h="80">
                        <a:moveTo>
                          <a:pt x="0" y="0"/>
                        </a:moveTo>
                        <a:lnTo>
                          <a:pt x="0" y="0"/>
                        </a:lnTo>
                        <a:lnTo>
                          <a:pt x="38" y="79"/>
                        </a:lnTo>
                        <a:lnTo>
                          <a:pt x="0" y="0"/>
                        </a:lnTo>
                      </a:path>
                    </a:pathLst>
                  </a:custGeom>
                  <a:solidFill>
                    <a:srgbClr val="000000"/>
                  </a:solidFill>
                  <a:ln w="12700" cap="rnd" cmpd="sng">
                    <a:noFill/>
                    <a:prstDash val="solid"/>
                    <a:round/>
                    <a:headEnd type="none" w="med" len="med"/>
                    <a:tailEnd type="none" w="med" len="med"/>
                  </a:ln>
                </p:spPr>
                <p:txBody>
                  <a:bodyPr/>
                  <a:lstStyle/>
                  <a:p>
                    <a:endParaRPr lang="en-US"/>
                  </a:p>
                </p:txBody>
              </p:sp>
              <p:sp>
                <p:nvSpPr>
                  <p:cNvPr id="64521" name="Freeform 211"/>
                  <p:cNvSpPr>
                    <a:spLocks/>
                  </p:cNvSpPr>
                  <p:nvPr/>
                </p:nvSpPr>
                <p:spPr bwMode="auto">
                  <a:xfrm>
                    <a:off x="1325" y="1495"/>
                    <a:ext cx="128" cy="122"/>
                  </a:xfrm>
                  <a:custGeom>
                    <a:avLst/>
                    <a:gdLst>
                      <a:gd name="T0" fmla="*/ 0 w 128"/>
                      <a:gd name="T1" fmla="*/ 41 h 122"/>
                      <a:gd name="T2" fmla="*/ 85 w 128"/>
                      <a:gd name="T3" fmla="*/ 0 h 122"/>
                      <a:gd name="T4" fmla="*/ 127 w 128"/>
                      <a:gd name="T5" fmla="*/ 81 h 122"/>
                      <a:gd name="T6" fmla="*/ 42 w 128"/>
                      <a:gd name="T7" fmla="*/ 121 h 122"/>
                      <a:gd name="T8" fmla="*/ 0 w 128"/>
                      <a:gd name="T9" fmla="*/ 41 h 122"/>
                      <a:gd name="T10" fmla="*/ 0 60000 65536"/>
                      <a:gd name="T11" fmla="*/ 0 60000 65536"/>
                      <a:gd name="T12" fmla="*/ 0 60000 65536"/>
                      <a:gd name="T13" fmla="*/ 0 60000 65536"/>
                      <a:gd name="T14" fmla="*/ 0 60000 65536"/>
                      <a:gd name="T15" fmla="*/ 0 w 128"/>
                      <a:gd name="T16" fmla="*/ 0 h 122"/>
                      <a:gd name="T17" fmla="*/ 128 w 128"/>
                      <a:gd name="T18" fmla="*/ 122 h 122"/>
                    </a:gdLst>
                    <a:ahLst/>
                    <a:cxnLst>
                      <a:cxn ang="T10">
                        <a:pos x="T0" y="T1"/>
                      </a:cxn>
                      <a:cxn ang="T11">
                        <a:pos x="T2" y="T3"/>
                      </a:cxn>
                      <a:cxn ang="T12">
                        <a:pos x="T4" y="T5"/>
                      </a:cxn>
                      <a:cxn ang="T13">
                        <a:pos x="T6" y="T7"/>
                      </a:cxn>
                      <a:cxn ang="T14">
                        <a:pos x="T8" y="T9"/>
                      </a:cxn>
                    </a:cxnLst>
                    <a:rect l="T15" t="T16" r="T17" b="T18"/>
                    <a:pathLst>
                      <a:path w="128" h="122">
                        <a:moveTo>
                          <a:pt x="0" y="41"/>
                        </a:moveTo>
                        <a:lnTo>
                          <a:pt x="85" y="0"/>
                        </a:lnTo>
                        <a:lnTo>
                          <a:pt x="127" y="81"/>
                        </a:lnTo>
                        <a:lnTo>
                          <a:pt x="42" y="121"/>
                        </a:lnTo>
                        <a:lnTo>
                          <a:pt x="0" y="41"/>
                        </a:lnTo>
                      </a:path>
                    </a:pathLst>
                  </a:custGeom>
                  <a:solidFill>
                    <a:srgbClr val="7F7F7F"/>
                  </a:solidFill>
                  <a:ln w="12700" cap="rnd" cmpd="sng">
                    <a:noFill/>
                    <a:prstDash val="solid"/>
                    <a:round/>
                    <a:headEnd type="none" w="med" len="med"/>
                    <a:tailEnd type="none" w="med" len="med"/>
                  </a:ln>
                </p:spPr>
                <p:txBody>
                  <a:bodyPr/>
                  <a:lstStyle/>
                  <a:p>
                    <a:endParaRPr lang="en-US"/>
                  </a:p>
                </p:txBody>
              </p:sp>
            </p:grpSp>
          </p:grpSp>
          <p:sp>
            <p:nvSpPr>
              <p:cNvPr id="8181" name="Freeform 212"/>
              <p:cNvSpPr>
                <a:spLocks/>
              </p:cNvSpPr>
              <p:nvPr/>
            </p:nvSpPr>
            <p:spPr bwMode="auto">
              <a:xfrm>
                <a:off x="1403" y="1113"/>
                <a:ext cx="670" cy="388"/>
              </a:xfrm>
              <a:custGeom>
                <a:avLst/>
                <a:gdLst>
                  <a:gd name="T0" fmla="*/ 669 w 670"/>
                  <a:gd name="T1" fmla="*/ 136 h 388"/>
                  <a:gd name="T2" fmla="*/ 669 w 670"/>
                  <a:gd name="T3" fmla="*/ 136 h 388"/>
                  <a:gd name="T4" fmla="*/ 570 w 670"/>
                  <a:gd name="T5" fmla="*/ 0 h 388"/>
                  <a:gd name="T6" fmla="*/ 0 w 670"/>
                  <a:gd name="T7" fmla="*/ 261 h 388"/>
                  <a:gd name="T8" fmla="*/ 109 w 670"/>
                  <a:gd name="T9" fmla="*/ 387 h 388"/>
                  <a:gd name="T10" fmla="*/ 669 w 670"/>
                  <a:gd name="T11" fmla="*/ 136 h 388"/>
                  <a:gd name="T12" fmla="*/ 0 60000 65536"/>
                  <a:gd name="T13" fmla="*/ 0 60000 65536"/>
                  <a:gd name="T14" fmla="*/ 0 60000 65536"/>
                  <a:gd name="T15" fmla="*/ 0 60000 65536"/>
                  <a:gd name="T16" fmla="*/ 0 60000 65536"/>
                  <a:gd name="T17" fmla="*/ 0 60000 65536"/>
                  <a:gd name="T18" fmla="*/ 0 w 670"/>
                  <a:gd name="T19" fmla="*/ 0 h 388"/>
                  <a:gd name="T20" fmla="*/ 670 w 670"/>
                  <a:gd name="T21" fmla="*/ 388 h 388"/>
                </a:gdLst>
                <a:ahLst/>
                <a:cxnLst>
                  <a:cxn ang="T12">
                    <a:pos x="T0" y="T1"/>
                  </a:cxn>
                  <a:cxn ang="T13">
                    <a:pos x="T2" y="T3"/>
                  </a:cxn>
                  <a:cxn ang="T14">
                    <a:pos x="T4" y="T5"/>
                  </a:cxn>
                  <a:cxn ang="T15">
                    <a:pos x="T6" y="T7"/>
                  </a:cxn>
                  <a:cxn ang="T16">
                    <a:pos x="T8" y="T9"/>
                  </a:cxn>
                  <a:cxn ang="T17">
                    <a:pos x="T10" y="T11"/>
                  </a:cxn>
                </a:cxnLst>
                <a:rect l="T18" t="T19" r="T20" b="T21"/>
                <a:pathLst>
                  <a:path w="670" h="388">
                    <a:moveTo>
                      <a:pt x="669" y="136"/>
                    </a:moveTo>
                    <a:lnTo>
                      <a:pt x="669" y="136"/>
                    </a:lnTo>
                    <a:lnTo>
                      <a:pt x="570" y="0"/>
                    </a:lnTo>
                    <a:lnTo>
                      <a:pt x="0" y="261"/>
                    </a:lnTo>
                    <a:lnTo>
                      <a:pt x="109" y="387"/>
                    </a:lnTo>
                    <a:lnTo>
                      <a:pt x="669" y="136"/>
                    </a:lnTo>
                  </a:path>
                </a:pathLst>
              </a:custGeom>
              <a:solidFill>
                <a:srgbClr val="808080"/>
              </a:solidFill>
              <a:ln w="12700" cap="rnd" cmpd="sng">
                <a:noFill/>
                <a:prstDash val="solid"/>
                <a:round/>
                <a:headEnd type="none" w="med" len="med"/>
                <a:tailEnd type="none" w="med" len="med"/>
              </a:ln>
            </p:spPr>
            <p:txBody>
              <a:bodyPr/>
              <a:lstStyle/>
              <a:p>
                <a:endParaRPr lang="en-US"/>
              </a:p>
            </p:txBody>
          </p:sp>
          <p:sp>
            <p:nvSpPr>
              <p:cNvPr id="8182" name="Freeform 213"/>
              <p:cNvSpPr>
                <a:spLocks/>
              </p:cNvSpPr>
              <p:nvPr/>
            </p:nvSpPr>
            <p:spPr bwMode="auto">
              <a:xfrm>
                <a:off x="1403" y="1124"/>
                <a:ext cx="677" cy="383"/>
              </a:xfrm>
              <a:custGeom>
                <a:avLst/>
                <a:gdLst>
                  <a:gd name="T0" fmla="*/ 576 w 677"/>
                  <a:gd name="T1" fmla="*/ 0 h 383"/>
                  <a:gd name="T2" fmla="*/ 0 w 677"/>
                  <a:gd name="T3" fmla="*/ 254 h 383"/>
                  <a:gd name="T4" fmla="*/ 111 w 677"/>
                  <a:gd name="T5" fmla="*/ 382 h 383"/>
                  <a:gd name="T6" fmla="*/ 676 w 677"/>
                  <a:gd name="T7" fmla="*/ 127 h 383"/>
                  <a:gd name="T8" fmla="*/ 0 60000 65536"/>
                  <a:gd name="T9" fmla="*/ 0 60000 65536"/>
                  <a:gd name="T10" fmla="*/ 0 60000 65536"/>
                  <a:gd name="T11" fmla="*/ 0 60000 65536"/>
                  <a:gd name="T12" fmla="*/ 0 w 677"/>
                  <a:gd name="T13" fmla="*/ 0 h 383"/>
                  <a:gd name="T14" fmla="*/ 677 w 677"/>
                  <a:gd name="T15" fmla="*/ 383 h 383"/>
                </a:gdLst>
                <a:ahLst/>
                <a:cxnLst>
                  <a:cxn ang="T8">
                    <a:pos x="T0" y="T1"/>
                  </a:cxn>
                  <a:cxn ang="T9">
                    <a:pos x="T2" y="T3"/>
                  </a:cxn>
                  <a:cxn ang="T10">
                    <a:pos x="T4" y="T5"/>
                  </a:cxn>
                  <a:cxn ang="T11">
                    <a:pos x="T6" y="T7"/>
                  </a:cxn>
                </a:cxnLst>
                <a:rect l="T12" t="T13" r="T14" b="T15"/>
                <a:pathLst>
                  <a:path w="677" h="383">
                    <a:moveTo>
                      <a:pt x="576" y="0"/>
                    </a:moveTo>
                    <a:lnTo>
                      <a:pt x="0" y="254"/>
                    </a:lnTo>
                    <a:lnTo>
                      <a:pt x="111" y="382"/>
                    </a:lnTo>
                    <a:lnTo>
                      <a:pt x="676" y="127"/>
                    </a:lnTo>
                  </a:path>
                </a:pathLst>
              </a:custGeom>
              <a:noFill/>
              <a:ln w="12700" cap="rnd" cmpd="sng">
                <a:solidFill>
                  <a:srgbClr val="000000"/>
                </a:solidFill>
                <a:prstDash val="solid"/>
                <a:round/>
                <a:headEnd type="none" w="med" len="med"/>
                <a:tailEnd type="none" w="med" len="med"/>
              </a:ln>
            </p:spPr>
            <p:txBody>
              <a:bodyPr/>
              <a:lstStyle/>
              <a:p>
                <a:endParaRPr lang="en-US"/>
              </a:p>
            </p:txBody>
          </p:sp>
          <p:sp>
            <p:nvSpPr>
              <p:cNvPr id="8183" name="Freeform 214"/>
              <p:cNvSpPr>
                <a:spLocks/>
              </p:cNvSpPr>
              <p:nvPr/>
            </p:nvSpPr>
            <p:spPr bwMode="auto">
              <a:xfrm>
                <a:off x="1391" y="1378"/>
                <a:ext cx="113" cy="118"/>
              </a:xfrm>
              <a:custGeom>
                <a:avLst/>
                <a:gdLst>
                  <a:gd name="T0" fmla="*/ 0 w 113"/>
                  <a:gd name="T1" fmla="*/ 107 h 118"/>
                  <a:gd name="T2" fmla="*/ 12 w 113"/>
                  <a:gd name="T3" fmla="*/ 0 h 118"/>
                  <a:gd name="T4" fmla="*/ 112 w 113"/>
                  <a:gd name="T5" fmla="*/ 117 h 118"/>
                  <a:gd name="T6" fmla="*/ 0 60000 65536"/>
                  <a:gd name="T7" fmla="*/ 0 60000 65536"/>
                  <a:gd name="T8" fmla="*/ 0 60000 65536"/>
                  <a:gd name="T9" fmla="*/ 0 w 113"/>
                  <a:gd name="T10" fmla="*/ 0 h 118"/>
                  <a:gd name="T11" fmla="*/ 113 w 113"/>
                  <a:gd name="T12" fmla="*/ 118 h 118"/>
                </a:gdLst>
                <a:ahLst/>
                <a:cxnLst>
                  <a:cxn ang="T6">
                    <a:pos x="T0" y="T1"/>
                  </a:cxn>
                  <a:cxn ang="T7">
                    <a:pos x="T2" y="T3"/>
                  </a:cxn>
                  <a:cxn ang="T8">
                    <a:pos x="T4" y="T5"/>
                  </a:cxn>
                </a:cxnLst>
                <a:rect l="T9" t="T10" r="T11" b="T12"/>
                <a:pathLst>
                  <a:path w="113" h="118">
                    <a:moveTo>
                      <a:pt x="0" y="107"/>
                    </a:moveTo>
                    <a:lnTo>
                      <a:pt x="12" y="0"/>
                    </a:lnTo>
                    <a:lnTo>
                      <a:pt x="112" y="117"/>
                    </a:lnTo>
                  </a:path>
                </a:pathLst>
              </a:custGeom>
              <a:noFill/>
              <a:ln w="12700" cap="rnd" cmpd="sng">
                <a:solidFill>
                  <a:srgbClr val="000000"/>
                </a:solidFill>
                <a:prstDash val="solid"/>
                <a:round/>
                <a:headEnd type="none" w="med" len="med"/>
                <a:tailEnd type="none" w="med" len="med"/>
              </a:ln>
            </p:spPr>
            <p:txBody>
              <a:bodyPr/>
              <a:lstStyle/>
              <a:p>
                <a:endParaRPr lang="en-US"/>
              </a:p>
            </p:txBody>
          </p:sp>
          <p:sp>
            <p:nvSpPr>
              <p:cNvPr id="8184" name="Freeform 215"/>
              <p:cNvSpPr>
                <a:spLocks/>
              </p:cNvSpPr>
              <p:nvPr/>
            </p:nvSpPr>
            <p:spPr bwMode="auto">
              <a:xfrm>
                <a:off x="1203" y="1453"/>
                <a:ext cx="17" cy="37"/>
              </a:xfrm>
              <a:custGeom>
                <a:avLst/>
                <a:gdLst>
                  <a:gd name="T0" fmla="*/ 16 w 17"/>
                  <a:gd name="T1" fmla="*/ 36 h 37"/>
                  <a:gd name="T2" fmla="*/ 16 w 17"/>
                  <a:gd name="T3" fmla="*/ 36 h 37"/>
                  <a:gd name="T4" fmla="*/ 0 w 17"/>
                  <a:gd name="T5" fmla="*/ 0 h 37"/>
                  <a:gd name="T6" fmla="*/ 16 w 17"/>
                  <a:gd name="T7" fmla="*/ 36 h 37"/>
                  <a:gd name="T8" fmla="*/ 0 60000 65536"/>
                  <a:gd name="T9" fmla="*/ 0 60000 65536"/>
                  <a:gd name="T10" fmla="*/ 0 60000 65536"/>
                  <a:gd name="T11" fmla="*/ 0 60000 65536"/>
                  <a:gd name="T12" fmla="*/ 0 w 17"/>
                  <a:gd name="T13" fmla="*/ 0 h 37"/>
                  <a:gd name="T14" fmla="*/ 17 w 17"/>
                  <a:gd name="T15" fmla="*/ 37 h 37"/>
                </a:gdLst>
                <a:ahLst/>
                <a:cxnLst>
                  <a:cxn ang="T8">
                    <a:pos x="T0" y="T1"/>
                  </a:cxn>
                  <a:cxn ang="T9">
                    <a:pos x="T2" y="T3"/>
                  </a:cxn>
                  <a:cxn ang="T10">
                    <a:pos x="T4" y="T5"/>
                  </a:cxn>
                  <a:cxn ang="T11">
                    <a:pos x="T6" y="T7"/>
                  </a:cxn>
                </a:cxnLst>
                <a:rect l="T12" t="T13" r="T14" b="T15"/>
                <a:pathLst>
                  <a:path w="17" h="37">
                    <a:moveTo>
                      <a:pt x="16" y="36"/>
                    </a:moveTo>
                    <a:lnTo>
                      <a:pt x="16" y="36"/>
                    </a:lnTo>
                    <a:lnTo>
                      <a:pt x="0" y="0"/>
                    </a:lnTo>
                    <a:lnTo>
                      <a:pt x="16" y="36"/>
                    </a:lnTo>
                  </a:path>
                </a:pathLst>
              </a:custGeom>
              <a:solidFill>
                <a:srgbClr val="000000"/>
              </a:solidFill>
              <a:ln w="12700" cap="rnd" cmpd="sng">
                <a:noFill/>
                <a:prstDash val="solid"/>
                <a:round/>
                <a:headEnd type="none" w="med" len="med"/>
                <a:tailEnd type="none" w="med" len="med"/>
              </a:ln>
            </p:spPr>
            <p:txBody>
              <a:bodyPr/>
              <a:lstStyle/>
              <a:p>
                <a:endParaRPr lang="en-US"/>
              </a:p>
            </p:txBody>
          </p:sp>
          <p:sp>
            <p:nvSpPr>
              <p:cNvPr id="8185" name="Line 216"/>
              <p:cNvSpPr>
                <a:spLocks noChangeShapeType="1"/>
              </p:cNvSpPr>
              <p:nvPr/>
            </p:nvSpPr>
            <p:spPr bwMode="auto">
              <a:xfrm>
                <a:off x="1207" y="1457"/>
                <a:ext cx="14" cy="34"/>
              </a:xfrm>
              <a:prstGeom prst="line">
                <a:avLst/>
              </a:prstGeom>
              <a:noFill/>
              <a:ln w="12700">
                <a:solidFill>
                  <a:srgbClr val="000000"/>
                </a:solidFill>
                <a:round/>
                <a:headEnd/>
                <a:tailEnd/>
              </a:ln>
            </p:spPr>
            <p:txBody>
              <a:bodyPr wrap="none" anchor="ctr"/>
              <a:lstStyle/>
              <a:p>
                <a:endParaRPr lang="en-US"/>
              </a:p>
            </p:txBody>
          </p:sp>
          <p:sp>
            <p:nvSpPr>
              <p:cNvPr id="8186" name="Freeform 217"/>
              <p:cNvSpPr>
                <a:spLocks/>
              </p:cNvSpPr>
              <p:nvPr/>
            </p:nvSpPr>
            <p:spPr bwMode="auto">
              <a:xfrm>
                <a:off x="1181" y="1442"/>
                <a:ext cx="60" cy="48"/>
              </a:xfrm>
              <a:custGeom>
                <a:avLst/>
                <a:gdLst>
                  <a:gd name="T0" fmla="*/ 30 w 60"/>
                  <a:gd name="T1" fmla="*/ 28 h 48"/>
                  <a:gd name="T2" fmla="*/ 30 w 60"/>
                  <a:gd name="T3" fmla="*/ 28 h 48"/>
                  <a:gd name="T4" fmla="*/ 40 w 60"/>
                  <a:gd name="T5" fmla="*/ 28 h 48"/>
                  <a:gd name="T6" fmla="*/ 40 w 60"/>
                  <a:gd name="T7" fmla="*/ 19 h 48"/>
                  <a:gd name="T8" fmla="*/ 49 w 60"/>
                  <a:gd name="T9" fmla="*/ 19 h 48"/>
                  <a:gd name="T10" fmla="*/ 59 w 60"/>
                  <a:gd name="T11" fmla="*/ 10 h 48"/>
                  <a:gd name="T12" fmla="*/ 59 w 60"/>
                  <a:gd name="T13" fmla="*/ 0 h 48"/>
                  <a:gd name="T14" fmla="*/ 49 w 60"/>
                  <a:gd name="T15" fmla="*/ 0 h 48"/>
                  <a:gd name="T16" fmla="*/ 49 w 60"/>
                  <a:gd name="T17" fmla="*/ 10 h 48"/>
                  <a:gd name="T18" fmla="*/ 40 w 60"/>
                  <a:gd name="T19" fmla="*/ 10 h 48"/>
                  <a:gd name="T20" fmla="*/ 30 w 60"/>
                  <a:gd name="T21" fmla="*/ 19 h 48"/>
                  <a:gd name="T22" fmla="*/ 19 w 60"/>
                  <a:gd name="T23" fmla="*/ 19 h 48"/>
                  <a:gd name="T24" fmla="*/ 10 w 60"/>
                  <a:gd name="T25" fmla="*/ 28 h 48"/>
                  <a:gd name="T26" fmla="*/ 10 w 60"/>
                  <a:gd name="T27" fmla="*/ 38 h 48"/>
                  <a:gd name="T28" fmla="*/ 0 w 60"/>
                  <a:gd name="T29" fmla="*/ 38 h 48"/>
                  <a:gd name="T30" fmla="*/ 0 w 60"/>
                  <a:gd name="T31" fmla="*/ 47 h 48"/>
                  <a:gd name="T32" fmla="*/ 10 w 60"/>
                  <a:gd name="T33" fmla="*/ 47 h 48"/>
                  <a:gd name="T34" fmla="*/ 10 w 60"/>
                  <a:gd name="T35" fmla="*/ 38 h 48"/>
                  <a:gd name="T36" fmla="*/ 19 w 60"/>
                  <a:gd name="T37" fmla="*/ 38 h 48"/>
                  <a:gd name="T38" fmla="*/ 30 w 60"/>
                  <a:gd name="T39" fmla="*/ 38 h 48"/>
                  <a:gd name="T40" fmla="*/ 30 w 60"/>
                  <a:gd name="T41" fmla="*/ 28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
                  <a:gd name="T64" fmla="*/ 0 h 48"/>
                  <a:gd name="T65" fmla="*/ 60 w 60"/>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 h="48">
                    <a:moveTo>
                      <a:pt x="30" y="28"/>
                    </a:moveTo>
                    <a:lnTo>
                      <a:pt x="30" y="28"/>
                    </a:lnTo>
                    <a:lnTo>
                      <a:pt x="40" y="28"/>
                    </a:lnTo>
                    <a:lnTo>
                      <a:pt x="40" y="19"/>
                    </a:lnTo>
                    <a:lnTo>
                      <a:pt x="49" y="19"/>
                    </a:lnTo>
                    <a:lnTo>
                      <a:pt x="59" y="10"/>
                    </a:lnTo>
                    <a:lnTo>
                      <a:pt x="59" y="0"/>
                    </a:lnTo>
                    <a:lnTo>
                      <a:pt x="49" y="0"/>
                    </a:lnTo>
                    <a:lnTo>
                      <a:pt x="49" y="10"/>
                    </a:lnTo>
                    <a:lnTo>
                      <a:pt x="40" y="10"/>
                    </a:lnTo>
                    <a:lnTo>
                      <a:pt x="30" y="19"/>
                    </a:lnTo>
                    <a:lnTo>
                      <a:pt x="19" y="19"/>
                    </a:lnTo>
                    <a:lnTo>
                      <a:pt x="10" y="28"/>
                    </a:lnTo>
                    <a:lnTo>
                      <a:pt x="10" y="38"/>
                    </a:lnTo>
                    <a:lnTo>
                      <a:pt x="0" y="38"/>
                    </a:lnTo>
                    <a:lnTo>
                      <a:pt x="0" y="47"/>
                    </a:lnTo>
                    <a:lnTo>
                      <a:pt x="10" y="47"/>
                    </a:lnTo>
                    <a:lnTo>
                      <a:pt x="10" y="38"/>
                    </a:lnTo>
                    <a:lnTo>
                      <a:pt x="19" y="38"/>
                    </a:lnTo>
                    <a:lnTo>
                      <a:pt x="30" y="38"/>
                    </a:lnTo>
                    <a:lnTo>
                      <a:pt x="30" y="28"/>
                    </a:lnTo>
                  </a:path>
                </a:pathLst>
              </a:custGeom>
              <a:solidFill>
                <a:srgbClr val="000000"/>
              </a:solidFill>
              <a:ln w="12700" cap="rnd" cmpd="sng">
                <a:noFill/>
                <a:prstDash val="solid"/>
                <a:round/>
                <a:headEnd type="none" w="med" len="med"/>
                <a:tailEnd type="none" w="med" len="med"/>
              </a:ln>
            </p:spPr>
            <p:txBody>
              <a:bodyPr/>
              <a:lstStyle/>
              <a:p>
                <a:endParaRPr lang="en-US"/>
              </a:p>
            </p:txBody>
          </p:sp>
          <p:sp>
            <p:nvSpPr>
              <p:cNvPr id="8187" name="Freeform 218"/>
              <p:cNvSpPr>
                <a:spLocks/>
              </p:cNvSpPr>
              <p:nvPr/>
            </p:nvSpPr>
            <p:spPr bwMode="auto">
              <a:xfrm>
                <a:off x="1170" y="1431"/>
                <a:ext cx="61" cy="38"/>
              </a:xfrm>
              <a:custGeom>
                <a:avLst/>
                <a:gdLst>
                  <a:gd name="T0" fmla="*/ 30 w 61"/>
                  <a:gd name="T1" fmla="*/ 28 h 38"/>
                  <a:gd name="T2" fmla="*/ 30 w 61"/>
                  <a:gd name="T3" fmla="*/ 28 h 38"/>
                  <a:gd name="T4" fmla="*/ 40 w 61"/>
                  <a:gd name="T5" fmla="*/ 19 h 38"/>
                  <a:gd name="T6" fmla="*/ 50 w 61"/>
                  <a:gd name="T7" fmla="*/ 19 h 38"/>
                  <a:gd name="T8" fmla="*/ 50 w 61"/>
                  <a:gd name="T9" fmla="*/ 9 h 38"/>
                  <a:gd name="T10" fmla="*/ 60 w 61"/>
                  <a:gd name="T11" fmla="*/ 9 h 38"/>
                  <a:gd name="T12" fmla="*/ 60 w 61"/>
                  <a:gd name="T13" fmla="*/ 0 h 38"/>
                  <a:gd name="T14" fmla="*/ 50 w 61"/>
                  <a:gd name="T15" fmla="*/ 0 h 38"/>
                  <a:gd name="T16" fmla="*/ 40 w 61"/>
                  <a:gd name="T17" fmla="*/ 0 h 38"/>
                  <a:gd name="T18" fmla="*/ 40 w 61"/>
                  <a:gd name="T19" fmla="*/ 9 h 38"/>
                  <a:gd name="T20" fmla="*/ 30 w 61"/>
                  <a:gd name="T21" fmla="*/ 9 h 38"/>
                  <a:gd name="T22" fmla="*/ 20 w 61"/>
                  <a:gd name="T23" fmla="*/ 19 h 38"/>
                  <a:gd name="T24" fmla="*/ 10 w 61"/>
                  <a:gd name="T25" fmla="*/ 28 h 38"/>
                  <a:gd name="T26" fmla="*/ 0 w 61"/>
                  <a:gd name="T27" fmla="*/ 28 h 38"/>
                  <a:gd name="T28" fmla="*/ 0 w 61"/>
                  <a:gd name="T29" fmla="*/ 37 h 38"/>
                  <a:gd name="T30" fmla="*/ 10 w 61"/>
                  <a:gd name="T31" fmla="*/ 37 h 38"/>
                  <a:gd name="T32" fmla="*/ 20 w 61"/>
                  <a:gd name="T33" fmla="*/ 37 h 38"/>
                  <a:gd name="T34" fmla="*/ 20 w 61"/>
                  <a:gd name="T35" fmla="*/ 28 h 38"/>
                  <a:gd name="T36" fmla="*/ 30 w 61"/>
                  <a:gd name="T37" fmla="*/ 28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38"/>
                  <a:gd name="T59" fmla="*/ 61 w 61"/>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38">
                    <a:moveTo>
                      <a:pt x="30" y="28"/>
                    </a:moveTo>
                    <a:lnTo>
                      <a:pt x="30" y="28"/>
                    </a:lnTo>
                    <a:lnTo>
                      <a:pt x="40" y="19"/>
                    </a:lnTo>
                    <a:lnTo>
                      <a:pt x="50" y="19"/>
                    </a:lnTo>
                    <a:lnTo>
                      <a:pt x="50" y="9"/>
                    </a:lnTo>
                    <a:lnTo>
                      <a:pt x="60" y="9"/>
                    </a:lnTo>
                    <a:lnTo>
                      <a:pt x="60" y="0"/>
                    </a:lnTo>
                    <a:lnTo>
                      <a:pt x="50" y="0"/>
                    </a:lnTo>
                    <a:lnTo>
                      <a:pt x="40" y="0"/>
                    </a:lnTo>
                    <a:lnTo>
                      <a:pt x="40" y="9"/>
                    </a:lnTo>
                    <a:lnTo>
                      <a:pt x="30" y="9"/>
                    </a:lnTo>
                    <a:lnTo>
                      <a:pt x="20" y="19"/>
                    </a:lnTo>
                    <a:lnTo>
                      <a:pt x="10" y="28"/>
                    </a:lnTo>
                    <a:lnTo>
                      <a:pt x="0" y="28"/>
                    </a:lnTo>
                    <a:lnTo>
                      <a:pt x="0" y="37"/>
                    </a:lnTo>
                    <a:lnTo>
                      <a:pt x="10" y="37"/>
                    </a:lnTo>
                    <a:lnTo>
                      <a:pt x="20" y="37"/>
                    </a:lnTo>
                    <a:lnTo>
                      <a:pt x="20" y="28"/>
                    </a:lnTo>
                    <a:lnTo>
                      <a:pt x="30" y="28"/>
                    </a:lnTo>
                  </a:path>
                </a:pathLst>
              </a:custGeom>
              <a:solidFill>
                <a:srgbClr val="000000"/>
              </a:solidFill>
              <a:ln w="12700" cap="rnd" cmpd="sng">
                <a:noFill/>
                <a:prstDash val="solid"/>
                <a:round/>
                <a:headEnd type="none" w="med" len="med"/>
                <a:tailEnd type="none" w="med" len="med"/>
              </a:ln>
            </p:spPr>
            <p:txBody>
              <a:bodyPr/>
              <a:lstStyle/>
              <a:p>
                <a:endParaRPr lang="en-US"/>
              </a:p>
            </p:txBody>
          </p:sp>
          <p:sp>
            <p:nvSpPr>
              <p:cNvPr id="8188" name="Freeform 219"/>
              <p:cNvSpPr>
                <a:spLocks/>
              </p:cNvSpPr>
              <p:nvPr/>
            </p:nvSpPr>
            <p:spPr bwMode="auto">
              <a:xfrm>
                <a:off x="1259" y="1357"/>
                <a:ext cx="27" cy="80"/>
              </a:xfrm>
              <a:custGeom>
                <a:avLst/>
                <a:gdLst>
                  <a:gd name="T0" fmla="*/ 26 w 27"/>
                  <a:gd name="T1" fmla="*/ 79 h 80"/>
                  <a:gd name="T2" fmla="*/ 26 w 27"/>
                  <a:gd name="T3" fmla="*/ 79 h 80"/>
                  <a:gd name="T4" fmla="*/ 0 w 27"/>
                  <a:gd name="T5" fmla="*/ 0 h 80"/>
                  <a:gd name="T6" fmla="*/ 26 w 27"/>
                  <a:gd name="T7" fmla="*/ 79 h 80"/>
                  <a:gd name="T8" fmla="*/ 0 60000 65536"/>
                  <a:gd name="T9" fmla="*/ 0 60000 65536"/>
                  <a:gd name="T10" fmla="*/ 0 60000 65536"/>
                  <a:gd name="T11" fmla="*/ 0 60000 65536"/>
                  <a:gd name="T12" fmla="*/ 0 w 27"/>
                  <a:gd name="T13" fmla="*/ 0 h 80"/>
                  <a:gd name="T14" fmla="*/ 27 w 27"/>
                  <a:gd name="T15" fmla="*/ 80 h 80"/>
                </a:gdLst>
                <a:ahLst/>
                <a:cxnLst>
                  <a:cxn ang="T8">
                    <a:pos x="T0" y="T1"/>
                  </a:cxn>
                  <a:cxn ang="T9">
                    <a:pos x="T2" y="T3"/>
                  </a:cxn>
                  <a:cxn ang="T10">
                    <a:pos x="T4" y="T5"/>
                  </a:cxn>
                  <a:cxn ang="T11">
                    <a:pos x="T6" y="T7"/>
                  </a:cxn>
                </a:cxnLst>
                <a:rect l="T12" t="T13" r="T14" b="T15"/>
                <a:pathLst>
                  <a:path w="27" h="80">
                    <a:moveTo>
                      <a:pt x="26" y="79"/>
                    </a:moveTo>
                    <a:lnTo>
                      <a:pt x="26" y="79"/>
                    </a:lnTo>
                    <a:lnTo>
                      <a:pt x="0" y="0"/>
                    </a:lnTo>
                    <a:lnTo>
                      <a:pt x="26" y="79"/>
                    </a:lnTo>
                  </a:path>
                </a:pathLst>
              </a:custGeom>
              <a:solidFill>
                <a:srgbClr val="000000"/>
              </a:solidFill>
              <a:ln w="12700" cap="rnd" cmpd="sng">
                <a:noFill/>
                <a:prstDash val="solid"/>
                <a:round/>
                <a:headEnd type="none" w="med" len="med"/>
                <a:tailEnd type="none" w="med" len="med"/>
              </a:ln>
            </p:spPr>
            <p:txBody>
              <a:bodyPr/>
              <a:lstStyle/>
              <a:p>
                <a:endParaRPr lang="en-US"/>
              </a:p>
            </p:txBody>
          </p:sp>
          <p:sp>
            <p:nvSpPr>
              <p:cNvPr id="8189" name="Line 220"/>
              <p:cNvSpPr>
                <a:spLocks noChangeShapeType="1"/>
              </p:cNvSpPr>
              <p:nvPr/>
            </p:nvSpPr>
            <p:spPr bwMode="auto">
              <a:xfrm>
                <a:off x="1263" y="1361"/>
                <a:ext cx="24" cy="77"/>
              </a:xfrm>
              <a:prstGeom prst="line">
                <a:avLst/>
              </a:prstGeom>
              <a:noFill/>
              <a:ln w="12700">
                <a:solidFill>
                  <a:srgbClr val="000000"/>
                </a:solidFill>
                <a:round/>
                <a:headEnd/>
                <a:tailEnd/>
              </a:ln>
            </p:spPr>
            <p:txBody>
              <a:bodyPr wrap="none" anchor="ctr"/>
              <a:lstStyle/>
              <a:p>
                <a:endParaRPr lang="en-US"/>
              </a:p>
            </p:txBody>
          </p:sp>
          <p:sp>
            <p:nvSpPr>
              <p:cNvPr id="8190" name="Oval 221"/>
              <p:cNvSpPr>
                <a:spLocks noChangeArrowheads="1"/>
              </p:cNvSpPr>
              <p:nvPr/>
            </p:nvSpPr>
            <p:spPr bwMode="auto">
              <a:xfrm>
                <a:off x="1247" y="1357"/>
                <a:ext cx="16" cy="15"/>
              </a:xfrm>
              <a:prstGeom prst="ellipse">
                <a:avLst/>
              </a:prstGeom>
              <a:solidFill>
                <a:srgbClr val="000000"/>
              </a:solidFill>
              <a:ln w="12700">
                <a:noFill/>
                <a:round/>
                <a:headEnd/>
                <a:tailEnd/>
              </a:ln>
            </p:spPr>
            <p:txBody>
              <a:bodyPr wrap="none" anchor="ctr"/>
              <a:lstStyle/>
              <a:p>
                <a:endParaRPr lang="en-US"/>
              </a:p>
            </p:txBody>
          </p:sp>
          <p:sp>
            <p:nvSpPr>
              <p:cNvPr id="8191" name="Freeform 222"/>
              <p:cNvSpPr>
                <a:spLocks/>
              </p:cNvSpPr>
              <p:nvPr/>
            </p:nvSpPr>
            <p:spPr bwMode="auto">
              <a:xfrm>
                <a:off x="1247" y="1357"/>
                <a:ext cx="6" cy="6"/>
              </a:xfrm>
              <a:custGeom>
                <a:avLst/>
                <a:gdLst>
                  <a:gd name="T0" fmla="*/ 0 w 6"/>
                  <a:gd name="T1" fmla="*/ 5 h 6"/>
                  <a:gd name="T2" fmla="*/ 0 w 6"/>
                  <a:gd name="T3" fmla="*/ 5 h 6"/>
                  <a:gd name="T4" fmla="*/ 0 w 6"/>
                  <a:gd name="T5" fmla="*/ 0 h 6"/>
                  <a:gd name="T6" fmla="*/ 5 w 6"/>
                  <a:gd name="T7" fmla="*/ 0 h 6"/>
                  <a:gd name="T8" fmla="*/ 5 w 6"/>
                  <a:gd name="T9" fmla="*/ 5 h 6"/>
                  <a:gd name="T10" fmla="*/ 0 w 6"/>
                  <a:gd name="T11" fmla="*/ 5 h 6"/>
                  <a:gd name="T12" fmla="*/ 0 60000 65536"/>
                  <a:gd name="T13" fmla="*/ 0 60000 65536"/>
                  <a:gd name="T14" fmla="*/ 0 60000 65536"/>
                  <a:gd name="T15" fmla="*/ 0 60000 65536"/>
                  <a:gd name="T16" fmla="*/ 0 60000 65536"/>
                  <a:gd name="T17" fmla="*/ 0 60000 65536"/>
                  <a:gd name="T18" fmla="*/ 0 w 6"/>
                  <a:gd name="T19" fmla="*/ 0 h 6"/>
                  <a:gd name="T20" fmla="*/ 6 w 6"/>
                  <a:gd name="T21" fmla="*/ 6 h 6"/>
                </a:gdLst>
                <a:ahLst/>
                <a:cxnLst>
                  <a:cxn ang="T12">
                    <a:pos x="T0" y="T1"/>
                  </a:cxn>
                  <a:cxn ang="T13">
                    <a:pos x="T2" y="T3"/>
                  </a:cxn>
                  <a:cxn ang="T14">
                    <a:pos x="T4" y="T5"/>
                  </a:cxn>
                  <a:cxn ang="T15">
                    <a:pos x="T6" y="T7"/>
                  </a:cxn>
                  <a:cxn ang="T16">
                    <a:pos x="T8" y="T9"/>
                  </a:cxn>
                  <a:cxn ang="T17">
                    <a:pos x="T10" y="T11"/>
                  </a:cxn>
                </a:cxnLst>
                <a:rect l="T18" t="T19" r="T20" b="T21"/>
                <a:pathLst>
                  <a:path w="6" h="6">
                    <a:moveTo>
                      <a:pt x="0" y="5"/>
                    </a:moveTo>
                    <a:lnTo>
                      <a:pt x="0" y="5"/>
                    </a:lnTo>
                    <a:lnTo>
                      <a:pt x="0" y="0"/>
                    </a:lnTo>
                    <a:lnTo>
                      <a:pt x="5" y="0"/>
                    </a:lnTo>
                    <a:lnTo>
                      <a:pt x="5" y="5"/>
                    </a:lnTo>
                    <a:lnTo>
                      <a:pt x="0" y="5"/>
                    </a:lnTo>
                  </a:path>
                </a:pathLst>
              </a:custGeom>
              <a:solidFill>
                <a:srgbClr val="000000"/>
              </a:solidFill>
              <a:ln w="12700" cap="rnd" cmpd="sng">
                <a:noFill/>
                <a:prstDash val="solid"/>
                <a:round/>
                <a:headEnd type="none" w="med" len="med"/>
                <a:tailEnd type="none" w="med" len="med"/>
              </a:ln>
            </p:spPr>
            <p:txBody>
              <a:bodyPr/>
              <a:lstStyle/>
              <a:p>
                <a:endParaRPr lang="en-US"/>
              </a:p>
            </p:txBody>
          </p:sp>
        </p:grpSp>
        <p:sp>
          <p:nvSpPr>
            <p:cNvPr id="7201" name="AutoShape 223"/>
            <p:cNvSpPr>
              <a:spLocks noChangeArrowheads="1"/>
            </p:cNvSpPr>
            <p:nvPr/>
          </p:nvSpPr>
          <p:spPr bwMode="auto">
            <a:xfrm>
              <a:off x="2072" y="2571"/>
              <a:ext cx="764" cy="214"/>
            </a:xfrm>
            <a:prstGeom prst="hexagon">
              <a:avLst>
                <a:gd name="adj" fmla="val 89252"/>
                <a:gd name="vf" fmla="val 115470"/>
              </a:avLst>
            </a:prstGeom>
            <a:gradFill rotWithShape="0">
              <a:gsLst>
                <a:gs pos="0">
                  <a:srgbClr val="765E00"/>
                </a:gs>
                <a:gs pos="50000">
                  <a:srgbClr val="FFCC00"/>
                </a:gs>
                <a:gs pos="100000">
                  <a:srgbClr val="765E00"/>
                </a:gs>
              </a:gsLst>
              <a:lin ang="5400000" scaled="1"/>
            </a:gradFill>
            <a:ln w="9525">
              <a:solidFill>
                <a:srgbClr val="000000"/>
              </a:solidFill>
              <a:miter lim="800000"/>
              <a:headEnd/>
              <a:tailEnd/>
            </a:ln>
          </p:spPr>
          <p:txBody>
            <a:bodyPr/>
            <a:lstStyle/>
            <a:p>
              <a:endParaRPr lang="en-US"/>
            </a:p>
          </p:txBody>
        </p:sp>
        <p:grpSp>
          <p:nvGrpSpPr>
            <p:cNvPr id="7202" name="Group 224"/>
            <p:cNvGrpSpPr>
              <a:grpSpLocks/>
            </p:cNvGrpSpPr>
            <p:nvPr/>
          </p:nvGrpSpPr>
          <p:grpSpPr bwMode="auto">
            <a:xfrm>
              <a:off x="2334" y="2293"/>
              <a:ext cx="259" cy="402"/>
              <a:chOff x="9724" y="9175"/>
              <a:chExt cx="727" cy="1221"/>
            </a:xfrm>
          </p:grpSpPr>
          <p:grpSp>
            <p:nvGrpSpPr>
              <p:cNvPr id="8055" name="Group 225"/>
              <p:cNvGrpSpPr>
                <a:grpSpLocks/>
              </p:cNvGrpSpPr>
              <p:nvPr/>
            </p:nvGrpSpPr>
            <p:grpSpPr bwMode="auto">
              <a:xfrm>
                <a:off x="9724" y="9175"/>
                <a:ext cx="727" cy="634"/>
                <a:chOff x="9724" y="9175"/>
                <a:chExt cx="727" cy="634"/>
              </a:xfrm>
            </p:grpSpPr>
            <p:grpSp>
              <p:nvGrpSpPr>
                <p:cNvPr id="8086" name="Group 226"/>
                <p:cNvGrpSpPr>
                  <a:grpSpLocks/>
                </p:cNvGrpSpPr>
                <p:nvPr/>
              </p:nvGrpSpPr>
              <p:grpSpPr bwMode="auto">
                <a:xfrm>
                  <a:off x="9724" y="9175"/>
                  <a:ext cx="727" cy="634"/>
                  <a:chOff x="9724" y="9175"/>
                  <a:chExt cx="727" cy="634"/>
                </a:xfrm>
              </p:grpSpPr>
              <p:sp>
                <p:nvSpPr>
                  <p:cNvPr id="8140" name="Line 227"/>
                  <p:cNvSpPr>
                    <a:spLocks noChangeShapeType="1"/>
                  </p:cNvSpPr>
                  <p:nvPr/>
                </p:nvSpPr>
                <p:spPr bwMode="auto">
                  <a:xfrm flipV="1">
                    <a:off x="10450" y="9476"/>
                    <a:ext cx="1" cy="19"/>
                  </a:xfrm>
                  <a:prstGeom prst="line">
                    <a:avLst/>
                  </a:prstGeom>
                  <a:noFill/>
                  <a:ln w="1905">
                    <a:solidFill>
                      <a:srgbClr val="000000"/>
                    </a:solidFill>
                    <a:round/>
                    <a:headEnd/>
                    <a:tailEnd/>
                  </a:ln>
                </p:spPr>
                <p:txBody>
                  <a:bodyPr/>
                  <a:lstStyle/>
                  <a:p>
                    <a:endParaRPr lang="en-US"/>
                  </a:p>
                </p:txBody>
              </p:sp>
              <p:sp>
                <p:nvSpPr>
                  <p:cNvPr id="8141" name="Line 228"/>
                  <p:cNvSpPr>
                    <a:spLocks noChangeShapeType="1"/>
                  </p:cNvSpPr>
                  <p:nvPr/>
                </p:nvSpPr>
                <p:spPr bwMode="auto">
                  <a:xfrm flipH="1" flipV="1">
                    <a:off x="10431" y="9395"/>
                    <a:ext cx="7" cy="15"/>
                  </a:xfrm>
                  <a:prstGeom prst="line">
                    <a:avLst/>
                  </a:prstGeom>
                  <a:noFill/>
                  <a:ln w="1905">
                    <a:solidFill>
                      <a:srgbClr val="000000"/>
                    </a:solidFill>
                    <a:round/>
                    <a:headEnd/>
                    <a:tailEnd/>
                  </a:ln>
                </p:spPr>
                <p:txBody>
                  <a:bodyPr/>
                  <a:lstStyle/>
                  <a:p>
                    <a:endParaRPr lang="en-US"/>
                  </a:p>
                </p:txBody>
              </p:sp>
              <p:sp>
                <p:nvSpPr>
                  <p:cNvPr id="8142" name="Line 229"/>
                  <p:cNvSpPr>
                    <a:spLocks noChangeShapeType="1"/>
                  </p:cNvSpPr>
                  <p:nvPr/>
                </p:nvSpPr>
                <p:spPr bwMode="auto">
                  <a:xfrm flipH="1" flipV="1">
                    <a:off x="10384" y="9313"/>
                    <a:ext cx="13" cy="19"/>
                  </a:xfrm>
                  <a:prstGeom prst="line">
                    <a:avLst/>
                  </a:prstGeom>
                  <a:noFill/>
                  <a:ln w="1905">
                    <a:solidFill>
                      <a:srgbClr val="000000"/>
                    </a:solidFill>
                    <a:round/>
                    <a:headEnd/>
                    <a:tailEnd/>
                  </a:ln>
                </p:spPr>
                <p:txBody>
                  <a:bodyPr/>
                  <a:lstStyle/>
                  <a:p>
                    <a:endParaRPr lang="en-US"/>
                  </a:p>
                </p:txBody>
              </p:sp>
              <p:sp>
                <p:nvSpPr>
                  <p:cNvPr id="8143" name="Line 230"/>
                  <p:cNvSpPr>
                    <a:spLocks noChangeShapeType="1"/>
                  </p:cNvSpPr>
                  <p:nvPr/>
                </p:nvSpPr>
                <p:spPr bwMode="auto">
                  <a:xfrm flipH="1" flipV="1">
                    <a:off x="10325" y="9254"/>
                    <a:ext cx="12" cy="12"/>
                  </a:xfrm>
                  <a:prstGeom prst="line">
                    <a:avLst/>
                  </a:prstGeom>
                  <a:noFill/>
                  <a:ln w="1905">
                    <a:solidFill>
                      <a:srgbClr val="000000"/>
                    </a:solidFill>
                    <a:round/>
                    <a:headEnd/>
                    <a:tailEnd/>
                  </a:ln>
                </p:spPr>
                <p:txBody>
                  <a:bodyPr/>
                  <a:lstStyle/>
                  <a:p>
                    <a:endParaRPr lang="en-US"/>
                  </a:p>
                </p:txBody>
              </p:sp>
              <p:sp>
                <p:nvSpPr>
                  <p:cNvPr id="8144" name="Line 231"/>
                  <p:cNvSpPr>
                    <a:spLocks noChangeShapeType="1"/>
                  </p:cNvSpPr>
                  <p:nvPr/>
                </p:nvSpPr>
                <p:spPr bwMode="auto">
                  <a:xfrm flipH="1" flipV="1">
                    <a:off x="10265" y="9222"/>
                    <a:ext cx="13" cy="3"/>
                  </a:xfrm>
                  <a:prstGeom prst="line">
                    <a:avLst/>
                  </a:prstGeom>
                  <a:noFill/>
                  <a:ln w="1905">
                    <a:solidFill>
                      <a:srgbClr val="000000"/>
                    </a:solidFill>
                    <a:round/>
                    <a:headEnd/>
                    <a:tailEnd/>
                  </a:ln>
                </p:spPr>
                <p:txBody>
                  <a:bodyPr/>
                  <a:lstStyle/>
                  <a:p>
                    <a:endParaRPr lang="en-US"/>
                  </a:p>
                </p:txBody>
              </p:sp>
              <p:sp>
                <p:nvSpPr>
                  <p:cNvPr id="8145" name="Line 232"/>
                  <p:cNvSpPr>
                    <a:spLocks noChangeShapeType="1"/>
                  </p:cNvSpPr>
                  <p:nvPr/>
                </p:nvSpPr>
                <p:spPr bwMode="auto">
                  <a:xfrm flipH="1" flipV="1">
                    <a:off x="10262" y="9219"/>
                    <a:ext cx="3" cy="3"/>
                  </a:xfrm>
                  <a:prstGeom prst="line">
                    <a:avLst/>
                  </a:prstGeom>
                  <a:noFill/>
                  <a:ln w="1905">
                    <a:solidFill>
                      <a:srgbClr val="000000"/>
                    </a:solidFill>
                    <a:round/>
                    <a:headEnd/>
                    <a:tailEnd/>
                  </a:ln>
                </p:spPr>
                <p:txBody>
                  <a:bodyPr/>
                  <a:lstStyle/>
                  <a:p>
                    <a:endParaRPr lang="en-US"/>
                  </a:p>
                </p:txBody>
              </p:sp>
              <p:sp>
                <p:nvSpPr>
                  <p:cNvPr id="8146" name="Line 233"/>
                  <p:cNvSpPr>
                    <a:spLocks noChangeShapeType="1"/>
                  </p:cNvSpPr>
                  <p:nvPr/>
                </p:nvSpPr>
                <p:spPr bwMode="auto">
                  <a:xfrm flipH="1" flipV="1">
                    <a:off x="10209" y="9194"/>
                    <a:ext cx="6" cy="3"/>
                  </a:xfrm>
                  <a:prstGeom prst="line">
                    <a:avLst/>
                  </a:prstGeom>
                  <a:noFill/>
                  <a:ln w="1905">
                    <a:solidFill>
                      <a:srgbClr val="000000"/>
                    </a:solidFill>
                    <a:round/>
                    <a:headEnd/>
                    <a:tailEnd/>
                  </a:ln>
                </p:spPr>
                <p:txBody>
                  <a:bodyPr/>
                  <a:lstStyle/>
                  <a:p>
                    <a:endParaRPr lang="en-US"/>
                  </a:p>
                </p:txBody>
              </p:sp>
              <p:sp>
                <p:nvSpPr>
                  <p:cNvPr id="8147" name="Line 234"/>
                  <p:cNvSpPr>
                    <a:spLocks noChangeShapeType="1"/>
                  </p:cNvSpPr>
                  <p:nvPr/>
                </p:nvSpPr>
                <p:spPr bwMode="auto">
                  <a:xfrm flipH="1">
                    <a:off x="10203" y="9194"/>
                    <a:ext cx="6" cy="3"/>
                  </a:xfrm>
                  <a:prstGeom prst="line">
                    <a:avLst/>
                  </a:prstGeom>
                  <a:noFill/>
                  <a:ln w="1905">
                    <a:solidFill>
                      <a:srgbClr val="000000"/>
                    </a:solidFill>
                    <a:round/>
                    <a:headEnd/>
                    <a:tailEnd/>
                  </a:ln>
                </p:spPr>
                <p:txBody>
                  <a:bodyPr/>
                  <a:lstStyle/>
                  <a:p>
                    <a:endParaRPr lang="en-US"/>
                  </a:p>
                </p:txBody>
              </p:sp>
              <p:sp>
                <p:nvSpPr>
                  <p:cNvPr id="8148" name="Line 235"/>
                  <p:cNvSpPr>
                    <a:spLocks noChangeShapeType="1"/>
                  </p:cNvSpPr>
                  <p:nvPr/>
                </p:nvSpPr>
                <p:spPr bwMode="auto">
                  <a:xfrm flipH="1" flipV="1">
                    <a:off x="10150" y="9182"/>
                    <a:ext cx="6" cy="3"/>
                  </a:xfrm>
                  <a:prstGeom prst="line">
                    <a:avLst/>
                  </a:prstGeom>
                  <a:noFill/>
                  <a:ln w="1905">
                    <a:solidFill>
                      <a:srgbClr val="000000"/>
                    </a:solidFill>
                    <a:round/>
                    <a:headEnd/>
                    <a:tailEnd/>
                  </a:ln>
                </p:spPr>
                <p:txBody>
                  <a:bodyPr/>
                  <a:lstStyle/>
                  <a:p>
                    <a:endParaRPr lang="en-US"/>
                  </a:p>
                </p:txBody>
              </p:sp>
              <p:sp>
                <p:nvSpPr>
                  <p:cNvPr id="8149" name="Line 236"/>
                  <p:cNvSpPr>
                    <a:spLocks noChangeShapeType="1"/>
                  </p:cNvSpPr>
                  <p:nvPr/>
                </p:nvSpPr>
                <p:spPr bwMode="auto">
                  <a:xfrm flipH="1">
                    <a:off x="10143" y="9182"/>
                    <a:ext cx="7" cy="3"/>
                  </a:xfrm>
                  <a:prstGeom prst="line">
                    <a:avLst/>
                  </a:prstGeom>
                  <a:noFill/>
                  <a:ln w="1905">
                    <a:solidFill>
                      <a:srgbClr val="000000"/>
                    </a:solidFill>
                    <a:round/>
                    <a:headEnd/>
                    <a:tailEnd/>
                  </a:ln>
                </p:spPr>
                <p:txBody>
                  <a:bodyPr/>
                  <a:lstStyle/>
                  <a:p>
                    <a:endParaRPr lang="en-US"/>
                  </a:p>
                </p:txBody>
              </p:sp>
              <p:sp>
                <p:nvSpPr>
                  <p:cNvPr id="8150" name="Line 237"/>
                  <p:cNvSpPr>
                    <a:spLocks noChangeShapeType="1"/>
                  </p:cNvSpPr>
                  <p:nvPr/>
                </p:nvSpPr>
                <p:spPr bwMode="auto">
                  <a:xfrm flipH="1">
                    <a:off x="10087" y="9175"/>
                    <a:ext cx="9" cy="4"/>
                  </a:xfrm>
                  <a:prstGeom prst="line">
                    <a:avLst/>
                  </a:prstGeom>
                  <a:noFill/>
                  <a:ln w="1905">
                    <a:solidFill>
                      <a:srgbClr val="000000"/>
                    </a:solidFill>
                    <a:round/>
                    <a:headEnd/>
                    <a:tailEnd/>
                  </a:ln>
                </p:spPr>
                <p:txBody>
                  <a:bodyPr/>
                  <a:lstStyle/>
                  <a:p>
                    <a:endParaRPr lang="en-US"/>
                  </a:p>
                </p:txBody>
              </p:sp>
              <p:sp>
                <p:nvSpPr>
                  <p:cNvPr id="8151" name="Line 238"/>
                  <p:cNvSpPr>
                    <a:spLocks noChangeShapeType="1"/>
                  </p:cNvSpPr>
                  <p:nvPr/>
                </p:nvSpPr>
                <p:spPr bwMode="auto">
                  <a:xfrm flipH="1">
                    <a:off x="10084" y="9175"/>
                    <a:ext cx="3" cy="4"/>
                  </a:xfrm>
                  <a:prstGeom prst="line">
                    <a:avLst/>
                  </a:prstGeom>
                  <a:noFill/>
                  <a:ln w="1905">
                    <a:solidFill>
                      <a:srgbClr val="000000"/>
                    </a:solidFill>
                    <a:round/>
                    <a:headEnd/>
                    <a:tailEnd/>
                  </a:ln>
                </p:spPr>
                <p:txBody>
                  <a:bodyPr/>
                  <a:lstStyle/>
                  <a:p>
                    <a:endParaRPr lang="en-US"/>
                  </a:p>
                </p:txBody>
              </p:sp>
              <p:sp>
                <p:nvSpPr>
                  <p:cNvPr id="8152" name="Line 239"/>
                  <p:cNvSpPr>
                    <a:spLocks noChangeShapeType="1"/>
                  </p:cNvSpPr>
                  <p:nvPr/>
                </p:nvSpPr>
                <p:spPr bwMode="auto">
                  <a:xfrm flipH="1">
                    <a:off x="10024" y="9182"/>
                    <a:ext cx="13" cy="3"/>
                  </a:xfrm>
                  <a:prstGeom prst="line">
                    <a:avLst/>
                  </a:prstGeom>
                  <a:noFill/>
                  <a:ln w="1905">
                    <a:solidFill>
                      <a:srgbClr val="000000"/>
                    </a:solidFill>
                    <a:round/>
                    <a:headEnd/>
                    <a:tailEnd/>
                  </a:ln>
                </p:spPr>
                <p:txBody>
                  <a:bodyPr/>
                  <a:lstStyle/>
                  <a:p>
                    <a:endParaRPr lang="en-US"/>
                  </a:p>
                </p:txBody>
              </p:sp>
              <p:sp>
                <p:nvSpPr>
                  <p:cNvPr id="8153" name="Line 240"/>
                  <p:cNvSpPr>
                    <a:spLocks noChangeShapeType="1"/>
                  </p:cNvSpPr>
                  <p:nvPr/>
                </p:nvSpPr>
                <p:spPr bwMode="auto">
                  <a:xfrm flipH="1">
                    <a:off x="9965" y="9191"/>
                    <a:ext cx="13" cy="3"/>
                  </a:xfrm>
                  <a:prstGeom prst="line">
                    <a:avLst/>
                  </a:prstGeom>
                  <a:noFill/>
                  <a:ln w="1905">
                    <a:solidFill>
                      <a:srgbClr val="000000"/>
                    </a:solidFill>
                    <a:round/>
                    <a:headEnd/>
                    <a:tailEnd/>
                  </a:ln>
                </p:spPr>
                <p:txBody>
                  <a:bodyPr/>
                  <a:lstStyle/>
                  <a:p>
                    <a:endParaRPr lang="en-US"/>
                  </a:p>
                </p:txBody>
              </p:sp>
              <p:sp>
                <p:nvSpPr>
                  <p:cNvPr id="8154" name="Line 241"/>
                  <p:cNvSpPr>
                    <a:spLocks noChangeShapeType="1"/>
                  </p:cNvSpPr>
                  <p:nvPr/>
                </p:nvSpPr>
                <p:spPr bwMode="auto">
                  <a:xfrm flipH="1">
                    <a:off x="9906" y="9216"/>
                    <a:ext cx="12" cy="6"/>
                  </a:xfrm>
                  <a:prstGeom prst="line">
                    <a:avLst/>
                  </a:prstGeom>
                  <a:noFill/>
                  <a:ln w="1905">
                    <a:solidFill>
                      <a:srgbClr val="000000"/>
                    </a:solidFill>
                    <a:round/>
                    <a:headEnd/>
                    <a:tailEnd/>
                  </a:ln>
                </p:spPr>
                <p:txBody>
                  <a:bodyPr/>
                  <a:lstStyle/>
                  <a:p>
                    <a:endParaRPr lang="en-US"/>
                  </a:p>
                </p:txBody>
              </p:sp>
              <p:sp>
                <p:nvSpPr>
                  <p:cNvPr id="8155" name="Line 242"/>
                  <p:cNvSpPr>
                    <a:spLocks noChangeShapeType="1"/>
                  </p:cNvSpPr>
                  <p:nvPr/>
                </p:nvSpPr>
                <p:spPr bwMode="auto">
                  <a:xfrm flipH="1">
                    <a:off x="9849" y="9247"/>
                    <a:ext cx="10" cy="7"/>
                  </a:xfrm>
                  <a:prstGeom prst="line">
                    <a:avLst/>
                  </a:prstGeom>
                  <a:noFill/>
                  <a:ln w="1905">
                    <a:solidFill>
                      <a:srgbClr val="000000"/>
                    </a:solidFill>
                    <a:round/>
                    <a:headEnd/>
                    <a:tailEnd/>
                  </a:ln>
                </p:spPr>
                <p:txBody>
                  <a:bodyPr/>
                  <a:lstStyle/>
                  <a:p>
                    <a:endParaRPr lang="en-US"/>
                  </a:p>
                </p:txBody>
              </p:sp>
              <p:sp>
                <p:nvSpPr>
                  <p:cNvPr id="8156" name="Line 243"/>
                  <p:cNvSpPr>
                    <a:spLocks noChangeShapeType="1"/>
                  </p:cNvSpPr>
                  <p:nvPr/>
                </p:nvSpPr>
                <p:spPr bwMode="auto">
                  <a:xfrm flipH="1">
                    <a:off x="9846" y="9254"/>
                    <a:ext cx="3" cy="3"/>
                  </a:xfrm>
                  <a:prstGeom prst="line">
                    <a:avLst/>
                  </a:prstGeom>
                  <a:noFill/>
                  <a:ln w="1905">
                    <a:solidFill>
                      <a:srgbClr val="000000"/>
                    </a:solidFill>
                    <a:round/>
                    <a:headEnd/>
                    <a:tailEnd/>
                  </a:ln>
                </p:spPr>
                <p:txBody>
                  <a:bodyPr/>
                  <a:lstStyle/>
                  <a:p>
                    <a:endParaRPr lang="en-US"/>
                  </a:p>
                </p:txBody>
              </p:sp>
              <p:sp>
                <p:nvSpPr>
                  <p:cNvPr id="8157" name="Line 244"/>
                  <p:cNvSpPr>
                    <a:spLocks noChangeShapeType="1"/>
                  </p:cNvSpPr>
                  <p:nvPr/>
                </p:nvSpPr>
                <p:spPr bwMode="auto">
                  <a:xfrm flipH="1">
                    <a:off x="9787" y="9301"/>
                    <a:ext cx="12" cy="15"/>
                  </a:xfrm>
                  <a:prstGeom prst="line">
                    <a:avLst/>
                  </a:prstGeom>
                  <a:noFill/>
                  <a:ln w="1905">
                    <a:solidFill>
                      <a:srgbClr val="000000"/>
                    </a:solidFill>
                    <a:round/>
                    <a:headEnd/>
                    <a:tailEnd/>
                  </a:ln>
                </p:spPr>
                <p:txBody>
                  <a:bodyPr/>
                  <a:lstStyle/>
                  <a:p>
                    <a:endParaRPr lang="en-US"/>
                  </a:p>
                </p:txBody>
              </p:sp>
              <p:sp>
                <p:nvSpPr>
                  <p:cNvPr id="8158" name="Line 245"/>
                  <p:cNvSpPr>
                    <a:spLocks noChangeShapeType="1"/>
                  </p:cNvSpPr>
                  <p:nvPr/>
                </p:nvSpPr>
                <p:spPr bwMode="auto">
                  <a:xfrm flipH="1">
                    <a:off x="9743" y="9382"/>
                    <a:ext cx="3" cy="6"/>
                  </a:xfrm>
                  <a:prstGeom prst="line">
                    <a:avLst/>
                  </a:prstGeom>
                  <a:noFill/>
                  <a:ln w="1905">
                    <a:solidFill>
                      <a:srgbClr val="000000"/>
                    </a:solidFill>
                    <a:round/>
                    <a:headEnd/>
                    <a:tailEnd/>
                  </a:ln>
                </p:spPr>
                <p:txBody>
                  <a:bodyPr/>
                  <a:lstStyle/>
                  <a:p>
                    <a:endParaRPr lang="en-US"/>
                  </a:p>
                </p:txBody>
              </p:sp>
              <p:sp>
                <p:nvSpPr>
                  <p:cNvPr id="8159" name="Line 246"/>
                  <p:cNvSpPr>
                    <a:spLocks noChangeShapeType="1"/>
                  </p:cNvSpPr>
                  <p:nvPr/>
                </p:nvSpPr>
                <p:spPr bwMode="auto">
                  <a:xfrm flipH="1">
                    <a:off x="9740" y="9388"/>
                    <a:ext cx="3" cy="13"/>
                  </a:xfrm>
                  <a:prstGeom prst="line">
                    <a:avLst/>
                  </a:prstGeom>
                  <a:noFill/>
                  <a:ln w="1905">
                    <a:solidFill>
                      <a:srgbClr val="000000"/>
                    </a:solidFill>
                    <a:round/>
                    <a:headEnd/>
                    <a:tailEnd/>
                  </a:ln>
                </p:spPr>
                <p:txBody>
                  <a:bodyPr/>
                  <a:lstStyle/>
                  <a:p>
                    <a:endParaRPr lang="en-US"/>
                  </a:p>
                </p:txBody>
              </p:sp>
              <p:sp>
                <p:nvSpPr>
                  <p:cNvPr id="8160" name="Line 247"/>
                  <p:cNvSpPr>
                    <a:spLocks noChangeShapeType="1"/>
                  </p:cNvSpPr>
                  <p:nvPr/>
                </p:nvSpPr>
                <p:spPr bwMode="auto">
                  <a:xfrm>
                    <a:off x="9724" y="9463"/>
                    <a:ext cx="1" cy="19"/>
                  </a:xfrm>
                  <a:prstGeom prst="line">
                    <a:avLst/>
                  </a:prstGeom>
                  <a:noFill/>
                  <a:ln w="1905">
                    <a:solidFill>
                      <a:srgbClr val="000000"/>
                    </a:solidFill>
                    <a:round/>
                    <a:headEnd/>
                    <a:tailEnd/>
                  </a:ln>
                </p:spPr>
                <p:txBody>
                  <a:bodyPr/>
                  <a:lstStyle/>
                  <a:p>
                    <a:endParaRPr lang="en-US"/>
                  </a:p>
                </p:txBody>
              </p:sp>
              <p:sp>
                <p:nvSpPr>
                  <p:cNvPr id="8161" name="Line 248"/>
                  <p:cNvSpPr>
                    <a:spLocks noChangeShapeType="1"/>
                  </p:cNvSpPr>
                  <p:nvPr/>
                </p:nvSpPr>
                <p:spPr bwMode="auto">
                  <a:xfrm>
                    <a:off x="9724" y="9542"/>
                    <a:ext cx="3" cy="6"/>
                  </a:xfrm>
                  <a:prstGeom prst="line">
                    <a:avLst/>
                  </a:prstGeom>
                  <a:noFill/>
                  <a:ln w="1905">
                    <a:solidFill>
                      <a:srgbClr val="000000"/>
                    </a:solidFill>
                    <a:round/>
                    <a:headEnd/>
                    <a:tailEnd/>
                  </a:ln>
                </p:spPr>
                <p:txBody>
                  <a:bodyPr/>
                  <a:lstStyle/>
                  <a:p>
                    <a:endParaRPr lang="en-US"/>
                  </a:p>
                </p:txBody>
              </p:sp>
              <p:sp>
                <p:nvSpPr>
                  <p:cNvPr id="8162" name="Line 249"/>
                  <p:cNvSpPr>
                    <a:spLocks noChangeShapeType="1"/>
                  </p:cNvSpPr>
                  <p:nvPr/>
                </p:nvSpPr>
                <p:spPr bwMode="auto">
                  <a:xfrm>
                    <a:off x="9724" y="9548"/>
                    <a:ext cx="6" cy="12"/>
                  </a:xfrm>
                  <a:prstGeom prst="line">
                    <a:avLst/>
                  </a:prstGeom>
                  <a:noFill/>
                  <a:ln w="1905">
                    <a:solidFill>
                      <a:srgbClr val="000000"/>
                    </a:solidFill>
                    <a:round/>
                    <a:headEnd/>
                    <a:tailEnd/>
                  </a:ln>
                </p:spPr>
                <p:txBody>
                  <a:bodyPr/>
                  <a:lstStyle/>
                  <a:p>
                    <a:endParaRPr lang="en-US"/>
                  </a:p>
                </p:txBody>
              </p:sp>
              <p:sp>
                <p:nvSpPr>
                  <p:cNvPr id="8163" name="Line 250"/>
                  <p:cNvSpPr>
                    <a:spLocks noChangeShapeType="1"/>
                  </p:cNvSpPr>
                  <p:nvPr/>
                </p:nvSpPr>
                <p:spPr bwMode="auto">
                  <a:xfrm>
                    <a:off x="9758" y="9626"/>
                    <a:ext cx="10" cy="19"/>
                  </a:xfrm>
                  <a:prstGeom prst="line">
                    <a:avLst/>
                  </a:prstGeom>
                  <a:noFill/>
                  <a:ln w="1905">
                    <a:solidFill>
                      <a:srgbClr val="000000"/>
                    </a:solidFill>
                    <a:round/>
                    <a:headEnd/>
                    <a:tailEnd/>
                  </a:ln>
                </p:spPr>
                <p:txBody>
                  <a:bodyPr/>
                  <a:lstStyle/>
                  <a:p>
                    <a:endParaRPr lang="en-US"/>
                  </a:p>
                </p:txBody>
              </p:sp>
              <p:sp>
                <p:nvSpPr>
                  <p:cNvPr id="8164" name="Line 251"/>
                  <p:cNvSpPr>
                    <a:spLocks noChangeShapeType="1"/>
                  </p:cNvSpPr>
                  <p:nvPr/>
                </p:nvSpPr>
                <p:spPr bwMode="auto">
                  <a:xfrm>
                    <a:off x="9812" y="9701"/>
                    <a:ext cx="12" cy="13"/>
                  </a:xfrm>
                  <a:prstGeom prst="line">
                    <a:avLst/>
                  </a:prstGeom>
                  <a:noFill/>
                  <a:ln w="1905">
                    <a:solidFill>
                      <a:srgbClr val="000000"/>
                    </a:solidFill>
                    <a:round/>
                    <a:headEnd/>
                    <a:tailEnd/>
                  </a:ln>
                </p:spPr>
                <p:txBody>
                  <a:bodyPr/>
                  <a:lstStyle/>
                  <a:p>
                    <a:endParaRPr lang="en-US"/>
                  </a:p>
                </p:txBody>
              </p:sp>
              <p:sp>
                <p:nvSpPr>
                  <p:cNvPr id="8165" name="Line 252"/>
                  <p:cNvSpPr>
                    <a:spLocks noChangeShapeType="1"/>
                  </p:cNvSpPr>
                  <p:nvPr/>
                </p:nvSpPr>
                <p:spPr bwMode="auto">
                  <a:xfrm>
                    <a:off x="9871" y="9748"/>
                    <a:ext cx="16" cy="10"/>
                  </a:xfrm>
                  <a:prstGeom prst="line">
                    <a:avLst/>
                  </a:prstGeom>
                  <a:noFill/>
                  <a:ln w="1905">
                    <a:solidFill>
                      <a:srgbClr val="000000"/>
                    </a:solidFill>
                    <a:round/>
                    <a:headEnd/>
                    <a:tailEnd/>
                  </a:ln>
                </p:spPr>
                <p:txBody>
                  <a:bodyPr/>
                  <a:lstStyle/>
                  <a:p>
                    <a:endParaRPr lang="en-US"/>
                  </a:p>
                </p:txBody>
              </p:sp>
              <p:sp>
                <p:nvSpPr>
                  <p:cNvPr id="8166" name="Line 253"/>
                  <p:cNvSpPr>
                    <a:spLocks noChangeShapeType="1"/>
                  </p:cNvSpPr>
                  <p:nvPr/>
                </p:nvSpPr>
                <p:spPr bwMode="auto">
                  <a:xfrm>
                    <a:off x="9934" y="9776"/>
                    <a:ext cx="12" cy="7"/>
                  </a:xfrm>
                  <a:prstGeom prst="line">
                    <a:avLst/>
                  </a:prstGeom>
                  <a:noFill/>
                  <a:ln w="1905">
                    <a:solidFill>
                      <a:srgbClr val="000000"/>
                    </a:solidFill>
                    <a:round/>
                    <a:headEnd/>
                    <a:tailEnd/>
                  </a:ln>
                </p:spPr>
                <p:txBody>
                  <a:bodyPr/>
                  <a:lstStyle/>
                  <a:p>
                    <a:endParaRPr lang="en-US"/>
                  </a:p>
                </p:txBody>
              </p:sp>
              <p:sp>
                <p:nvSpPr>
                  <p:cNvPr id="8167" name="Line 254"/>
                  <p:cNvSpPr>
                    <a:spLocks noChangeShapeType="1"/>
                  </p:cNvSpPr>
                  <p:nvPr/>
                </p:nvSpPr>
                <p:spPr bwMode="auto">
                  <a:xfrm>
                    <a:off x="9993" y="9798"/>
                    <a:ext cx="13" cy="3"/>
                  </a:xfrm>
                  <a:prstGeom prst="line">
                    <a:avLst/>
                  </a:prstGeom>
                  <a:noFill/>
                  <a:ln w="1905">
                    <a:solidFill>
                      <a:srgbClr val="000000"/>
                    </a:solidFill>
                    <a:round/>
                    <a:headEnd/>
                    <a:tailEnd/>
                  </a:ln>
                </p:spPr>
                <p:txBody>
                  <a:bodyPr/>
                  <a:lstStyle/>
                  <a:p>
                    <a:endParaRPr lang="en-US"/>
                  </a:p>
                </p:txBody>
              </p:sp>
              <p:sp>
                <p:nvSpPr>
                  <p:cNvPr id="8168" name="Line 255"/>
                  <p:cNvSpPr>
                    <a:spLocks noChangeShapeType="1"/>
                  </p:cNvSpPr>
                  <p:nvPr/>
                </p:nvSpPr>
                <p:spPr bwMode="auto">
                  <a:xfrm>
                    <a:off x="10053" y="9808"/>
                    <a:ext cx="15" cy="1"/>
                  </a:xfrm>
                  <a:prstGeom prst="line">
                    <a:avLst/>
                  </a:prstGeom>
                  <a:noFill/>
                  <a:ln w="1905">
                    <a:solidFill>
                      <a:srgbClr val="000000"/>
                    </a:solidFill>
                    <a:round/>
                    <a:headEnd/>
                    <a:tailEnd/>
                  </a:ln>
                </p:spPr>
                <p:txBody>
                  <a:bodyPr/>
                  <a:lstStyle/>
                  <a:p>
                    <a:endParaRPr lang="en-US"/>
                  </a:p>
                </p:txBody>
              </p:sp>
              <p:sp>
                <p:nvSpPr>
                  <p:cNvPr id="8169" name="Line 256"/>
                  <p:cNvSpPr>
                    <a:spLocks noChangeShapeType="1"/>
                  </p:cNvSpPr>
                  <p:nvPr/>
                </p:nvSpPr>
                <p:spPr bwMode="auto">
                  <a:xfrm>
                    <a:off x="10112" y="9808"/>
                    <a:ext cx="13" cy="1"/>
                  </a:xfrm>
                  <a:prstGeom prst="line">
                    <a:avLst/>
                  </a:prstGeom>
                  <a:noFill/>
                  <a:ln w="1905">
                    <a:solidFill>
                      <a:srgbClr val="000000"/>
                    </a:solidFill>
                    <a:round/>
                    <a:headEnd/>
                    <a:tailEnd/>
                  </a:ln>
                </p:spPr>
                <p:txBody>
                  <a:bodyPr/>
                  <a:lstStyle/>
                  <a:p>
                    <a:endParaRPr lang="en-US"/>
                  </a:p>
                </p:txBody>
              </p:sp>
              <p:sp>
                <p:nvSpPr>
                  <p:cNvPr id="8170" name="Line 257"/>
                  <p:cNvSpPr>
                    <a:spLocks noChangeShapeType="1"/>
                  </p:cNvSpPr>
                  <p:nvPr/>
                </p:nvSpPr>
                <p:spPr bwMode="auto">
                  <a:xfrm flipV="1">
                    <a:off x="10172" y="9795"/>
                    <a:ext cx="12" cy="3"/>
                  </a:xfrm>
                  <a:prstGeom prst="line">
                    <a:avLst/>
                  </a:prstGeom>
                  <a:noFill/>
                  <a:ln w="1905">
                    <a:solidFill>
                      <a:srgbClr val="000000"/>
                    </a:solidFill>
                    <a:round/>
                    <a:headEnd/>
                    <a:tailEnd/>
                  </a:ln>
                </p:spPr>
                <p:txBody>
                  <a:bodyPr/>
                  <a:lstStyle/>
                  <a:p>
                    <a:endParaRPr lang="en-US"/>
                  </a:p>
                </p:txBody>
              </p:sp>
              <p:sp>
                <p:nvSpPr>
                  <p:cNvPr id="8171" name="Line 258"/>
                  <p:cNvSpPr>
                    <a:spLocks noChangeShapeType="1"/>
                  </p:cNvSpPr>
                  <p:nvPr/>
                </p:nvSpPr>
                <p:spPr bwMode="auto">
                  <a:xfrm flipV="1">
                    <a:off x="10231" y="9776"/>
                    <a:ext cx="16" cy="4"/>
                  </a:xfrm>
                  <a:prstGeom prst="line">
                    <a:avLst/>
                  </a:prstGeom>
                  <a:noFill/>
                  <a:ln w="1905">
                    <a:solidFill>
                      <a:srgbClr val="000000"/>
                    </a:solidFill>
                    <a:round/>
                    <a:headEnd/>
                    <a:tailEnd/>
                  </a:ln>
                </p:spPr>
                <p:txBody>
                  <a:bodyPr/>
                  <a:lstStyle/>
                  <a:p>
                    <a:endParaRPr lang="en-US"/>
                  </a:p>
                </p:txBody>
              </p:sp>
              <p:sp>
                <p:nvSpPr>
                  <p:cNvPr id="8172" name="Line 259"/>
                  <p:cNvSpPr>
                    <a:spLocks noChangeShapeType="1"/>
                  </p:cNvSpPr>
                  <p:nvPr/>
                </p:nvSpPr>
                <p:spPr bwMode="auto">
                  <a:xfrm flipV="1">
                    <a:off x="10294" y="9745"/>
                    <a:ext cx="12" cy="9"/>
                  </a:xfrm>
                  <a:prstGeom prst="line">
                    <a:avLst/>
                  </a:prstGeom>
                  <a:noFill/>
                  <a:ln w="1905">
                    <a:solidFill>
                      <a:srgbClr val="000000"/>
                    </a:solidFill>
                    <a:round/>
                    <a:headEnd/>
                    <a:tailEnd/>
                  </a:ln>
                </p:spPr>
                <p:txBody>
                  <a:bodyPr/>
                  <a:lstStyle/>
                  <a:p>
                    <a:endParaRPr lang="en-US"/>
                  </a:p>
                </p:txBody>
              </p:sp>
              <p:sp>
                <p:nvSpPr>
                  <p:cNvPr id="8173" name="Line 260"/>
                  <p:cNvSpPr>
                    <a:spLocks noChangeShapeType="1"/>
                  </p:cNvSpPr>
                  <p:nvPr/>
                </p:nvSpPr>
                <p:spPr bwMode="auto">
                  <a:xfrm flipV="1">
                    <a:off x="10353" y="9698"/>
                    <a:ext cx="13" cy="13"/>
                  </a:xfrm>
                  <a:prstGeom prst="line">
                    <a:avLst/>
                  </a:prstGeom>
                  <a:noFill/>
                  <a:ln w="1905">
                    <a:solidFill>
                      <a:srgbClr val="000000"/>
                    </a:solidFill>
                    <a:round/>
                    <a:headEnd/>
                    <a:tailEnd/>
                  </a:ln>
                </p:spPr>
                <p:txBody>
                  <a:bodyPr/>
                  <a:lstStyle/>
                  <a:p>
                    <a:endParaRPr lang="en-US"/>
                  </a:p>
                </p:txBody>
              </p:sp>
              <p:sp>
                <p:nvSpPr>
                  <p:cNvPr id="8174" name="Line 261"/>
                  <p:cNvSpPr>
                    <a:spLocks noChangeShapeType="1"/>
                  </p:cNvSpPr>
                  <p:nvPr/>
                </p:nvSpPr>
                <p:spPr bwMode="auto">
                  <a:xfrm flipV="1">
                    <a:off x="10409" y="9620"/>
                    <a:ext cx="10" cy="16"/>
                  </a:xfrm>
                  <a:prstGeom prst="line">
                    <a:avLst/>
                  </a:prstGeom>
                  <a:noFill/>
                  <a:ln w="1905">
                    <a:solidFill>
                      <a:srgbClr val="000000"/>
                    </a:solidFill>
                    <a:round/>
                    <a:headEnd/>
                    <a:tailEnd/>
                  </a:ln>
                </p:spPr>
                <p:txBody>
                  <a:bodyPr/>
                  <a:lstStyle/>
                  <a:p>
                    <a:endParaRPr lang="en-US"/>
                  </a:p>
                </p:txBody>
              </p:sp>
              <p:sp>
                <p:nvSpPr>
                  <p:cNvPr id="8175" name="Line 262"/>
                  <p:cNvSpPr>
                    <a:spLocks noChangeShapeType="1"/>
                  </p:cNvSpPr>
                  <p:nvPr/>
                </p:nvSpPr>
                <p:spPr bwMode="auto">
                  <a:xfrm flipV="1">
                    <a:off x="10444" y="9548"/>
                    <a:ext cx="3" cy="6"/>
                  </a:xfrm>
                  <a:prstGeom prst="line">
                    <a:avLst/>
                  </a:prstGeom>
                  <a:noFill/>
                  <a:ln w="1905">
                    <a:solidFill>
                      <a:srgbClr val="000000"/>
                    </a:solidFill>
                    <a:round/>
                    <a:headEnd/>
                    <a:tailEnd/>
                  </a:ln>
                </p:spPr>
                <p:txBody>
                  <a:bodyPr/>
                  <a:lstStyle/>
                  <a:p>
                    <a:endParaRPr lang="en-US"/>
                  </a:p>
                </p:txBody>
              </p:sp>
              <p:sp>
                <p:nvSpPr>
                  <p:cNvPr id="8176" name="Line 263"/>
                  <p:cNvSpPr>
                    <a:spLocks noChangeShapeType="1"/>
                  </p:cNvSpPr>
                  <p:nvPr/>
                </p:nvSpPr>
                <p:spPr bwMode="auto">
                  <a:xfrm flipV="1">
                    <a:off x="10447" y="9535"/>
                    <a:ext cx="3" cy="13"/>
                  </a:xfrm>
                  <a:prstGeom prst="line">
                    <a:avLst/>
                  </a:prstGeom>
                  <a:noFill/>
                  <a:ln w="1905">
                    <a:solidFill>
                      <a:srgbClr val="000000"/>
                    </a:solidFill>
                    <a:round/>
                    <a:headEnd/>
                    <a:tailEnd/>
                  </a:ln>
                </p:spPr>
                <p:txBody>
                  <a:bodyPr/>
                  <a:lstStyle/>
                  <a:p>
                    <a:endParaRPr lang="en-US"/>
                  </a:p>
                </p:txBody>
              </p:sp>
            </p:grpSp>
            <p:grpSp>
              <p:nvGrpSpPr>
                <p:cNvPr id="8087" name="Group 264"/>
                <p:cNvGrpSpPr>
                  <a:grpSpLocks/>
                </p:cNvGrpSpPr>
                <p:nvPr/>
              </p:nvGrpSpPr>
              <p:grpSpPr bwMode="auto">
                <a:xfrm>
                  <a:off x="9805" y="9269"/>
                  <a:ext cx="545" cy="476"/>
                  <a:chOff x="9805" y="9269"/>
                  <a:chExt cx="545" cy="476"/>
                </a:xfrm>
              </p:grpSpPr>
              <p:sp>
                <p:nvSpPr>
                  <p:cNvPr id="8111" name="Line 265"/>
                  <p:cNvSpPr>
                    <a:spLocks noChangeShapeType="1"/>
                  </p:cNvSpPr>
                  <p:nvPr/>
                </p:nvSpPr>
                <p:spPr bwMode="auto">
                  <a:xfrm flipH="1" flipV="1">
                    <a:off x="10347" y="9488"/>
                    <a:ext cx="3" cy="16"/>
                  </a:xfrm>
                  <a:prstGeom prst="line">
                    <a:avLst/>
                  </a:prstGeom>
                  <a:noFill/>
                  <a:ln w="1905">
                    <a:solidFill>
                      <a:srgbClr val="000000"/>
                    </a:solidFill>
                    <a:round/>
                    <a:headEnd/>
                    <a:tailEnd/>
                  </a:ln>
                </p:spPr>
                <p:txBody>
                  <a:bodyPr/>
                  <a:lstStyle/>
                  <a:p>
                    <a:endParaRPr lang="en-US"/>
                  </a:p>
                </p:txBody>
              </p:sp>
              <p:sp>
                <p:nvSpPr>
                  <p:cNvPr id="8112" name="Line 266"/>
                  <p:cNvSpPr>
                    <a:spLocks noChangeShapeType="1"/>
                  </p:cNvSpPr>
                  <p:nvPr/>
                </p:nvSpPr>
                <p:spPr bwMode="auto">
                  <a:xfrm flipH="1" flipV="1">
                    <a:off x="10322" y="9407"/>
                    <a:ext cx="9" cy="16"/>
                  </a:xfrm>
                  <a:prstGeom prst="line">
                    <a:avLst/>
                  </a:prstGeom>
                  <a:noFill/>
                  <a:ln w="1905">
                    <a:solidFill>
                      <a:srgbClr val="000000"/>
                    </a:solidFill>
                    <a:round/>
                    <a:headEnd/>
                    <a:tailEnd/>
                  </a:ln>
                </p:spPr>
                <p:txBody>
                  <a:bodyPr/>
                  <a:lstStyle/>
                  <a:p>
                    <a:endParaRPr lang="en-US"/>
                  </a:p>
                </p:txBody>
              </p:sp>
              <p:sp>
                <p:nvSpPr>
                  <p:cNvPr id="8113" name="Line 267"/>
                  <p:cNvSpPr>
                    <a:spLocks noChangeShapeType="1"/>
                  </p:cNvSpPr>
                  <p:nvPr/>
                </p:nvSpPr>
                <p:spPr bwMode="auto">
                  <a:xfrm flipH="1" flipV="1">
                    <a:off x="10265" y="9332"/>
                    <a:ext cx="13" cy="16"/>
                  </a:xfrm>
                  <a:prstGeom prst="line">
                    <a:avLst/>
                  </a:prstGeom>
                  <a:noFill/>
                  <a:ln w="1905">
                    <a:solidFill>
                      <a:srgbClr val="000000"/>
                    </a:solidFill>
                    <a:round/>
                    <a:headEnd/>
                    <a:tailEnd/>
                  </a:ln>
                </p:spPr>
                <p:txBody>
                  <a:bodyPr/>
                  <a:lstStyle/>
                  <a:p>
                    <a:endParaRPr lang="en-US"/>
                  </a:p>
                </p:txBody>
              </p:sp>
              <p:sp>
                <p:nvSpPr>
                  <p:cNvPr id="8114" name="Line 268"/>
                  <p:cNvSpPr>
                    <a:spLocks noChangeShapeType="1"/>
                  </p:cNvSpPr>
                  <p:nvPr/>
                </p:nvSpPr>
                <p:spPr bwMode="auto">
                  <a:xfrm flipH="1">
                    <a:off x="10215" y="9301"/>
                    <a:ext cx="4" cy="1"/>
                  </a:xfrm>
                  <a:prstGeom prst="line">
                    <a:avLst/>
                  </a:prstGeom>
                  <a:noFill/>
                  <a:ln w="1905">
                    <a:solidFill>
                      <a:srgbClr val="000000"/>
                    </a:solidFill>
                    <a:round/>
                    <a:headEnd/>
                    <a:tailEnd/>
                  </a:ln>
                </p:spPr>
                <p:txBody>
                  <a:bodyPr/>
                  <a:lstStyle/>
                  <a:p>
                    <a:endParaRPr lang="en-US"/>
                  </a:p>
                </p:txBody>
              </p:sp>
              <p:sp>
                <p:nvSpPr>
                  <p:cNvPr id="8115" name="Line 269"/>
                  <p:cNvSpPr>
                    <a:spLocks noChangeShapeType="1"/>
                  </p:cNvSpPr>
                  <p:nvPr/>
                </p:nvSpPr>
                <p:spPr bwMode="auto">
                  <a:xfrm flipH="1" flipV="1">
                    <a:off x="10206" y="9297"/>
                    <a:ext cx="9" cy="4"/>
                  </a:xfrm>
                  <a:prstGeom prst="line">
                    <a:avLst/>
                  </a:prstGeom>
                  <a:noFill/>
                  <a:ln w="1905">
                    <a:solidFill>
                      <a:srgbClr val="000000"/>
                    </a:solidFill>
                    <a:round/>
                    <a:headEnd/>
                    <a:tailEnd/>
                  </a:ln>
                </p:spPr>
                <p:txBody>
                  <a:bodyPr/>
                  <a:lstStyle/>
                  <a:p>
                    <a:endParaRPr lang="en-US"/>
                  </a:p>
                </p:txBody>
              </p:sp>
              <p:sp>
                <p:nvSpPr>
                  <p:cNvPr id="8116" name="Line 270"/>
                  <p:cNvSpPr>
                    <a:spLocks noChangeShapeType="1"/>
                  </p:cNvSpPr>
                  <p:nvPr/>
                </p:nvSpPr>
                <p:spPr bwMode="auto">
                  <a:xfrm flipH="1" flipV="1">
                    <a:off x="10147" y="9276"/>
                    <a:ext cx="12" cy="3"/>
                  </a:xfrm>
                  <a:prstGeom prst="line">
                    <a:avLst/>
                  </a:prstGeom>
                  <a:noFill/>
                  <a:ln w="1905">
                    <a:solidFill>
                      <a:srgbClr val="000000"/>
                    </a:solidFill>
                    <a:round/>
                    <a:headEnd/>
                    <a:tailEnd/>
                  </a:ln>
                </p:spPr>
                <p:txBody>
                  <a:bodyPr/>
                  <a:lstStyle/>
                  <a:p>
                    <a:endParaRPr lang="en-US"/>
                  </a:p>
                </p:txBody>
              </p:sp>
              <p:sp>
                <p:nvSpPr>
                  <p:cNvPr id="8117" name="Line 271"/>
                  <p:cNvSpPr>
                    <a:spLocks noChangeShapeType="1"/>
                  </p:cNvSpPr>
                  <p:nvPr/>
                </p:nvSpPr>
                <p:spPr bwMode="auto">
                  <a:xfrm flipH="1">
                    <a:off x="10087" y="9269"/>
                    <a:ext cx="13" cy="1"/>
                  </a:xfrm>
                  <a:prstGeom prst="line">
                    <a:avLst/>
                  </a:prstGeom>
                  <a:noFill/>
                  <a:ln w="1905">
                    <a:solidFill>
                      <a:srgbClr val="000000"/>
                    </a:solidFill>
                    <a:round/>
                    <a:headEnd/>
                    <a:tailEnd/>
                  </a:ln>
                </p:spPr>
                <p:txBody>
                  <a:bodyPr/>
                  <a:lstStyle/>
                  <a:p>
                    <a:endParaRPr lang="en-US"/>
                  </a:p>
                </p:txBody>
              </p:sp>
              <p:sp>
                <p:nvSpPr>
                  <p:cNvPr id="8118" name="Line 272"/>
                  <p:cNvSpPr>
                    <a:spLocks noChangeShapeType="1"/>
                  </p:cNvSpPr>
                  <p:nvPr/>
                </p:nvSpPr>
                <p:spPr bwMode="auto">
                  <a:xfrm flipH="1">
                    <a:off x="10028" y="9269"/>
                    <a:ext cx="12" cy="3"/>
                  </a:xfrm>
                  <a:prstGeom prst="line">
                    <a:avLst/>
                  </a:prstGeom>
                  <a:noFill/>
                  <a:ln w="1905">
                    <a:solidFill>
                      <a:srgbClr val="000000"/>
                    </a:solidFill>
                    <a:round/>
                    <a:headEnd/>
                    <a:tailEnd/>
                  </a:ln>
                </p:spPr>
                <p:txBody>
                  <a:bodyPr/>
                  <a:lstStyle/>
                  <a:p>
                    <a:endParaRPr lang="en-US"/>
                  </a:p>
                </p:txBody>
              </p:sp>
              <p:sp>
                <p:nvSpPr>
                  <p:cNvPr id="8119" name="Line 273"/>
                  <p:cNvSpPr>
                    <a:spLocks noChangeShapeType="1"/>
                  </p:cNvSpPr>
                  <p:nvPr/>
                </p:nvSpPr>
                <p:spPr bwMode="auto">
                  <a:xfrm flipH="1">
                    <a:off x="10028" y="9269"/>
                    <a:ext cx="3" cy="3"/>
                  </a:xfrm>
                  <a:prstGeom prst="line">
                    <a:avLst/>
                  </a:prstGeom>
                  <a:noFill/>
                  <a:ln w="1905">
                    <a:solidFill>
                      <a:srgbClr val="000000"/>
                    </a:solidFill>
                    <a:round/>
                    <a:headEnd/>
                    <a:tailEnd/>
                  </a:ln>
                </p:spPr>
                <p:txBody>
                  <a:bodyPr/>
                  <a:lstStyle/>
                  <a:p>
                    <a:endParaRPr lang="en-US"/>
                  </a:p>
                </p:txBody>
              </p:sp>
              <p:sp>
                <p:nvSpPr>
                  <p:cNvPr id="8120" name="Line 274"/>
                  <p:cNvSpPr>
                    <a:spLocks noChangeShapeType="1"/>
                  </p:cNvSpPr>
                  <p:nvPr/>
                </p:nvSpPr>
                <p:spPr bwMode="auto">
                  <a:xfrm flipH="1">
                    <a:off x="9965" y="9285"/>
                    <a:ext cx="16" cy="1"/>
                  </a:xfrm>
                  <a:prstGeom prst="line">
                    <a:avLst/>
                  </a:prstGeom>
                  <a:noFill/>
                  <a:ln w="1905">
                    <a:solidFill>
                      <a:srgbClr val="000000"/>
                    </a:solidFill>
                    <a:round/>
                    <a:headEnd/>
                    <a:tailEnd/>
                  </a:ln>
                </p:spPr>
                <p:txBody>
                  <a:bodyPr/>
                  <a:lstStyle/>
                  <a:p>
                    <a:endParaRPr lang="en-US"/>
                  </a:p>
                </p:txBody>
              </p:sp>
              <p:sp>
                <p:nvSpPr>
                  <p:cNvPr id="8121" name="Line 275"/>
                  <p:cNvSpPr>
                    <a:spLocks noChangeShapeType="1"/>
                  </p:cNvSpPr>
                  <p:nvPr/>
                </p:nvSpPr>
                <p:spPr bwMode="auto">
                  <a:xfrm flipH="1">
                    <a:off x="9906" y="9313"/>
                    <a:ext cx="12" cy="6"/>
                  </a:xfrm>
                  <a:prstGeom prst="line">
                    <a:avLst/>
                  </a:prstGeom>
                  <a:noFill/>
                  <a:ln w="1905">
                    <a:solidFill>
                      <a:srgbClr val="000000"/>
                    </a:solidFill>
                    <a:round/>
                    <a:headEnd/>
                    <a:tailEnd/>
                  </a:ln>
                </p:spPr>
                <p:txBody>
                  <a:bodyPr/>
                  <a:lstStyle/>
                  <a:p>
                    <a:endParaRPr lang="en-US"/>
                  </a:p>
                </p:txBody>
              </p:sp>
              <p:sp>
                <p:nvSpPr>
                  <p:cNvPr id="8122" name="Line 276"/>
                  <p:cNvSpPr>
                    <a:spLocks noChangeShapeType="1"/>
                  </p:cNvSpPr>
                  <p:nvPr/>
                </p:nvSpPr>
                <p:spPr bwMode="auto">
                  <a:xfrm flipH="1">
                    <a:off x="9846" y="9363"/>
                    <a:ext cx="13" cy="16"/>
                  </a:xfrm>
                  <a:prstGeom prst="line">
                    <a:avLst/>
                  </a:prstGeom>
                  <a:noFill/>
                  <a:ln w="1905">
                    <a:solidFill>
                      <a:srgbClr val="000000"/>
                    </a:solidFill>
                    <a:round/>
                    <a:headEnd/>
                    <a:tailEnd/>
                  </a:ln>
                </p:spPr>
                <p:txBody>
                  <a:bodyPr/>
                  <a:lstStyle/>
                  <a:p>
                    <a:endParaRPr lang="en-US"/>
                  </a:p>
                </p:txBody>
              </p:sp>
              <p:sp>
                <p:nvSpPr>
                  <p:cNvPr id="8123" name="Line 277"/>
                  <p:cNvSpPr>
                    <a:spLocks noChangeShapeType="1"/>
                  </p:cNvSpPr>
                  <p:nvPr/>
                </p:nvSpPr>
                <p:spPr bwMode="auto">
                  <a:xfrm flipH="1">
                    <a:off x="9805" y="9441"/>
                    <a:ext cx="10" cy="19"/>
                  </a:xfrm>
                  <a:prstGeom prst="line">
                    <a:avLst/>
                  </a:prstGeom>
                  <a:noFill/>
                  <a:ln w="1905">
                    <a:solidFill>
                      <a:srgbClr val="000000"/>
                    </a:solidFill>
                    <a:round/>
                    <a:headEnd/>
                    <a:tailEnd/>
                  </a:ln>
                </p:spPr>
                <p:txBody>
                  <a:bodyPr/>
                  <a:lstStyle/>
                  <a:p>
                    <a:endParaRPr lang="en-US"/>
                  </a:p>
                </p:txBody>
              </p:sp>
              <p:sp>
                <p:nvSpPr>
                  <p:cNvPr id="8124" name="Line 278"/>
                  <p:cNvSpPr>
                    <a:spLocks noChangeShapeType="1"/>
                  </p:cNvSpPr>
                  <p:nvPr/>
                </p:nvSpPr>
                <p:spPr bwMode="auto">
                  <a:xfrm>
                    <a:off x="9805" y="9526"/>
                    <a:ext cx="4" cy="16"/>
                  </a:xfrm>
                  <a:prstGeom prst="line">
                    <a:avLst/>
                  </a:prstGeom>
                  <a:noFill/>
                  <a:ln w="1905">
                    <a:solidFill>
                      <a:srgbClr val="000000"/>
                    </a:solidFill>
                    <a:round/>
                    <a:headEnd/>
                    <a:tailEnd/>
                  </a:ln>
                </p:spPr>
                <p:txBody>
                  <a:bodyPr/>
                  <a:lstStyle/>
                  <a:p>
                    <a:endParaRPr lang="en-US"/>
                  </a:p>
                </p:txBody>
              </p:sp>
              <p:sp>
                <p:nvSpPr>
                  <p:cNvPr id="8125" name="Line 279"/>
                  <p:cNvSpPr>
                    <a:spLocks noChangeShapeType="1"/>
                  </p:cNvSpPr>
                  <p:nvPr/>
                </p:nvSpPr>
                <p:spPr bwMode="auto">
                  <a:xfrm>
                    <a:off x="9834" y="9604"/>
                    <a:ext cx="6" cy="16"/>
                  </a:xfrm>
                  <a:prstGeom prst="line">
                    <a:avLst/>
                  </a:prstGeom>
                  <a:noFill/>
                  <a:ln w="1905">
                    <a:solidFill>
                      <a:srgbClr val="000000"/>
                    </a:solidFill>
                    <a:round/>
                    <a:headEnd/>
                    <a:tailEnd/>
                  </a:ln>
                </p:spPr>
                <p:txBody>
                  <a:bodyPr/>
                  <a:lstStyle/>
                  <a:p>
                    <a:endParaRPr lang="en-US"/>
                  </a:p>
                </p:txBody>
              </p:sp>
              <p:sp>
                <p:nvSpPr>
                  <p:cNvPr id="8126" name="Line 280"/>
                  <p:cNvSpPr>
                    <a:spLocks noChangeShapeType="1"/>
                  </p:cNvSpPr>
                  <p:nvPr/>
                </p:nvSpPr>
                <p:spPr bwMode="auto">
                  <a:xfrm>
                    <a:off x="9840" y="9620"/>
                    <a:ext cx="3" cy="3"/>
                  </a:xfrm>
                  <a:prstGeom prst="line">
                    <a:avLst/>
                  </a:prstGeom>
                  <a:noFill/>
                  <a:ln w="1905">
                    <a:solidFill>
                      <a:srgbClr val="000000"/>
                    </a:solidFill>
                    <a:round/>
                    <a:headEnd/>
                    <a:tailEnd/>
                  </a:ln>
                </p:spPr>
                <p:txBody>
                  <a:bodyPr/>
                  <a:lstStyle/>
                  <a:p>
                    <a:endParaRPr lang="en-US"/>
                  </a:p>
                </p:txBody>
              </p:sp>
              <p:sp>
                <p:nvSpPr>
                  <p:cNvPr id="8127" name="Line 281"/>
                  <p:cNvSpPr>
                    <a:spLocks noChangeShapeType="1"/>
                  </p:cNvSpPr>
                  <p:nvPr/>
                </p:nvSpPr>
                <p:spPr bwMode="auto">
                  <a:xfrm>
                    <a:off x="9890" y="9673"/>
                    <a:ext cx="9" cy="9"/>
                  </a:xfrm>
                  <a:prstGeom prst="line">
                    <a:avLst/>
                  </a:prstGeom>
                  <a:noFill/>
                  <a:ln w="1905">
                    <a:solidFill>
                      <a:srgbClr val="000000"/>
                    </a:solidFill>
                    <a:round/>
                    <a:headEnd/>
                    <a:tailEnd/>
                  </a:ln>
                </p:spPr>
                <p:txBody>
                  <a:bodyPr/>
                  <a:lstStyle/>
                  <a:p>
                    <a:endParaRPr lang="en-US"/>
                  </a:p>
                </p:txBody>
              </p:sp>
              <p:sp>
                <p:nvSpPr>
                  <p:cNvPr id="8128" name="Line 282"/>
                  <p:cNvSpPr>
                    <a:spLocks noChangeShapeType="1"/>
                  </p:cNvSpPr>
                  <p:nvPr/>
                </p:nvSpPr>
                <p:spPr bwMode="auto">
                  <a:xfrm>
                    <a:off x="9899" y="9682"/>
                    <a:ext cx="3" cy="4"/>
                  </a:xfrm>
                  <a:prstGeom prst="line">
                    <a:avLst/>
                  </a:prstGeom>
                  <a:noFill/>
                  <a:ln w="1905">
                    <a:solidFill>
                      <a:srgbClr val="000000"/>
                    </a:solidFill>
                    <a:round/>
                    <a:headEnd/>
                    <a:tailEnd/>
                  </a:ln>
                </p:spPr>
                <p:txBody>
                  <a:bodyPr/>
                  <a:lstStyle/>
                  <a:p>
                    <a:endParaRPr lang="en-US"/>
                  </a:p>
                </p:txBody>
              </p:sp>
              <p:sp>
                <p:nvSpPr>
                  <p:cNvPr id="8129" name="Line 283"/>
                  <p:cNvSpPr>
                    <a:spLocks noChangeShapeType="1"/>
                  </p:cNvSpPr>
                  <p:nvPr/>
                </p:nvSpPr>
                <p:spPr bwMode="auto">
                  <a:xfrm>
                    <a:off x="9949" y="9714"/>
                    <a:ext cx="13" cy="3"/>
                  </a:xfrm>
                  <a:prstGeom prst="line">
                    <a:avLst/>
                  </a:prstGeom>
                  <a:noFill/>
                  <a:ln w="1905">
                    <a:solidFill>
                      <a:srgbClr val="000000"/>
                    </a:solidFill>
                    <a:round/>
                    <a:headEnd/>
                    <a:tailEnd/>
                  </a:ln>
                </p:spPr>
                <p:txBody>
                  <a:bodyPr/>
                  <a:lstStyle/>
                  <a:p>
                    <a:endParaRPr lang="en-US"/>
                  </a:p>
                </p:txBody>
              </p:sp>
              <p:sp>
                <p:nvSpPr>
                  <p:cNvPr id="8130" name="Line 284"/>
                  <p:cNvSpPr>
                    <a:spLocks noChangeShapeType="1"/>
                  </p:cNvSpPr>
                  <p:nvPr/>
                </p:nvSpPr>
                <p:spPr bwMode="auto">
                  <a:xfrm>
                    <a:off x="10009" y="9733"/>
                    <a:ext cx="12" cy="3"/>
                  </a:xfrm>
                  <a:prstGeom prst="line">
                    <a:avLst/>
                  </a:prstGeom>
                  <a:noFill/>
                  <a:ln w="1905">
                    <a:solidFill>
                      <a:srgbClr val="000000"/>
                    </a:solidFill>
                    <a:round/>
                    <a:headEnd/>
                    <a:tailEnd/>
                  </a:ln>
                </p:spPr>
                <p:txBody>
                  <a:bodyPr/>
                  <a:lstStyle/>
                  <a:p>
                    <a:endParaRPr lang="en-US"/>
                  </a:p>
                </p:txBody>
              </p:sp>
              <p:sp>
                <p:nvSpPr>
                  <p:cNvPr id="8131" name="Line 285"/>
                  <p:cNvSpPr>
                    <a:spLocks noChangeShapeType="1"/>
                  </p:cNvSpPr>
                  <p:nvPr/>
                </p:nvSpPr>
                <p:spPr bwMode="auto">
                  <a:xfrm>
                    <a:off x="10068" y="9742"/>
                    <a:ext cx="10" cy="3"/>
                  </a:xfrm>
                  <a:prstGeom prst="line">
                    <a:avLst/>
                  </a:prstGeom>
                  <a:noFill/>
                  <a:ln w="1905">
                    <a:solidFill>
                      <a:srgbClr val="000000"/>
                    </a:solidFill>
                    <a:round/>
                    <a:headEnd/>
                    <a:tailEnd/>
                  </a:ln>
                </p:spPr>
                <p:txBody>
                  <a:bodyPr/>
                  <a:lstStyle/>
                  <a:p>
                    <a:endParaRPr lang="en-US"/>
                  </a:p>
                </p:txBody>
              </p:sp>
              <p:sp>
                <p:nvSpPr>
                  <p:cNvPr id="8132" name="Line 286"/>
                  <p:cNvSpPr>
                    <a:spLocks noChangeShapeType="1"/>
                  </p:cNvSpPr>
                  <p:nvPr/>
                </p:nvSpPr>
                <p:spPr bwMode="auto">
                  <a:xfrm>
                    <a:off x="10078" y="9742"/>
                    <a:ext cx="3" cy="3"/>
                  </a:xfrm>
                  <a:prstGeom prst="line">
                    <a:avLst/>
                  </a:prstGeom>
                  <a:noFill/>
                  <a:ln w="1905">
                    <a:solidFill>
                      <a:srgbClr val="000000"/>
                    </a:solidFill>
                    <a:round/>
                    <a:headEnd/>
                    <a:tailEnd/>
                  </a:ln>
                </p:spPr>
                <p:txBody>
                  <a:bodyPr/>
                  <a:lstStyle/>
                  <a:p>
                    <a:endParaRPr lang="en-US"/>
                  </a:p>
                </p:txBody>
              </p:sp>
              <p:sp>
                <p:nvSpPr>
                  <p:cNvPr id="8133" name="Line 287"/>
                  <p:cNvSpPr>
                    <a:spLocks noChangeShapeType="1"/>
                  </p:cNvSpPr>
                  <p:nvPr/>
                </p:nvSpPr>
                <p:spPr bwMode="auto">
                  <a:xfrm flipV="1">
                    <a:off x="10128" y="9736"/>
                    <a:ext cx="12" cy="3"/>
                  </a:xfrm>
                  <a:prstGeom prst="line">
                    <a:avLst/>
                  </a:prstGeom>
                  <a:noFill/>
                  <a:ln w="1905">
                    <a:solidFill>
                      <a:srgbClr val="000000"/>
                    </a:solidFill>
                    <a:round/>
                    <a:headEnd/>
                    <a:tailEnd/>
                  </a:ln>
                </p:spPr>
                <p:txBody>
                  <a:bodyPr/>
                  <a:lstStyle/>
                  <a:p>
                    <a:endParaRPr lang="en-US"/>
                  </a:p>
                </p:txBody>
              </p:sp>
              <p:sp>
                <p:nvSpPr>
                  <p:cNvPr id="8134" name="Line 288"/>
                  <p:cNvSpPr>
                    <a:spLocks noChangeShapeType="1"/>
                  </p:cNvSpPr>
                  <p:nvPr/>
                </p:nvSpPr>
                <p:spPr bwMode="auto">
                  <a:xfrm flipV="1">
                    <a:off x="10187" y="9714"/>
                    <a:ext cx="13" cy="6"/>
                  </a:xfrm>
                  <a:prstGeom prst="line">
                    <a:avLst/>
                  </a:prstGeom>
                  <a:noFill/>
                  <a:ln w="1905">
                    <a:solidFill>
                      <a:srgbClr val="000000"/>
                    </a:solidFill>
                    <a:round/>
                    <a:headEnd/>
                    <a:tailEnd/>
                  </a:ln>
                </p:spPr>
                <p:txBody>
                  <a:bodyPr/>
                  <a:lstStyle/>
                  <a:p>
                    <a:endParaRPr lang="en-US"/>
                  </a:p>
                </p:txBody>
              </p:sp>
              <p:sp>
                <p:nvSpPr>
                  <p:cNvPr id="8135" name="Line 289"/>
                  <p:cNvSpPr>
                    <a:spLocks noChangeShapeType="1"/>
                  </p:cNvSpPr>
                  <p:nvPr/>
                </p:nvSpPr>
                <p:spPr bwMode="auto">
                  <a:xfrm flipV="1">
                    <a:off x="10247" y="9682"/>
                    <a:ext cx="6" cy="4"/>
                  </a:xfrm>
                  <a:prstGeom prst="line">
                    <a:avLst/>
                  </a:prstGeom>
                  <a:noFill/>
                  <a:ln w="1905">
                    <a:solidFill>
                      <a:srgbClr val="000000"/>
                    </a:solidFill>
                    <a:round/>
                    <a:headEnd/>
                    <a:tailEnd/>
                  </a:ln>
                </p:spPr>
                <p:txBody>
                  <a:bodyPr/>
                  <a:lstStyle/>
                  <a:p>
                    <a:endParaRPr lang="en-US"/>
                  </a:p>
                </p:txBody>
              </p:sp>
              <p:sp>
                <p:nvSpPr>
                  <p:cNvPr id="8136" name="Line 290"/>
                  <p:cNvSpPr>
                    <a:spLocks noChangeShapeType="1"/>
                  </p:cNvSpPr>
                  <p:nvPr/>
                </p:nvSpPr>
                <p:spPr bwMode="auto">
                  <a:xfrm flipV="1">
                    <a:off x="10253" y="9676"/>
                    <a:ext cx="9" cy="6"/>
                  </a:xfrm>
                  <a:prstGeom prst="line">
                    <a:avLst/>
                  </a:prstGeom>
                  <a:noFill/>
                  <a:ln w="1905">
                    <a:solidFill>
                      <a:srgbClr val="000000"/>
                    </a:solidFill>
                    <a:round/>
                    <a:headEnd/>
                    <a:tailEnd/>
                  </a:ln>
                </p:spPr>
                <p:txBody>
                  <a:bodyPr/>
                  <a:lstStyle/>
                  <a:p>
                    <a:endParaRPr lang="en-US"/>
                  </a:p>
                </p:txBody>
              </p:sp>
              <p:sp>
                <p:nvSpPr>
                  <p:cNvPr id="8137" name="Line 291"/>
                  <p:cNvSpPr>
                    <a:spLocks noChangeShapeType="1"/>
                  </p:cNvSpPr>
                  <p:nvPr/>
                </p:nvSpPr>
                <p:spPr bwMode="auto">
                  <a:xfrm flipV="1">
                    <a:off x="10309" y="9620"/>
                    <a:ext cx="3" cy="6"/>
                  </a:xfrm>
                  <a:prstGeom prst="line">
                    <a:avLst/>
                  </a:prstGeom>
                  <a:noFill/>
                  <a:ln w="1905">
                    <a:solidFill>
                      <a:srgbClr val="000000"/>
                    </a:solidFill>
                    <a:round/>
                    <a:headEnd/>
                    <a:tailEnd/>
                  </a:ln>
                </p:spPr>
                <p:txBody>
                  <a:bodyPr/>
                  <a:lstStyle/>
                  <a:p>
                    <a:endParaRPr lang="en-US"/>
                  </a:p>
                </p:txBody>
              </p:sp>
              <p:sp>
                <p:nvSpPr>
                  <p:cNvPr id="8138" name="Line 292"/>
                  <p:cNvSpPr>
                    <a:spLocks noChangeShapeType="1"/>
                  </p:cNvSpPr>
                  <p:nvPr/>
                </p:nvSpPr>
                <p:spPr bwMode="auto">
                  <a:xfrm flipV="1">
                    <a:off x="10312" y="9607"/>
                    <a:ext cx="10" cy="13"/>
                  </a:xfrm>
                  <a:prstGeom prst="line">
                    <a:avLst/>
                  </a:prstGeom>
                  <a:noFill/>
                  <a:ln w="1905">
                    <a:solidFill>
                      <a:srgbClr val="000000"/>
                    </a:solidFill>
                    <a:round/>
                    <a:headEnd/>
                    <a:tailEnd/>
                  </a:ln>
                </p:spPr>
                <p:txBody>
                  <a:bodyPr/>
                  <a:lstStyle/>
                  <a:p>
                    <a:endParaRPr lang="en-US"/>
                  </a:p>
                </p:txBody>
              </p:sp>
              <p:sp>
                <p:nvSpPr>
                  <p:cNvPr id="8139" name="Line 293"/>
                  <p:cNvSpPr>
                    <a:spLocks noChangeShapeType="1"/>
                  </p:cNvSpPr>
                  <p:nvPr/>
                </p:nvSpPr>
                <p:spPr bwMode="auto">
                  <a:xfrm flipV="1">
                    <a:off x="10347" y="9526"/>
                    <a:ext cx="3" cy="16"/>
                  </a:xfrm>
                  <a:prstGeom prst="line">
                    <a:avLst/>
                  </a:prstGeom>
                  <a:noFill/>
                  <a:ln w="1905">
                    <a:solidFill>
                      <a:srgbClr val="000000"/>
                    </a:solidFill>
                    <a:round/>
                    <a:headEnd/>
                    <a:tailEnd/>
                  </a:ln>
                </p:spPr>
                <p:txBody>
                  <a:bodyPr/>
                  <a:lstStyle/>
                  <a:p>
                    <a:endParaRPr lang="en-US"/>
                  </a:p>
                </p:txBody>
              </p:sp>
            </p:grpSp>
            <p:grpSp>
              <p:nvGrpSpPr>
                <p:cNvPr id="8088" name="Group 294"/>
                <p:cNvGrpSpPr>
                  <a:grpSpLocks/>
                </p:cNvGrpSpPr>
                <p:nvPr/>
              </p:nvGrpSpPr>
              <p:grpSpPr bwMode="auto">
                <a:xfrm>
                  <a:off x="9871" y="9338"/>
                  <a:ext cx="432" cy="351"/>
                  <a:chOff x="9871" y="9338"/>
                  <a:chExt cx="432" cy="351"/>
                </a:xfrm>
              </p:grpSpPr>
              <p:sp>
                <p:nvSpPr>
                  <p:cNvPr id="8089" name="Line 295"/>
                  <p:cNvSpPr>
                    <a:spLocks noChangeShapeType="1"/>
                  </p:cNvSpPr>
                  <p:nvPr/>
                </p:nvSpPr>
                <p:spPr bwMode="auto">
                  <a:xfrm flipH="1" flipV="1">
                    <a:off x="10300" y="9498"/>
                    <a:ext cx="3" cy="15"/>
                  </a:xfrm>
                  <a:prstGeom prst="line">
                    <a:avLst/>
                  </a:prstGeom>
                  <a:noFill/>
                  <a:ln w="1905">
                    <a:solidFill>
                      <a:srgbClr val="000000"/>
                    </a:solidFill>
                    <a:round/>
                    <a:headEnd/>
                    <a:tailEnd/>
                  </a:ln>
                </p:spPr>
                <p:txBody>
                  <a:bodyPr/>
                  <a:lstStyle/>
                  <a:p>
                    <a:endParaRPr lang="en-US"/>
                  </a:p>
                </p:txBody>
              </p:sp>
              <p:sp>
                <p:nvSpPr>
                  <p:cNvPr id="8090" name="Line 296"/>
                  <p:cNvSpPr>
                    <a:spLocks noChangeShapeType="1"/>
                  </p:cNvSpPr>
                  <p:nvPr/>
                </p:nvSpPr>
                <p:spPr bwMode="auto">
                  <a:xfrm flipH="1" flipV="1">
                    <a:off x="10272" y="9426"/>
                    <a:ext cx="3" cy="6"/>
                  </a:xfrm>
                  <a:prstGeom prst="line">
                    <a:avLst/>
                  </a:prstGeom>
                  <a:noFill/>
                  <a:ln w="1905">
                    <a:solidFill>
                      <a:srgbClr val="000000"/>
                    </a:solidFill>
                    <a:round/>
                    <a:headEnd/>
                    <a:tailEnd/>
                  </a:ln>
                </p:spPr>
                <p:txBody>
                  <a:bodyPr/>
                  <a:lstStyle/>
                  <a:p>
                    <a:endParaRPr lang="en-US"/>
                  </a:p>
                </p:txBody>
              </p:sp>
              <p:sp>
                <p:nvSpPr>
                  <p:cNvPr id="8091" name="Line 297"/>
                  <p:cNvSpPr>
                    <a:spLocks noChangeShapeType="1"/>
                  </p:cNvSpPr>
                  <p:nvPr/>
                </p:nvSpPr>
                <p:spPr bwMode="auto">
                  <a:xfrm flipH="1" flipV="1">
                    <a:off x="10262" y="9413"/>
                    <a:ext cx="10" cy="13"/>
                  </a:xfrm>
                  <a:prstGeom prst="line">
                    <a:avLst/>
                  </a:prstGeom>
                  <a:noFill/>
                  <a:ln w="1905">
                    <a:solidFill>
                      <a:srgbClr val="000000"/>
                    </a:solidFill>
                    <a:round/>
                    <a:headEnd/>
                    <a:tailEnd/>
                  </a:ln>
                </p:spPr>
                <p:txBody>
                  <a:bodyPr/>
                  <a:lstStyle/>
                  <a:p>
                    <a:endParaRPr lang="en-US"/>
                  </a:p>
                </p:txBody>
              </p:sp>
              <p:sp>
                <p:nvSpPr>
                  <p:cNvPr id="8092" name="Line 298"/>
                  <p:cNvSpPr>
                    <a:spLocks noChangeShapeType="1"/>
                  </p:cNvSpPr>
                  <p:nvPr/>
                </p:nvSpPr>
                <p:spPr bwMode="auto">
                  <a:xfrm flipH="1" flipV="1">
                    <a:off x="10200" y="9369"/>
                    <a:ext cx="15" cy="7"/>
                  </a:xfrm>
                  <a:prstGeom prst="line">
                    <a:avLst/>
                  </a:prstGeom>
                  <a:noFill/>
                  <a:ln w="1905">
                    <a:solidFill>
                      <a:srgbClr val="000000"/>
                    </a:solidFill>
                    <a:round/>
                    <a:headEnd/>
                    <a:tailEnd/>
                  </a:ln>
                </p:spPr>
                <p:txBody>
                  <a:bodyPr/>
                  <a:lstStyle/>
                  <a:p>
                    <a:endParaRPr lang="en-US"/>
                  </a:p>
                </p:txBody>
              </p:sp>
              <p:sp>
                <p:nvSpPr>
                  <p:cNvPr id="8093" name="Line 299"/>
                  <p:cNvSpPr>
                    <a:spLocks noChangeShapeType="1"/>
                  </p:cNvSpPr>
                  <p:nvPr/>
                </p:nvSpPr>
                <p:spPr bwMode="auto">
                  <a:xfrm flipH="1">
                    <a:off x="10140" y="9348"/>
                    <a:ext cx="13" cy="1"/>
                  </a:xfrm>
                  <a:prstGeom prst="line">
                    <a:avLst/>
                  </a:prstGeom>
                  <a:noFill/>
                  <a:ln w="1905">
                    <a:solidFill>
                      <a:srgbClr val="000000"/>
                    </a:solidFill>
                    <a:round/>
                    <a:headEnd/>
                    <a:tailEnd/>
                  </a:ln>
                </p:spPr>
                <p:txBody>
                  <a:bodyPr/>
                  <a:lstStyle/>
                  <a:p>
                    <a:endParaRPr lang="en-US"/>
                  </a:p>
                </p:txBody>
              </p:sp>
              <p:sp>
                <p:nvSpPr>
                  <p:cNvPr id="8094" name="Line 300"/>
                  <p:cNvSpPr>
                    <a:spLocks noChangeShapeType="1"/>
                  </p:cNvSpPr>
                  <p:nvPr/>
                </p:nvSpPr>
                <p:spPr bwMode="auto">
                  <a:xfrm flipH="1">
                    <a:off x="10087" y="9338"/>
                    <a:ext cx="6" cy="3"/>
                  </a:xfrm>
                  <a:prstGeom prst="line">
                    <a:avLst/>
                  </a:prstGeom>
                  <a:noFill/>
                  <a:ln w="1905">
                    <a:solidFill>
                      <a:srgbClr val="000000"/>
                    </a:solidFill>
                    <a:round/>
                    <a:headEnd/>
                    <a:tailEnd/>
                  </a:ln>
                </p:spPr>
                <p:txBody>
                  <a:bodyPr/>
                  <a:lstStyle/>
                  <a:p>
                    <a:endParaRPr lang="en-US"/>
                  </a:p>
                </p:txBody>
              </p:sp>
              <p:sp>
                <p:nvSpPr>
                  <p:cNvPr id="8095" name="Line 301"/>
                  <p:cNvSpPr>
                    <a:spLocks noChangeShapeType="1"/>
                  </p:cNvSpPr>
                  <p:nvPr/>
                </p:nvSpPr>
                <p:spPr bwMode="auto">
                  <a:xfrm flipH="1">
                    <a:off x="10084" y="9338"/>
                    <a:ext cx="3" cy="3"/>
                  </a:xfrm>
                  <a:prstGeom prst="line">
                    <a:avLst/>
                  </a:prstGeom>
                  <a:noFill/>
                  <a:ln w="1905">
                    <a:solidFill>
                      <a:srgbClr val="000000"/>
                    </a:solidFill>
                    <a:round/>
                    <a:headEnd/>
                    <a:tailEnd/>
                  </a:ln>
                </p:spPr>
                <p:txBody>
                  <a:bodyPr/>
                  <a:lstStyle/>
                  <a:p>
                    <a:endParaRPr lang="en-US"/>
                  </a:p>
                </p:txBody>
              </p:sp>
              <p:sp>
                <p:nvSpPr>
                  <p:cNvPr id="8096" name="Line 302"/>
                  <p:cNvSpPr>
                    <a:spLocks noChangeShapeType="1"/>
                  </p:cNvSpPr>
                  <p:nvPr/>
                </p:nvSpPr>
                <p:spPr bwMode="auto">
                  <a:xfrm flipH="1">
                    <a:off x="10021" y="9344"/>
                    <a:ext cx="16" cy="4"/>
                  </a:xfrm>
                  <a:prstGeom prst="line">
                    <a:avLst/>
                  </a:prstGeom>
                  <a:noFill/>
                  <a:ln w="1905">
                    <a:solidFill>
                      <a:srgbClr val="000000"/>
                    </a:solidFill>
                    <a:round/>
                    <a:headEnd/>
                    <a:tailEnd/>
                  </a:ln>
                </p:spPr>
                <p:txBody>
                  <a:bodyPr/>
                  <a:lstStyle/>
                  <a:p>
                    <a:endParaRPr lang="en-US"/>
                  </a:p>
                </p:txBody>
              </p:sp>
              <p:sp>
                <p:nvSpPr>
                  <p:cNvPr id="8097" name="Line 303"/>
                  <p:cNvSpPr>
                    <a:spLocks noChangeShapeType="1"/>
                  </p:cNvSpPr>
                  <p:nvPr/>
                </p:nvSpPr>
                <p:spPr bwMode="auto">
                  <a:xfrm flipH="1">
                    <a:off x="9962" y="9366"/>
                    <a:ext cx="12" cy="7"/>
                  </a:xfrm>
                  <a:prstGeom prst="line">
                    <a:avLst/>
                  </a:prstGeom>
                  <a:noFill/>
                  <a:ln w="1905">
                    <a:solidFill>
                      <a:srgbClr val="000000"/>
                    </a:solidFill>
                    <a:round/>
                    <a:headEnd/>
                    <a:tailEnd/>
                  </a:ln>
                </p:spPr>
                <p:txBody>
                  <a:bodyPr/>
                  <a:lstStyle/>
                  <a:p>
                    <a:endParaRPr lang="en-US"/>
                  </a:p>
                </p:txBody>
              </p:sp>
              <p:sp>
                <p:nvSpPr>
                  <p:cNvPr id="8098" name="Line 304"/>
                  <p:cNvSpPr>
                    <a:spLocks noChangeShapeType="1"/>
                  </p:cNvSpPr>
                  <p:nvPr/>
                </p:nvSpPr>
                <p:spPr bwMode="auto">
                  <a:xfrm flipH="1">
                    <a:off x="9902" y="9410"/>
                    <a:ext cx="13" cy="16"/>
                  </a:xfrm>
                  <a:prstGeom prst="line">
                    <a:avLst/>
                  </a:prstGeom>
                  <a:noFill/>
                  <a:ln w="1905">
                    <a:solidFill>
                      <a:srgbClr val="000000"/>
                    </a:solidFill>
                    <a:round/>
                    <a:headEnd/>
                    <a:tailEnd/>
                  </a:ln>
                </p:spPr>
                <p:txBody>
                  <a:bodyPr/>
                  <a:lstStyle/>
                  <a:p>
                    <a:endParaRPr lang="en-US"/>
                  </a:p>
                </p:txBody>
              </p:sp>
              <p:sp>
                <p:nvSpPr>
                  <p:cNvPr id="8099" name="Line 305"/>
                  <p:cNvSpPr>
                    <a:spLocks noChangeShapeType="1"/>
                  </p:cNvSpPr>
                  <p:nvPr/>
                </p:nvSpPr>
                <p:spPr bwMode="auto">
                  <a:xfrm flipH="1">
                    <a:off x="9871" y="9488"/>
                    <a:ext cx="3" cy="19"/>
                  </a:xfrm>
                  <a:prstGeom prst="line">
                    <a:avLst/>
                  </a:prstGeom>
                  <a:noFill/>
                  <a:ln w="1905">
                    <a:solidFill>
                      <a:srgbClr val="000000"/>
                    </a:solidFill>
                    <a:round/>
                    <a:headEnd/>
                    <a:tailEnd/>
                  </a:ln>
                </p:spPr>
                <p:txBody>
                  <a:bodyPr/>
                  <a:lstStyle/>
                  <a:p>
                    <a:endParaRPr lang="en-US"/>
                  </a:p>
                </p:txBody>
              </p:sp>
              <p:sp>
                <p:nvSpPr>
                  <p:cNvPr id="8100" name="Line 306"/>
                  <p:cNvSpPr>
                    <a:spLocks noChangeShapeType="1"/>
                  </p:cNvSpPr>
                  <p:nvPr/>
                </p:nvSpPr>
                <p:spPr bwMode="auto">
                  <a:xfrm>
                    <a:off x="9884" y="9570"/>
                    <a:ext cx="3" cy="3"/>
                  </a:xfrm>
                  <a:prstGeom prst="line">
                    <a:avLst/>
                  </a:prstGeom>
                  <a:noFill/>
                  <a:ln w="1905">
                    <a:solidFill>
                      <a:srgbClr val="000000"/>
                    </a:solidFill>
                    <a:round/>
                    <a:headEnd/>
                    <a:tailEnd/>
                  </a:ln>
                </p:spPr>
                <p:txBody>
                  <a:bodyPr/>
                  <a:lstStyle/>
                  <a:p>
                    <a:endParaRPr lang="en-US"/>
                  </a:p>
                </p:txBody>
              </p:sp>
              <p:sp>
                <p:nvSpPr>
                  <p:cNvPr id="8101" name="Line 307"/>
                  <p:cNvSpPr>
                    <a:spLocks noChangeShapeType="1"/>
                  </p:cNvSpPr>
                  <p:nvPr/>
                </p:nvSpPr>
                <p:spPr bwMode="auto">
                  <a:xfrm>
                    <a:off x="9884" y="9573"/>
                    <a:ext cx="9" cy="16"/>
                  </a:xfrm>
                  <a:prstGeom prst="line">
                    <a:avLst/>
                  </a:prstGeom>
                  <a:noFill/>
                  <a:ln w="1905">
                    <a:solidFill>
                      <a:srgbClr val="000000"/>
                    </a:solidFill>
                    <a:round/>
                    <a:headEnd/>
                    <a:tailEnd/>
                  </a:ln>
                </p:spPr>
                <p:txBody>
                  <a:bodyPr/>
                  <a:lstStyle/>
                  <a:p>
                    <a:endParaRPr lang="en-US"/>
                  </a:p>
                </p:txBody>
              </p:sp>
              <p:sp>
                <p:nvSpPr>
                  <p:cNvPr id="8102" name="Line 308"/>
                  <p:cNvSpPr>
                    <a:spLocks noChangeShapeType="1"/>
                  </p:cNvSpPr>
                  <p:nvPr/>
                </p:nvSpPr>
                <p:spPr bwMode="auto">
                  <a:xfrm>
                    <a:off x="9940" y="9642"/>
                    <a:ext cx="6" cy="9"/>
                  </a:xfrm>
                  <a:prstGeom prst="line">
                    <a:avLst/>
                  </a:prstGeom>
                  <a:noFill/>
                  <a:ln w="1905">
                    <a:solidFill>
                      <a:srgbClr val="000000"/>
                    </a:solidFill>
                    <a:round/>
                    <a:headEnd/>
                    <a:tailEnd/>
                  </a:ln>
                </p:spPr>
                <p:txBody>
                  <a:bodyPr/>
                  <a:lstStyle/>
                  <a:p>
                    <a:endParaRPr lang="en-US"/>
                  </a:p>
                </p:txBody>
              </p:sp>
              <p:sp>
                <p:nvSpPr>
                  <p:cNvPr id="8103" name="Line 309"/>
                  <p:cNvSpPr>
                    <a:spLocks noChangeShapeType="1"/>
                  </p:cNvSpPr>
                  <p:nvPr/>
                </p:nvSpPr>
                <p:spPr bwMode="auto">
                  <a:xfrm>
                    <a:off x="9946" y="9651"/>
                    <a:ext cx="6" cy="1"/>
                  </a:xfrm>
                  <a:prstGeom prst="line">
                    <a:avLst/>
                  </a:prstGeom>
                  <a:noFill/>
                  <a:ln w="1905">
                    <a:solidFill>
                      <a:srgbClr val="000000"/>
                    </a:solidFill>
                    <a:round/>
                    <a:headEnd/>
                    <a:tailEnd/>
                  </a:ln>
                </p:spPr>
                <p:txBody>
                  <a:bodyPr/>
                  <a:lstStyle/>
                  <a:p>
                    <a:endParaRPr lang="en-US"/>
                  </a:p>
                </p:txBody>
              </p:sp>
              <p:sp>
                <p:nvSpPr>
                  <p:cNvPr id="8104" name="Line 310"/>
                  <p:cNvSpPr>
                    <a:spLocks noChangeShapeType="1"/>
                  </p:cNvSpPr>
                  <p:nvPr/>
                </p:nvSpPr>
                <p:spPr bwMode="auto">
                  <a:xfrm>
                    <a:off x="9999" y="9670"/>
                    <a:ext cx="13" cy="9"/>
                  </a:xfrm>
                  <a:prstGeom prst="line">
                    <a:avLst/>
                  </a:prstGeom>
                  <a:noFill/>
                  <a:ln w="1905">
                    <a:solidFill>
                      <a:srgbClr val="000000"/>
                    </a:solidFill>
                    <a:round/>
                    <a:headEnd/>
                    <a:tailEnd/>
                  </a:ln>
                </p:spPr>
                <p:txBody>
                  <a:bodyPr/>
                  <a:lstStyle/>
                  <a:p>
                    <a:endParaRPr lang="en-US"/>
                  </a:p>
                </p:txBody>
              </p:sp>
              <p:sp>
                <p:nvSpPr>
                  <p:cNvPr id="8105" name="Line 311"/>
                  <p:cNvSpPr>
                    <a:spLocks noChangeShapeType="1"/>
                  </p:cNvSpPr>
                  <p:nvPr/>
                </p:nvSpPr>
                <p:spPr bwMode="auto">
                  <a:xfrm>
                    <a:off x="10059" y="9686"/>
                    <a:ext cx="12" cy="3"/>
                  </a:xfrm>
                  <a:prstGeom prst="line">
                    <a:avLst/>
                  </a:prstGeom>
                  <a:noFill/>
                  <a:ln w="1905">
                    <a:solidFill>
                      <a:srgbClr val="000000"/>
                    </a:solidFill>
                    <a:round/>
                    <a:headEnd/>
                    <a:tailEnd/>
                  </a:ln>
                </p:spPr>
                <p:txBody>
                  <a:bodyPr/>
                  <a:lstStyle/>
                  <a:p>
                    <a:endParaRPr lang="en-US"/>
                  </a:p>
                </p:txBody>
              </p:sp>
              <p:sp>
                <p:nvSpPr>
                  <p:cNvPr id="8106" name="Line 312"/>
                  <p:cNvSpPr>
                    <a:spLocks noChangeShapeType="1"/>
                  </p:cNvSpPr>
                  <p:nvPr/>
                </p:nvSpPr>
                <p:spPr bwMode="auto">
                  <a:xfrm>
                    <a:off x="10118" y="9686"/>
                    <a:ext cx="3" cy="3"/>
                  </a:xfrm>
                  <a:prstGeom prst="line">
                    <a:avLst/>
                  </a:prstGeom>
                  <a:noFill/>
                  <a:ln w="1905">
                    <a:solidFill>
                      <a:srgbClr val="000000"/>
                    </a:solidFill>
                    <a:round/>
                    <a:headEnd/>
                    <a:tailEnd/>
                  </a:ln>
                </p:spPr>
                <p:txBody>
                  <a:bodyPr/>
                  <a:lstStyle/>
                  <a:p>
                    <a:endParaRPr lang="en-US"/>
                  </a:p>
                </p:txBody>
              </p:sp>
              <p:sp>
                <p:nvSpPr>
                  <p:cNvPr id="8107" name="Line 313"/>
                  <p:cNvSpPr>
                    <a:spLocks noChangeShapeType="1"/>
                  </p:cNvSpPr>
                  <p:nvPr/>
                </p:nvSpPr>
                <p:spPr bwMode="auto">
                  <a:xfrm flipV="1">
                    <a:off x="10121" y="9682"/>
                    <a:ext cx="10" cy="4"/>
                  </a:xfrm>
                  <a:prstGeom prst="line">
                    <a:avLst/>
                  </a:prstGeom>
                  <a:noFill/>
                  <a:ln w="1905">
                    <a:solidFill>
                      <a:srgbClr val="000000"/>
                    </a:solidFill>
                    <a:round/>
                    <a:headEnd/>
                    <a:tailEnd/>
                  </a:ln>
                </p:spPr>
                <p:txBody>
                  <a:bodyPr/>
                  <a:lstStyle/>
                  <a:p>
                    <a:endParaRPr lang="en-US"/>
                  </a:p>
                </p:txBody>
              </p:sp>
              <p:sp>
                <p:nvSpPr>
                  <p:cNvPr id="8108" name="Line 314"/>
                  <p:cNvSpPr>
                    <a:spLocks noChangeShapeType="1"/>
                  </p:cNvSpPr>
                  <p:nvPr/>
                </p:nvSpPr>
                <p:spPr bwMode="auto">
                  <a:xfrm flipV="1">
                    <a:off x="10178" y="9664"/>
                    <a:ext cx="12" cy="6"/>
                  </a:xfrm>
                  <a:prstGeom prst="line">
                    <a:avLst/>
                  </a:prstGeom>
                  <a:noFill/>
                  <a:ln w="1905">
                    <a:solidFill>
                      <a:srgbClr val="000000"/>
                    </a:solidFill>
                    <a:round/>
                    <a:headEnd/>
                    <a:tailEnd/>
                  </a:ln>
                </p:spPr>
                <p:txBody>
                  <a:bodyPr/>
                  <a:lstStyle/>
                  <a:p>
                    <a:endParaRPr lang="en-US"/>
                  </a:p>
                </p:txBody>
              </p:sp>
              <p:sp>
                <p:nvSpPr>
                  <p:cNvPr id="8109" name="Line 315"/>
                  <p:cNvSpPr>
                    <a:spLocks noChangeShapeType="1"/>
                  </p:cNvSpPr>
                  <p:nvPr/>
                </p:nvSpPr>
                <p:spPr bwMode="auto">
                  <a:xfrm flipV="1">
                    <a:off x="10237" y="9629"/>
                    <a:ext cx="13" cy="10"/>
                  </a:xfrm>
                  <a:prstGeom prst="line">
                    <a:avLst/>
                  </a:prstGeom>
                  <a:noFill/>
                  <a:ln w="1905">
                    <a:solidFill>
                      <a:srgbClr val="000000"/>
                    </a:solidFill>
                    <a:round/>
                    <a:headEnd/>
                    <a:tailEnd/>
                  </a:ln>
                </p:spPr>
                <p:txBody>
                  <a:bodyPr/>
                  <a:lstStyle/>
                  <a:p>
                    <a:endParaRPr lang="en-US"/>
                  </a:p>
                </p:txBody>
              </p:sp>
              <p:sp>
                <p:nvSpPr>
                  <p:cNvPr id="8110" name="Line 316"/>
                  <p:cNvSpPr>
                    <a:spLocks noChangeShapeType="1"/>
                  </p:cNvSpPr>
                  <p:nvPr/>
                </p:nvSpPr>
                <p:spPr bwMode="auto">
                  <a:xfrm flipV="1">
                    <a:off x="10290" y="9545"/>
                    <a:ext cx="7" cy="19"/>
                  </a:xfrm>
                  <a:prstGeom prst="line">
                    <a:avLst/>
                  </a:prstGeom>
                  <a:noFill/>
                  <a:ln w="1905">
                    <a:solidFill>
                      <a:srgbClr val="000000"/>
                    </a:solidFill>
                    <a:round/>
                    <a:headEnd/>
                    <a:tailEnd/>
                  </a:ln>
                </p:spPr>
                <p:txBody>
                  <a:bodyPr/>
                  <a:lstStyle/>
                  <a:p>
                    <a:endParaRPr lang="en-US"/>
                  </a:p>
                </p:txBody>
              </p:sp>
            </p:grpSp>
          </p:grpSp>
          <p:grpSp>
            <p:nvGrpSpPr>
              <p:cNvPr id="8056" name="Group 317"/>
              <p:cNvGrpSpPr>
                <a:grpSpLocks/>
              </p:cNvGrpSpPr>
              <p:nvPr/>
            </p:nvGrpSpPr>
            <p:grpSpPr bwMode="auto">
              <a:xfrm>
                <a:off x="9902" y="9441"/>
                <a:ext cx="348" cy="955"/>
                <a:chOff x="9902" y="9441"/>
                <a:chExt cx="348" cy="955"/>
              </a:xfrm>
            </p:grpSpPr>
            <p:grpSp>
              <p:nvGrpSpPr>
                <p:cNvPr id="8057" name="Group 318"/>
                <p:cNvGrpSpPr>
                  <a:grpSpLocks/>
                </p:cNvGrpSpPr>
                <p:nvPr/>
              </p:nvGrpSpPr>
              <p:grpSpPr bwMode="auto">
                <a:xfrm>
                  <a:off x="9924" y="9751"/>
                  <a:ext cx="326" cy="645"/>
                  <a:chOff x="9924" y="9751"/>
                  <a:chExt cx="326" cy="645"/>
                </a:xfrm>
              </p:grpSpPr>
              <p:grpSp>
                <p:nvGrpSpPr>
                  <p:cNvPr id="8071" name="Group 319"/>
                  <p:cNvGrpSpPr>
                    <a:grpSpLocks/>
                  </p:cNvGrpSpPr>
                  <p:nvPr/>
                </p:nvGrpSpPr>
                <p:grpSpPr bwMode="auto">
                  <a:xfrm>
                    <a:off x="9924" y="9776"/>
                    <a:ext cx="216" cy="614"/>
                    <a:chOff x="9924" y="9776"/>
                    <a:chExt cx="216" cy="614"/>
                  </a:xfrm>
                </p:grpSpPr>
                <p:sp>
                  <p:nvSpPr>
                    <p:cNvPr id="8079" name="Line 320"/>
                    <p:cNvSpPr>
                      <a:spLocks noChangeShapeType="1"/>
                    </p:cNvSpPr>
                    <p:nvPr/>
                  </p:nvSpPr>
                  <p:spPr bwMode="auto">
                    <a:xfrm>
                      <a:off x="10006" y="9776"/>
                      <a:ext cx="84" cy="4"/>
                    </a:xfrm>
                    <a:prstGeom prst="line">
                      <a:avLst/>
                    </a:prstGeom>
                    <a:noFill/>
                    <a:ln w="10160">
                      <a:solidFill>
                        <a:srgbClr val="000000"/>
                      </a:solidFill>
                      <a:round/>
                      <a:headEnd/>
                      <a:tailEnd/>
                    </a:ln>
                  </p:spPr>
                  <p:txBody>
                    <a:bodyPr/>
                    <a:lstStyle/>
                    <a:p>
                      <a:endParaRPr lang="en-US"/>
                    </a:p>
                  </p:txBody>
                </p:sp>
                <p:sp>
                  <p:nvSpPr>
                    <p:cNvPr id="8080" name="Line 321"/>
                    <p:cNvSpPr>
                      <a:spLocks noChangeShapeType="1"/>
                    </p:cNvSpPr>
                    <p:nvPr/>
                  </p:nvSpPr>
                  <p:spPr bwMode="auto">
                    <a:xfrm flipV="1">
                      <a:off x="9984" y="9783"/>
                      <a:ext cx="91" cy="122"/>
                    </a:xfrm>
                    <a:prstGeom prst="line">
                      <a:avLst/>
                    </a:prstGeom>
                    <a:noFill/>
                    <a:ln w="10160">
                      <a:solidFill>
                        <a:srgbClr val="000000"/>
                      </a:solidFill>
                      <a:round/>
                      <a:headEnd/>
                      <a:tailEnd/>
                    </a:ln>
                  </p:spPr>
                  <p:txBody>
                    <a:bodyPr/>
                    <a:lstStyle/>
                    <a:p>
                      <a:endParaRPr lang="en-US"/>
                    </a:p>
                  </p:txBody>
                </p:sp>
                <p:sp>
                  <p:nvSpPr>
                    <p:cNvPr id="8081" name="Line 322"/>
                    <p:cNvSpPr>
                      <a:spLocks noChangeShapeType="1"/>
                    </p:cNvSpPr>
                    <p:nvPr/>
                  </p:nvSpPr>
                  <p:spPr bwMode="auto">
                    <a:xfrm>
                      <a:off x="9981" y="9908"/>
                      <a:ext cx="134" cy="285"/>
                    </a:xfrm>
                    <a:prstGeom prst="line">
                      <a:avLst/>
                    </a:prstGeom>
                    <a:noFill/>
                    <a:ln w="10160">
                      <a:solidFill>
                        <a:srgbClr val="000000"/>
                      </a:solidFill>
                      <a:round/>
                      <a:headEnd/>
                      <a:tailEnd/>
                    </a:ln>
                  </p:spPr>
                  <p:txBody>
                    <a:bodyPr/>
                    <a:lstStyle/>
                    <a:p>
                      <a:endParaRPr lang="en-US"/>
                    </a:p>
                  </p:txBody>
                </p:sp>
                <p:sp>
                  <p:nvSpPr>
                    <p:cNvPr id="8082" name="Line 323"/>
                    <p:cNvSpPr>
                      <a:spLocks noChangeShapeType="1"/>
                    </p:cNvSpPr>
                    <p:nvPr/>
                  </p:nvSpPr>
                  <p:spPr bwMode="auto">
                    <a:xfrm flipV="1">
                      <a:off x="9924" y="10168"/>
                      <a:ext cx="182" cy="200"/>
                    </a:xfrm>
                    <a:prstGeom prst="line">
                      <a:avLst/>
                    </a:prstGeom>
                    <a:noFill/>
                    <a:ln w="10160">
                      <a:solidFill>
                        <a:srgbClr val="000000"/>
                      </a:solidFill>
                      <a:round/>
                      <a:headEnd/>
                      <a:tailEnd/>
                    </a:ln>
                  </p:spPr>
                  <p:txBody>
                    <a:bodyPr/>
                    <a:lstStyle/>
                    <a:p>
                      <a:endParaRPr lang="en-US"/>
                    </a:p>
                  </p:txBody>
                </p:sp>
                <p:sp>
                  <p:nvSpPr>
                    <p:cNvPr id="8083" name="Line 324"/>
                    <p:cNvSpPr>
                      <a:spLocks noChangeShapeType="1"/>
                    </p:cNvSpPr>
                    <p:nvPr/>
                  </p:nvSpPr>
                  <p:spPr bwMode="auto">
                    <a:xfrm>
                      <a:off x="9949" y="10171"/>
                      <a:ext cx="191" cy="219"/>
                    </a:xfrm>
                    <a:prstGeom prst="line">
                      <a:avLst/>
                    </a:prstGeom>
                    <a:noFill/>
                    <a:ln w="10160">
                      <a:solidFill>
                        <a:srgbClr val="000000"/>
                      </a:solidFill>
                      <a:round/>
                      <a:headEnd/>
                      <a:tailEnd/>
                    </a:ln>
                  </p:spPr>
                  <p:txBody>
                    <a:bodyPr/>
                    <a:lstStyle/>
                    <a:p>
                      <a:endParaRPr lang="en-US"/>
                    </a:p>
                  </p:txBody>
                </p:sp>
                <p:sp>
                  <p:nvSpPr>
                    <p:cNvPr id="8084" name="Line 325"/>
                    <p:cNvSpPr>
                      <a:spLocks noChangeShapeType="1"/>
                    </p:cNvSpPr>
                    <p:nvPr/>
                  </p:nvSpPr>
                  <p:spPr bwMode="auto">
                    <a:xfrm flipV="1">
                      <a:off x="9946" y="9908"/>
                      <a:ext cx="141" cy="257"/>
                    </a:xfrm>
                    <a:prstGeom prst="line">
                      <a:avLst/>
                    </a:prstGeom>
                    <a:noFill/>
                    <a:ln w="10160">
                      <a:solidFill>
                        <a:srgbClr val="000000"/>
                      </a:solidFill>
                      <a:round/>
                      <a:headEnd/>
                      <a:tailEnd/>
                    </a:ln>
                  </p:spPr>
                  <p:txBody>
                    <a:bodyPr/>
                    <a:lstStyle/>
                    <a:p>
                      <a:endParaRPr lang="en-US"/>
                    </a:p>
                  </p:txBody>
                </p:sp>
                <p:sp>
                  <p:nvSpPr>
                    <p:cNvPr id="8085" name="Line 326"/>
                    <p:cNvSpPr>
                      <a:spLocks noChangeShapeType="1"/>
                    </p:cNvSpPr>
                    <p:nvPr/>
                  </p:nvSpPr>
                  <p:spPr bwMode="auto">
                    <a:xfrm>
                      <a:off x="10006" y="9776"/>
                      <a:ext cx="94" cy="157"/>
                    </a:xfrm>
                    <a:prstGeom prst="line">
                      <a:avLst/>
                    </a:prstGeom>
                    <a:noFill/>
                    <a:ln w="10160">
                      <a:solidFill>
                        <a:srgbClr val="000000"/>
                      </a:solidFill>
                      <a:round/>
                      <a:headEnd/>
                      <a:tailEnd/>
                    </a:ln>
                  </p:spPr>
                  <p:txBody>
                    <a:bodyPr/>
                    <a:lstStyle/>
                    <a:p>
                      <a:endParaRPr lang="en-US"/>
                    </a:p>
                  </p:txBody>
                </p:sp>
              </p:grpSp>
              <p:sp>
                <p:nvSpPr>
                  <p:cNvPr id="8072" name="Line 327"/>
                  <p:cNvSpPr>
                    <a:spLocks noChangeShapeType="1"/>
                  </p:cNvSpPr>
                  <p:nvPr/>
                </p:nvSpPr>
                <p:spPr bwMode="auto">
                  <a:xfrm flipV="1">
                    <a:off x="10115" y="10130"/>
                    <a:ext cx="78" cy="266"/>
                  </a:xfrm>
                  <a:prstGeom prst="line">
                    <a:avLst/>
                  </a:prstGeom>
                  <a:noFill/>
                  <a:ln w="10160">
                    <a:solidFill>
                      <a:srgbClr val="000000"/>
                    </a:solidFill>
                    <a:round/>
                    <a:headEnd/>
                    <a:tailEnd/>
                  </a:ln>
                </p:spPr>
                <p:txBody>
                  <a:bodyPr/>
                  <a:lstStyle/>
                  <a:p>
                    <a:endParaRPr lang="en-US"/>
                  </a:p>
                </p:txBody>
              </p:sp>
              <p:sp>
                <p:nvSpPr>
                  <p:cNvPr id="8073" name="Line 328"/>
                  <p:cNvSpPr>
                    <a:spLocks noChangeShapeType="1"/>
                  </p:cNvSpPr>
                  <p:nvPr/>
                </p:nvSpPr>
                <p:spPr bwMode="auto">
                  <a:xfrm>
                    <a:off x="10090" y="9914"/>
                    <a:ext cx="116" cy="241"/>
                  </a:xfrm>
                  <a:prstGeom prst="line">
                    <a:avLst/>
                  </a:prstGeom>
                  <a:noFill/>
                  <a:ln w="10160">
                    <a:solidFill>
                      <a:srgbClr val="000000"/>
                    </a:solidFill>
                    <a:round/>
                    <a:headEnd/>
                    <a:tailEnd/>
                  </a:ln>
                </p:spPr>
                <p:txBody>
                  <a:bodyPr/>
                  <a:lstStyle/>
                  <a:p>
                    <a:endParaRPr lang="en-US"/>
                  </a:p>
                </p:txBody>
              </p:sp>
              <p:sp>
                <p:nvSpPr>
                  <p:cNvPr id="8074" name="Line 329"/>
                  <p:cNvSpPr>
                    <a:spLocks noChangeShapeType="1"/>
                  </p:cNvSpPr>
                  <p:nvPr/>
                </p:nvSpPr>
                <p:spPr bwMode="auto">
                  <a:xfrm flipV="1">
                    <a:off x="10087" y="9761"/>
                    <a:ext cx="34" cy="172"/>
                  </a:xfrm>
                  <a:prstGeom prst="line">
                    <a:avLst/>
                  </a:prstGeom>
                  <a:noFill/>
                  <a:ln w="10160">
                    <a:solidFill>
                      <a:srgbClr val="000000"/>
                    </a:solidFill>
                    <a:round/>
                    <a:headEnd/>
                    <a:tailEnd/>
                  </a:ln>
                </p:spPr>
                <p:txBody>
                  <a:bodyPr/>
                  <a:lstStyle/>
                  <a:p>
                    <a:endParaRPr lang="en-US"/>
                  </a:p>
                </p:txBody>
              </p:sp>
              <p:sp>
                <p:nvSpPr>
                  <p:cNvPr id="8075" name="Line 330"/>
                  <p:cNvSpPr>
                    <a:spLocks noChangeShapeType="1"/>
                  </p:cNvSpPr>
                  <p:nvPr/>
                </p:nvSpPr>
                <p:spPr bwMode="auto">
                  <a:xfrm flipV="1">
                    <a:off x="10081" y="9751"/>
                    <a:ext cx="56" cy="29"/>
                  </a:xfrm>
                  <a:prstGeom prst="line">
                    <a:avLst/>
                  </a:prstGeom>
                  <a:noFill/>
                  <a:ln w="10160">
                    <a:solidFill>
                      <a:srgbClr val="000000"/>
                    </a:solidFill>
                    <a:round/>
                    <a:headEnd/>
                    <a:tailEnd/>
                  </a:ln>
                </p:spPr>
                <p:txBody>
                  <a:bodyPr/>
                  <a:lstStyle/>
                  <a:p>
                    <a:endParaRPr lang="en-US"/>
                  </a:p>
                </p:txBody>
              </p:sp>
              <p:sp>
                <p:nvSpPr>
                  <p:cNvPr id="8076" name="Line 331"/>
                  <p:cNvSpPr>
                    <a:spLocks noChangeShapeType="1"/>
                  </p:cNvSpPr>
                  <p:nvPr/>
                </p:nvSpPr>
                <p:spPr bwMode="auto">
                  <a:xfrm>
                    <a:off x="10081" y="9776"/>
                    <a:ext cx="75" cy="132"/>
                  </a:xfrm>
                  <a:prstGeom prst="line">
                    <a:avLst/>
                  </a:prstGeom>
                  <a:noFill/>
                  <a:ln w="10160">
                    <a:solidFill>
                      <a:srgbClr val="000000"/>
                    </a:solidFill>
                    <a:round/>
                    <a:headEnd/>
                    <a:tailEnd/>
                  </a:ln>
                </p:spPr>
                <p:txBody>
                  <a:bodyPr/>
                  <a:lstStyle/>
                  <a:p>
                    <a:endParaRPr lang="en-US"/>
                  </a:p>
                </p:txBody>
              </p:sp>
              <p:sp>
                <p:nvSpPr>
                  <p:cNvPr id="8077" name="Line 332"/>
                  <p:cNvSpPr>
                    <a:spLocks noChangeShapeType="1"/>
                  </p:cNvSpPr>
                  <p:nvPr/>
                </p:nvSpPr>
                <p:spPr bwMode="auto">
                  <a:xfrm flipV="1">
                    <a:off x="10106" y="9889"/>
                    <a:ext cx="31" cy="304"/>
                  </a:xfrm>
                  <a:prstGeom prst="line">
                    <a:avLst/>
                  </a:prstGeom>
                  <a:noFill/>
                  <a:ln w="10160">
                    <a:solidFill>
                      <a:srgbClr val="000000"/>
                    </a:solidFill>
                    <a:round/>
                    <a:headEnd/>
                    <a:tailEnd/>
                  </a:ln>
                </p:spPr>
                <p:txBody>
                  <a:bodyPr/>
                  <a:lstStyle/>
                  <a:p>
                    <a:endParaRPr lang="en-US"/>
                  </a:p>
                </p:txBody>
              </p:sp>
              <p:sp>
                <p:nvSpPr>
                  <p:cNvPr id="8078" name="Line 333"/>
                  <p:cNvSpPr>
                    <a:spLocks noChangeShapeType="1"/>
                  </p:cNvSpPr>
                  <p:nvPr/>
                </p:nvSpPr>
                <p:spPr bwMode="auto">
                  <a:xfrm>
                    <a:off x="10109" y="10171"/>
                    <a:ext cx="141" cy="147"/>
                  </a:xfrm>
                  <a:prstGeom prst="line">
                    <a:avLst/>
                  </a:prstGeom>
                  <a:noFill/>
                  <a:ln w="10160">
                    <a:solidFill>
                      <a:srgbClr val="000000"/>
                    </a:solidFill>
                    <a:round/>
                    <a:headEnd/>
                    <a:tailEnd/>
                  </a:ln>
                </p:spPr>
                <p:txBody>
                  <a:bodyPr/>
                  <a:lstStyle/>
                  <a:p>
                    <a:endParaRPr lang="en-US"/>
                  </a:p>
                </p:txBody>
              </p:sp>
            </p:grpSp>
            <p:grpSp>
              <p:nvGrpSpPr>
                <p:cNvPr id="8058" name="Group 334"/>
                <p:cNvGrpSpPr>
                  <a:grpSpLocks/>
                </p:cNvGrpSpPr>
                <p:nvPr/>
              </p:nvGrpSpPr>
              <p:grpSpPr bwMode="auto">
                <a:xfrm>
                  <a:off x="9902" y="9463"/>
                  <a:ext cx="345" cy="933"/>
                  <a:chOff x="9902" y="9463"/>
                  <a:chExt cx="345" cy="933"/>
                </a:xfrm>
              </p:grpSpPr>
              <p:sp>
                <p:nvSpPr>
                  <p:cNvPr id="8066" name="Freeform 335"/>
                  <p:cNvSpPr>
                    <a:spLocks/>
                  </p:cNvSpPr>
                  <p:nvPr/>
                </p:nvSpPr>
                <p:spPr bwMode="auto">
                  <a:xfrm>
                    <a:off x="9902" y="9463"/>
                    <a:ext cx="154" cy="924"/>
                  </a:xfrm>
                  <a:custGeom>
                    <a:avLst/>
                    <a:gdLst>
                      <a:gd name="T0" fmla="*/ 0 w 154"/>
                      <a:gd name="T1" fmla="*/ 921 h 924"/>
                      <a:gd name="T2" fmla="*/ 32 w 154"/>
                      <a:gd name="T3" fmla="*/ 924 h 924"/>
                      <a:gd name="T4" fmla="*/ 154 w 154"/>
                      <a:gd name="T5" fmla="*/ 4 h 924"/>
                      <a:gd name="T6" fmla="*/ 122 w 154"/>
                      <a:gd name="T7" fmla="*/ 0 h 924"/>
                      <a:gd name="T8" fmla="*/ 0 w 154"/>
                      <a:gd name="T9" fmla="*/ 921 h 924"/>
                      <a:gd name="T10" fmla="*/ 0 60000 65536"/>
                      <a:gd name="T11" fmla="*/ 0 60000 65536"/>
                      <a:gd name="T12" fmla="*/ 0 60000 65536"/>
                      <a:gd name="T13" fmla="*/ 0 60000 65536"/>
                      <a:gd name="T14" fmla="*/ 0 60000 65536"/>
                      <a:gd name="T15" fmla="*/ 0 w 154"/>
                      <a:gd name="T16" fmla="*/ 0 h 924"/>
                      <a:gd name="T17" fmla="*/ 154 w 154"/>
                      <a:gd name="T18" fmla="*/ 924 h 924"/>
                    </a:gdLst>
                    <a:ahLst/>
                    <a:cxnLst>
                      <a:cxn ang="T10">
                        <a:pos x="T0" y="T1"/>
                      </a:cxn>
                      <a:cxn ang="T11">
                        <a:pos x="T2" y="T3"/>
                      </a:cxn>
                      <a:cxn ang="T12">
                        <a:pos x="T4" y="T5"/>
                      </a:cxn>
                      <a:cxn ang="T13">
                        <a:pos x="T6" y="T7"/>
                      </a:cxn>
                      <a:cxn ang="T14">
                        <a:pos x="T8" y="T9"/>
                      </a:cxn>
                    </a:cxnLst>
                    <a:rect l="T15" t="T16" r="T17" b="T18"/>
                    <a:pathLst>
                      <a:path w="154" h="924">
                        <a:moveTo>
                          <a:pt x="0" y="921"/>
                        </a:moveTo>
                        <a:lnTo>
                          <a:pt x="32" y="924"/>
                        </a:lnTo>
                        <a:lnTo>
                          <a:pt x="154" y="4"/>
                        </a:lnTo>
                        <a:lnTo>
                          <a:pt x="122" y="0"/>
                        </a:lnTo>
                        <a:lnTo>
                          <a:pt x="0" y="921"/>
                        </a:lnTo>
                        <a:close/>
                      </a:path>
                    </a:pathLst>
                  </a:custGeom>
                  <a:solidFill>
                    <a:srgbClr val="000000"/>
                  </a:solidFill>
                  <a:ln w="9525">
                    <a:noFill/>
                    <a:round/>
                    <a:headEnd/>
                    <a:tailEnd/>
                  </a:ln>
                </p:spPr>
                <p:txBody>
                  <a:bodyPr/>
                  <a:lstStyle/>
                  <a:p>
                    <a:endParaRPr lang="en-US"/>
                  </a:p>
                </p:txBody>
              </p:sp>
              <p:sp>
                <p:nvSpPr>
                  <p:cNvPr id="8067" name="Freeform 336"/>
                  <p:cNvSpPr>
                    <a:spLocks/>
                  </p:cNvSpPr>
                  <p:nvPr/>
                </p:nvSpPr>
                <p:spPr bwMode="auto">
                  <a:xfrm>
                    <a:off x="10031" y="9492"/>
                    <a:ext cx="109" cy="904"/>
                  </a:xfrm>
                  <a:custGeom>
                    <a:avLst/>
                    <a:gdLst>
                      <a:gd name="T0" fmla="*/ 34 w 109"/>
                      <a:gd name="T1" fmla="*/ 0 h 904"/>
                      <a:gd name="T2" fmla="*/ 0 w 109"/>
                      <a:gd name="T3" fmla="*/ 3 h 904"/>
                      <a:gd name="T4" fmla="*/ 75 w 109"/>
                      <a:gd name="T5" fmla="*/ 904 h 904"/>
                      <a:gd name="T6" fmla="*/ 109 w 109"/>
                      <a:gd name="T7" fmla="*/ 901 h 904"/>
                      <a:gd name="T8" fmla="*/ 34 w 109"/>
                      <a:gd name="T9" fmla="*/ 0 h 904"/>
                      <a:gd name="T10" fmla="*/ 0 60000 65536"/>
                      <a:gd name="T11" fmla="*/ 0 60000 65536"/>
                      <a:gd name="T12" fmla="*/ 0 60000 65536"/>
                      <a:gd name="T13" fmla="*/ 0 60000 65536"/>
                      <a:gd name="T14" fmla="*/ 0 60000 65536"/>
                      <a:gd name="T15" fmla="*/ 0 w 109"/>
                      <a:gd name="T16" fmla="*/ 0 h 904"/>
                      <a:gd name="T17" fmla="*/ 109 w 109"/>
                      <a:gd name="T18" fmla="*/ 904 h 904"/>
                    </a:gdLst>
                    <a:ahLst/>
                    <a:cxnLst>
                      <a:cxn ang="T10">
                        <a:pos x="T0" y="T1"/>
                      </a:cxn>
                      <a:cxn ang="T11">
                        <a:pos x="T2" y="T3"/>
                      </a:cxn>
                      <a:cxn ang="T12">
                        <a:pos x="T4" y="T5"/>
                      </a:cxn>
                      <a:cxn ang="T13">
                        <a:pos x="T6" y="T7"/>
                      </a:cxn>
                      <a:cxn ang="T14">
                        <a:pos x="T8" y="T9"/>
                      </a:cxn>
                    </a:cxnLst>
                    <a:rect l="T15" t="T16" r="T17" b="T18"/>
                    <a:pathLst>
                      <a:path w="109" h="904">
                        <a:moveTo>
                          <a:pt x="34" y="0"/>
                        </a:moveTo>
                        <a:lnTo>
                          <a:pt x="0" y="3"/>
                        </a:lnTo>
                        <a:lnTo>
                          <a:pt x="75" y="904"/>
                        </a:lnTo>
                        <a:lnTo>
                          <a:pt x="109" y="901"/>
                        </a:lnTo>
                        <a:lnTo>
                          <a:pt x="34" y="0"/>
                        </a:lnTo>
                        <a:close/>
                      </a:path>
                    </a:pathLst>
                  </a:custGeom>
                  <a:solidFill>
                    <a:srgbClr val="000000"/>
                  </a:solidFill>
                  <a:ln w="9525">
                    <a:noFill/>
                    <a:round/>
                    <a:headEnd/>
                    <a:tailEnd/>
                  </a:ln>
                </p:spPr>
                <p:txBody>
                  <a:bodyPr/>
                  <a:lstStyle/>
                  <a:p>
                    <a:endParaRPr lang="en-US"/>
                  </a:p>
                </p:txBody>
              </p:sp>
              <p:sp>
                <p:nvSpPr>
                  <p:cNvPr id="8068" name="Freeform 337"/>
                  <p:cNvSpPr>
                    <a:spLocks/>
                  </p:cNvSpPr>
                  <p:nvPr/>
                </p:nvSpPr>
                <p:spPr bwMode="auto">
                  <a:xfrm>
                    <a:off x="10112" y="10280"/>
                    <a:ext cx="125" cy="100"/>
                  </a:xfrm>
                  <a:custGeom>
                    <a:avLst/>
                    <a:gdLst>
                      <a:gd name="T0" fmla="*/ 0 w 125"/>
                      <a:gd name="T1" fmla="*/ 72 h 100"/>
                      <a:gd name="T2" fmla="*/ 19 w 125"/>
                      <a:gd name="T3" fmla="*/ 100 h 100"/>
                      <a:gd name="T4" fmla="*/ 125 w 125"/>
                      <a:gd name="T5" fmla="*/ 28 h 100"/>
                      <a:gd name="T6" fmla="*/ 107 w 125"/>
                      <a:gd name="T7" fmla="*/ 0 h 100"/>
                      <a:gd name="T8" fmla="*/ 0 w 125"/>
                      <a:gd name="T9" fmla="*/ 72 h 100"/>
                      <a:gd name="T10" fmla="*/ 0 60000 65536"/>
                      <a:gd name="T11" fmla="*/ 0 60000 65536"/>
                      <a:gd name="T12" fmla="*/ 0 60000 65536"/>
                      <a:gd name="T13" fmla="*/ 0 60000 65536"/>
                      <a:gd name="T14" fmla="*/ 0 60000 65536"/>
                      <a:gd name="T15" fmla="*/ 0 w 125"/>
                      <a:gd name="T16" fmla="*/ 0 h 100"/>
                      <a:gd name="T17" fmla="*/ 125 w 125"/>
                      <a:gd name="T18" fmla="*/ 100 h 100"/>
                    </a:gdLst>
                    <a:ahLst/>
                    <a:cxnLst>
                      <a:cxn ang="T10">
                        <a:pos x="T0" y="T1"/>
                      </a:cxn>
                      <a:cxn ang="T11">
                        <a:pos x="T2" y="T3"/>
                      </a:cxn>
                      <a:cxn ang="T12">
                        <a:pos x="T4" y="T5"/>
                      </a:cxn>
                      <a:cxn ang="T13">
                        <a:pos x="T6" y="T7"/>
                      </a:cxn>
                      <a:cxn ang="T14">
                        <a:pos x="T8" y="T9"/>
                      </a:cxn>
                    </a:cxnLst>
                    <a:rect l="T15" t="T16" r="T17" b="T18"/>
                    <a:pathLst>
                      <a:path w="125" h="100">
                        <a:moveTo>
                          <a:pt x="0" y="72"/>
                        </a:moveTo>
                        <a:lnTo>
                          <a:pt x="19" y="100"/>
                        </a:lnTo>
                        <a:lnTo>
                          <a:pt x="125" y="28"/>
                        </a:lnTo>
                        <a:lnTo>
                          <a:pt x="107" y="0"/>
                        </a:lnTo>
                        <a:lnTo>
                          <a:pt x="0" y="72"/>
                        </a:lnTo>
                        <a:close/>
                      </a:path>
                    </a:pathLst>
                  </a:custGeom>
                  <a:solidFill>
                    <a:srgbClr val="000000"/>
                  </a:solidFill>
                  <a:ln w="9525">
                    <a:noFill/>
                    <a:round/>
                    <a:headEnd/>
                    <a:tailEnd/>
                  </a:ln>
                </p:spPr>
                <p:txBody>
                  <a:bodyPr/>
                  <a:lstStyle/>
                  <a:p>
                    <a:endParaRPr lang="en-US"/>
                  </a:p>
                </p:txBody>
              </p:sp>
              <p:sp>
                <p:nvSpPr>
                  <p:cNvPr id="8069" name="Freeform 338"/>
                  <p:cNvSpPr>
                    <a:spLocks/>
                  </p:cNvSpPr>
                  <p:nvPr/>
                </p:nvSpPr>
                <p:spPr bwMode="auto">
                  <a:xfrm>
                    <a:off x="10046" y="9479"/>
                    <a:ext cx="201" cy="845"/>
                  </a:xfrm>
                  <a:custGeom>
                    <a:avLst/>
                    <a:gdLst>
                      <a:gd name="T0" fmla="*/ 32 w 201"/>
                      <a:gd name="T1" fmla="*/ 0 h 845"/>
                      <a:gd name="T2" fmla="*/ 0 w 201"/>
                      <a:gd name="T3" fmla="*/ 6 h 845"/>
                      <a:gd name="T4" fmla="*/ 169 w 201"/>
                      <a:gd name="T5" fmla="*/ 845 h 845"/>
                      <a:gd name="T6" fmla="*/ 201 w 201"/>
                      <a:gd name="T7" fmla="*/ 839 h 845"/>
                      <a:gd name="T8" fmla="*/ 32 w 201"/>
                      <a:gd name="T9" fmla="*/ 0 h 845"/>
                      <a:gd name="T10" fmla="*/ 0 60000 65536"/>
                      <a:gd name="T11" fmla="*/ 0 60000 65536"/>
                      <a:gd name="T12" fmla="*/ 0 60000 65536"/>
                      <a:gd name="T13" fmla="*/ 0 60000 65536"/>
                      <a:gd name="T14" fmla="*/ 0 60000 65536"/>
                      <a:gd name="T15" fmla="*/ 0 w 201"/>
                      <a:gd name="T16" fmla="*/ 0 h 845"/>
                      <a:gd name="T17" fmla="*/ 201 w 201"/>
                      <a:gd name="T18" fmla="*/ 845 h 845"/>
                    </a:gdLst>
                    <a:ahLst/>
                    <a:cxnLst>
                      <a:cxn ang="T10">
                        <a:pos x="T0" y="T1"/>
                      </a:cxn>
                      <a:cxn ang="T11">
                        <a:pos x="T2" y="T3"/>
                      </a:cxn>
                      <a:cxn ang="T12">
                        <a:pos x="T4" y="T5"/>
                      </a:cxn>
                      <a:cxn ang="T13">
                        <a:pos x="T6" y="T7"/>
                      </a:cxn>
                      <a:cxn ang="T14">
                        <a:pos x="T8" y="T9"/>
                      </a:cxn>
                    </a:cxnLst>
                    <a:rect l="T15" t="T16" r="T17" b="T18"/>
                    <a:pathLst>
                      <a:path w="201" h="845">
                        <a:moveTo>
                          <a:pt x="32" y="0"/>
                        </a:moveTo>
                        <a:lnTo>
                          <a:pt x="0" y="6"/>
                        </a:lnTo>
                        <a:lnTo>
                          <a:pt x="169" y="845"/>
                        </a:lnTo>
                        <a:lnTo>
                          <a:pt x="201" y="839"/>
                        </a:lnTo>
                        <a:lnTo>
                          <a:pt x="32" y="0"/>
                        </a:lnTo>
                        <a:close/>
                      </a:path>
                    </a:pathLst>
                  </a:custGeom>
                  <a:solidFill>
                    <a:srgbClr val="000000"/>
                  </a:solidFill>
                  <a:ln w="9525">
                    <a:noFill/>
                    <a:round/>
                    <a:headEnd/>
                    <a:tailEnd/>
                  </a:ln>
                </p:spPr>
                <p:txBody>
                  <a:bodyPr/>
                  <a:lstStyle/>
                  <a:p>
                    <a:endParaRPr lang="en-US"/>
                  </a:p>
                </p:txBody>
              </p:sp>
              <p:sp>
                <p:nvSpPr>
                  <p:cNvPr id="8070" name="Freeform 339"/>
                  <p:cNvSpPr>
                    <a:spLocks/>
                  </p:cNvSpPr>
                  <p:nvPr/>
                </p:nvSpPr>
                <p:spPr bwMode="auto">
                  <a:xfrm>
                    <a:off x="9924" y="10349"/>
                    <a:ext cx="216" cy="38"/>
                  </a:xfrm>
                  <a:custGeom>
                    <a:avLst/>
                    <a:gdLst>
                      <a:gd name="T0" fmla="*/ 0 w 216"/>
                      <a:gd name="T1" fmla="*/ 0 h 38"/>
                      <a:gd name="T2" fmla="*/ 0 w 216"/>
                      <a:gd name="T3" fmla="*/ 35 h 38"/>
                      <a:gd name="T4" fmla="*/ 216 w 216"/>
                      <a:gd name="T5" fmla="*/ 38 h 38"/>
                      <a:gd name="T6" fmla="*/ 216 w 216"/>
                      <a:gd name="T7" fmla="*/ 3 h 38"/>
                      <a:gd name="T8" fmla="*/ 0 w 216"/>
                      <a:gd name="T9" fmla="*/ 0 h 38"/>
                      <a:gd name="T10" fmla="*/ 0 60000 65536"/>
                      <a:gd name="T11" fmla="*/ 0 60000 65536"/>
                      <a:gd name="T12" fmla="*/ 0 60000 65536"/>
                      <a:gd name="T13" fmla="*/ 0 60000 65536"/>
                      <a:gd name="T14" fmla="*/ 0 60000 65536"/>
                      <a:gd name="T15" fmla="*/ 0 w 216"/>
                      <a:gd name="T16" fmla="*/ 0 h 38"/>
                      <a:gd name="T17" fmla="*/ 216 w 216"/>
                      <a:gd name="T18" fmla="*/ 38 h 38"/>
                    </a:gdLst>
                    <a:ahLst/>
                    <a:cxnLst>
                      <a:cxn ang="T10">
                        <a:pos x="T0" y="T1"/>
                      </a:cxn>
                      <a:cxn ang="T11">
                        <a:pos x="T2" y="T3"/>
                      </a:cxn>
                      <a:cxn ang="T12">
                        <a:pos x="T4" y="T5"/>
                      </a:cxn>
                      <a:cxn ang="T13">
                        <a:pos x="T6" y="T7"/>
                      </a:cxn>
                      <a:cxn ang="T14">
                        <a:pos x="T8" y="T9"/>
                      </a:cxn>
                    </a:cxnLst>
                    <a:rect l="T15" t="T16" r="T17" b="T18"/>
                    <a:pathLst>
                      <a:path w="216" h="38">
                        <a:moveTo>
                          <a:pt x="0" y="0"/>
                        </a:moveTo>
                        <a:lnTo>
                          <a:pt x="0" y="35"/>
                        </a:lnTo>
                        <a:lnTo>
                          <a:pt x="216" y="38"/>
                        </a:lnTo>
                        <a:lnTo>
                          <a:pt x="216" y="3"/>
                        </a:lnTo>
                        <a:lnTo>
                          <a:pt x="0" y="0"/>
                        </a:lnTo>
                        <a:close/>
                      </a:path>
                    </a:pathLst>
                  </a:custGeom>
                  <a:solidFill>
                    <a:srgbClr val="000000"/>
                  </a:solidFill>
                  <a:ln w="9525">
                    <a:noFill/>
                    <a:round/>
                    <a:headEnd/>
                    <a:tailEnd/>
                  </a:ln>
                </p:spPr>
                <p:txBody>
                  <a:bodyPr/>
                  <a:lstStyle/>
                  <a:p>
                    <a:endParaRPr lang="en-US"/>
                  </a:p>
                </p:txBody>
              </p:sp>
            </p:grpSp>
            <p:grpSp>
              <p:nvGrpSpPr>
                <p:cNvPr id="8059" name="Group 340"/>
                <p:cNvGrpSpPr>
                  <a:grpSpLocks/>
                </p:cNvGrpSpPr>
                <p:nvPr/>
              </p:nvGrpSpPr>
              <p:grpSpPr bwMode="auto">
                <a:xfrm>
                  <a:off x="10018" y="9441"/>
                  <a:ext cx="91" cy="119"/>
                  <a:chOff x="10018" y="9441"/>
                  <a:chExt cx="91" cy="119"/>
                </a:xfrm>
              </p:grpSpPr>
              <p:grpSp>
                <p:nvGrpSpPr>
                  <p:cNvPr id="8060" name="Group 341"/>
                  <p:cNvGrpSpPr>
                    <a:grpSpLocks/>
                  </p:cNvGrpSpPr>
                  <p:nvPr/>
                </p:nvGrpSpPr>
                <p:grpSpPr bwMode="auto">
                  <a:xfrm>
                    <a:off x="10018" y="9441"/>
                    <a:ext cx="91" cy="119"/>
                    <a:chOff x="10018" y="9441"/>
                    <a:chExt cx="91" cy="119"/>
                  </a:xfrm>
                </p:grpSpPr>
                <p:sp>
                  <p:nvSpPr>
                    <p:cNvPr id="8062" name="Rectangle 342"/>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sp>
                  <p:nvSpPr>
                    <p:cNvPr id="8063" name="Freeform 343"/>
                    <p:cNvSpPr>
                      <a:spLocks/>
                    </p:cNvSpPr>
                    <p:nvPr/>
                  </p:nvSpPr>
                  <p:spPr bwMode="auto">
                    <a:xfrm>
                      <a:off x="10018" y="9441"/>
                      <a:ext cx="85" cy="113"/>
                    </a:xfrm>
                    <a:custGeom>
                      <a:avLst/>
                      <a:gdLst>
                        <a:gd name="T0" fmla="*/ 41 w 85"/>
                        <a:gd name="T1" fmla="*/ 0 h 113"/>
                        <a:gd name="T2" fmla="*/ 25 w 85"/>
                        <a:gd name="T3" fmla="*/ 4 h 113"/>
                        <a:gd name="T4" fmla="*/ 13 w 85"/>
                        <a:gd name="T5" fmla="*/ 16 h 113"/>
                        <a:gd name="T6" fmla="*/ 3 w 85"/>
                        <a:gd name="T7" fmla="*/ 35 h 113"/>
                        <a:gd name="T8" fmla="*/ 0 w 85"/>
                        <a:gd name="T9" fmla="*/ 57 h 113"/>
                        <a:gd name="T10" fmla="*/ 3 w 85"/>
                        <a:gd name="T11" fmla="*/ 79 h 113"/>
                        <a:gd name="T12" fmla="*/ 13 w 85"/>
                        <a:gd name="T13" fmla="*/ 97 h 113"/>
                        <a:gd name="T14" fmla="*/ 25 w 85"/>
                        <a:gd name="T15" fmla="*/ 110 h 113"/>
                        <a:gd name="T16" fmla="*/ 41 w 85"/>
                        <a:gd name="T17" fmla="*/ 113 h 113"/>
                        <a:gd name="T18" fmla="*/ 60 w 85"/>
                        <a:gd name="T19" fmla="*/ 110 h 113"/>
                        <a:gd name="T20" fmla="*/ 72 w 85"/>
                        <a:gd name="T21" fmla="*/ 97 h 113"/>
                        <a:gd name="T22" fmla="*/ 82 w 85"/>
                        <a:gd name="T23" fmla="*/ 79 h 113"/>
                        <a:gd name="T24" fmla="*/ 85 w 85"/>
                        <a:gd name="T25" fmla="*/ 57 h 113"/>
                        <a:gd name="T26" fmla="*/ 82 w 85"/>
                        <a:gd name="T27" fmla="*/ 35 h 113"/>
                        <a:gd name="T28" fmla="*/ 72 w 85"/>
                        <a:gd name="T29" fmla="*/ 16 h 113"/>
                        <a:gd name="T30" fmla="*/ 60 w 85"/>
                        <a:gd name="T31" fmla="*/ 4 h 113"/>
                        <a:gd name="T32" fmla="*/ 41 w 85"/>
                        <a:gd name="T33" fmla="*/ 0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
                        <a:gd name="T52" fmla="*/ 0 h 113"/>
                        <a:gd name="T53" fmla="*/ 85 w 85"/>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 h="113">
                          <a:moveTo>
                            <a:pt x="41" y="0"/>
                          </a:moveTo>
                          <a:lnTo>
                            <a:pt x="25" y="4"/>
                          </a:lnTo>
                          <a:lnTo>
                            <a:pt x="13" y="16"/>
                          </a:lnTo>
                          <a:lnTo>
                            <a:pt x="3" y="35"/>
                          </a:lnTo>
                          <a:lnTo>
                            <a:pt x="0" y="57"/>
                          </a:lnTo>
                          <a:lnTo>
                            <a:pt x="3" y="79"/>
                          </a:lnTo>
                          <a:lnTo>
                            <a:pt x="13" y="97"/>
                          </a:lnTo>
                          <a:lnTo>
                            <a:pt x="25" y="110"/>
                          </a:lnTo>
                          <a:lnTo>
                            <a:pt x="41" y="113"/>
                          </a:lnTo>
                          <a:lnTo>
                            <a:pt x="60" y="110"/>
                          </a:lnTo>
                          <a:lnTo>
                            <a:pt x="72" y="97"/>
                          </a:lnTo>
                          <a:lnTo>
                            <a:pt x="82" y="79"/>
                          </a:lnTo>
                          <a:lnTo>
                            <a:pt x="85" y="57"/>
                          </a:lnTo>
                          <a:lnTo>
                            <a:pt x="82" y="35"/>
                          </a:lnTo>
                          <a:lnTo>
                            <a:pt x="72" y="16"/>
                          </a:lnTo>
                          <a:lnTo>
                            <a:pt x="60" y="4"/>
                          </a:lnTo>
                          <a:lnTo>
                            <a:pt x="41" y="0"/>
                          </a:lnTo>
                          <a:close/>
                        </a:path>
                      </a:pathLst>
                    </a:custGeom>
                    <a:solidFill>
                      <a:srgbClr val="919191"/>
                    </a:solidFill>
                    <a:ln w="0">
                      <a:solidFill>
                        <a:srgbClr val="FFFFFF"/>
                      </a:solidFill>
                      <a:prstDash val="solid"/>
                      <a:round/>
                      <a:headEnd/>
                      <a:tailEnd/>
                    </a:ln>
                  </p:spPr>
                  <p:txBody>
                    <a:bodyPr/>
                    <a:lstStyle/>
                    <a:p>
                      <a:endParaRPr lang="en-US"/>
                    </a:p>
                  </p:txBody>
                </p:sp>
                <p:sp>
                  <p:nvSpPr>
                    <p:cNvPr id="8064" name="Oval 344"/>
                    <p:cNvSpPr>
                      <a:spLocks noChangeArrowheads="1"/>
                    </p:cNvSpPr>
                    <p:nvPr/>
                  </p:nvSpPr>
                  <p:spPr bwMode="auto">
                    <a:xfrm>
                      <a:off x="10018" y="9441"/>
                      <a:ext cx="88" cy="116"/>
                    </a:xfrm>
                    <a:prstGeom prst="ellipse">
                      <a:avLst/>
                    </a:prstGeom>
                    <a:blipFill dpi="0" rotWithShape="0">
                      <a:blip cstate="print"/>
                      <a:srcRect/>
                      <a:tile tx="0" ty="0" sx="100000" sy="100000" flip="none" algn="tl"/>
                    </a:blipFill>
                    <a:ln w="9525">
                      <a:noFill/>
                      <a:round/>
                      <a:headEnd/>
                      <a:tailEnd/>
                    </a:ln>
                  </p:spPr>
                  <p:txBody>
                    <a:bodyPr/>
                    <a:lstStyle/>
                    <a:p>
                      <a:endParaRPr lang="en-US"/>
                    </a:p>
                  </p:txBody>
                </p:sp>
                <p:sp>
                  <p:nvSpPr>
                    <p:cNvPr id="8065" name="Rectangle 345"/>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grpSp>
              <p:sp>
                <p:nvSpPr>
                  <p:cNvPr id="8061" name="Oval 346"/>
                  <p:cNvSpPr>
                    <a:spLocks noChangeArrowheads="1"/>
                  </p:cNvSpPr>
                  <p:nvPr/>
                </p:nvSpPr>
                <p:spPr bwMode="auto">
                  <a:xfrm>
                    <a:off x="10018" y="9441"/>
                    <a:ext cx="88" cy="116"/>
                  </a:xfrm>
                  <a:prstGeom prst="ellipse">
                    <a:avLst/>
                  </a:prstGeom>
                  <a:noFill/>
                  <a:ln w="10160">
                    <a:solidFill>
                      <a:srgbClr val="919191"/>
                    </a:solidFill>
                    <a:round/>
                    <a:headEnd/>
                    <a:tailEnd/>
                  </a:ln>
                </p:spPr>
                <p:txBody>
                  <a:bodyPr/>
                  <a:lstStyle/>
                  <a:p>
                    <a:endParaRPr lang="en-US"/>
                  </a:p>
                </p:txBody>
              </p:sp>
            </p:grpSp>
          </p:grpSp>
        </p:grpSp>
        <p:sp>
          <p:nvSpPr>
            <p:cNvPr id="7203" name="Text Box 347"/>
            <p:cNvSpPr txBox="1">
              <a:spLocks noChangeArrowheads="1"/>
            </p:cNvSpPr>
            <p:nvPr/>
          </p:nvSpPr>
          <p:spPr bwMode="auto">
            <a:xfrm>
              <a:off x="2063" y="2797"/>
              <a:ext cx="471" cy="111"/>
            </a:xfrm>
            <a:prstGeom prst="rect">
              <a:avLst/>
            </a:prstGeom>
            <a:noFill/>
            <a:ln w="9525">
              <a:noFill/>
              <a:miter lim="800000"/>
              <a:headEnd/>
              <a:tailEnd/>
            </a:ln>
          </p:spPr>
          <p:txBody>
            <a:bodyPr lIns="0" tIns="0" rIns="0" bIns="0"/>
            <a:lstStyle/>
            <a:p>
              <a:pPr algn="ctr" eaLnBrk="0" hangingPunct="0"/>
              <a:r>
                <a:rPr lang="en-GB" sz="1200" b="1" dirty="0" smtClean="0"/>
                <a:t>LTE Advanced</a:t>
              </a:r>
              <a:endParaRPr lang="en-GB" sz="1200" b="1" dirty="0"/>
            </a:p>
          </p:txBody>
        </p:sp>
        <p:sp>
          <p:nvSpPr>
            <p:cNvPr id="7204" name="Line 348"/>
            <p:cNvSpPr>
              <a:spLocks noChangeShapeType="1"/>
            </p:cNvSpPr>
            <p:nvPr/>
          </p:nvSpPr>
          <p:spPr bwMode="auto">
            <a:xfrm flipV="1">
              <a:off x="1827" y="1826"/>
              <a:ext cx="234" cy="591"/>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7205" name="Line 349"/>
            <p:cNvSpPr>
              <a:spLocks noChangeShapeType="1"/>
            </p:cNvSpPr>
            <p:nvPr/>
          </p:nvSpPr>
          <p:spPr bwMode="auto">
            <a:xfrm flipV="1">
              <a:off x="1553" y="1822"/>
              <a:ext cx="482" cy="56"/>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7206" name="Text Box 350"/>
            <p:cNvSpPr txBox="1">
              <a:spLocks noChangeArrowheads="1"/>
            </p:cNvSpPr>
            <p:nvPr/>
          </p:nvSpPr>
          <p:spPr bwMode="auto">
            <a:xfrm>
              <a:off x="683" y="2261"/>
              <a:ext cx="1231" cy="256"/>
            </a:xfrm>
            <a:prstGeom prst="rect">
              <a:avLst/>
            </a:prstGeom>
            <a:noFill/>
            <a:ln w="9525">
              <a:noFill/>
              <a:miter lim="800000"/>
              <a:headEnd/>
              <a:tailEnd/>
            </a:ln>
          </p:spPr>
          <p:txBody>
            <a:bodyPr lIns="0" tIns="0" rIns="0" bIns="0"/>
            <a:lstStyle/>
            <a:p>
              <a:pPr algn="ctr" eaLnBrk="0" hangingPunct="0"/>
              <a:r>
                <a:rPr lang="en-GB" sz="1200" b="1"/>
                <a:t>Broadcast Networks</a:t>
              </a:r>
            </a:p>
            <a:p>
              <a:pPr algn="ctr" eaLnBrk="0" hangingPunct="0"/>
              <a:r>
                <a:rPr lang="en-GB" sz="1200" b="1"/>
                <a:t> (DAB, DVB-T)</a:t>
              </a:r>
            </a:p>
          </p:txBody>
        </p:sp>
        <p:sp>
          <p:nvSpPr>
            <p:cNvPr id="7207" name="Text Box 351"/>
            <p:cNvSpPr txBox="1">
              <a:spLocks noChangeArrowheads="1"/>
            </p:cNvSpPr>
            <p:nvPr/>
          </p:nvSpPr>
          <p:spPr bwMode="auto">
            <a:xfrm>
              <a:off x="824" y="1820"/>
              <a:ext cx="691" cy="129"/>
            </a:xfrm>
            <a:prstGeom prst="rect">
              <a:avLst/>
            </a:prstGeom>
            <a:noFill/>
            <a:ln w="9525">
              <a:noFill/>
              <a:miter lim="800000"/>
              <a:headEnd/>
              <a:tailEnd/>
            </a:ln>
          </p:spPr>
          <p:txBody>
            <a:bodyPr lIns="0" tIns="0" rIns="0" bIns="0"/>
            <a:lstStyle/>
            <a:p>
              <a:pPr eaLnBrk="0" hangingPunct="0"/>
              <a:r>
                <a:rPr lang="en-GB" sz="1200" b="1"/>
                <a:t>Satellite FES</a:t>
              </a:r>
            </a:p>
          </p:txBody>
        </p:sp>
        <p:graphicFrame>
          <p:nvGraphicFramePr>
            <p:cNvPr id="7170" name="Object 352"/>
            <p:cNvGraphicFramePr>
              <a:graphicFrameLocks noChangeAspect="1"/>
            </p:cNvGraphicFramePr>
            <p:nvPr/>
          </p:nvGraphicFramePr>
          <p:xfrm>
            <a:off x="1984" y="1705"/>
            <a:ext cx="189" cy="199"/>
          </p:xfrm>
          <a:graphic>
            <a:graphicData uri="http://schemas.openxmlformats.org/presentationml/2006/ole">
              <mc:AlternateContent xmlns:mc="http://schemas.openxmlformats.org/markup-compatibility/2006">
                <mc:Choice xmlns:v="urn:schemas-microsoft-com:vml" Requires="v">
                  <p:oleObj spid="_x0000_s7346" name="Clip" r:id="rId7" imgW="3985920" imgH="4144680" progId="MS_ClipArt_Gallery.2">
                    <p:embed/>
                  </p:oleObj>
                </mc:Choice>
                <mc:Fallback>
                  <p:oleObj name="Clip" r:id="rId7" imgW="3985920" imgH="4144680" progId="MS_ClipArt_Gallery.2">
                    <p:embed/>
                    <p:pic>
                      <p:nvPicPr>
                        <p:cNvPr id="0" name="Object 3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4" y="1705"/>
                          <a:ext cx="189" cy="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208" name="Picture 353"/>
            <p:cNvPicPr>
              <a:picLocks noChangeAspect="1" noChangeArrowheads="1"/>
            </p:cNvPicPr>
            <p:nvPr/>
          </p:nvPicPr>
          <p:blipFill>
            <a:blip r:embed="rId9" cstate="print"/>
            <a:srcRect/>
            <a:stretch>
              <a:fillRect/>
            </a:stretch>
          </p:blipFill>
          <p:spPr bwMode="auto">
            <a:xfrm>
              <a:off x="1388" y="1744"/>
              <a:ext cx="276" cy="286"/>
            </a:xfrm>
            <a:prstGeom prst="rect">
              <a:avLst/>
            </a:prstGeom>
            <a:noFill/>
            <a:ln w="12700" cap="sq">
              <a:noFill/>
              <a:miter lim="800000"/>
              <a:headEnd type="none" w="sm" len="sm"/>
              <a:tailEnd type="none" w="sm" len="sm"/>
            </a:ln>
          </p:spPr>
        </p:pic>
        <p:grpSp>
          <p:nvGrpSpPr>
            <p:cNvPr id="7209" name="Group 354"/>
            <p:cNvGrpSpPr>
              <a:grpSpLocks/>
            </p:cNvGrpSpPr>
            <p:nvPr/>
          </p:nvGrpSpPr>
          <p:grpSpPr bwMode="auto">
            <a:xfrm>
              <a:off x="1703" y="2037"/>
              <a:ext cx="188" cy="446"/>
              <a:chOff x="9724" y="9175"/>
              <a:chExt cx="727" cy="1221"/>
            </a:xfrm>
          </p:grpSpPr>
          <p:grpSp>
            <p:nvGrpSpPr>
              <p:cNvPr id="7933" name="Group 355"/>
              <p:cNvGrpSpPr>
                <a:grpSpLocks/>
              </p:cNvGrpSpPr>
              <p:nvPr/>
            </p:nvGrpSpPr>
            <p:grpSpPr bwMode="auto">
              <a:xfrm>
                <a:off x="9724" y="9175"/>
                <a:ext cx="727" cy="634"/>
                <a:chOff x="9724" y="9175"/>
                <a:chExt cx="727" cy="634"/>
              </a:xfrm>
            </p:grpSpPr>
            <p:grpSp>
              <p:nvGrpSpPr>
                <p:cNvPr id="7964" name="Group 356"/>
                <p:cNvGrpSpPr>
                  <a:grpSpLocks/>
                </p:cNvGrpSpPr>
                <p:nvPr/>
              </p:nvGrpSpPr>
              <p:grpSpPr bwMode="auto">
                <a:xfrm>
                  <a:off x="9724" y="9175"/>
                  <a:ext cx="727" cy="634"/>
                  <a:chOff x="9724" y="9175"/>
                  <a:chExt cx="727" cy="634"/>
                </a:xfrm>
              </p:grpSpPr>
              <p:sp>
                <p:nvSpPr>
                  <p:cNvPr id="8018" name="Line 357"/>
                  <p:cNvSpPr>
                    <a:spLocks noChangeShapeType="1"/>
                  </p:cNvSpPr>
                  <p:nvPr/>
                </p:nvSpPr>
                <p:spPr bwMode="auto">
                  <a:xfrm flipV="1">
                    <a:off x="10450" y="9476"/>
                    <a:ext cx="1" cy="19"/>
                  </a:xfrm>
                  <a:prstGeom prst="line">
                    <a:avLst/>
                  </a:prstGeom>
                  <a:noFill/>
                  <a:ln w="1905">
                    <a:solidFill>
                      <a:srgbClr val="000000"/>
                    </a:solidFill>
                    <a:round/>
                    <a:headEnd/>
                    <a:tailEnd/>
                  </a:ln>
                </p:spPr>
                <p:txBody>
                  <a:bodyPr/>
                  <a:lstStyle/>
                  <a:p>
                    <a:endParaRPr lang="en-US"/>
                  </a:p>
                </p:txBody>
              </p:sp>
              <p:sp>
                <p:nvSpPr>
                  <p:cNvPr id="8019" name="Line 358"/>
                  <p:cNvSpPr>
                    <a:spLocks noChangeShapeType="1"/>
                  </p:cNvSpPr>
                  <p:nvPr/>
                </p:nvSpPr>
                <p:spPr bwMode="auto">
                  <a:xfrm flipH="1" flipV="1">
                    <a:off x="10431" y="9395"/>
                    <a:ext cx="7" cy="15"/>
                  </a:xfrm>
                  <a:prstGeom prst="line">
                    <a:avLst/>
                  </a:prstGeom>
                  <a:noFill/>
                  <a:ln w="1905">
                    <a:solidFill>
                      <a:srgbClr val="000000"/>
                    </a:solidFill>
                    <a:round/>
                    <a:headEnd/>
                    <a:tailEnd/>
                  </a:ln>
                </p:spPr>
                <p:txBody>
                  <a:bodyPr/>
                  <a:lstStyle/>
                  <a:p>
                    <a:endParaRPr lang="en-US"/>
                  </a:p>
                </p:txBody>
              </p:sp>
              <p:sp>
                <p:nvSpPr>
                  <p:cNvPr id="8020" name="Line 359"/>
                  <p:cNvSpPr>
                    <a:spLocks noChangeShapeType="1"/>
                  </p:cNvSpPr>
                  <p:nvPr/>
                </p:nvSpPr>
                <p:spPr bwMode="auto">
                  <a:xfrm flipH="1" flipV="1">
                    <a:off x="10384" y="9313"/>
                    <a:ext cx="13" cy="19"/>
                  </a:xfrm>
                  <a:prstGeom prst="line">
                    <a:avLst/>
                  </a:prstGeom>
                  <a:noFill/>
                  <a:ln w="1905">
                    <a:solidFill>
                      <a:srgbClr val="000000"/>
                    </a:solidFill>
                    <a:round/>
                    <a:headEnd/>
                    <a:tailEnd/>
                  </a:ln>
                </p:spPr>
                <p:txBody>
                  <a:bodyPr/>
                  <a:lstStyle/>
                  <a:p>
                    <a:endParaRPr lang="en-US"/>
                  </a:p>
                </p:txBody>
              </p:sp>
              <p:sp>
                <p:nvSpPr>
                  <p:cNvPr id="8021" name="Line 360"/>
                  <p:cNvSpPr>
                    <a:spLocks noChangeShapeType="1"/>
                  </p:cNvSpPr>
                  <p:nvPr/>
                </p:nvSpPr>
                <p:spPr bwMode="auto">
                  <a:xfrm flipH="1" flipV="1">
                    <a:off x="10325" y="9254"/>
                    <a:ext cx="12" cy="12"/>
                  </a:xfrm>
                  <a:prstGeom prst="line">
                    <a:avLst/>
                  </a:prstGeom>
                  <a:noFill/>
                  <a:ln w="1905">
                    <a:solidFill>
                      <a:srgbClr val="000000"/>
                    </a:solidFill>
                    <a:round/>
                    <a:headEnd/>
                    <a:tailEnd/>
                  </a:ln>
                </p:spPr>
                <p:txBody>
                  <a:bodyPr/>
                  <a:lstStyle/>
                  <a:p>
                    <a:endParaRPr lang="en-US"/>
                  </a:p>
                </p:txBody>
              </p:sp>
              <p:sp>
                <p:nvSpPr>
                  <p:cNvPr id="8022" name="Line 361"/>
                  <p:cNvSpPr>
                    <a:spLocks noChangeShapeType="1"/>
                  </p:cNvSpPr>
                  <p:nvPr/>
                </p:nvSpPr>
                <p:spPr bwMode="auto">
                  <a:xfrm flipH="1" flipV="1">
                    <a:off x="10265" y="9222"/>
                    <a:ext cx="13" cy="3"/>
                  </a:xfrm>
                  <a:prstGeom prst="line">
                    <a:avLst/>
                  </a:prstGeom>
                  <a:noFill/>
                  <a:ln w="1905">
                    <a:solidFill>
                      <a:srgbClr val="000000"/>
                    </a:solidFill>
                    <a:round/>
                    <a:headEnd/>
                    <a:tailEnd/>
                  </a:ln>
                </p:spPr>
                <p:txBody>
                  <a:bodyPr/>
                  <a:lstStyle/>
                  <a:p>
                    <a:endParaRPr lang="en-US"/>
                  </a:p>
                </p:txBody>
              </p:sp>
              <p:sp>
                <p:nvSpPr>
                  <p:cNvPr id="8023" name="Line 362"/>
                  <p:cNvSpPr>
                    <a:spLocks noChangeShapeType="1"/>
                  </p:cNvSpPr>
                  <p:nvPr/>
                </p:nvSpPr>
                <p:spPr bwMode="auto">
                  <a:xfrm flipH="1" flipV="1">
                    <a:off x="10262" y="9219"/>
                    <a:ext cx="3" cy="3"/>
                  </a:xfrm>
                  <a:prstGeom prst="line">
                    <a:avLst/>
                  </a:prstGeom>
                  <a:noFill/>
                  <a:ln w="1905">
                    <a:solidFill>
                      <a:srgbClr val="000000"/>
                    </a:solidFill>
                    <a:round/>
                    <a:headEnd/>
                    <a:tailEnd/>
                  </a:ln>
                </p:spPr>
                <p:txBody>
                  <a:bodyPr/>
                  <a:lstStyle/>
                  <a:p>
                    <a:endParaRPr lang="en-US"/>
                  </a:p>
                </p:txBody>
              </p:sp>
              <p:sp>
                <p:nvSpPr>
                  <p:cNvPr id="8024" name="Line 363"/>
                  <p:cNvSpPr>
                    <a:spLocks noChangeShapeType="1"/>
                  </p:cNvSpPr>
                  <p:nvPr/>
                </p:nvSpPr>
                <p:spPr bwMode="auto">
                  <a:xfrm flipH="1" flipV="1">
                    <a:off x="10209" y="9194"/>
                    <a:ext cx="6" cy="3"/>
                  </a:xfrm>
                  <a:prstGeom prst="line">
                    <a:avLst/>
                  </a:prstGeom>
                  <a:noFill/>
                  <a:ln w="1905">
                    <a:solidFill>
                      <a:srgbClr val="000000"/>
                    </a:solidFill>
                    <a:round/>
                    <a:headEnd/>
                    <a:tailEnd/>
                  </a:ln>
                </p:spPr>
                <p:txBody>
                  <a:bodyPr/>
                  <a:lstStyle/>
                  <a:p>
                    <a:endParaRPr lang="en-US"/>
                  </a:p>
                </p:txBody>
              </p:sp>
              <p:sp>
                <p:nvSpPr>
                  <p:cNvPr id="8025" name="Line 364"/>
                  <p:cNvSpPr>
                    <a:spLocks noChangeShapeType="1"/>
                  </p:cNvSpPr>
                  <p:nvPr/>
                </p:nvSpPr>
                <p:spPr bwMode="auto">
                  <a:xfrm flipH="1">
                    <a:off x="10203" y="9194"/>
                    <a:ext cx="6" cy="3"/>
                  </a:xfrm>
                  <a:prstGeom prst="line">
                    <a:avLst/>
                  </a:prstGeom>
                  <a:noFill/>
                  <a:ln w="1905">
                    <a:solidFill>
                      <a:srgbClr val="000000"/>
                    </a:solidFill>
                    <a:round/>
                    <a:headEnd/>
                    <a:tailEnd/>
                  </a:ln>
                </p:spPr>
                <p:txBody>
                  <a:bodyPr/>
                  <a:lstStyle/>
                  <a:p>
                    <a:endParaRPr lang="en-US"/>
                  </a:p>
                </p:txBody>
              </p:sp>
              <p:sp>
                <p:nvSpPr>
                  <p:cNvPr id="8026" name="Line 365"/>
                  <p:cNvSpPr>
                    <a:spLocks noChangeShapeType="1"/>
                  </p:cNvSpPr>
                  <p:nvPr/>
                </p:nvSpPr>
                <p:spPr bwMode="auto">
                  <a:xfrm flipH="1" flipV="1">
                    <a:off x="10150" y="9182"/>
                    <a:ext cx="6" cy="3"/>
                  </a:xfrm>
                  <a:prstGeom prst="line">
                    <a:avLst/>
                  </a:prstGeom>
                  <a:noFill/>
                  <a:ln w="1905">
                    <a:solidFill>
                      <a:srgbClr val="000000"/>
                    </a:solidFill>
                    <a:round/>
                    <a:headEnd/>
                    <a:tailEnd/>
                  </a:ln>
                </p:spPr>
                <p:txBody>
                  <a:bodyPr/>
                  <a:lstStyle/>
                  <a:p>
                    <a:endParaRPr lang="en-US"/>
                  </a:p>
                </p:txBody>
              </p:sp>
              <p:sp>
                <p:nvSpPr>
                  <p:cNvPr id="8027" name="Line 366"/>
                  <p:cNvSpPr>
                    <a:spLocks noChangeShapeType="1"/>
                  </p:cNvSpPr>
                  <p:nvPr/>
                </p:nvSpPr>
                <p:spPr bwMode="auto">
                  <a:xfrm flipH="1">
                    <a:off x="10143" y="9182"/>
                    <a:ext cx="7" cy="3"/>
                  </a:xfrm>
                  <a:prstGeom prst="line">
                    <a:avLst/>
                  </a:prstGeom>
                  <a:noFill/>
                  <a:ln w="1905">
                    <a:solidFill>
                      <a:srgbClr val="000000"/>
                    </a:solidFill>
                    <a:round/>
                    <a:headEnd/>
                    <a:tailEnd/>
                  </a:ln>
                </p:spPr>
                <p:txBody>
                  <a:bodyPr/>
                  <a:lstStyle/>
                  <a:p>
                    <a:endParaRPr lang="en-US"/>
                  </a:p>
                </p:txBody>
              </p:sp>
              <p:sp>
                <p:nvSpPr>
                  <p:cNvPr id="8028" name="Line 367"/>
                  <p:cNvSpPr>
                    <a:spLocks noChangeShapeType="1"/>
                  </p:cNvSpPr>
                  <p:nvPr/>
                </p:nvSpPr>
                <p:spPr bwMode="auto">
                  <a:xfrm flipH="1">
                    <a:off x="10087" y="9175"/>
                    <a:ext cx="9" cy="4"/>
                  </a:xfrm>
                  <a:prstGeom prst="line">
                    <a:avLst/>
                  </a:prstGeom>
                  <a:noFill/>
                  <a:ln w="1905">
                    <a:solidFill>
                      <a:srgbClr val="000000"/>
                    </a:solidFill>
                    <a:round/>
                    <a:headEnd/>
                    <a:tailEnd/>
                  </a:ln>
                </p:spPr>
                <p:txBody>
                  <a:bodyPr/>
                  <a:lstStyle/>
                  <a:p>
                    <a:endParaRPr lang="en-US"/>
                  </a:p>
                </p:txBody>
              </p:sp>
              <p:sp>
                <p:nvSpPr>
                  <p:cNvPr id="8029" name="Line 368"/>
                  <p:cNvSpPr>
                    <a:spLocks noChangeShapeType="1"/>
                  </p:cNvSpPr>
                  <p:nvPr/>
                </p:nvSpPr>
                <p:spPr bwMode="auto">
                  <a:xfrm flipH="1">
                    <a:off x="10084" y="9175"/>
                    <a:ext cx="3" cy="4"/>
                  </a:xfrm>
                  <a:prstGeom prst="line">
                    <a:avLst/>
                  </a:prstGeom>
                  <a:noFill/>
                  <a:ln w="1905">
                    <a:solidFill>
                      <a:srgbClr val="000000"/>
                    </a:solidFill>
                    <a:round/>
                    <a:headEnd/>
                    <a:tailEnd/>
                  </a:ln>
                </p:spPr>
                <p:txBody>
                  <a:bodyPr/>
                  <a:lstStyle/>
                  <a:p>
                    <a:endParaRPr lang="en-US"/>
                  </a:p>
                </p:txBody>
              </p:sp>
              <p:sp>
                <p:nvSpPr>
                  <p:cNvPr id="8030" name="Line 369"/>
                  <p:cNvSpPr>
                    <a:spLocks noChangeShapeType="1"/>
                  </p:cNvSpPr>
                  <p:nvPr/>
                </p:nvSpPr>
                <p:spPr bwMode="auto">
                  <a:xfrm flipH="1">
                    <a:off x="10024" y="9182"/>
                    <a:ext cx="13" cy="3"/>
                  </a:xfrm>
                  <a:prstGeom prst="line">
                    <a:avLst/>
                  </a:prstGeom>
                  <a:noFill/>
                  <a:ln w="1905">
                    <a:solidFill>
                      <a:srgbClr val="000000"/>
                    </a:solidFill>
                    <a:round/>
                    <a:headEnd/>
                    <a:tailEnd/>
                  </a:ln>
                </p:spPr>
                <p:txBody>
                  <a:bodyPr/>
                  <a:lstStyle/>
                  <a:p>
                    <a:endParaRPr lang="en-US"/>
                  </a:p>
                </p:txBody>
              </p:sp>
              <p:sp>
                <p:nvSpPr>
                  <p:cNvPr id="8031" name="Line 370"/>
                  <p:cNvSpPr>
                    <a:spLocks noChangeShapeType="1"/>
                  </p:cNvSpPr>
                  <p:nvPr/>
                </p:nvSpPr>
                <p:spPr bwMode="auto">
                  <a:xfrm flipH="1">
                    <a:off x="9965" y="9191"/>
                    <a:ext cx="13" cy="3"/>
                  </a:xfrm>
                  <a:prstGeom prst="line">
                    <a:avLst/>
                  </a:prstGeom>
                  <a:noFill/>
                  <a:ln w="1905">
                    <a:solidFill>
                      <a:srgbClr val="000000"/>
                    </a:solidFill>
                    <a:round/>
                    <a:headEnd/>
                    <a:tailEnd/>
                  </a:ln>
                </p:spPr>
                <p:txBody>
                  <a:bodyPr/>
                  <a:lstStyle/>
                  <a:p>
                    <a:endParaRPr lang="en-US"/>
                  </a:p>
                </p:txBody>
              </p:sp>
              <p:sp>
                <p:nvSpPr>
                  <p:cNvPr id="8032" name="Line 371"/>
                  <p:cNvSpPr>
                    <a:spLocks noChangeShapeType="1"/>
                  </p:cNvSpPr>
                  <p:nvPr/>
                </p:nvSpPr>
                <p:spPr bwMode="auto">
                  <a:xfrm flipH="1">
                    <a:off x="9906" y="9216"/>
                    <a:ext cx="12" cy="6"/>
                  </a:xfrm>
                  <a:prstGeom prst="line">
                    <a:avLst/>
                  </a:prstGeom>
                  <a:noFill/>
                  <a:ln w="1905">
                    <a:solidFill>
                      <a:srgbClr val="000000"/>
                    </a:solidFill>
                    <a:round/>
                    <a:headEnd/>
                    <a:tailEnd/>
                  </a:ln>
                </p:spPr>
                <p:txBody>
                  <a:bodyPr/>
                  <a:lstStyle/>
                  <a:p>
                    <a:endParaRPr lang="en-US"/>
                  </a:p>
                </p:txBody>
              </p:sp>
              <p:sp>
                <p:nvSpPr>
                  <p:cNvPr id="8033" name="Line 372"/>
                  <p:cNvSpPr>
                    <a:spLocks noChangeShapeType="1"/>
                  </p:cNvSpPr>
                  <p:nvPr/>
                </p:nvSpPr>
                <p:spPr bwMode="auto">
                  <a:xfrm flipH="1">
                    <a:off x="9849" y="9247"/>
                    <a:ext cx="10" cy="7"/>
                  </a:xfrm>
                  <a:prstGeom prst="line">
                    <a:avLst/>
                  </a:prstGeom>
                  <a:noFill/>
                  <a:ln w="1905">
                    <a:solidFill>
                      <a:srgbClr val="000000"/>
                    </a:solidFill>
                    <a:round/>
                    <a:headEnd/>
                    <a:tailEnd/>
                  </a:ln>
                </p:spPr>
                <p:txBody>
                  <a:bodyPr/>
                  <a:lstStyle/>
                  <a:p>
                    <a:endParaRPr lang="en-US"/>
                  </a:p>
                </p:txBody>
              </p:sp>
              <p:sp>
                <p:nvSpPr>
                  <p:cNvPr id="8034" name="Line 373"/>
                  <p:cNvSpPr>
                    <a:spLocks noChangeShapeType="1"/>
                  </p:cNvSpPr>
                  <p:nvPr/>
                </p:nvSpPr>
                <p:spPr bwMode="auto">
                  <a:xfrm flipH="1">
                    <a:off x="9846" y="9254"/>
                    <a:ext cx="3" cy="3"/>
                  </a:xfrm>
                  <a:prstGeom prst="line">
                    <a:avLst/>
                  </a:prstGeom>
                  <a:noFill/>
                  <a:ln w="1905">
                    <a:solidFill>
                      <a:srgbClr val="000000"/>
                    </a:solidFill>
                    <a:round/>
                    <a:headEnd/>
                    <a:tailEnd/>
                  </a:ln>
                </p:spPr>
                <p:txBody>
                  <a:bodyPr/>
                  <a:lstStyle/>
                  <a:p>
                    <a:endParaRPr lang="en-US"/>
                  </a:p>
                </p:txBody>
              </p:sp>
              <p:sp>
                <p:nvSpPr>
                  <p:cNvPr id="8035" name="Line 374"/>
                  <p:cNvSpPr>
                    <a:spLocks noChangeShapeType="1"/>
                  </p:cNvSpPr>
                  <p:nvPr/>
                </p:nvSpPr>
                <p:spPr bwMode="auto">
                  <a:xfrm flipH="1">
                    <a:off x="9787" y="9301"/>
                    <a:ext cx="12" cy="15"/>
                  </a:xfrm>
                  <a:prstGeom prst="line">
                    <a:avLst/>
                  </a:prstGeom>
                  <a:noFill/>
                  <a:ln w="1905">
                    <a:solidFill>
                      <a:srgbClr val="000000"/>
                    </a:solidFill>
                    <a:round/>
                    <a:headEnd/>
                    <a:tailEnd/>
                  </a:ln>
                </p:spPr>
                <p:txBody>
                  <a:bodyPr/>
                  <a:lstStyle/>
                  <a:p>
                    <a:endParaRPr lang="en-US"/>
                  </a:p>
                </p:txBody>
              </p:sp>
              <p:sp>
                <p:nvSpPr>
                  <p:cNvPr id="8036" name="Line 375"/>
                  <p:cNvSpPr>
                    <a:spLocks noChangeShapeType="1"/>
                  </p:cNvSpPr>
                  <p:nvPr/>
                </p:nvSpPr>
                <p:spPr bwMode="auto">
                  <a:xfrm flipH="1">
                    <a:off x="9743" y="9382"/>
                    <a:ext cx="3" cy="6"/>
                  </a:xfrm>
                  <a:prstGeom prst="line">
                    <a:avLst/>
                  </a:prstGeom>
                  <a:noFill/>
                  <a:ln w="1905">
                    <a:solidFill>
                      <a:srgbClr val="000000"/>
                    </a:solidFill>
                    <a:round/>
                    <a:headEnd/>
                    <a:tailEnd/>
                  </a:ln>
                </p:spPr>
                <p:txBody>
                  <a:bodyPr/>
                  <a:lstStyle/>
                  <a:p>
                    <a:endParaRPr lang="en-US"/>
                  </a:p>
                </p:txBody>
              </p:sp>
              <p:sp>
                <p:nvSpPr>
                  <p:cNvPr id="8037" name="Line 376"/>
                  <p:cNvSpPr>
                    <a:spLocks noChangeShapeType="1"/>
                  </p:cNvSpPr>
                  <p:nvPr/>
                </p:nvSpPr>
                <p:spPr bwMode="auto">
                  <a:xfrm flipH="1">
                    <a:off x="9740" y="9388"/>
                    <a:ext cx="3" cy="13"/>
                  </a:xfrm>
                  <a:prstGeom prst="line">
                    <a:avLst/>
                  </a:prstGeom>
                  <a:noFill/>
                  <a:ln w="1905">
                    <a:solidFill>
                      <a:srgbClr val="000000"/>
                    </a:solidFill>
                    <a:round/>
                    <a:headEnd/>
                    <a:tailEnd/>
                  </a:ln>
                </p:spPr>
                <p:txBody>
                  <a:bodyPr/>
                  <a:lstStyle/>
                  <a:p>
                    <a:endParaRPr lang="en-US"/>
                  </a:p>
                </p:txBody>
              </p:sp>
              <p:sp>
                <p:nvSpPr>
                  <p:cNvPr id="8038" name="Line 377"/>
                  <p:cNvSpPr>
                    <a:spLocks noChangeShapeType="1"/>
                  </p:cNvSpPr>
                  <p:nvPr/>
                </p:nvSpPr>
                <p:spPr bwMode="auto">
                  <a:xfrm>
                    <a:off x="9724" y="9463"/>
                    <a:ext cx="1" cy="19"/>
                  </a:xfrm>
                  <a:prstGeom prst="line">
                    <a:avLst/>
                  </a:prstGeom>
                  <a:noFill/>
                  <a:ln w="1905">
                    <a:solidFill>
                      <a:srgbClr val="000000"/>
                    </a:solidFill>
                    <a:round/>
                    <a:headEnd/>
                    <a:tailEnd/>
                  </a:ln>
                </p:spPr>
                <p:txBody>
                  <a:bodyPr/>
                  <a:lstStyle/>
                  <a:p>
                    <a:endParaRPr lang="en-US"/>
                  </a:p>
                </p:txBody>
              </p:sp>
              <p:sp>
                <p:nvSpPr>
                  <p:cNvPr id="8039" name="Line 378"/>
                  <p:cNvSpPr>
                    <a:spLocks noChangeShapeType="1"/>
                  </p:cNvSpPr>
                  <p:nvPr/>
                </p:nvSpPr>
                <p:spPr bwMode="auto">
                  <a:xfrm>
                    <a:off x="9724" y="9542"/>
                    <a:ext cx="3" cy="6"/>
                  </a:xfrm>
                  <a:prstGeom prst="line">
                    <a:avLst/>
                  </a:prstGeom>
                  <a:noFill/>
                  <a:ln w="1905">
                    <a:solidFill>
                      <a:srgbClr val="000000"/>
                    </a:solidFill>
                    <a:round/>
                    <a:headEnd/>
                    <a:tailEnd/>
                  </a:ln>
                </p:spPr>
                <p:txBody>
                  <a:bodyPr/>
                  <a:lstStyle/>
                  <a:p>
                    <a:endParaRPr lang="en-US"/>
                  </a:p>
                </p:txBody>
              </p:sp>
              <p:sp>
                <p:nvSpPr>
                  <p:cNvPr id="8040" name="Line 379"/>
                  <p:cNvSpPr>
                    <a:spLocks noChangeShapeType="1"/>
                  </p:cNvSpPr>
                  <p:nvPr/>
                </p:nvSpPr>
                <p:spPr bwMode="auto">
                  <a:xfrm>
                    <a:off x="9724" y="9548"/>
                    <a:ext cx="6" cy="12"/>
                  </a:xfrm>
                  <a:prstGeom prst="line">
                    <a:avLst/>
                  </a:prstGeom>
                  <a:noFill/>
                  <a:ln w="1905">
                    <a:solidFill>
                      <a:srgbClr val="000000"/>
                    </a:solidFill>
                    <a:round/>
                    <a:headEnd/>
                    <a:tailEnd/>
                  </a:ln>
                </p:spPr>
                <p:txBody>
                  <a:bodyPr/>
                  <a:lstStyle/>
                  <a:p>
                    <a:endParaRPr lang="en-US"/>
                  </a:p>
                </p:txBody>
              </p:sp>
              <p:sp>
                <p:nvSpPr>
                  <p:cNvPr id="8041" name="Line 380"/>
                  <p:cNvSpPr>
                    <a:spLocks noChangeShapeType="1"/>
                  </p:cNvSpPr>
                  <p:nvPr/>
                </p:nvSpPr>
                <p:spPr bwMode="auto">
                  <a:xfrm>
                    <a:off x="9758" y="9626"/>
                    <a:ext cx="10" cy="19"/>
                  </a:xfrm>
                  <a:prstGeom prst="line">
                    <a:avLst/>
                  </a:prstGeom>
                  <a:noFill/>
                  <a:ln w="1905">
                    <a:solidFill>
                      <a:srgbClr val="000000"/>
                    </a:solidFill>
                    <a:round/>
                    <a:headEnd/>
                    <a:tailEnd/>
                  </a:ln>
                </p:spPr>
                <p:txBody>
                  <a:bodyPr/>
                  <a:lstStyle/>
                  <a:p>
                    <a:endParaRPr lang="en-US"/>
                  </a:p>
                </p:txBody>
              </p:sp>
              <p:sp>
                <p:nvSpPr>
                  <p:cNvPr id="8042" name="Line 381"/>
                  <p:cNvSpPr>
                    <a:spLocks noChangeShapeType="1"/>
                  </p:cNvSpPr>
                  <p:nvPr/>
                </p:nvSpPr>
                <p:spPr bwMode="auto">
                  <a:xfrm>
                    <a:off x="9812" y="9701"/>
                    <a:ext cx="12" cy="13"/>
                  </a:xfrm>
                  <a:prstGeom prst="line">
                    <a:avLst/>
                  </a:prstGeom>
                  <a:noFill/>
                  <a:ln w="1905">
                    <a:solidFill>
                      <a:srgbClr val="000000"/>
                    </a:solidFill>
                    <a:round/>
                    <a:headEnd/>
                    <a:tailEnd/>
                  </a:ln>
                </p:spPr>
                <p:txBody>
                  <a:bodyPr/>
                  <a:lstStyle/>
                  <a:p>
                    <a:endParaRPr lang="en-US"/>
                  </a:p>
                </p:txBody>
              </p:sp>
              <p:sp>
                <p:nvSpPr>
                  <p:cNvPr id="8043" name="Line 382"/>
                  <p:cNvSpPr>
                    <a:spLocks noChangeShapeType="1"/>
                  </p:cNvSpPr>
                  <p:nvPr/>
                </p:nvSpPr>
                <p:spPr bwMode="auto">
                  <a:xfrm>
                    <a:off x="9871" y="9748"/>
                    <a:ext cx="16" cy="10"/>
                  </a:xfrm>
                  <a:prstGeom prst="line">
                    <a:avLst/>
                  </a:prstGeom>
                  <a:noFill/>
                  <a:ln w="1905">
                    <a:solidFill>
                      <a:srgbClr val="000000"/>
                    </a:solidFill>
                    <a:round/>
                    <a:headEnd/>
                    <a:tailEnd/>
                  </a:ln>
                </p:spPr>
                <p:txBody>
                  <a:bodyPr/>
                  <a:lstStyle/>
                  <a:p>
                    <a:endParaRPr lang="en-US"/>
                  </a:p>
                </p:txBody>
              </p:sp>
              <p:sp>
                <p:nvSpPr>
                  <p:cNvPr id="8044" name="Line 383"/>
                  <p:cNvSpPr>
                    <a:spLocks noChangeShapeType="1"/>
                  </p:cNvSpPr>
                  <p:nvPr/>
                </p:nvSpPr>
                <p:spPr bwMode="auto">
                  <a:xfrm>
                    <a:off x="9934" y="9776"/>
                    <a:ext cx="12" cy="7"/>
                  </a:xfrm>
                  <a:prstGeom prst="line">
                    <a:avLst/>
                  </a:prstGeom>
                  <a:noFill/>
                  <a:ln w="1905">
                    <a:solidFill>
                      <a:srgbClr val="000000"/>
                    </a:solidFill>
                    <a:round/>
                    <a:headEnd/>
                    <a:tailEnd/>
                  </a:ln>
                </p:spPr>
                <p:txBody>
                  <a:bodyPr/>
                  <a:lstStyle/>
                  <a:p>
                    <a:endParaRPr lang="en-US"/>
                  </a:p>
                </p:txBody>
              </p:sp>
              <p:sp>
                <p:nvSpPr>
                  <p:cNvPr id="8045" name="Line 384"/>
                  <p:cNvSpPr>
                    <a:spLocks noChangeShapeType="1"/>
                  </p:cNvSpPr>
                  <p:nvPr/>
                </p:nvSpPr>
                <p:spPr bwMode="auto">
                  <a:xfrm>
                    <a:off x="9993" y="9798"/>
                    <a:ext cx="13" cy="3"/>
                  </a:xfrm>
                  <a:prstGeom prst="line">
                    <a:avLst/>
                  </a:prstGeom>
                  <a:noFill/>
                  <a:ln w="1905">
                    <a:solidFill>
                      <a:srgbClr val="000000"/>
                    </a:solidFill>
                    <a:round/>
                    <a:headEnd/>
                    <a:tailEnd/>
                  </a:ln>
                </p:spPr>
                <p:txBody>
                  <a:bodyPr/>
                  <a:lstStyle/>
                  <a:p>
                    <a:endParaRPr lang="en-US"/>
                  </a:p>
                </p:txBody>
              </p:sp>
              <p:sp>
                <p:nvSpPr>
                  <p:cNvPr id="8046" name="Line 385"/>
                  <p:cNvSpPr>
                    <a:spLocks noChangeShapeType="1"/>
                  </p:cNvSpPr>
                  <p:nvPr/>
                </p:nvSpPr>
                <p:spPr bwMode="auto">
                  <a:xfrm>
                    <a:off x="10053" y="9808"/>
                    <a:ext cx="15" cy="1"/>
                  </a:xfrm>
                  <a:prstGeom prst="line">
                    <a:avLst/>
                  </a:prstGeom>
                  <a:noFill/>
                  <a:ln w="1905">
                    <a:solidFill>
                      <a:srgbClr val="000000"/>
                    </a:solidFill>
                    <a:round/>
                    <a:headEnd/>
                    <a:tailEnd/>
                  </a:ln>
                </p:spPr>
                <p:txBody>
                  <a:bodyPr/>
                  <a:lstStyle/>
                  <a:p>
                    <a:endParaRPr lang="en-US"/>
                  </a:p>
                </p:txBody>
              </p:sp>
              <p:sp>
                <p:nvSpPr>
                  <p:cNvPr id="8047" name="Line 386"/>
                  <p:cNvSpPr>
                    <a:spLocks noChangeShapeType="1"/>
                  </p:cNvSpPr>
                  <p:nvPr/>
                </p:nvSpPr>
                <p:spPr bwMode="auto">
                  <a:xfrm>
                    <a:off x="10112" y="9808"/>
                    <a:ext cx="13" cy="1"/>
                  </a:xfrm>
                  <a:prstGeom prst="line">
                    <a:avLst/>
                  </a:prstGeom>
                  <a:noFill/>
                  <a:ln w="1905">
                    <a:solidFill>
                      <a:srgbClr val="000000"/>
                    </a:solidFill>
                    <a:round/>
                    <a:headEnd/>
                    <a:tailEnd/>
                  </a:ln>
                </p:spPr>
                <p:txBody>
                  <a:bodyPr/>
                  <a:lstStyle/>
                  <a:p>
                    <a:endParaRPr lang="en-US"/>
                  </a:p>
                </p:txBody>
              </p:sp>
              <p:sp>
                <p:nvSpPr>
                  <p:cNvPr id="8048" name="Line 387"/>
                  <p:cNvSpPr>
                    <a:spLocks noChangeShapeType="1"/>
                  </p:cNvSpPr>
                  <p:nvPr/>
                </p:nvSpPr>
                <p:spPr bwMode="auto">
                  <a:xfrm flipV="1">
                    <a:off x="10172" y="9795"/>
                    <a:ext cx="12" cy="3"/>
                  </a:xfrm>
                  <a:prstGeom prst="line">
                    <a:avLst/>
                  </a:prstGeom>
                  <a:noFill/>
                  <a:ln w="1905">
                    <a:solidFill>
                      <a:srgbClr val="000000"/>
                    </a:solidFill>
                    <a:round/>
                    <a:headEnd/>
                    <a:tailEnd/>
                  </a:ln>
                </p:spPr>
                <p:txBody>
                  <a:bodyPr/>
                  <a:lstStyle/>
                  <a:p>
                    <a:endParaRPr lang="en-US"/>
                  </a:p>
                </p:txBody>
              </p:sp>
              <p:sp>
                <p:nvSpPr>
                  <p:cNvPr id="8049" name="Line 388"/>
                  <p:cNvSpPr>
                    <a:spLocks noChangeShapeType="1"/>
                  </p:cNvSpPr>
                  <p:nvPr/>
                </p:nvSpPr>
                <p:spPr bwMode="auto">
                  <a:xfrm flipV="1">
                    <a:off x="10231" y="9776"/>
                    <a:ext cx="16" cy="4"/>
                  </a:xfrm>
                  <a:prstGeom prst="line">
                    <a:avLst/>
                  </a:prstGeom>
                  <a:noFill/>
                  <a:ln w="1905">
                    <a:solidFill>
                      <a:srgbClr val="000000"/>
                    </a:solidFill>
                    <a:round/>
                    <a:headEnd/>
                    <a:tailEnd/>
                  </a:ln>
                </p:spPr>
                <p:txBody>
                  <a:bodyPr/>
                  <a:lstStyle/>
                  <a:p>
                    <a:endParaRPr lang="en-US"/>
                  </a:p>
                </p:txBody>
              </p:sp>
              <p:sp>
                <p:nvSpPr>
                  <p:cNvPr id="8050" name="Line 389"/>
                  <p:cNvSpPr>
                    <a:spLocks noChangeShapeType="1"/>
                  </p:cNvSpPr>
                  <p:nvPr/>
                </p:nvSpPr>
                <p:spPr bwMode="auto">
                  <a:xfrm flipV="1">
                    <a:off x="10294" y="9745"/>
                    <a:ext cx="12" cy="9"/>
                  </a:xfrm>
                  <a:prstGeom prst="line">
                    <a:avLst/>
                  </a:prstGeom>
                  <a:noFill/>
                  <a:ln w="1905">
                    <a:solidFill>
                      <a:srgbClr val="000000"/>
                    </a:solidFill>
                    <a:round/>
                    <a:headEnd/>
                    <a:tailEnd/>
                  </a:ln>
                </p:spPr>
                <p:txBody>
                  <a:bodyPr/>
                  <a:lstStyle/>
                  <a:p>
                    <a:endParaRPr lang="en-US"/>
                  </a:p>
                </p:txBody>
              </p:sp>
              <p:sp>
                <p:nvSpPr>
                  <p:cNvPr id="8051" name="Line 390"/>
                  <p:cNvSpPr>
                    <a:spLocks noChangeShapeType="1"/>
                  </p:cNvSpPr>
                  <p:nvPr/>
                </p:nvSpPr>
                <p:spPr bwMode="auto">
                  <a:xfrm flipV="1">
                    <a:off x="10353" y="9698"/>
                    <a:ext cx="13" cy="13"/>
                  </a:xfrm>
                  <a:prstGeom prst="line">
                    <a:avLst/>
                  </a:prstGeom>
                  <a:noFill/>
                  <a:ln w="1905">
                    <a:solidFill>
                      <a:srgbClr val="000000"/>
                    </a:solidFill>
                    <a:round/>
                    <a:headEnd/>
                    <a:tailEnd/>
                  </a:ln>
                </p:spPr>
                <p:txBody>
                  <a:bodyPr/>
                  <a:lstStyle/>
                  <a:p>
                    <a:endParaRPr lang="en-US"/>
                  </a:p>
                </p:txBody>
              </p:sp>
              <p:sp>
                <p:nvSpPr>
                  <p:cNvPr id="8052" name="Line 391"/>
                  <p:cNvSpPr>
                    <a:spLocks noChangeShapeType="1"/>
                  </p:cNvSpPr>
                  <p:nvPr/>
                </p:nvSpPr>
                <p:spPr bwMode="auto">
                  <a:xfrm flipV="1">
                    <a:off x="10409" y="9620"/>
                    <a:ext cx="10" cy="16"/>
                  </a:xfrm>
                  <a:prstGeom prst="line">
                    <a:avLst/>
                  </a:prstGeom>
                  <a:noFill/>
                  <a:ln w="1905">
                    <a:solidFill>
                      <a:srgbClr val="000000"/>
                    </a:solidFill>
                    <a:round/>
                    <a:headEnd/>
                    <a:tailEnd/>
                  </a:ln>
                </p:spPr>
                <p:txBody>
                  <a:bodyPr/>
                  <a:lstStyle/>
                  <a:p>
                    <a:endParaRPr lang="en-US"/>
                  </a:p>
                </p:txBody>
              </p:sp>
              <p:sp>
                <p:nvSpPr>
                  <p:cNvPr id="8053" name="Line 392"/>
                  <p:cNvSpPr>
                    <a:spLocks noChangeShapeType="1"/>
                  </p:cNvSpPr>
                  <p:nvPr/>
                </p:nvSpPr>
                <p:spPr bwMode="auto">
                  <a:xfrm flipV="1">
                    <a:off x="10444" y="9548"/>
                    <a:ext cx="3" cy="6"/>
                  </a:xfrm>
                  <a:prstGeom prst="line">
                    <a:avLst/>
                  </a:prstGeom>
                  <a:noFill/>
                  <a:ln w="1905">
                    <a:solidFill>
                      <a:srgbClr val="000000"/>
                    </a:solidFill>
                    <a:round/>
                    <a:headEnd/>
                    <a:tailEnd/>
                  </a:ln>
                </p:spPr>
                <p:txBody>
                  <a:bodyPr/>
                  <a:lstStyle/>
                  <a:p>
                    <a:endParaRPr lang="en-US"/>
                  </a:p>
                </p:txBody>
              </p:sp>
              <p:sp>
                <p:nvSpPr>
                  <p:cNvPr id="8054" name="Line 393"/>
                  <p:cNvSpPr>
                    <a:spLocks noChangeShapeType="1"/>
                  </p:cNvSpPr>
                  <p:nvPr/>
                </p:nvSpPr>
                <p:spPr bwMode="auto">
                  <a:xfrm flipV="1">
                    <a:off x="10447" y="9535"/>
                    <a:ext cx="3" cy="13"/>
                  </a:xfrm>
                  <a:prstGeom prst="line">
                    <a:avLst/>
                  </a:prstGeom>
                  <a:noFill/>
                  <a:ln w="1905">
                    <a:solidFill>
                      <a:srgbClr val="000000"/>
                    </a:solidFill>
                    <a:round/>
                    <a:headEnd/>
                    <a:tailEnd/>
                  </a:ln>
                </p:spPr>
                <p:txBody>
                  <a:bodyPr/>
                  <a:lstStyle/>
                  <a:p>
                    <a:endParaRPr lang="en-US"/>
                  </a:p>
                </p:txBody>
              </p:sp>
            </p:grpSp>
            <p:grpSp>
              <p:nvGrpSpPr>
                <p:cNvPr id="7965" name="Group 394"/>
                <p:cNvGrpSpPr>
                  <a:grpSpLocks/>
                </p:cNvGrpSpPr>
                <p:nvPr/>
              </p:nvGrpSpPr>
              <p:grpSpPr bwMode="auto">
                <a:xfrm>
                  <a:off x="9805" y="9269"/>
                  <a:ext cx="545" cy="476"/>
                  <a:chOff x="9805" y="9269"/>
                  <a:chExt cx="545" cy="476"/>
                </a:xfrm>
              </p:grpSpPr>
              <p:sp>
                <p:nvSpPr>
                  <p:cNvPr id="7989" name="Line 395"/>
                  <p:cNvSpPr>
                    <a:spLocks noChangeShapeType="1"/>
                  </p:cNvSpPr>
                  <p:nvPr/>
                </p:nvSpPr>
                <p:spPr bwMode="auto">
                  <a:xfrm flipH="1" flipV="1">
                    <a:off x="10347" y="9488"/>
                    <a:ext cx="3" cy="16"/>
                  </a:xfrm>
                  <a:prstGeom prst="line">
                    <a:avLst/>
                  </a:prstGeom>
                  <a:noFill/>
                  <a:ln w="1905">
                    <a:solidFill>
                      <a:srgbClr val="000000"/>
                    </a:solidFill>
                    <a:round/>
                    <a:headEnd/>
                    <a:tailEnd/>
                  </a:ln>
                </p:spPr>
                <p:txBody>
                  <a:bodyPr/>
                  <a:lstStyle/>
                  <a:p>
                    <a:endParaRPr lang="en-US"/>
                  </a:p>
                </p:txBody>
              </p:sp>
              <p:sp>
                <p:nvSpPr>
                  <p:cNvPr id="7990" name="Line 396"/>
                  <p:cNvSpPr>
                    <a:spLocks noChangeShapeType="1"/>
                  </p:cNvSpPr>
                  <p:nvPr/>
                </p:nvSpPr>
                <p:spPr bwMode="auto">
                  <a:xfrm flipH="1" flipV="1">
                    <a:off x="10322" y="9407"/>
                    <a:ext cx="9" cy="16"/>
                  </a:xfrm>
                  <a:prstGeom prst="line">
                    <a:avLst/>
                  </a:prstGeom>
                  <a:noFill/>
                  <a:ln w="1905">
                    <a:solidFill>
                      <a:srgbClr val="000000"/>
                    </a:solidFill>
                    <a:round/>
                    <a:headEnd/>
                    <a:tailEnd/>
                  </a:ln>
                </p:spPr>
                <p:txBody>
                  <a:bodyPr/>
                  <a:lstStyle/>
                  <a:p>
                    <a:endParaRPr lang="en-US"/>
                  </a:p>
                </p:txBody>
              </p:sp>
              <p:sp>
                <p:nvSpPr>
                  <p:cNvPr id="7991" name="Line 397"/>
                  <p:cNvSpPr>
                    <a:spLocks noChangeShapeType="1"/>
                  </p:cNvSpPr>
                  <p:nvPr/>
                </p:nvSpPr>
                <p:spPr bwMode="auto">
                  <a:xfrm flipH="1" flipV="1">
                    <a:off x="10265" y="9332"/>
                    <a:ext cx="13" cy="16"/>
                  </a:xfrm>
                  <a:prstGeom prst="line">
                    <a:avLst/>
                  </a:prstGeom>
                  <a:noFill/>
                  <a:ln w="1905">
                    <a:solidFill>
                      <a:srgbClr val="000000"/>
                    </a:solidFill>
                    <a:round/>
                    <a:headEnd/>
                    <a:tailEnd/>
                  </a:ln>
                </p:spPr>
                <p:txBody>
                  <a:bodyPr/>
                  <a:lstStyle/>
                  <a:p>
                    <a:endParaRPr lang="en-US"/>
                  </a:p>
                </p:txBody>
              </p:sp>
              <p:sp>
                <p:nvSpPr>
                  <p:cNvPr id="7992" name="Line 398"/>
                  <p:cNvSpPr>
                    <a:spLocks noChangeShapeType="1"/>
                  </p:cNvSpPr>
                  <p:nvPr/>
                </p:nvSpPr>
                <p:spPr bwMode="auto">
                  <a:xfrm flipH="1">
                    <a:off x="10215" y="9301"/>
                    <a:ext cx="4" cy="1"/>
                  </a:xfrm>
                  <a:prstGeom prst="line">
                    <a:avLst/>
                  </a:prstGeom>
                  <a:noFill/>
                  <a:ln w="1905">
                    <a:solidFill>
                      <a:srgbClr val="000000"/>
                    </a:solidFill>
                    <a:round/>
                    <a:headEnd/>
                    <a:tailEnd/>
                  </a:ln>
                </p:spPr>
                <p:txBody>
                  <a:bodyPr/>
                  <a:lstStyle/>
                  <a:p>
                    <a:endParaRPr lang="en-US"/>
                  </a:p>
                </p:txBody>
              </p:sp>
              <p:sp>
                <p:nvSpPr>
                  <p:cNvPr id="7993" name="Line 399"/>
                  <p:cNvSpPr>
                    <a:spLocks noChangeShapeType="1"/>
                  </p:cNvSpPr>
                  <p:nvPr/>
                </p:nvSpPr>
                <p:spPr bwMode="auto">
                  <a:xfrm flipH="1" flipV="1">
                    <a:off x="10206" y="9297"/>
                    <a:ext cx="9" cy="4"/>
                  </a:xfrm>
                  <a:prstGeom prst="line">
                    <a:avLst/>
                  </a:prstGeom>
                  <a:noFill/>
                  <a:ln w="1905">
                    <a:solidFill>
                      <a:srgbClr val="000000"/>
                    </a:solidFill>
                    <a:round/>
                    <a:headEnd/>
                    <a:tailEnd/>
                  </a:ln>
                </p:spPr>
                <p:txBody>
                  <a:bodyPr/>
                  <a:lstStyle/>
                  <a:p>
                    <a:endParaRPr lang="en-US"/>
                  </a:p>
                </p:txBody>
              </p:sp>
              <p:sp>
                <p:nvSpPr>
                  <p:cNvPr id="7994" name="Line 400"/>
                  <p:cNvSpPr>
                    <a:spLocks noChangeShapeType="1"/>
                  </p:cNvSpPr>
                  <p:nvPr/>
                </p:nvSpPr>
                <p:spPr bwMode="auto">
                  <a:xfrm flipH="1" flipV="1">
                    <a:off x="10147" y="9276"/>
                    <a:ext cx="12" cy="3"/>
                  </a:xfrm>
                  <a:prstGeom prst="line">
                    <a:avLst/>
                  </a:prstGeom>
                  <a:noFill/>
                  <a:ln w="1905">
                    <a:solidFill>
                      <a:srgbClr val="000000"/>
                    </a:solidFill>
                    <a:round/>
                    <a:headEnd/>
                    <a:tailEnd/>
                  </a:ln>
                </p:spPr>
                <p:txBody>
                  <a:bodyPr/>
                  <a:lstStyle/>
                  <a:p>
                    <a:endParaRPr lang="en-US"/>
                  </a:p>
                </p:txBody>
              </p:sp>
              <p:sp>
                <p:nvSpPr>
                  <p:cNvPr id="7995" name="Line 401"/>
                  <p:cNvSpPr>
                    <a:spLocks noChangeShapeType="1"/>
                  </p:cNvSpPr>
                  <p:nvPr/>
                </p:nvSpPr>
                <p:spPr bwMode="auto">
                  <a:xfrm flipH="1">
                    <a:off x="10087" y="9269"/>
                    <a:ext cx="13" cy="1"/>
                  </a:xfrm>
                  <a:prstGeom prst="line">
                    <a:avLst/>
                  </a:prstGeom>
                  <a:noFill/>
                  <a:ln w="1905">
                    <a:solidFill>
                      <a:srgbClr val="000000"/>
                    </a:solidFill>
                    <a:round/>
                    <a:headEnd/>
                    <a:tailEnd/>
                  </a:ln>
                </p:spPr>
                <p:txBody>
                  <a:bodyPr/>
                  <a:lstStyle/>
                  <a:p>
                    <a:endParaRPr lang="en-US"/>
                  </a:p>
                </p:txBody>
              </p:sp>
              <p:sp>
                <p:nvSpPr>
                  <p:cNvPr id="7996" name="Line 402"/>
                  <p:cNvSpPr>
                    <a:spLocks noChangeShapeType="1"/>
                  </p:cNvSpPr>
                  <p:nvPr/>
                </p:nvSpPr>
                <p:spPr bwMode="auto">
                  <a:xfrm flipH="1">
                    <a:off x="10028" y="9269"/>
                    <a:ext cx="12" cy="3"/>
                  </a:xfrm>
                  <a:prstGeom prst="line">
                    <a:avLst/>
                  </a:prstGeom>
                  <a:noFill/>
                  <a:ln w="1905">
                    <a:solidFill>
                      <a:srgbClr val="000000"/>
                    </a:solidFill>
                    <a:round/>
                    <a:headEnd/>
                    <a:tailEnd/>
                  </a:ln>
                </p:spPr>
                <p:txBody>
                  <a:bodyPr/>
                  <a:lstStyle/>
                  <a:p>
                    <a:endParaRPr lang="en-US"/>
                  </a:p>
                </p:txBody>
              </p:sp>
              <p:sp>
                <p:nvSpPr>
                  <p:cNvPr id="7997" name="Line 403"/>
                  <p:cNvSpPr>
                    <a:spLocks noChangeShapeType="1"/>
                  </p:cNvSpPr>
                  <p:nvPr/>
                </p:nvSpPr>
                <p:spPr bwMode="auto">
                  <a:xfrm flipH="1">
                    <a:off x="10028" y="9269"/>
                    <a:ext cx="3" cy="3"/>
                  </a:xfrm>
                  <a:prstGeom prst="line">
                    <a:avLst/>
                  </a:prstGeom>
                  <a:noFill/>
                  <a:ln w="1905">
                    <a:solidFill>
                      <a:srgbClr val="000000"/>
                    </a:solidFill>
                    <a:round/>
                    <a:headEnd/>
                    <a:tailEnd/>
                  </a:ln>
                </p:spPr>
                <p:txBody>
                  <a:bodyPr/>
                  <a:lstStyle/>
                  <a:p>
                    <a:endParaRPr lang="en-US"/>
                  </a:p>
                </p:txBody>
              </p:sp>
              <p:sp>
                <p:nvSpPr>
                  <p:cNvPr id="7998" name="Line 404"/>
                  <p:cNvSpPr>
                    <a:spLocks noChangeShapeType="1"/>
                  </p:cNvSpPr>
                  <p:nvPr/>
                </p:nvSpPr>
                <p:spPr bwMode="auto">
                  <a:xfrm flipH="1">
                    <a:off x="9965" y="9285"/>
                    <a:ext cx="16" cy="1"/>
                  </a:xfrm>
                  <a:prstGeom prst="line">
                    <a:avLst/>
                  </a:prstGeom>
                  <a:noFill/>
                  <a:ln w="1905">
                    <a:solidFill>
                      <a:srgbClr val="000000"/>
                    </a:solidFill>
                    <a:round/>
                    <a:headEnd/>
                    <a:tailEnd/>
                  </a:ln>
                </p:spPr>
                <p:txBody>
                  <a:bodyPr/>
                  <a:lstStyle/>
                  <a:p>
                    <a:endParaRPr lang="en-US"/>
                  </a:p>
                </p:txBody>
              </p:sp>
              <p:sp>
                <p:nvSpPr>
                  <p:cNvPr id="7999" name="Line 405"/>
                  <p:cNvSpPr>
                    <a:spLocks noChangeShapeType="1"/>
                  </p:cNvSpPr>
                  <p:nvPr/>
                </p:nvSpPr>
                <p:spPr bwMode="auto">
                  <a:xfrm flipH="1">
                    <a:off x="9906" y="9313"/>
                    <a:ext cx="12" cy="6"/>
                  </a:xfrm>
                  <a:prstGeom prst="line">
                    <a:avLst/>
                  </a:prstGeom>
                  <a:noFill/>
                  <a:ln w="1905">
                    <a:solidFill>
                      <a:srgbClr val="000000"/>
                    </a:solidFill>
                    <a:round/>
                    <a:headEnd/>
                    <a:tailEnd/>
                  </a:ln>
                </p:spPr>
                <p:txBody>
                  <a:bodyPr/>
                  <a:lstStyle/>
                  <a:p>
                    <a:endParaRPr lang="en-US"/>
                  </a:p>
                </p:txBody>
              </p:sp>
              <p:sp>
                <p:nvSpPr>
                  <p:cNvPr id="8000" name="Line 406"/>
                  <p:cNvSpPr>
                    <a:spLocks noChangeShapeType="1"/>
                  </p:cNvSpPr>
                  <p:nvPr/>
                </p:nvSpPr>
                <p:spPr bwMode="auto">
                  <a:xfrm flipH="1">
                    <a:off x="9846" y="9363"/>
                    <a:ext cx="13" cy="16"/>
                  </a:xfrm>
                  <a:prstGeom prst="line">
                    <a:avLst/>
                  </a:prstGeom>
                  <a:noFill/>
                  <a:ln w="1905">
                    <a:solidFill>
                      <a:srgbClr val="000000"/>
                    </a:solidFill>
                    <a:round/>
                    <a:headEnd/>
                    <a:tailEnd/>
                  </a:ln>
                </p:spPr>
                <p:txBody>
                  <a:bodyPr/>
                  <a:lstStyle/>
                  <a:p>
                    <a:endParaRPr lang="en-US"/>
                  </a:p>
                </p:txBody>
              </p:sp>
              <p:sp>
                <p:nvSpPr>
                  <p:cNvPr id="8001" name="Line 407"/>
                  <p:cNvSpPr>
                    <a:spLocks noChangeShapeType="1"/>
                  </p:cNvSpPr>
                  <p:nvPr/>
                </p:nvSpPr>
                <p:spPr bwMode="auto">
                  <a:xfrm flipH="1">
                    <a:off x="9805" y="9441"/>
                    <a:ext cx="10" cy="19"/>
                  </a:xfrm>
                  <a:prstGeom prst="line">
                    <a:avLst/>
                  </a:prstGeom>
                  <a:noFill/>
                  <a:ln w="1905">
                    <a:solidFill>
                      <a:srgbClr val="000000"/>
                    </a:solidFill>
                    <a:round/>
                    <a:headEnd/>
                    <a:tailEnd/>
                  </a:ln>
                </p:spPr>
                <p:txBody>
                  <a:bodyPr/>
                  <a:lstStyle/>
                  <a:p>
                    <a:endParaRPr lang="en-US"/>
                  </a:p>
                </p:txBody>
              </p:sp>
              <p:sp>
                <p:nvSpPr>
                  <p:cNvPr id="8002" name="Line 408"/>
                  <p:cNvSpPr>
                    <a:spLocks noChangeShapeType="1"/>
                  </p:cNvSpPr>
                  <p:nvPr/>
                </p:nvSpPr>
                <p:spPr bwMode="auto">
                  <a:xfrm>
                    <a:off x="9805" y="9526"/>
                    <a:ext cx="4" cy="16"/>
                  </a:xfrm>
                  <a:prstGeom prst="line">
                    <a:avLst/>
                  </a:prstGeom>
                  <a:noFill/>
                  <a:ln w="1905">
                    <a:solidFill>
                      <a:srgbClr val="000000"/>
                    </a:solidFill>
                    <a:round/>
                    <a:headEnd/>
                    <a:tailEnd/>
                  </a:ln>
                </p:spPr>
                <p:txBody>
                  <a:bodyPr/>
                  <a:lstStyle/>
                  <a:p>
                    <a:endParaRPr lang="en-US"/>
                  </a:p>
                </p:txBody>
              </p:sp>
              <p:sp>
                <p:nvSpPr>
                  <p:cNvPr id="8003" name="Line 409"/>
                  <p:cNvSpPr>
                    <a:spLocks noChangeShapeType="1"/>
                  </p:cNvSpPr>
                  <p:nvPr/>
                </p:nvSpPr>
                <p:spPr bwMode="auto">
                  <a:xfrm>
                    <a:off x="9834" y="9604"/>
                    <a:ext cx="6" cy="16"/>
                  </a:xfrm>
                  <a:prstGeom prst="line">
                    <a:avLst/>
                  </a:prstGeom>
                  <a:noFill/>
                  <a:ln w="1905">
                    <a:solidFill>
                      <a:srgbClr val="000000"/>
                    </a:solidFill>
                    <a:round/>
                    <a:headEnd/>
                    <a:tailEnd/>
                  </a:ln>
                </p:spPr>
                <p:txBody>
                  <a:bodyPr/>
                  <a:lstStyle/>
                  <a:p>
                    <a:endParaRPr lang="en-US"/>
                  </a:p>
                </p:txBody>
              </p:sp>
              <p:sp>
                <p:nvSpPr>
                  <p:cNvPr id="8004" name="Line 410"/>
                  <p:cNvSpPr>
                    <a:spLocks noChangeShapeType="1"/>
                  </p:cNvSpPr>
                  <p:nvPr/>
                </p:nvSpPr>
                <p:spPr bwMode="auto">
                  <a:xfrm>
                    <a:off x="9840" y="9620"/>
                    <a:ext cx="3" cy="3"/>
                  </a:xfrm>
                  <a:prstGeom prst="line">
                    <a:avLst/>
                  </a:prstGeom>
                  <a:noFill/>
                  <a:ln w="1905">
                    <a:solidFill>
                      <a:srgbClr val="000000"/>
                    </a:solidFill>
                    <a:round/>
                    <a:headEnd/>
                    <a:tailEnd/>
                  </a:ln>
                </p:spPr>
                <p:txBody>
                  <a:bodyPr/>
                  <a:lstStyle/>
                  <a:p>
                    <a:endParaRPr lang="en-US"/>
                  </a:p>
                </p:txBody>
              </p:sp>
              <p:sp>
                <p:nvSpPr>
                  <p:cNvPr id="8005" name="Line 411"/>
                  <p:cNvSpPr>
                    <a:spLocks noChangeShapeType="1"/>
                  </p:cNvSpPr>
                  <p:nvPr/>
                </p:nvSpPr>
                <p:spPr bwMode="auto">
                  <a:xfrm>
                    <a:off x="9890" y="9673"/>
                    <a:ext cx="9" cy="9"/>
                  </a:xfrm>
                  <a:prstGeom prst="line">
                    <a:avLst/>
                  </a:prstGeom>
                  <a:noFill/>
                  <a:ln w="1905">
                    <a:solidFill>
                      <a:srgbClr val="000000"/>
                    </a:solidFill>
                    <a:round/>
                    <a:headEnd/>
                    <a:tailEnd/>
                  </a:ln>
                </p:spPr>
                <p:txBody>
                  <a:bodyPr/>
                  <a:lstStyle/>
                  <a:p>
                    <a:endParaRPr lang="en-US"/>
                  </a:p>
                </p:txBody>
              </p:sp>
              <p:sp>
                <p:nvSpPr>
                  <p:cNvPr id="8006" name="Line 412"/>
                  <p:cNvSpPr>
                    <a:spLocks noChangeShapeType="1"/>
                  </p:cNvSpPr>
                  <p:nvPr/>
                </p:nvSpPr>
                <p:spPr bwMode="auto">
                  <a:xfrm>
                    <a:off x="9899" y="9682"/>
                    <a:ext cx="3" cy="4"/>
                  </a:xfrm>
                  <a:prstGeom prst="line">
                    <a:avLst/>
                  </a:prstGeom>
                  <a:noFill/>
                  <a:ln w="1905">
                    <a:solidFill>
                      <a:srgbClr val="000000"/>
                    </a:solidFill>
                    <a:round/>
                    <a:headEnd/>
                    <a:tailEnd/>
                  </a:ln>
                </p:spPr>
                <p:txBody>
                  <a:bodyPr/>
                  <a:lstStyle/>
                  <a:p>
                    <a:endParaRPr lang="en-US"/>
                  </a:p>
                </p:txBody>
              </p:sp>
              <p:sp>
                <p:nvSpPr>
                  <p:cNvPr id="8007" name="Line 413"/>
                  <p:cNvSpPr>
                    <a:spLocks noChangeShapeType="1"/>
                  </p:cNvSpPr>
                  <p:nvPr/>
                </p:nvSpPr>
                <p:spPr bwMode="auto">
                  <a:xfrm>
                    <a:off x="9949" y="9714"/>
                    <a:ext cx="13" cy="3"/>
                  </a:xfrm>
                  <a:prstGeom prst="line">
                    <a:avLst/>
                  </a:prstGeom>
                  <a:noFill/>
                  <a:ln w="1905">
                    <a:solidFill>
                      <a:srgbClr val="000000"/>
                    </a:solidFill>
                    <a:round/>
                    <a:headEnd/>
                    <a:tailEnd/>
                  </a:ln>
                </p:spPr>
                <p:txBody>
                  <a:bodyPr/>
                  <a:lstStyle/>
                  <a:p>
                    <a:endParaRPr lang="en-US"/>
                  </a:p>
                </p:txBody>
              </p:sp>
              <p:sp>
                <p:nvSpPr>
                  <p:cNvPr id="8008" name="Line 414"/>
                  <p:cNvSpPr>
                    <a:spLocks noChangeShapeType="1"/>
                  </p:cNvSpPr>
                  <p:nvPr/>
                </p:nvSpPr>
                <p:spPr bwMode="auto">
                  <a:xfrm>
                    <a:off x="10009" y="9733"/>
                    <a:ext cx="12" cy="3"/>
                  </a:xfrm>
                  <a:prstGeom prst="line">
                    <a:avLst/>
                  </a:prstGeom>
                  <a:noFill/>
                  <a:ln w="1905">
                    <a:solidFill>
                      <a:srgbClr val="000000"/>
                    </a:solidFill>
                    <a:round/>
                    <a:headEnd/>
                    <a:tailEnd/>
                  </a:ln>
                </p:spPr>
                <p:txBody>
                  <a:bodyPr/>
                  <a:lstStyle/>
                  <a:p>
                    <a:endParaRPr lang="en-US"/>
                  </a:p>
                </p:txBody>
              </p:sp>
              <p:sp>
                <p:nvSpPr>
                  <p:cNvPr id="8009" name="Line 415"/>
                  <p:cNvSpPr>
                    <a:spLocks noChangeShapeType="1"/>
                  </p:cNvSpPr>
                  <p:nvPr/>
                </p:nvSpPr>
                <p:spPr bwMode="auto">
                  <a:xfrm>
                    <a:off x="10068" y="9742"/>
                    <a:ext cx="10" cy="3"/>
                  </a:xfrm>
                  <a:prstGeom prst="line">
                    <a:avLst/>
                  </a:prstGeom>
                  <a:noFill/>
                  <a:ln w="1905">
                    <a:solidFill>
                      <a:srgbClr val="000000"/>
                    </a:solidFill>
                    <a:round/>
                    <a:headEnd/>
                    <a:tailEnd/>
                  </a:ln>
                </p:spPr>
                <p:txBody>
                  <a:bodyPr/>
                  <a:lstStyle/>
                  <a:p>
                    <a:endParaRPr lang="en-US"/>
                  </a:p>
                </p:txBody>
              </p:sp>
              <p:sp>
                <p:nvSpPr>
                  <p:cNvPr id="8010" name="Line 416"/>
                  <p:cNvSpPr>
                    <a:spLocks noChangeShapeType="1"/>
                  </p:cNvSpPr>
                  <p:nvPr/>
                </p:nvSpPr>
                <p:spPr bwMode="auto">
                  <a:xfrm>
                    <a:off x="10078" y="9742"/>
                    <a:ext cx="3" cy="3"/>
                  </a:xfrm>
                  <a:prstGeom prst="line">
                    <a:avLst/>
                  </a:prstGeom>
                  <a:noFill/>
                  <a:ln w="1905">
                    <a:solidFill>
                      <a:srgbClr val="000000"/>
                    </a:solidFill>
                    <a:round/>
                    <a:headEnd/>
                    <a:tailEnd/>
                  </a:ln>
                </p:spPr>
                <p:txBody>
                  <a:bodyPr/>
                  <a:lstStyle/>
                  <a:p>
                    <a:endParaRPr lang="en-US"/>
                  </a:p>
                </p:txBody>
              </p:sp>
              <p:sp>
                <p:nvSpPr>
                  <p:cNvPr id="8011" name="Line 417"/>
                  <p:cNvSpPr>
                    <a:spLocks noChangeShapeType="1"/>
                  </p:cNvSpPr>
                  <p:nvPr/>
                </p:nvSpPr>
                <p:spPr bwMode="auto">
                  <a:xfrm flipV="1">
                    <a:off x="10128" y="9736"/>
                    <a:ext cx="12" cy="3"/>
                  </a:xfrm>
                  <a:prstGeom prst="line">
                    <a:avLst/>
                  </a:prstGeom>
                  <a:noFill/>
                  <a:ln w="1905">
                    <a:solidFill>
                      <a:srgbClr val="000000"/>
                    </a:solidFill>
                    <a:round/>
                    <a:headEnd/>
                    <a:tailEnd/>
                  </a:ln>
                </p:spPr>
                <p:txBody>
                  <a:bodyPr/>
                  <a:lstStyle/>
                  <a:p>
                    <a:endParaRPr lang="en-US"/>
                  </a:p>
                </p:txBody>
              </p:sp>
              <p:sp>
                <p:nvSpPr>
                  <p:cNvPr id="8012" name="Line 418"/>
                  <p:cNvSpPr>
                    <a:spLocks noChangeShapeType="1"/>
                  </p:cNvSpPr>
                  <p:nvPr/>
                </p:nvSpPr>
                <p:spPr bwMode="auto">
                  <a:xfrm flipV="1">
                    <a:off x="10187" y="9714"/>
                    <a:ext cx="13" cy="6"/>
                  </a:xfrm>
                  <a:prstGeom prst="line">
                    <a:avLst/>
                  </a:prstGeom>
                  <a:noFill/>
                  <a:ln w="1905">
                    <a:solidFill>
                      <a:srgbClr val="000000"/>
                    </a:solidFill>
                    <a:round/>
                    <a:headEnd/>
                    <a:tailEnd/>
                  </a:ln>
                </p:spPr>
                <p:txBody>
                  <a:bodyPr/>
                  <a:lstStyle/>
                  <a:p>
                    <a:endParaRPr lang="en-US"/>
                  </a:p>
                </p:txBody>
              </p:sp>
              <p:sp>
                <p:nvSpPr>
                  <p:cNvPr id="8013" name="Line 419"/>
                  <p:cNvSpPr>
                    <a:spLocks noChangeShapeType="1"/>
                  </p:cNvSpPr>
                  <p:nvPr/>
                </p:nvSpPr>
                <p:spPr bwMode="auto">
                  <a:xfrm flipV="1">
                    <a:off x="10247" y="9682"/>
                    <a:ext cx="6" cy="4"/>
                  </a:xfrm>
                  <a:prstGeom prst="line">
                    <a:avLst/>
                  </a:prstGeom>
                  <a:noFill/>
                  <a:ln w="1905">
                    <a:solidFill>
                      <a:srgbClr val="000000"/>
                    </a:solidFill>
                    <a:round/>
                    <a:headEnd/>
                    <a:tailEnd/>
                  </a:ln>
                </p:spPr>
                <p:txBody>
                  <a:bodyPr/>
                  <a:lstStyle/>
                  <a:p>
                    <a:endParaRPr lang="en-US"/>
                  </a:p>
                </p:txBody>
              </p:sp>
              <p:sp>
                <p:nvSpPr>
                  <p:cNvPr id="8014" name="Line 420"/>
                  <p:cNvSpPr>
                    <a:spLocks noChangeShapeType="1"/>
                  </p:cNvSpPr>
                  <p:nvPr/>
                </p:nvSpPr>
                <p:spPr bwMode="auto">
                  <a:xfrm flipV="1">
                    <a:off x="10253" y="9676"/>
                    <a:ext cx="9" cy="6"/>
                  </a:xfrm>
                  <a:prstGeom prst="line">
                    <a:avLst/>
                  </a:prstGeom>
                  <a:noFill/>
                  <a:ln w="1905">
                    <a:solidFill>
                      <a:srgbClr val="000000"/>
                    </a:solidFill>
                    <a:round/>
                    <a:headEnd/>
                    <a:tailEnd/>
                  </a:ln>
                </p:spPr>
                <p:txBody>
                  <a:bodyPr/>
                  <a:lstStyle/>
                  <a:p>
                    <a:endParaRPr lang="en-US"/>
                  </a:p>
                </p:txBody>
              </p:sp>
              <p:sp>
                <p:nvSpPr>
                  <p:cNvPr id="8015" name="Line 421"/>
                  <p:cNvSpPr>
                    <a:spLocks noChangeShapeType="1"/>
                  </p:cNvSpPr>
                  <p:nvPr/>
                </p:nvSpPr>
                <p:spPr bwMode="auto">
                  <a:xfrm flipV="1">
                    <a:off x="10309" y="9620"/>
                    <a:ext cx="3" cy="6"/>
                  </a:xfrm>
                  <a:prstGeom prst="line">
                    <a:avLst/>
                  </a:prstGeom>
                  <a:noFill/>
                  <a:ln w="1905">
                    <a:solidFill>
                      <a:srgbClr val="000000"/>
                    </a:solidFill>
                    <a:round/>
                    <a:headEnd/>
                    <a:tailEnd/>
                  </a:ln>
                </p:spPr>
                <p:txBody>
                  <a:bodyPr/>
                  <a:lstStyle/>
                  <a:p>
                    <a:endParaRPr lang="en-US"/>
                  </a:p>
                </p:txBody>
              </p:sp>
              <p:sp>
                <p:nvSpPr>
                  <p:cNvPr id="8016" name="Line 422"/>
                  <p:cNvSpPr>
                    <a:spLocks noChangeShapeType="1"/>
                  </p:cNvSpPr>
                  <p:nvPr/>
                </p:nvSpPr>
                <p:spPr bwMode="auto">
                  <a:xfrm flipV="1">
                    <a:off x="10312" y="9607"/>
                    <a:ext cx="10" cy="13"/>
                  </a:xfrm>
                  <a:prstGeom prst="line">
                    <a:avLst/>
                  </a:prstGeom>
                  <a:noFill/>
                  <a:ln w="1905">
                    <a:solidFill>
                      <a:srgbClr val="000000"/>
                    </a:solidFill>
                    <a:round/>
                    <a:headEnd/>
                    <a:tailEnd/>
                  </a:ln>
                </p:spPr>
                <p:txBody>
                  <a:bodyPr/>
                  <a:lstStyle/>
                  <a:p>
                    <a:endParaRPr lang="en-US"/>
                  </a:p>
                </p:txBody>
              </p:sp>
              <p:sp>
                <p:nvSpPr>
                  <p:cNvPr id="8017" name="Line 423"/>
                  <p:cNvSpPr>
                    <a:spLocks noChangeShapeType="1"/>
                  </p:cNvSpPr>
                  <p:nvPr/>
                </p:nvSpPr>
                <p:spPr bwMode="auto">
                  <a:xfrm flipV="1">
                    <a:off x="10347" y="9526"/>
                    <a:ext cx="3" cy="16"/>
                  </a:xfrm>
                  <a:prstGeom prst="line">
                    <a:avLst/>
                  </a:prstGeom>
                  <a:noFill/>
                  <a:ln w="1905">
                    <a:solidFill>
                      <a:srgbClr val="000000"/>
                    </a:solidFill>
                    <a:round/>
                    <a:headEnd/>
                    <a:tailEnd/>
                  </a:ln>
                </p:spPr>
                <p:txBody>
                  <a:bodyPr/>
                  <a:lstStyle/>
                  <a:p>
                    <a:endParaRPr lang="en-US"/>
                  </a:p>
                </p:txBody>
              </p:sp>
            </p:grpSp>
            <p:grpSp>
              <p:nvGrpSpPr>
                <p:cNvPr id="7966" name="Group 424"/>
                <p:cNvGrpSpPr>
                  <a:grpSpLocks/>
                </p:cNvGrpSpPr>
                <p:nvPr/>
              </p:nvGrpSpPr>
              <p:grpSpPr bwMode="auto">
                <a:xfrm>
                  <a:off x="9871" y="9338"/>
                  <a:ext cx="432" cy="351"/>
                  <a:chOff x="9871" y="9338"/>
                  <a:chExt cx="432" cy="351"/>
                </a:xfrm>
              </p:grpSpPr>
              <p:sp>
                <p:nvSpPr>
                  <p:cNvPr id="7967" name="Line 425"/>
                  <p:cNvSpPr>
                    <a:spLocks noChangeShapeType="1"/>
                  </p:cNvSpPr>
                  <p:nvPr/>
                </p:nvSpPr>
                <p:spPr bwMode="auto">
                  <a:xfrm flipH="1" flipV="1">
                    <a:off x="10300" y="9498"/>
                    <a:ext cx="3" cy="15"/>
                  </a:xfrm>
                  <a:prstGeom prst="line">
                    <a:avLst/>
                  </a:prstGeom>
                  <a:noFill/>
                  <a:ln w="1905">
                    <a:solidFill>
                      <a:srgbClr val="000000"/>
                    </a:solidFill>
                    <a:round/>
                    <a:headEnd/>
                    <a:tailEnd/>
                  </a:ln>
                </p:spPr>
                <p:txBody>
                  <a:bodyPr/>
                  <a:lstStyle/>
                  <a:p>
                    <a:endParaRPr lang="en-US"/>
                  </a:p>
                </p:txBody>
              </p:sp>
              <p:sp>
                <p:nvSpPr>
                  <p:cNvPr id="7968" name="Line 426"/>
                  <p:cNvSpPr>
                    <a:spLocks noChangeShapeType="1"/>
                  </p:cNvSpPr>
                  <p:nvPr/>
                </p:nvSpPr>
                <p:spPr bwMode="auto">
                  <a:xfrm flipH="1" flipV="1">
                    <a:off x="10272" y="9426"/>
                    <a:ext cx="3" cy="6"/>
                  </a:xfrm>
                  <a:prstGeom prst="line">
                    <a:avLst/>
                  </a:prstGeom>
                  <a:noFill/>
                  <a:ln w="1905">
                    <a:solidFill>
                      <a:srgbClr val="000000"/>
                    </a:solidFill>
                    <a:round/>
                    <a:headEnd/>
                    <a:tailEnd/>
                  </a:ln>
                </p:spPr>
                <p:txBody>
                  <a:bodyPr/>
                  <a:lstStyle/>
                  <a:p>
                    <a:endParaRPr lang="en-US"/>
                  </a:p>
                </p:txBody>
              </p:sp>
              <p:sp>
                <p:nvSpPr>
                  <p:cNvPr id="7969" name="Line 427"/>
                  <p:cNvSpPr>
                    <a:spLocks noChangeShapeType="1"/>
                  </p:cNvSpPr>
                  <p:nvPr/>
                </p:nvSpPr>
                <p:spPr bwMode="auto">
                  <a:xfrm flipH="1" flipV="1">
                    <a:off x="10262" y="9413"/>
                    <a:ext cx="10" cy="13"/>
                  </a:xfrm>
                  <a:prstGeom prst="line">
                    <a:avLst/>
                  </a:prstGeom>
                  <a:noFill/>
                  <a:ln w="1905">
                    <a:solidFill>
                      <a:srgbClr val="000000"/>
                    </a:solidFill>
                    <a:round/>
                    <a:headEnd/>
                    <a:tailEnd/>
                  </a:ln>
                </p:spPr>
                <p:txBody>
                  <a:bodyPr/>
                  <a:lstStyle/>
                  <a:p>
                    <a:endParaRPr lang="en-US"/>
                  </a:p>
                </p:txBody>
              </p:sp>
              <p:sp>
                <p:nvSpPr>
                  <p:cNvPr id="7970" name="Line 428"/>
                  <p:cNvSpPr>
                    <a:spLocks noChangeShapeType="1"/>
                  </p:cNvSpPr>
                  <p:nvPr/>
                </p:nvSpPr>
                <p:spPr bwMode="auto">
                  <a:xfrm flipH="1" flipV="1">
                    <a:off x="10200" y="9369"/>
                    <a:ext cx="15" cy="7"/>
                  </a:xfrm>
                  <a:prstGeom prst="line">
                    <a:avLst/>
                  </a:prstGeom>
                  <a:noFill/>
                  <a:ln w="1905">
                    <a:solidFill>
                      <a:srgbClr val="000000"/>
                    </a:solidFill>
                    <a:round/>
                    <a:headEnd/>
                    <a:tailEnd/>
                  </a:ln>
                </p:spPr>
                <p:txBody>
                  <a:bodyPr/>
                  <a:lstStyle/>
                  <a:p>
                    <a:endParaRPr lang="en-US"/>
                  </a:p>
                </p:txBody>
              </p:sp>
              <p:sp>
                <p:nvSpPr>
                  <p:cNvPr id="7971" name="Line 429"/>
                  <p:cNvSpPr>
                    <a:spLocks noChangeShapeType="1"/>
                  </p:cNvSpPr>
                  <p:nvPr/>
                </p:nvSpPr>
                <p:spPr bwMode="auto">
                  <a:xfrm flipH="1">
                    <a:off x="10140" y="9348"/>
                    <a:ext cx="13" cy="1"/>
                  </a:xfrm>
                  <a:prstGeom prst="line">
                    <a:avLst/>
                  </a:prstGeom>
                  <a:noFill/>
                  <a:ln w="1905">
                    <a:solidFill>
                      <a:srgbClr val="000000"/>
                    </a:solidFill>
                    <a:round/>
                    <a:headEnd/>
                    <a:tailEnd/>
                  </a:ln>
                </p:spPr>
                <p:txBody>
                  <a:bodyPr/>
                  <a:lstStyle/>
                  <a:p>
                    <a:endParaRPr lang="en-US"/>
                  </a:p>
                </p:txBody>
              </p:sp>
              <p:sp>
                <p:nvSpPr>
                  <p:cNvPr id="7972" name="Line 430"/>
                  <p:cNvSpPr>
                    <a:spLocks noChangeShapeType="1"/>
                  </p:cNvSpPr>
                  <p:nvPr/>
                </p:nvSpPr>
                <p:spPr bwMode="auto">
                  <a:xfrm flipH="1">
                    <a:off x="10087" y="9338"/>
                    <a:ext cx="6" cy="3"/>
                  </a:xfrm>
                  <a:prstGeom prst="line">
                    <a:avLst/>
                  </a:prstGeom>
                  <a:noFill/>
                  <a:ln w="1905">
                    <a:solidFill>
                      <a:srgbClr val="000000"/>
                    </a:solidFill>
                    <a:round/>
                    <a:headEnd/>
                    <a:tailEnd/>
                  </a:ln>
                </p:spPr>
                <p:txBody>
                  <a:bodyPr/>
                  <a:lstStyle/>
                  <a:p>
                    <a:endParaRPr lang="en-US"/>
                  </a:p>
                </p:txBody>
              </p:sp>
              <p:sp>
                <p:nvSpPr>
                  <p:cNvPr id="7973" name="Line 431"/>
                  <p:cNvSpPr>
                    <a:spLocks noChangeShapeType="1"/>
                  </p:cNvSpPr>
                  <p:nvPr/>
                </p:nvSpPr>
                <p:spPr bwMode="auto">
                  <a:xfrm flipH="1">
                    <a:off x="10084" y="9338"/>
                    <a:ext cx="3" cy="3"/>
                  </a:xfrm>
                  <a:prstGeom prst="line">
                    <a:avLst/>
                  </a:prstGeom>
                  <a:noFill/>
                  <a:ln w="1905">
                    <a:solidFill>
                      <a:srgbClr val="000000"/>
                    </a:solidFill>
                    <a:round/>
                    <a:headEnd/>
                    <a:tailEnd/>
                  </a:ln>
                </p:spPr>
                <p:txBody>
                  <a:bodyPr/>
                  <a:lstStyle/>
                  <a:p>
                    <a:endParaRPr lang="en-US"/>
                  </a:p>
                </p:txBody>
              </p:sp>
              <p:sp>
                <p:nvSpPr>
                  <p:cNvPr id="7974" name="Line 432"/>
                  <p:cNvSpPr>
                    <a:spLocks noChangeShapeType="1"/>
                  </p:cNvSpPr>
                  <p:nvPr/>
                </p:nvSpPr>
                <p:spPr bwMode="auto">
                  <a:xfrm flipH="1">
                    <a:off x="10021" y="9344"/>
                    <a:ext cx="16" cy="4"/>
                  </a:xfrm>
                  <a:prstGeom prst="line">
                    <a:avLst/>
                  </a:prstGeom>
                  <a:noFill/>
                  <a:ln w="1905">
                    <a:solidFill>
                      <a:srgbClr val="000000"/>
                    </a:solidFill>
                    <a:round/>
                    <a:headEnd/>
                    <a:tailEnd/>
                  </a:ln>
                </p:spPr>
                <p:txBody>
                  <a:bodyPr/>
                  <a:lstStyle/>
                  <a:p>
                    <a:endParaRPr lang="en-US"/>
                  </a:p>
                </p:txBody>
              </p:sp>
              <p:sp>
                <p:nvSpPr>
                  <p:cNvPr id="7975" name="Line 433"/>
                  <p:cNvSpPr>
                    <a:spLocks noChangeShapeType="1"/>
                  </p:cNvSpPr>
                  <p:nvPr/>
                </p:nvSpPr>
                <p:spPr bwMode="auto">
                  <a:xfrm flipH="1">
                    <a:off x="9962" y="9366"/>
                    <a:ext cx="12" cy="7"/>
                  </a:xfrm>
                  <a:prstGeom prst="line">
                    <a:avLst/>
                  </a:prstGeom>
                  <a:noFill/>
                  <a:ln w="1905">
                    <a:solidFill>
                      <a:srgbClr val="000000"/>
                    </a:solidFill>
                    <a:round/>
                    <a:headEnd/>
                    <a:tailEnd/>
                  </a:ln>
                </p:spPr>
                <p:txBody>
                  <a:bodyPr/>
                  <a:lstStyle/>
                  <a:p>
                    <a:endParaRPr lang="en-US"/>
                  </a:p>
                </p:txBody>
              </p:sp>
              <p:sp>
                <p:nvSpPr>
                  <p:cNvPr id="7976" name="Line 434"/>
                  <p:cNvSpPr>
                    <a:spLocks noChangeShapeType="1"/>
                  </p:cNvSpPr>
                  <p:nvPr/>
                </p:nvSpPr>
                <p:spPr bwMode="auto">
                  <a:xfrm flipH="1">
                    <a:off x="9902" y="9410"/>
                    <a:ext cx="13" cy="16"/>
                  </a:xfrm>
                  <a:prstGeom prst="line">
                    <a:avLst/>
                  </a:prstGeom>
                  <a:noFill/>
                  <a:ln w="1905">
                    <a:solidFill>
                      <a:srgbClr val="000000"/>
                    </a:solidFill>
                    <a:round/>
                    <a:headEnd/>
                    <a:tailEnd/>
                  </a:ln>
                </p:spPr>
                <p:txBody>
                  <a:bodyPr/>
                  <a:lstStyle/>
                  <a:p>
                    <a:endParaRPr lang="en-US"/>
                  </a:p>
                </p:txBody>
              </p:sp>
              <p:sp>
                <p:nvSpPr>
                  <p:cNvPr id="7977" name="Line 435"/>
                  <p:cNvSpPr>
                    <a:spLocks noChangeShapeType="1"/>
                  </p:cNvSpPr>
                  <p:nvPr/>
                </p:nvSpPr>
                <p:spPr bwMode="auto">
                  <a:xfrm flipH="1">
                    <a:off x="9871" y="9488"/>
                    <a:ext cx="3" cy="19"/>
                  </a:xfrm>
                  <a:prstGeom prst="line">
                    <a:avLst/>
                  </a:prstGeom>
                  <a:noFill/>
                  <a:ln w="1905">
                    <a:solidFill>
                      <a:srgbClr val="000000"/>
                    </a:solidFill>
                    <a:round/>
                    <a:headEnd/>
                    <a:tailEnd/>
                  </a:ln>
                </p:spPr>
                <p:txBody>
                  <a:bodyPr/>
                  <a:lstStyle/>
                  <a:p>
                    <a:endParaRPr lang="en-US"/>
                  </a:p>
                </p:txBody>
              </p:sp>
              <p:sp>
                <p:nvSpPr>
                  <p:cNvPr id="7978" name="Line 436"/>
                  <p:cNvSpPr>
                    <a:spLocks noChangeShapeType="1"/>
                  </p:cNvSpPr>
                  <p:nvPr/>
                </p:nvSpPr>
                <p:spPr bwMode="auto">
                  <a:xfrm>
                    <a:off x="9884" y="9570"/>
                    <a:ext cx="3" cy="3"/>
                  </a:xfrm>
                  <a:prstGeom prst="line">
                    <a:avLst/>
                  </a:prstGeom>
                  <a:noFill/>
                  <a:ln w="1905">
                    <a:solidFill>
                      <a:srgbClr val="000000"/>
                    </a:solidFill>
                    <a:round/>
                    <a:headEnd/>
                    <a:tailEnd/>
                  </a:ln>
                </p:spPr>
                <p:txBody>
                  <a:bodyPr/>
                  <a:lstStyle/>
                  <a:p>
                    <a:endParaRPr lang="en-US"/>
                  </a:p>
                </p:txBody>
              </p:sp>
              <p:sp>
                <p:nvSpPr>
                  <p:cNvPr id="7979" name="Line 437"/>
                  <p:cNvSpPr>
                    <a:spLocks noChangeShapeType="1"/>
                  </p:cNvSpPr>
                  <p:nvPr/>
                </p:nvSpPr>
                <p:spPr bwMode="auto">
                  <a:xfrm>
                    <a:off x="9884" y="9573"/>
                    <a:ext cx="9" cy="16"/>
                  </a:xfrm>
                  <a:prstGeom prst="line">
                    <a:avLst/>
                  </a:prstGeom>
                  <a:noFill/>
                  <a:ln w="1905">
                    <a:solidFill>
                      <a:srgbClr val="000000"/>
                    </a:solidFill>
                    <a:round/>
                    <a:headEnd/>
                    <a:tailEnd/>
                  </a:ln>
                </p:spPr>
                <p:txBody>
                  <a:bodyPr/>
                  <a:lstStyle/>
                  <a:p>
                    <a:endParaRPr lang="en-US"/>
                  </a:p>
                </p:txBody>
              </p:sp>
              <p:sp>
                <p:nvSpPr>
                  <p:cNvPr id="7980" name="Line 438"/>
                  <p:cNvSpPr>
                    <a:spLocks noChangeShapeType="1"/>
                  </p:cNvSpPr>
                  <p:nvPr/>
                </p:nvSpPr>
                <p:spPr bwMode="auto">
                  <a:xfrm>
                    <a:off x="9940" y="9642"/>
                    <a:ext cx="6" cy="9"/>
                  </a:xfrm>
                  <a:prstGeom prst="line">
                    <a:avLst/>
                  </a:prstGeom>
                  <a:noFill/>
                  <a:ln w="1905">
                    <a:solidFill>
                      <a:srgbClr val="000000"/>
                    </a:solidFill>
                    <a:round/>
                    <a:headEnd/>
                    <a:tailEnd/>
                  </a:ln>
                </p:spPr>
                <p:txBody>
                  <a:bodyPr/>
                  <a:lstStyle/>
                  <a:p>
                    <a:endParaRPr lang="en-US"/>
                  </a:p>
                </p:txBody>
              </p:sp>
              <p:sp>
                <p:nvSpPr>
                  <p:cNvPr id="7981" name="Line 439"/>
                  <p:cNvSpPr>
                    <a:spLocks noChangeShapeType="1"/>
                  </p:cNvSpPr>
                  <p:nvPr/>
                </p:nvSpPr>
                <p:spPr bwMode="auto">
                  <a:xfrm>
                    <a:off x="9946" y="9651"/>
                    <a:ext cx="6" cy="1"/>
                  </a:xfrm>
                  <a:prstGeom prst="line">
                    <a:avLst/>
                  </a:prstGeom>
                  <a:noFill/>
                  <a:ln w="1905">
                    <a:solidFill>
                      <a:srgbClr val="000000"/>
                    </a:solidFill>
                    <a:round/>
                    <a:headEnd/>
                    <a:tailEnd/>
                  </a:ln>
                </p:spPr>
                <p:txBody>
                  <a:bodyPr/>
                  <a:lstStyle/>
                  <a:p>
                    <a:endParaRPr lang="en-US"/>
                  </a:p>
                </p:txBody>
              </p:sp>
              <p:sp>
                <p:nvSpPr>
                  <p:cNvPr id="7982" name="Line 440"/>
                  <p:cNvSpPr>
                    <a:spLocks noChangeShapeType="1"/>
                  </p:cNvSpPr>
                  <p:nvPr/>
                </p:nvSpPr>
                <p:spPr bwMode="auto">
                  <a:xfrm>
                    <a:off x="9999" y="9670"/>
                    <a:ext cx="13" cy="9"/>
                  </a:xfrm>
                  <a:prstGeom prst="line">
                    <a:avLst/>
                  </a:prstGeom>
                  <a:noFill/>
                  <a:ln w="1905">
                    <a:solidFill>
                      <a:srgbClr val="000000"/>
                    </a:solidFill>
                    <a:round/>
                    <a:headEnd/>
                    <a:tailEnd/>
                  </a:ln>
                </p:spPr>
                <p:txBody>
                  <a:bodyPr/>
                  <a:lstStyle/>
                  <a:p>
                    <a:endParaRPr lang="en-US"/>
                  </a:p>
                </p:txBody>
              </p:sp>
              <p:sp>
                <p:nvSpPr>
                  <p:cNvPr id="7983" name="Line 441"/>
                  <p:cNvSpPr>
                    <a:spLocks noChangeShapeType="1"/>
                  </p:cNvSpPr>
                  <p:nvPr/>
                </p:nvSpPr>
                <p:spPr bwMode="auto">
                  <a:xfrm>
                    <a:off x="10059" y="9686"/>
                    <a:ext cx="12" cy="3"/>
                  </a:xfrm>
                  <a:prstGeom prst="line">
                    <a:avLst/>
                  </a:prstGeom>
                  <a:noFill/>
                  <a:ln w="1905">
                    <a:solidFill>
                      <a:srgbClr val="000000"/>
                    </a:solidFill>
                    <a:round/>
                    <a:headEnd/>
                    <a:tailEnd/>
                  </a:ln>
                </p:spPr>
                <p:txBody>
                  <a:bodyPr/>
                  <a:lstStyle/>
                  <a:p>
                    <a:endParaRPr lang="en-US"/>
                  </a:p>
                </p:txBody>
              </p:sp>
              <p:sp>
                <p:nvSpPr>
                  <p:cNvPr id="7984" name="Line 442"/>
                  <p:cNvSpPr>
                    <a:spLocks noChangeShapeType="1"/>
                  </p:cNvSpPr>
                  <p:nvPr/>
                </p:nvSpPr>
                <p:spPr bwMode="auto">
                  <a:xfrm>
                    <a:off x="10118" y="9686"/>
                    <a:ext cx="3" cy="3"/>
                  </a:xfrm>
                  <a:prstGeom prst="line">
                    <a:avLst/>
                  </a:prstGeom>
                  <a:noFill/>
                  <a:ln w="1905">
                    <a:solidFill>
                      <a:srgbClr val="000000"/>
                    </a:solidFill>
                    <a:round/>
                    <a:headEnd/>
                    <a:tailEnd/>
                  </a:ln>
                </p:spPr>
                <p:txBody>
                  <a:bodyPr/>
                  <a:lstStyle/>
                  <a:p>
                    <a:endParaRPr lang="en-US"/>
                  </a:p>
                </p:txBody>
              </p:sp>
              <p:sp>
                <p:nvSpPr>
                  <p:cNvPr id="7985" name="Line 443"/>
                  <p:cNvSpPr>
                    <a:spLocks noChangeShapeType="1"/>
                  </p:cNvSpPr>
                  <p:nvPr/>
                </p:nvSpPr>
                <p:spPr bwMode="auto">
                  <a:xfrm flipV="1">
                    <a:off x="10121" y="9682"/>
                    <a:ext cx="10" cy="4"/>
                  </a:xfrm>
                  <a:prstGeom prst="line">
                    <a:avLst/>
                  </a:prstGeom>
                  <a:noFill/>
                  <a:ln w="1905">
                    <a:solidFill>
                      <a:srgbClr val="000000"/>
                    </a:solidFill>
                    <a:round/>
                    <a:headEnd/>
                    <a:tailEnd/>
                  </a:ln>
                </p:spPr>
                <p:txBody>
                  <a:bodyPr/>
                  <a:lstStyle/>
                  <a:p>
                    <a:endParaRPr lang="en-US"/>
                  </a:p>
                </p:txBody>
              </p:sp>
              <p:sp>
                <p:nvSpPr>
                  <p:cNvPr id="7986" name="Line 444"/>
                  <p:cNvSpPr>
                    <a:spLocks noChangeShapeType="1"/>
                  </p:cNvSpPr>
                  <p:nvPr/>
                </p:nvSpPr>
                <p:spPr bwMode="auto">
                  <a:xfrm flipV="1">
                    <a:off x="10178" y="9664"/>
                    <a:ext cx="12" cy="6"/>
                  </a:xfrm>
                  <a:prstGeom prst="line">
                    <a:avLst/>
                  </a:prstGeom>
                  <a:noFill/>
                  <a:ln w="1905">
                    <a:solidFill>
                      <a:srgbClr val="000000"/>
                    </a:solidFill>
                    <a:round/>
                    <a:headEnd/>
                    <a:tailEnd/>
                  </a:ln>
                </p:spPr>
                <p:txBody>
                  <a:bodyPr/>
                  <a:lstStyle/>
                  <a:p>
                    <a:endParaRPr lang="en-US"/>
                  </a:p>
                </p:txBody>
              </p:sp>
              <p:sp>
                <p:nvSpPr>
                  <p:cNvPr id="7987" name="Line 445"/>
                  <p:cNvSpPr>
                    <a:spLocks noChangeShapeType="1"/>
                  </p:cNvSpPr>
                  <p:nvPr/>
                </p:nvSpPr>
                <p:spPr bwMode="auto">
                  <a:xfrm flipV="1">
                    <a:off x="10237" y="9629"/>
                    <a:ext cx="13" cy="10"/>
                  </a:xfrm>
                  <a:prstGeom prst="line">
                    <a:avLst/>
                  </a:prstGeom>
                  <a:noFill/>
                  <a:ln w="1905">
                    <a:solidFill>
                      <a:srgbClr val="000000"/>
                    </a:solidFill>
                    <a:round/>
                    <a:headEnd/>
                    <a:tailEnd/>
                  </a:ln>
                </p:spPr>
                <p:txBody>
                  <a:bodyPr/>
                  <a:lstStyle/>
                  <a:p>
                    <a:endParaRPr lang="en-US"/>
                  </a:p>
                </p:txBody>
              </p:sp>
              <p:sp>
                <p:nvSpPr>
                  <p:cNvPr id="7988" name="Line 446"/>
                  <p:cNvSpPr>
                    <a:spLocks noChangeShapeType="1"/>
                  </p:cNvSpPr>
                  <p:nvPr/>
                </p:nvSpPr>
                <p:spPr bwMode="auto">
                  <a:xfrm flipV="1">
                    <a:off x="10290" y="9545"/>
                    <a:ext cx="7" cy="19"/>
                  </a:xfrm>
                  <a:prstGeom prst="line">
                    <a:avLst/>
                  </a:prstGeom>
                  <a:noFill/>
                  <a:ln w="1905">
                    <a:solidFill>
                      <a:srgbClr val="000000"/>
                    </a:solidFill>
                    <a:round/>
                    <a:headEnd/>
                    <a:tailEnd/>
                  </a:ln>
                </p:spPr>
                <p:txBody>
                  <a:bodyPr/>
                  <a:lstStyle/>
                  <a:p>
                    <a:endParaRPr lang="en-US"/>
                  </a:p>
                </p:txBody>
              </p:sp>
            </p:grpSp>
          </p:grpSp>
          <p:grpSp>
            <p:nvGrpSpPr>
              <p:cNvPr id="7934" name="Group 447"/>
              <p:cNvGrpSpPr>
                <a:grpSpLocks/>
              </p:cNvGrpSpPr>
              <p:nvPr/>
            </p:nvGrpSpPr>
            <p:grpSpPr bwMode="auto">
              <a:xfrm>
                <a:off x="9902" y="9441"/>
                <a:ext cx="348" cy="955"/>
                <a:chOff x="9902" y="9441"/>
                <a:chExt cx="348" cy="955"/>
              </a:xfrm>
            </p:grpSpPr>
            <p:grpSp>
              <p:nvGrpSpPr>
                <p:cNvPr id="7935" name="Group 448"/>
                <p:cNvGrpSpPr>
                  <a:grpSpLocks/>
                </p:cNvGrpSpPr>
                <p:nvPr/>
              </p:nvGrpSpPr>
              <p:grpSpPr bwMode="auto">
                <a:xfrm>
                  <a:off x="9924" y="9751"/>
                  <a:ext cx="326" cy="645"/>
                  <a:chOff x="9924" y="9751"/>
                  <a:chExt cx="326" cy="645"/>
                </a:xfrm>
              </p:grpSpPr>
              <p:grpSp>
                <p:nvGrpSpPr>
                  <p:cNvPr id="7949" name="Group 449"/>
                  <p:cNvGrpSpPr>
                    <a:grpSpLocks/>
                  </p:cNvGrpSpPr>
                  <p:nvPr/>
                </p:nvGrpSpPr>
                <p:grpSpPr bwMode="auto">
                  <a:xfrm>
                    <a:off x="9924" y="9776"/>
                    <a:ext cx="216" cy="614"/>
                    <a:chOff x="9924" y="9776"/>
                    <a:chExt cx="216" cy="614"/>
                  </a:xfrm>
                </p:grpSpPr>
                <p:sp>
                  <p:nvSpPr>
                    <p:cNvPr id="7957" name="Line 450"/>
                    <p:cNvSpPr>
                      <a:spLocks noChangeShapeType="1"/>
                    </p:cNvSpPr>
                    <p:nvPr/>
                  </p:nvSpPr>
                  <p:spPr bwMode="auto">
                    <a:xfrm>
                      <a:off x="10006" y="9776"/>
                      <a:ext cx="84" cy="4"/>
                    </a:xfrm>
                    <a:prstGeom prst="line">
                      <a:avLst/>
                    </a:prstGeom>
                    <a:noFill/>
                    <a:ln w="10160">
                      <a:solidFill>
                        <a:srgbClr val="000000"/>
                      </a:solidFill>
                      <a:round/>
                      <a:headEnd/>
                      <a:tailEnd/>
                    </a:ln>
                  </p:spPr>
                  <p:txBody>
                    <a:bodyPr/>
                    <a:lstStyle/>
                    <a:p>
                      <a:endParaRPr lang="en-US"/>
                    </a:p>
                  </p:txBody>
                </p:sp>
                <p:sp>
                  <p:nvSpPr>
                    <p:cNvPr id="7958" name="Line 451"/>
                    <p:cNvSpPr>
                      <a:spLocks noChangeShapeType="1"/>
                    </p:cNvSpPr>
                    <p:nvPr/>
                  </p:nvSpPr>
                  <p:spPr bwMode="auto">
                    <a:xfrm flipV="1">
                      <a:off x="9984" y="9783"/>
                      <a:ext cx="91" cy="122"/>
                    </a:xfrm>
                    <a:prstGeom prst="line">
                      <a:avLst/>
                    </a:prstGeom>
                    <a:noFill/>
                    <a:ln w="10160">
                      <a:solidFill>
                        <a:srgbClr val="000000"/>
                      </a:solidFill>
                      <a:round/>
                      <a:headEnd/>
                      <a:tailEnd/>
                    </a:ln>
                  </p:spPr>
                  <p:txBody>
                    <a:bodyPr/>
                    <a:lstStyle/>
                    <a:p>
                      <a:endParaRPr lang="en-US"/>
                    </a:p>
                  </p:txBody>
                </p:sp>
                <p:sp>
                  <p:nvSpPr>
                    <p:cNvPr id="7959" name="Line 452"/>
                    <p:cNvSpPr>
                      <a:spLocks noChangeShapeType="1"/>
                    </p:cNvSpPr>
                    <p:nvPr/>
                  </p:nvSpPr>
                  <p:spPr bwMode="auto">
                    <a:xfrm>
                      <a:off x="9981" y="9908"/>
                      <a:ext cx="134" cy="285"/>
                    </a:xfrm>
                    <a:prstGeom prst="line">
                      <a:avLst/>
                    </a:prstGeom>
                    <a:noFill/>
                    <a:ln w="10160">
                      <a:solidFill>
                        <a:srgbClr val="000000"/>
                      </a:solidFill>
                      <a:round/>
                      <a:headEnd/>
                      <a:tailEnd/>
                    </a:ln>
                  </p:spPr>
                  <p:txBody>
                    <a:bodyPr/>
                    <a:lstStyle/>
                    <a:p>
                      <a:endParaRPr lang="en-US"/>
                    </a:p>
                  </p:txBody>
                </p:sp>
                <p:sp>
                  <p:nvSpPr>
                    <p:cNvPr id="7960" name="Line 453"/>
                    <p:cNvSpPr>
                      <a:spLocks noChangeShapeType="1"/>
                    </p:cNvSpPr>
                    <p:nvPr/>
                  </p:nvSpPr>
                  <p:spPr bwMode="auto">
                    <a:xfrm flipV="1">
                      <a:off x="9924" y="10168"/>
                      <a:ext cx="182" cy="200"/>
                    </a:xfrm>
                    <a:prstGeom prst="line">
                      <a:avLst/>
                    </a:prstGeom>
                    <a:noFill/>
                    <a:ln w="10160">
                      <a:solidFill>
                        <a:srgbClr val="000000"/>
                      </a:solidFill>
                      <a:round/>
                      <a:headEnd/>
                      <a:tailEnd/>
                    </a:ln>
                  </p:spPr>
                  <p:txBody>
                    <a:bodyPr/>
                    <a:lstStyle/>
                    <a:p>
                      <a:endParaRPr lang="en-US"/>
                    </a:p>
                  </p:txBody>
                </p:sp>
                <p:sp>
                  <p:nvSpPr>
                    <p:cNvPr id="7961" name="Line 454"/>
                    <p:cNvSpPr>
                      <a:spLocks noChangeShapeType="1"/>
                    </p:cNvSpPr>
                    <p:nvPr/>
                  </p:nvSpPr>
                  <p:spPr bwMode="auto">
                    <a:xfrm>
                      <a:off x="9949" y="10171"/>
                      <a:ext cx="191" cy="219"/>
                    </a:xfrm>
                    <a:prstGeom prst="line">
                      <a:avLst/>
                    </a:prstGeom>
                    <a:noFill/>
                    <a:ln w="10160">
                      <a:solidFill>
                        <a:srgbClr val="000000"/>
                      </a:solidFill>
                      <a:round/>
                      <a:headEnd/>
                      <a:tailEnd/>
                    </a:ln>
                  </p:spPr>
                  <p:txBody>
                    <a:bodyPr/>
                    <a:lstStyle/>
                    <a:p>
                      <a:endParaRPr lang="en-US"/>
                    </a:p>
                  </p:txBody>
                </p:sp>
                <p:sp>
                  <p:nvSpPr>
                    <p:cNvPr id="7962" name="Line 455"/>
                    <p:cNvSpPr>
                      <a:spLocks noChangeShapeType="1"/>
                    </p:cNvSpPr>
                    <p:nvPr/>
                  </p:nvSpPr>
                  <p:spPr bwMode="auto">
                    <a:xfrm flipV="1">
                      <a:off x="9946" y="9908"/>
                      <a:ext cx="141" cy="257"/>
                    </a:xfrm>
                    <a:prstGeom prst="line">
                      <a:avLst/>
                    </a:prstGeom>
                    <a:noFill/>
                    <a:ln w="10160">
                      <a:solidFill>
                        <a:srgbClr val="000000"/>
                      </a:solidFill>
                      <a:round/>
                      <a:headEnd/>
                      <a:tailEnd/>
                    </a:ln>
                  </p:spPr>
                  <p:txBody>
                    <a:bodyPr/>
                    <a:lstStyle/>
                    <a:p>
                      <a:endParaRPr lang="en-US"/>
                    </a:p>
                  </p:txBody>
                </p:sp>
                <p:sp>
                  <p:nvSpPr>
                    <p:cNvPr id="7963" name="Line 456"/>
                    <p:cNvSpPr>
                      <a:spLocks noChangeShapeType="1"/>
                    </p:cNvSpPr>
                    <p:nvPr/>
                  </p:nvSpPr>
                  <p:spPr bwMode="auto">
                    <a:xfrm>
                      <a:off x="10006" y="9776"/>
                      <a:ext cx="94" cy="157"/>
                    </a:xfrm>
                    <a:prstGeom prst="line">
                      <a:avLst/>
                    </a:prstGeom>
                    <a:noFill/>
                    <a:ln w="10160">
                      <a:solidFill>
                        <a:srgbClr val="000000"/>
                      </a:solidFill>
                      <a:round/>
                      <a:headEnd/>
                      <a:tailEnd/>
                    </a:ln>
                  </p:spPr>
                  <p:txBody>
                    <a:bodyPr/>
                    <a:lstStyle/>
                    <a:p>
                      <a:endParaRPr lang="en-US"/>
                    </a:p>
                  </p:txBody>
                </p:sp>
              </p:grpSp>
              <p:sp>
                <p:nvSpPr>
                  <p:cNvPr id="7950" name="Line 457"/>
                  <p:cNvSpPr>
                    <a:spLocks noChangeShapeType="1"/>
                  </p:cNvSpPr>
                  <p:nvPr/>
                </p:nvSpPr>
                <p:spPr bwMode="auto">
                  <a:xfrm flipV="1">
                    <a:off x="10115" y="10130"/>
                    <a:ext cx="78" cy="266"/>
                  </a:xfrm>
                  <a:prstGeom prst="line">
                    <a:avLst/>
                  </a:prstGeom>
                  <a:noFill/>
                  <a:ln w="10160">
                    <a:solidFill>
                      <a:srgbClr val="000000"/>
                    </a:solidFill>
                    <a:round/>
                    <a:headEnd/>
                    <a:tailEnd/>
                  </a:ln>
                </p:spPr>
                <p:txBody>
                  <a:bodyPr/>
                  <a:lstStyle/>
                  <a:p>
                    <a:endParaRPr lang="en-US"/>
                  </a:p>
                </p:txBody>
              </p:sp>
              <p:sp>
                <p:nvSpPr>
                  <p:cNvPr id="7951" name="Line 458"/>
                  <p:cNvSpPr>
                    <a:spLocks noChangeShapeType="1"/>
                  </p:cNvSpPr>
                  <p:nvPr/>
                </p:nvSpPr>
                <p:spPr bwMode="auto">
                  <a:xfrm>
                    <a:off x="10090" y="9914"/>
                    <a:ext cx="116" cy="241"/>
                  </a:xfrm>
                  <a:prstGeom prst="line">
                    <a:avLst/>
                  </a:prstGeom>
                  <a:noFill/>
                  <a:ln w="10160">
                    <a:solidFill>
                      <a:srgbClr val="000000"/>
                    </a:solidFill>
                    <a:round/>
                    <a:headEnd/>
                    <a:tailEnd/>
                  </a:ln>
                </p:spPr>
                <p:txBody>
                  <a:bodyPr/>
                  <a:lstStyle/>
                  <a:p>
                    <a:endParaRPr lang="en-US"/>
                  </a:p>
                </p:txBody>
              </p:sp>
              <p:sp>
                <p:nvSpPr>
                  <p:cNvPr id="7952" name="Line 459"/>
                  <p:cNvSpPr>
                    <a:spLocks noChangeShapeType="1"/>
                  </p:cNvSpPr>
                  <p:nvPr/>
                </p:nvSpPr>
                <p:spPr bwMode="auto">
                  <a:xfrm flipV="1">
                    <a:off x="10087" y="9761"/>
                    <a:ext cx="34" cy="172"/>
                  </a:xfrm>
                  <a:prstGeom prst="line">
                    <a:avLst/>
                  </a:prstGeom>
                  <a:noFill/>
                  <a:ln w="10160">
                    <a:solidFill>
                      <a:srgbClr val="000000"/>
                    </a:solidFill>
                    <a:round/>
                    <a:headEnd/>
                    <a:tailEnd/>
                  </a:ln>
                </p:spPr>
                <p:txBody>
                  <a:bodyPr/>
                  <a:lstStyle/>
                  <a:p>
                    <a:endParaRPr lang="en-US"/>
                  </a:p>
                </p:txBody>
              </p:sp>
              <p:sp>
                <p:nvSpPr>
                  <p:cNvPr id="7953" name="Line 460"/>
                  <p:cNvSpPr>
                    <a:spLocks noChangeShapeType="1"/>
                  </p:cNvSpPr>
                  <p:nvPr/>
                </p:nvSpPr>
                <p:spPr bwMode="auto">
                  <a:xfrm flipV="1">
                    <a:off x="10081" y="9751"/>
                    <a:ext cx="56" cy="29"/>
                  </a:xfrm>
                  <a:prstGeom prst="line">
                    <a:avLst/>
                  </a:prstGeom>
                  <a:noFill/>
                  <a:ln w="10160">
                    <a:solidFill>
                      <a:srgbClr val="000000"/>
                    </a:solidFill>
                    <a:round/>
                    <a:headEnd/>
                    <a:tailEnd/>
                  </a:ln>
                </p:spPr>
                <p:txBody>
                  <a:bodyPr/>
                  <a:lstStyle/>
                  <a:p>
                    <a:endParaRPr lang="en-US"/>
                  </a:p>
                </p:txBody>
              </p:sp>
              <p:sp>
                <p:nvSpPr>
                  <p:cNvPr id="7954" name="Line 461"/>
                  <p:cNvSpPr>
                    <a:spLocks noChangeShapeType="1"/>
                  </p:cNvSpPr>
                  <p:nvPr/>
                </p:nvSpPr>
                <p:spPr bwMode="auto">
                  <a:xfrm>
                    <a:off x="10081" y="9776"/>
                    <a:ext cx="75" cy="132"/>
                  </a:xfrm>
                  <a:prstGeom prst="line">
                    <a:avLst/>
                  </a:prstGeom>
                  <a:noFill/>
                  <a:ln w="10160">
                    <a:solidFill>
                      <a:srgbClr val="000000"/>
                    </a:solidFill>
                    <a:round/>
                    <a:headEnd/>
                    <a:tailEnd/>
                  </a:ln>
                </p:spPr>
                <p:txBody>
                  <a:bodyPr/>
                  <a:lstStyle/>
                  <a:p>
                    <a:endParaRPr lang="en-US"/>
                  </a:p>
                </p:txBody>
              </p:sp>
              <p:sp>
                <p:nvSpPr>
                  <p:cNvPr id="7955" name="Line 462"/>
                  <p:cNvSpPr>
                    <a:spLocks noChangeShapeType="1"/>
                  </p:cNvSpPr>
                  <p:nvPr/>
                </p:nvSpPr>
                <p:spPr bwMode="auto">
                  <a:xfrm flipV="1">
                    <a:off x="10106" y="9889"/>
                    <a:ext cx="31" cy="304"/>
                  </a:xfrm>
                  <a:prstGeom prst="line">
                    <a:avLst/>
                  </a:prstGeom>
                  <a:noFill/>
                  <a:ln w="10160">
                    <a:solidFill>
                      <a:srgbClr val="000000"/>
                    </a:solidFill>
                    <a:round/>
                    <a:headEnd/>
                    <a:tailEnd/>
                  </a:ln>
                </p:spPr>
                <p:txBody>
                  <a:bodyPr/>
                  <a:lstStyle/>
                  <a:p>
                    <a:endParaRPr lang="en-US"/>
                  </a:p>
                </p:txBody>
              </p:sp>
              <p:sp>
                <p:nvSpPr>
                  <p:cNvPr id="7956" name="Line 463"/>
                  <p:cNvSpPr>
                    <a:spLocks noChangeShapeType="1"/>
                  </p:cNvSpPr>
                  <p:nvPr/>
                </p:nvSpPr>
                <p:spPr bwMode="auto">
                  <a:xfrm>
                    <a:off x="10109" y="10171"/>
                    <a:ext cx="141" cy="147"/>
                  </a:xfrm>
                  <a:prstGeom prst="line">
                    <a:avLst/>
                  </a:prstGeom>
                  <a:noFill/>
                  <a:ln w="10160">
                    <a:solidFill>
                      <a:srgbClr val="000000"/>
                    </a:solidFill>
                    <a:round/>
                    <a:headEnd/>
                    <a:tailEnd/>
                  </a:ln>
                </p:spPr>
                <p:txBody>
                  <a:bodyPr/>
                  <a:lstStyle/>
                  <a:p>
                    <a:endParaRPr lang="en-US"/>
                  </a:p>
                </p:txBody>
              </p:sp>
            </p:grpSp>
            <p:grpSp>
              <p:nvGrpSpPr>
                <p:cNvPr id="7936" name="Group 464"/>
                <p:cNvGrpSpPr>
                  <a:grpSpLocks/>
                </p:cNvGrpSpPr>
                <p:nvPr/>
              </p:nvGrpSpPr>
              <p:grpSpPr bwMode="auto">
                <a:xfrm>
                  <a:off x="9902" y="9463"/>
                  <a:ext cx="345" cy="933"/>
                  <a:chOff x="9902" y="9463"/>
                  <a:chExt cx="345" cy="933"/>
                </a:xfrm>
              </p:grpSpPr>
              <p:sp>
                <p:nvSpPr>
                  <p:cNvPr id="7944" name="Freeform 465"/>
                  <p:cNvSpPr>
                    <a:spLocks/>
                  </p:cNvSpPr>
                  <p:nvPr/>
                </p:nvSpPr>
                <p:spPr bwMode="auto">
                  <a:xfrm>
                    <a:off x="9902" y="9463"/>
                    <a:ext cx="154" cy="924"/>
                  </a:xfrm>
                  <a:custGeom>
                    <a:avLst/>
                    <a:gdLst>
                      <a:gd name="T0" fmla="*/ 0 w 154"/>
                      <a:gd name="T1" fmla="*/ 921 h 924"/>
                      <a:gd name="T2" fmla="*/ 32 w 154"/>
                      <a:gd name="T3" fmla="*/ 924 h 924"/>
                      <a:gd name="T4" fmla="*/ 154 w 154"/>
                      <a:gd name="T5" fmla="*/ 4 h 924"/>
                      <a:gd name="T6" fmla="*/ 122 w 154"/>
                      <a:gd name="T7" fmla="*/ 0 h 924"/>
                      <a:gd name="T8" fmla="*/ 0 w 154"/>
                      <a:gd name="T9" fmla="*/ 921 h 924"/>
                      <a:gd name="T10" fmla="*/ 0 60000 65536"/>
                      <a:gd name="T11" fmla="*/ 0 60000 65536"/>
                      <a:gd name="T12" fmla="*/ 0 60000 65536"/>
                      <a:gd name="T13" fmla="*/ 0 60000 65536"/>
                      <a:gd name="T14" fmla="*/ 0 60000 65536"/>
                      <a:gd name="T15" fmla="*/ 0 w 154"/>
                      <a:gd name="T16" fmla="*/ 0 h 924"/>
                      <a:gd name="T17" fmla="*/ 154 w 154"/>
                      <a:gd name="T18" fmla="*/ 924 h 924"/>
                    </a:gdLst>
                    <a:ahLst/>
                    <a:cxnLst>
                      <a:cxn ang="T10">
                        <a:pos x="T0" y="T1"/>
                      </a:cxn>
                      <a:cxn ang="T11">
                        <a:pos x="T2" y="T3"/>
                      </a:cxn>
                      <a:cxn ang="T12">
                        <a:pos x="T4" y="T5"/>
                      </a:cxn>
                      <a:cxn ang="T13">
                        <a:pos x="T6" y="T7"/>
                      </a:cxn>
                      <a:cxn ang="T14">
                        <a:pos x="T8" y="T9"/>
                      </a:cxn>
                    </a:cxnLst>
                    <a:rect l="T15" t="T16" r="T17" b="T18"/>
                    <a:pathLst>
                      <a:path w="154" h="924">
                        <a:moveTo>
                          <a:pt x="0" y="921"/>
                        </a:moveTo>
                        <a:lnTo>
                          <a:pt x="32" y="924"/>
                        </a:lnTo>
                        <a:lnTo>
                          <a:pt x="154" y="4"/>
                        </a:lnTo>
                        <a:lnTo>
                          <a:pt x="122" y="0"/>
                        </a:lnTo>
                        <a:lnTo>
                          <a:pt x="0" y="921"/>
                        </a:lnTo>
                        <a:close/>
                      </a:path>
                    </a:pathLst>
                  </a:custGeom>
                  <a:solidFill>
                    <a:srgbClr val="000000"/>
                  </a:solidFill>
                  <a:ln w="9525">
                    <a:noFill/>
                    <a:round/>
                    <a:headEnd/>
                    <a:tailEnd/>
                  </a:ln>
                </p:spPr>
                <p:txBody>
                  <a:bodyPr/>
                  <a:lstStyle/>
                  <a:p>
                    <a:endParaRPr lang="en-US"/>
                  </a:p>
                </p:txBody>
              </p:sp>
              <p:sp>
                <p:nvSpPr>
                  <p:cNvPr id="7945" name="Freeform 466"/>
                  <p:cNvSpPr>
                    <a:spLocks/>
                  </p:cNvSpPr>
                  <p:nvPr/>
                </p:nvSpPr>
                <p:spPr bwMode="auto">
                  <a:xfrm>
                    <a:off x="10031" y="9492"/>
                    <a:ext cx="109" cy="904"/>
                  </a:xfrm>
                  <a:custGeom>
                    <a:avLst/>
                    <a:gdLst>
                      <a:gd name="T0" fmla="*/ 34 w 109"/>
                      <a:gd name="T1" fmla="*/ 0 h 904"/>
                      <a:gd name="T2" fmla="*/ 0 w 109"/>
                      <a:gd name="T3" fmla="*/ 3 h 904"/>
                      <a:gd name="T4" fmla="*/ 75 w 109"/>
                      <a:gd name="T5" fmla="*/ 904 h 904"/>
                      <a:gd name="T6" fmla="*/ 109 w 109"/>
                      <a:gd name="T7" fmla="*/ 901 h 904"/>
                      <a:gd name="T8" fmla="*/ 34 w 109"/>
                      <a:gd name="T9" fmla="*/ 0 h 904"/>
                      <a:gd name="T10" fmla="*/ 0 60000 65536"/>
                      <a:gd name="T11" fmla="*/ 0 60000 65536"/>
                      <a:gd name="T12" fmla="*/ 0 60000 65536"/>
                      <a:gd name="T13" fmla="*/ 0 60000 65536"/>
                      <a:gd name="T14" fmla="*/ 0 60000 65536"/>
                      <a:gd name="T15" fmla="*/ 0 w 109"/>
                      <a:gd name="T16" fmla="*/ 0 h 904"/>
                      <a:gd name="T17" fmla="*/ 109 w 109"/>
                      <a:gd name="T18" fmla="*/ 904 h 904"/>
                    </a:gdLst>
                    <a:ahLst/>
                    <a:cxnLst>
                      <a:cxn ang="T10">
                        <a:pos x="T0" y="T1"/>
                      </a:cxn>
                      <a:cxn ang="T11">
                        <a:pos x="T2" y="T3"/>
                      </a:cxn>
                      <a:cxn ang="T12">
                        <a:pos x="T4" y="T5"/>
                      </a:cxn>
                      <a:cxn ang="T13">
                        <a:pos x="T6" y="T7"/>
                      </a:cxn>
                      <a:cxn ang="T14">
                        <a:pos x="T8" y="T9"/>
                      </a:cxn>
                    </a:cxnLst>
                    <a:rect l="T15" t="T16" r="T17" b="T18"/>
                    <a:pathLst>
                      <a:path w="109" h="904">
                        <a:moveTo>
                          <a:pt x="34" y="0"/>
                        </a:moveTo>
                        <a:lnTo>
                          <a:pt x="0" y="3"/>
                        </a:lnTo>
                        <a:lnTo>
                          <a:pt x="75" y="904"/>
                        </a:lnTo>
                        <a:lnTo>
                          <a:pt x="109" y="901"/>
                        </a:lnTo>
                        <a:lnTo>
                          <a:pt x="34" y="0"/>
                        </a:lnTo>
                        <a:close/>
                      </a:path>
                    </a:pathLst>
                  </a:custGeom>
                  <a:solidFill>
                    <a:srgbClr val="000000"/>
                  </a:solidFill>
                  <a:ln w="9525">
                    <a:noFill/>
                    <a:round/>
                    <a:headEnd/>
                    <a:tailEnd/>
                  </a:ln>
                </p:spPr>
                <p:txBody>
                  <a:bodyPr/>
                  <a:lstStyle/>
                  <a:p>
                    <a:endParaRPr lang="en-US"/>
                  </a:p>
                </p:txBody>
              </p:sp>
              <p:sp>
                <p:nvSpPr>
                  <p:cNvPr id="7946" name="Freeform 467"/>
                  <p:cNvSpPr>
                    <a:spLocks/>
                  </p:cNvSpPr>
                  <p:nvPr/>
                </p:nvSpPr>
                <p:spPr bwMode="auto">
                  <a:xfrm>
                    <a:off x="10112" y="10280"/>
                    <a:ext cx="125" cy="100"/>
                  </a:xfrm>
                  <a:custGeom>
                    <a:avLst/>
                    <a:gdLst>
                      <a:gd name="T0" fmla="*/ 0 w 125"/>
                      <a:gd name="T1" fmla="*/ 72 h 100"/>
                      <a:gd name="T2" fmla="*/ 19 w 125"/>
                      <a:gd name="T3" fmla="*/ 100 h 100"/>
                      <a:gd name="T4" fmla="*/ 125 w 125"/>
                      <a:gd name="T5" fmla="*/ 28 h 100"/>
                      <a:gd name="T6" fmla="*/ 107 w 125"/>
                      <a:gd name="T7" fmla="*/ 0 h 100"/>
                      <a:gd name="T8" fmla="*/ 0 w 125"/>
                      <a:gd name="T9" fmla="*/ 72 h 100"/>
                      <a:gd name="T10" fmla="*/ 0 60000 65536"/>
                      <a:gd name="T11" fmla="*/ 0 60000 65536"/>
                      <a:gd name="T12" fmla="*/ 0 60000 65536"/>
                      <a:gd name="T13" fmla="*/ 0 60000 65536"/>
                      <a:gd name="T14" fmla="*/ 0 60000 65536"/>
                      <a:gd name="T15" fmla="*/ 0 w 125"/>
                      <a:gd name="T16" fmla="*/ 0 h 100"/>
                      <a:gd name="T17" fmla="*/ 125 w 125"/>
                      <a:gd name="T18" fmla="*/ 100 h 100"/>
                    </a:gdLst>
                    <a:ahLst/>
                    <a:cxnLst>
                      <a:cxn ang="T10">
                        <a:pos x="T0" y="T1"/>
                      </a:cxn>
                      <a:cxn ang="T11">
                        <a:pos x="T2" y="T3"/>
                      </a:cxn>
                      <a:cxn ang="T12">
                        <a:pos x="T4" y="T5"/>
                      </a:cxn>
                      <a:cxn ang="T13">
                        <a:pos x="T6" y="T7"/>
                      </a:cxn>
                      <a:cxn ang="T14">
                        <a:pos x="T8" y="T9"/>
                      </a:cxn>
                    </a:cxnLst>
                    <a:rect l="T15" t="T16" r="T17" b="T18"/>
                    <a:pathLst>
                      <a:path w="125" h="100">
                        <a:moveTo>
                          <a:pt x="0" y="72"/>
                        </a:moveTo>
                        <a:lnTo>
                          <a:pt x="19" y="100"/>
                        </a:lnTo>
                        <a:lnTo>
                          <a:pt x="125" y="28"/>
                        </a:lnTo>
                        <a:lnTo>
                          <a:pt x="107" y="0"/>
                        </a:lnTo>
                        <a:lnTo>
                          <a:pt x="0" y="72"/>
                        </a:lnTo>
                        <a:close/>
                      </a:path>
                    </a:pathLst>
                  </a:custGeom>
                  <a:solidFill>
                    <a:srgbClr val="000000"/>
                  </a:solidFill>
                  <a:ln w="9525">
                    <a:noFill/>
                    <a:round/>
                    <a:headEnd/>
                    <a:tailEnd/>
                  </a:ln>
                </p:spPr>
                <p:txBody>
                  <a:bodyPr/>
                  <a:lstStyle/>
                  <a:p>
                    <a:endParaRPr lang="en-US"/>
                  </a:p>
                </p:txBody>
              </p:sp>
              <p:sp>
                <p:nvSpPr>
                  <p:cNvPr id="7947" name="Freeform 468"/>
                  <p:cNvSpPr>
                    <a:spLocks/>
                  </p:cNvSpPr>
                  <p:nvPr/>
                </p:nvSpPr>
                <p:spPr bwMode="auto">
                  <a:xfrm>
                    <a:off x="10046" y="9479"/>
                    <a:ext cx="201" cy="845"/>
                  </a:xfrm>
                  <a:custGeom>
                    <a:avLst/>
                    <a:gdLst>
                      <a:gd name="T0" fmla="*/ 32 w 201"/>
                      <a:gd name="T1" fmla="*/ 0 h 845"/>
                      <a:gd name="T2" fmla="*/ 0 w 201"/>
                      <a:gd name="T3" fmla="*/ 6 h 845"/>
                      <a:gd name="T4" fmla="*/ 169 w 201"/>
                      <a:gd name="T5" fmla="*/ 845 h 845"/>
                      <a:gd name="T6" fmla="*/ 201 w 201"/>
                      <a:gd name="T7" fmla="*/ 839 h 845"/>
                      <a:gd name="T8" fmla="*/ 32 w 201"/>
                      <a:gd name="T9" fmla="*/ 0 h 845"/>
                      <a:gd name="T10" fmla="*/ 0 60000 65536"/>
                      <a:gd name="T11" fmla="*/ 0 60000 65536"/>
                      <a:gd name="T12" fmla="*/ 0 60000 65536"/>
                      <a:gd name="T13" fmla="*/ 0 60000 65536"/>
                      <a:gd name="T14" fmla="*/ 0 60000 65536"/>
                      <a:gd name="T15" fmla="*/ 0 w 201"/>
                      <a:gd name="T16" fmla="*/ 0 h 845"/>
                      <a:gd name="T17" fmla="*/ 201 w 201"/>
                      <a:gd name="T18" fmla="*/ 845 h 845"/>
                    </a:gdLst>
                    <a:ahLst/>
                    <a:cxnLst>
                      <a:cxn ang="T10">
                        <a:pos x="T0" y="T1"/>
                      </a:cxn>
                      <a:cxn ang="T11">
                        <a:pos x="T2" y="T3"/>
                      </a:cxn>
                      <a:cxn ang="T12">
                        <a:pos x="T4" y="T5"/>
                      </a:cxn>
                      <a:cxn ang="T13">
                        <a:pos x="T6" y="T7"/>
                      </a:cxn>
                      <a:cxn ang="T14">
                        <a:pos x="T8" y="T9"/>
                      </a:cxn>
                    </a:cxnLst>
                    <a:rect l="T15" t="T16" r="T17" b="T18"/>
                    <a:pathLst>
                      <a:path w="201" h="845">
                        <a:moveTo>
                          <a:pt x="32" y="0"/>
                        </a:moveTo>
                        <a:lnTo>
                          <a:pt x="0" y="6"/>
                        </a:lnTo>
                        <a:lnTo>
                          <a:pt x="169" y="845"/>
                        </a:lnTo>
                        <a:lnTo>
                          <a:pt x="201" y="839"/>
                        </a:lnTo>
                        <a:lnTo>
                          <a:pt x="32" y="0"/>
                        </a:lnTo>
                        <a:close/>
                      </a:path>
                    </a:pathLst>
                  </a:custGeom>
                  <a:solidFill>
                    <a:srgbClr val="000000"/>
                  </a:solidFill>
                  <a:ln w="9525">
                    <a:noFill/>
                    <a:round/>
                    <a:headEnd/>
                    <a:tailEnd/>
                  </a:ln>
                </p:spPr>
                <p:txBody>
                  <a:bodyPr/>
                  <a:lstStyle/>
                  <a:p>
                    <a:endParaRPr lang="en-US"/>
                  </a:p>
                </p:txBody>
              </p:sp>
              <p:sp>
                <p:nvSpPr>
                  <p:cNvPr id="7948" name="Freeform 469"/>
                  <p:cNvSpPr>
                    <a:spLocks/>
                  </p:cNvSpPr>
                  <p:nvPr/>
                </p:nvSpPr>
                <p:spPr bwMode="auto">
                  <a:xfrm>
                    <a:off x="9924" y="10349"/>
                    <a:ext cx="216" cy="38"/>
                  </a:xfrm>
                  <a:custGeom>
                    <a:avLst/>
                    <a:gdLst>
                      <a:gd name="T0" fmla="*/ 0 w 216"/>
                      <a:gd name="T1" fmla="*/ 0 h 38"/>
                      <a:gd name="T2" fmla="*/ 0 w 216"/>
                      <a:gd name="T3" fmla="*/ 35 h 38"/>
                      <a:gd name="T4" fmla="*/ 216 w 216"/>
                      <a:gd name="T5" fmla="*/ 38 h 38"/>
                      <a:gd name="T6" fmla="*/ 216 w 216"/>
                      <a:gd name="T7" fmla="*/ 3 h 38"/>
                      <a:gd name="T8" fmla="*/ 0 w 216"/>
                      <a:gd name="T9" fmla="*/ 0 h 38"/>
                      <a:gd name="T10" fmla="*/ 0 60000 65536"/>
                      <a:gd name="T11" fmla="*/ 0 60000 65536"/>
                      <a:gd name="T12" fmla="*/ 0 60000 65536"/>
                      <a:gd name="T13" fmla="*/ 0 60000 65536"/>
                      <a:gd name="T14" fmla="*/ 0 60000 65536"/>
                      <a:gd name="T15" fmla="*/ 0 w 216"/>
                      <a:gd name="T16" fmla="*/ 0 h 38"/>
                      <a:gd name="T17" fmla="*/ 216 w 216"/>
                      <a:gd name="T18" fmla="*/ 38 h 38"/>
                    </a:gdLst>
                    <a:ahLst/>
                    <a:cxnLst>
                      <a:cxn ang="T10">
                        <a:pos x="T0" y="T1"/>
                      </a:cxn>
                      <a:cxn ang="T11">
                        <a:pos x="T2" y="T3"/>
                      </a:cxn>
                      <a:cxn ang="T12">
                        <a:pos x="T4" y="T5"/>
                      </a:cxn>
                      <a:cxn ang="T13">
                        <a:pos x="T6" y="T7"/>
                      </a:cxn>
                      <a:cxn ang="T14">
                        <a:pos x="T8" y="T9"/>
                      </a:cxn>
                    </a:cxnLst>
                    <a:rect l="T15" t="T16" r="T17" b="T18"/>
                    <a:pathLst>
                      <a:path w="216" h="38">
                        <a:moveTo>
                          <a:pt x="0" y="0"/>
                        </a:moveTo>
                        <a:lnTo>
                          <a:pt x="0" y="35"/>
                        </a:lnTo>
                        <a:lnTo>
                          <a:pt x="216" y="38"/>
                        </a:lnTo>
                        <a:lnTo>
                          <a:pt x="216" y="3"/>
                        </a:lnTo>
                        <a:lnTo>
                          <a:pt x="0" y="0"/>
                        </a:lnTo>
                        <a:close/>
                      </a:path>
                    </a:pathLst>
                  </a:custGeom>
                  <a:solidFill>
                    <a:srgbClr val="000000"/>
                  </a:solidFill>
                  <a:ln w="9525">
                    <a:noFill/>
                    <a:round/>
                    <a:headEnd/>
                    <a:tailEnd/>
                  </a:ln>
                </p:spPr>
                <p:txBody>
                  <a:bodyPr/>
                  <a:lstStyle/>
                  <a:p>
                    <a:endParaRPr lang="en-US"/>
                  </a:p>
                </p:txBody>
              </p:sp>
            </p:grpSp>
            <p:grpSp>
              <p:nvGrpSpPr>
                <p:cNvPr id="7937" name="Group 470"/>
                <p:cNvGrpSpPr>
                  <a:grpSpLocks/>
                </p:cNvGrpSpPr>
                <p:nvPr/>
              </p:nvGrpSpPr>
              <p:grpSpPr bwMode="auto">
                <a:xfrm>
                  <a:off x="10018" y="9441"/>
                  <a:ext cx="91" cy="119"/>
                  <a:chOff x="10018" y="9441"/>
                  <a:chExt cx="91" cy="119"/>
                </a:xfrm>
              </p:grpSpPr>
              <p:grpSp>
                <p:nvGrpSpPr>
                  <p:cNvPr id="7938" name="Group 471"/>
                  <p:cNvGrpSpPr>
                    <a:grpSpLocks/>
                  </p:cNvGrpSpPr>
                  <p:nvPr/>
                </p:nvGrpSpPr>
                <p:grpSpPr bwMode="auto">
                  <a:xfrm>
                    <a:off x="10018" y="9441"/>
                    <a:ext cx="91" cy="119"/>
                    <a:chOff x="10018" y="9441"/>
                    <a:chExt cx="91" cy="119"/>
                  </a:xfrm>
                </p:grpSpPr>
                <p:sp>
                  <p:nvSpPr>
                    <p:cNvPr id="7940" name="Rectangle 472"/>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sp>
                  <p:nvSpPr>
                    <p:cNvPr id="7941" name="Freeform 473"/>
                    <p:cNvSpPr>
                      <a:spLocks/>
                    </p:cNvSpPr>
                    <p:nvPr/>
                  </p:nvSpPr>
                  <p:spPr bwMode="auto">
                    <a:xfrm>
                      <a:off x="10018" y="9441"/>
                      <a:ext cx="85" cy="113"/>
                    </a:xfrm>
                    <a:custGeom>
                      <a:avLst/>
                      <a:gdLst>
                        <a:gd name="T0" fmla="*/ 41 w 85"/>
                        <a:gd name="T1" fmla="*/ 0 h 113"/>
                        <a:gd name="T2" fmla="*/ 25 w 85"/>
                        <a:gd name="T3" fmla="*/ 4 h 113"/>
                        <a:gd name="T4" fmla="*/ 13 w 85"/>
                        <a:gd name="T5" fmla="*/ 16 h 113"/>
                        <a:gd name="T6" fmla="*/ 3 w 85"/>
                        <a:gd name="T7" fmla="*/ 35 h 113"/>
                        <a:gd name="T8" fmla="*/ 0 w 85"/>
                        <a:gd name="T9" fmla="*/ 57 h 113"/>
                        <a:gd name="T10" fmla="*/ 3 w 85"/>
                        <a:gd name="T11" fmla="*/ 79 h 113"/>
                        <a:gd name="T12" fmla="*/ 13 w 85"/>
                        <a:gd name="T13" fmla="*/ 97 h 113"/>
                        <a:gd name="T14" fmla="*/ 25 w 85"/>
                        <a:gd name="T15" fmla="*/ 110 h 113"/>
                        <a:gd name="T16" fmla="*/ 41 w 85"/>
                        <a:gd name="T17" fmla="*/ 113 h 113"/>
                        <a:gd name="T18" fmla="*/ 60 w 85"/>
                        <a:gd name="T19" fmla="*/ 110 h 113"/>
                        <a:gd name="T20" fmla="*/ 72 w 85"/>
                        <a:gd name="T21" fmla="*/ 97 h 113"/>
                        <a:gd name="T22" fmla="*/ 82 w 85"/>
                        <a:gd name="T23" fmla="*/ 79 h 113"/>
                        <a:gd name="T24" fmla="*/ 85 w 85"/>
                        <a:gd name="T25" fmla="*/ 57 h 113"/>
                        <a:gd name="T26" fmla="*/ 82 w 85"/>
                        <a:gd name="T27" fmla="*/ 35 h 113"/>
                        <a:gd name="T28" fmla="*/ 72 w 85"/>
                        <a:gd name="T29" fmla="*/ 16 h 113"/>
                        <a:gd name="T30" fmla="*/ 60 w 85"/>
                        <a:gd name="T31" fmla="*/ 4 h 113"/>
                        <a:gd name="T32" fmla="*/ 41 w 85"/>
                        <a:gd name="T33" fmla="*/ 0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
                        <a:gd name="T52" fmla="*/ 0 h 113"/>
                        <a:gd name="T53" fmla="*/ 85 w 85"/>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 h="113">
                          <a:moveTo>
                            <a:pt x="41" y="0"/>
                          </a:moveTo>
                          <a:lnTo>
                            <a:pt x="25" y="4"/>
                          </a:lnTo>
                          <a:lnTo>
                            <a:pt x="13" y="16"/>
                          </a:lnTo>
                          <a:lnTo>
                            <a:pt x="3" y="35"/>
                          </a:lnTo>
                          <a:lnTo>
                            <a:pt x="0" y="57"/>
                          </a:lnTo>
                          <a:lnTo>
                            <a:pt x="3" y="79"/>
                          </a:lnTo>
                          <a:lnTo>
                            <a:pt x="13" y="97"/>
                          </a:lnTo>
                          <a:lnTo>
                            <a:pt x="25" y="110"/>
                          </a:lnTo>
                          <a:lnTo>
                            <a:pt x="41" y="113"/>
                          </a:lnTo>
                          <a:lnTo>
                            <a:pt x="60" y="110"/>
                          </a:lnTo>
                          <a:lnTo>
                            <a:pt x="72" y="97"/>
                          </a:lnTo>
                          <a:lnTo>
                            <a:pt x="82" y="79"/>
                          </a:lnTo>
                          <a:lnTo>
                            <a:pt x="85" y="57"/>
                          </a:lnTo>
                          <a:lnTo>
                            <a:pt x="82" y="35"/>
                          </a:lnTo>
                          <a:lnTo>
                            <a:pt x="72" y="16"/>
                          </a:lnTo>
                          <a:lnTo>
                            <a:pt x="60" y="4"/>
                          </a:lnTo>
                          <a:lnTo>
                            <a:pt x="41" y="0"/>
                          </a:lnTo>
                          <a:close/>
                        </a:path>
                      </a:pathLst>
                    </a:custGeom>
                    <a:solidFill>
                      <a:srgbClr val="919191"/>
                    </a:solidFill>
                    <a:ln w="0">
                      <a:solidFill>
                        <a:srgbClr val="FFFFFF"/>
                      </a:solidFill>
                      <a:prstDash val="solid"/>
                      <a:round/>
                      <a:headEnd/>
                      <a:tailEnd/>
                    </a:ln>
                  </p:spPr>
                  <p:txBody>
                    <a:bodyPr/>
                    <a:lstStyle/>
                    <a:p>
                      <a:endParaRPr lang="en-US"/>
                    </a:p>
                  </p:txBody>
                </p:sp>
                <p:sp>
                  <p:nvSpPr>
                    <p:cNvPr id="7942" name="Oval 474"/>
                    <p:cNvSpPr>
                      <a:spLocks noChangeArrowheads="1"/>
                    </p:cNvSpPr>
                    <p:nvPr/>
                  </p:nvSpPr>
                  <p:spPr bwMode="auto">
                    <a:xfrm>
                      <a:off x="10018" y="9441"/>
                      <a:ext cx="88" cy="116"/>
                    </a:xfrm>
                    <a:prstGeom prst="ellipse">
                      <a:avLst/>
                    </a:prstGeom>
                    <a:blipFill dpi="0" rotWithShape="0">
                      <a:blip r:embed="rId10" cstate="print"/>
                      <a:srcRect/>
                      <a:tile tx="0" ty="0" sx="100000" sy="100000" flip="none" algn="tl"/>
                    </a:blipFill>
                    <a:ln w="9525">
                      <a:noFill/>
                      <a:round/>
                      <a:headEnd/>
                      <a:tailEnd/>
                    </a:ln>
                  </p:spPr>
                  <p:txBody>
                    <a:bodyPr/>
                    <a:lstStyle/>
                    <a:p>
                      <a:endParaRPr lang="en-US"/>
                    </a:p>
                  </p:txBody>
                </p:sp>
                <p:sp>
                  <p:nvSpPr>
                    <p:cNvPr id="7943" name="Rectangle 475"/>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grpSp>
              <p:sp>
                <p:nvSpPr>
                  <p:cNvPr id="7939" name="Oval 476"/>
                  <p:cNvSpPr>
                    <a:spLocks noChangeArrowheads="1"/>
                  </p:cNvSpPr>
                  <p:nvPr/>
                </p:nvSpPr>
                <p:spPr bwMode="auto">
                  <a:xfrm>
                    <a:off x="10018" y="9441"/>
                    <a:ext cx="88" cy="116"/>
                  </a:xfrm>
                  <a:prstGeom prst="ellipse">
                    <a:avLst/>
                  </a:prstGeom>
                  <a:noFill/>
                  <a:ln w="10160">
                    <a:solidFill>
                      <a:srgbClr val="919191"/>
                    </a:solidFill>
                    <a:round/>
                    <a:headEnd/>
                    <a:tailEnd/>
                  </a:ln>
                </p:spPr>
                <p:txBody>
                  <a:bodyPr/>
                  <a:lstStyle/>
                  <a:p>
                    <a:endParaRPr lang="en-US"/>
                  </a:p>
                </p:txBody>
              </p:sp>
            </p:grpSp>
          </p:grpSp>
        </p:grpSp>
        <p:sp>
          <p:nvSpPr>
            <p:cNvPr id="7210" name="AutoShape 477"/>
            <p:cNvSpPr>
              <a:spLocks noChangeArrowheads="1"/>
            </p:cNvSpPr>
            <p:nvPr/>
          </p:nvSpPr>
          <p:spPr bwMode="auto">
            <a:xfrm>
              <a:off x="4331" y="2364"/>
              <a:ext cx="764" cy="213"/>
            </a:xfrm>
            <a:prstGeom prst="hexagon">
              <a:avLst>
                <a:gd name="adj" fmla="val 89671"/>
                <a:gd name="vf" fmla="val 115470"/>
              </a:avLst>
            </a:prstGeom>
            <a:gradFill rotWithShape="0">
              <a:gsLst>
                <a:gs pos="0">
                  <a:srgbClr val="767647"/>
                </a:gs>
                <a:gs pos="50000">
                  <a:srgbClr val="FFFF99"/>
                </a:gs>
                <a:gs pos="100000">
                  <a:srgbClr val="767647"/>
                </a:gs>
              </a:gsLst>
              <a:lin ang="5400000" scaled="1"/>
            </a:gradFill>
            <a:ln w="9525">
              <a:solidFill>
                <a:srgbClr val="000000"/>
              </a:solidFill>
              <a:miter lim="800000"/>
              <a:headEnd/>
              <a:tailEnd/>
            </a:ln>
          </p:spPr>
          <p:txBody>
            <a:bodyPr/>
            <a:lstStyle/>
            <a:p>
              <a:endParaRPr lang="en-US"/>
            </a:p>
          </p:txBody>
        </p:sp>
        <p:grpSp>
          <p:nvGrpSpPr>
            <p:cNvPr id="7211" name="Group 478"/>
            <p:cNvGrpSpPr>
              <a:grpSpLocks/>
            </p:cNvGrpSpPr>
            <p:nvPr/>
          </p:nvGrpSpPr>
          <p:grpSpPr bwMode="auto">
            <a:xfrm>
              <a:off x="4583" y="2099"/>
              <a:ext cx="258" cy="402"/>
              <a:chOff x="9724" y="9175"/>
              <a:chExt cx="727" cy="1221"/>
            </a:xfrm>
          </p:grpSpPr>
          <p:grpSp>
            <p:nvGrpSpPr>
              <p:cNvPr id="7811" name="Group 479"/>
              <p:cNvGrpSpPr>
                <a:grpSpLocks/>
              </p:cNvGrpSpPr>
              <p:nvPr/>
            </p:nvGrpSpPr>
            <p:grpSpPr bwMode="auto">
              <a:xfrm>
                <a:off x="9724" y="9175"/>
                <a:ext cx="727" cy="634"/>
                <a:chOff x="9724" y="9175"/>
                <a:chExt cx="727" cy="634"/>
              </a:xfrm>
            </p:grpSpPr>
            <p:grpSp>
              <p:nvGrpSpPr>
                <p:cNvPr id="7842" name="Group 480"/>
                <p:cNvGrpSpPr>
                  <a:grpSpLocks/>
                </p:cNvGrpSpPr>
                <p:nvPr/>
              </p:nvGrpSpPr>
              <p:grpSpPr bwMode="auto">
                <a:xfrm>
                  <a:off x="9724" y="9175"/>
                  <a:ext cx="727" cy="634"/>
                  <a:chOff x="9724" y="9175"/>
                  <a:chExt cx="727" cy="634"/>
                </a:xfrm>
              </p:grpSpPr>
              <p:sp>
                <p:nvSpPr>
                  <p:cNvPr id="7896" name="Line 481"/>
                  <p:cNvSpPr>
                    <a:spLocks noChangeShapeType="1"/>
                  </p:cNvSpPr>
                  <p:nvPr/>
                </p:nvSpPr>
                <p:spPr bwMode="auto">
                  <a:xfrm flipV="1">
                    <a:off x="10450" y="9476"/>
                    <a:ext cx="1" cy="19"/>
                  </a:xfrm>
                  <a:prstGeom prst="line">
                    <a:avLst/>
                  </a:prstGeom>
                  <a:noFill/>
                  <a:ln w="1905">
                    <a:solidFill>
                      <a:srgbClr val="000000"/>
                    </a:solidFill>
                    <a:round/>
                    <a:headEnd/>
                    <a:tailEnd/>
                  </a:ln>
                </p:spPr>
                <p:txBody>
                  <a:bodyPr/>
                  <a:lstStyle/>
                  <a:p>
                    <a:endParaRPr lang="en-US"/>
                  </a:p>
                </p:txBody>
              </p:sp>
              <p:sp>
                <p:nvSpPr>
                  <p:cNvPr id="7897" name="Line 482"/>
                  <p:cNvSpPr>
                    <a:spLocks noChangeShapeType="1"/>
                  </p:cNvSpPr>
                  <p:nvPr/>
                </p:nvSpPr>
                <p:spPr bwMode="auto">
                  <a:xfrm flipH="1" flipV="1">
                    <a:off x="10431" y="9395"/>
                    <a:ext cx="7" cy="15"/>
                  </a:xfrm>
                  <a:prstGeom prst="line">
                    <a:avLst/>
                  </a:prstGeom>
                  <a:noFill/>
                  <a:ln w="1905">
                    <a:solidFill>
                      <a:srgbClr val="000000"/>
                    </a:solidFill>
                    <a:round/>
                    <a:headEnd/>
                    <a:tailEnd/>
                  </a:ln>
                </p:spPr>
                <p:txBody>
                  <a:bodyPr/>
                  <a:lstStyle/>
                  <a:p>
                    <a:endParaRPr lang="en-US"/>
                  </a:p>
                </p:txBody>
              </p:sp>
              <p:sp>
                <p:nvSpPr>
                  <p:cNvPr id="7898" name="Line 483"/>
                  <p:cNvSpPr>
                    <a:spLocks noChangeShapeType="1"/>
                  </p:cNvSpPr>
                  <p:nvPr/>
                </p:nvSpPr>
                <p:spPr bwMode="auto">
                  <a:xfrm flipH="1" flipV="1">
                    <a:off x="10384" y="9313"/>
                    <a:ext cx="13" cy="19"/>
                  </a:xfrm>
                  <a:prstGeom prst="line">
                    <a:avLst/>
                  </a:prstGeom>
                  <a:noFill/>
                  <a:ln w="1905">
                    <a:solidFill>
                      <a:srgbClr val="000000"/>
                    </a:solidFill>
                    <a:round/>
                    <a:headEnd/>
                    <a:tailEnd/>
                  </a:ln>
                </p:spPr>
                <p:txBody>
                  <a:bodyPr/>
                  <a:lstStyle/>
                  <a:p>
                    <a:endParaRPr lang="en-US"/>
                  </a:p>
                </p:txBody>
              </p:sp>
              <p:sp>
                <p:nvSpPr>
                  <p:cNvPr id="7899" name="Line 484"/>
                  <p:cNvSpPr>
                    <a:spLocks noChangeShapeType="1"/>
                  </p:cNvSpPr>
                  <p:nvPr/>
                </p:nvSpPr>
                <p:spPr bwMode="auto">
                  <a:xfrm flipH="1" flipV="1">
                    <a:off x="10325" y="9254"/>
                    <a:ext cx="12" cy="12"/>
                  </a:xfrm>
                  <a:prstGeom prst="line">
                    <a:avLst/>
                  </a:prstGeom>
                  <a:noFill/>
                  <a:ln w="1905">
                    <a:solidFill>
                      <a:srgbClr val="000000"/>
                    </a:solidFill>
                    <a:round/>
                    <a:headEnd/>
                    <a:tailEnd/>
                  </a:ln>
                </p:spPr>
                <p:txBody>
                  <a:bodyPr/>
                  <a:lstStyle/>
                  <a:p>
                    <a:endParaRPr lang="en-US"/>
                  </a:p>
                </p:txBody>
              </p:sp>
              <p:sp>
                <p:nvSpPr>
                  <p:cNvPr id="7900" name="Line 485"/>
                  <p:cNvSpPr>
                    <a:spLocks noChangeShapeType="1"/>
                  </p:cNvSpPr>
                  <p:nvPr/>
                </p:nvSpPr>
                <p:spPr bwMode="auto">
                  <a:xfrm flipH="1" flipV="1">
                    <a:off x="10265" y="9222"/>
                    <a:ext cx="13" cy="3"/>
                  </a:xfrm>
                  <a:prstGeom prst="line">
                    <a:avLst/>
                  </a:prstGeom>
                  <a:noFill/>
                  <a:ln w="1905">
                    <a:solidFill>
                      <a:srgbClr val="000000"/>
                    </a:solidFill>
                    <a:round/>
                    <a:headEnd/>
                    <a:tailEnd/>
                  </a:ln>
                </p:spPr>
                <p:txBody>
                  <a:bodyPr/>
                  <a:lstStyle/>
                  <a:p>
                    <a:endParaRPr lang="en-US"/>
                  </a:p>
                </p:txBody>
              </p:sp>
              <p:sp>
                <p:nvSpPr>
                  <p:cNvPr id="7901" name="Line 486"/>
                  <p:cNvSpPr>
                    <a:spLocks noChangeShapeType="1"/>
                  </p:cNvSpPr>
                  <p:nvPr/>
                </p:nvSpPr>
                <p:spPr bwMode="auto">
                  <a:xfrm flipH="1" flipV="1">
                    <a:off x="10262" y="9219"/>
                    <a:ext cx="3" cy="3"/>
                  </a:xfrm>
                  <a:prstGeom prst="line">
                    <a:avLst/>
                  </a:prstGeom>
                  <a:noFill/>
                  <a:ln w="1905">
                    <a:solidFill>
                      <a:srgbClr val="000000"/>
                    </a:solidFill>
                    <a:round/>
                    <a:headEnd/>
                    <a:tailEnd/>
                  </a:ln>
                </p:spPr>
                <p:txBody>
                  <a:bodyPr/>
                  <a:lstStyle/>
                  <a:p>
                    <a:endParaRPr lang="en-US"/>
                  </a:p>
                </p:txBody>
              </p:sp>
              <p:sp>
                <p:nvSpPr>
                  <p:cNvPr id="7902" name="Line 487"/>
                  <p:cNvSpPr>
                    <a:spLocks noChangeShapeType="1"/>
                  </p:cNvSpPr>
                  <p:nvPr/>
                </p:nvSpPr>
                <p:spPr bwMode="auto">
                  <a:xfrm flipH="1" flipV="1">
                    <a:off x="10209" y="9194"/>
                    <a:ext cx="6" cy="3"/>
                  </a:xfrm>
                  <a:prstGeom prst="line">
                    <a:avLst/>
                  </a:prstGeom>
                  <a:noFill/>
                  <a:ln w="1905">
                    <a:solidFill>
                      <a:srgbClr val="000000"/>
                    </a:solidFill>
                    <a:round/>
                    <a:headEnd/>
                    <a:tailEnd/>
                  </a:ln>
                </p:spPr>
                <p:txBody>
                  <a:bodyPr/>
                  <a:lstStyle/>
                  <a:p>
                    <a:endParaRPr lang="en-US"/>
                  </a:p>
                </p:txBody>
              </p:sp>
              <p:sp>
                <p:nvSpPr>
                  <p:cNvPr id="7903" name="Line 488"/>
                  <p:cNvSpPr>
                    <a:spLocks noChangeShapeType="1"/>
                  </p:cNvSpPr>
                  <p:nvPr/>
                </p:nvSpPr>
                <p:spPr bwMode="auto">
                  <a:xfrm flipH="1">
                    <a:off x="10203" y="9194"/>
                    <a:ext cx="6" cy="3"/>
                  </a:xfrm>
                  <a:prstGeom prst="line">
                    <a:avLst/>
                  </a:prstGeom>
                  <a:noFill/>
                  <a:ln w="1905">
                    <a:solidFill>
                      <a:srgbClr val="000000"/>
                    </a:solidFill>
                    <a:round/>
                    <a:headEnd/>
                    <a:tailEnd/>
                  </a:ln>
                </p:spPr>
                <p:txBody>
                  <a:bodyPr/>
                  <a:lstStyle/>
                  <a:p>
                    <a:endParaRPr lang="en-US"/>
                  </a:p>
                </p:txBody>
              </p:sp>
              <p:sp>
                <p:nvSpPr>
                  <p:cNvPr id="7904" name="Line 489"/>
                  <p:cNvSpPr>
                    <a:spLocks noChangeShapeType="1"/>
                  </p:cNvSpPr>
                  <p:nvPr/>
                </p:nvSpPr>
                <p:spPr bwMode="auto">
                  <a:xfrm flipH="1" flipV="1">
                    <a:off x="10150" y="9182"/>
                    <a:ext cx="6" cy="3"/>
                  </a:xfrm>
                  <a:prstGeom prst="line">
                    <a:avLst/>
                  </a:prstGeom>
                  <a:noFill/>
                  <a:ln w="1905">
                    <a:solidFill>
                      <a:srgbClr val="000000"/>
                    </a:solidFill>
                    <a:round/>
                    <a:headEnd/>
                    <a:tailEnd/>
                  </a:ln>
                </p:spPr>
                <p:txBody>
                  <a:bodyPr/>
                  <a:lstStyle/>
                  <a:p>
                    <a:endParaRPr lang="en-US"/>
                  </a:p>
                </p:txBody>
              </p:sp>
              <p:sp>
                <p:nvSpPr>
                  <p:cNvPr id="7905" name="Line 490"/>
                  <p:cNvSpPr>
                    <a:spLocks noChangeShapeType="1"/>
                  </p:cNvSpPr>
                  <p:nvPr/>
                </p:nvSpPr>
                <p:spPr bwMode="auto">
                  <a:xfrm flipH="1">
                    <a:off x="10143" y="9182"/>
                    <a:ext cx="7" cy="3"/>
                  </a:xfrm>
                  <a:prstGeom prst="line">
                    <a:avLst/>
                  </a:prstGeom>
                  <a:noFill/>
                  <a:ln w="1905">
                    <a:solidFill>
                      <a:srgbClr val="000000"/>
                    </a:solidFill>
                    <a:round/>
                    <a:headEnd/>
                    <a:tailEnd/>
                  </a:ln>
                </p:spPr>
                <p:txBody>
                  <a:bodyPr/>
                  <a:lstStyle/>
                  <a:p>
                    <a:endParaRPr lang="en-US"/>
                  </a:p>
                </p:txBody>
              </p:sp>
              <p:sp>
                <p:nvSpPr>
                  <p:cNvPr id="7906" name="Line 491"/>
                  <p:cNvSpPr>
                    <a:spLocks noChangeShapeType="1"/>
                  </p:cNvSpPr>
                  <p:nvPr/>
                </p:nvSpPr>
                <p:spPr bwMode="auto">
                  <a:xfrm flipH="1">
                    <a:off x="10087" y="9175"/>
                    <a:ext cx="9" cy="4"/>
                  </a:xfrm>
                  <a:prstGeom prst="line">
                    <a:avLst/>
                  </a:prstGeom>
                  <a:noFill/>
                  <a:ln w="1905">
                    <a:solidFill>
                      <a:srgbClr val="000000"/>
                    </a:solidFill>
                    <a:round/>
                    <a:headEnd/>
                    <a:tailEnd/>
                  </a:ln>
                </p:spPr>
                <p:txBody>
                  <a:bodyPr/>
                  <a:lstStyle/>
                  <a:p>
                    <a:endParaRPr lang="en-US"/>
                  </a:p>
                </p:txBody>
              </p:sp>
              <p:sp>
                <p:nvSpPr>
                  <p:cNvPr id="7907" name="Line 492"/>
                  <p:cNvSpPr>
                    <a:spLocks noChangeShapeType="1"/>
                  </p:cNvSpPr>
                  <p:nvPr/>
                </p:nvSpPr>
                <p:spPr bwMode="auto">
                  <a:xfrm flipH="1">
                    <a:off x="10084" y="9175"/>
                    <a:ext cx="3" cy="4"/>
                  </a:xfrm>
                  <a:prstGeom prst="line">
                    <a:avLst/>
                  </a:prstGeom>
                  <a:noFill/>
                  <a:ln w="1905">
                    <a:solidFill>
                      <a:srgbClr val="000000"/>
                    </a:solidFill>
                    <a:round/>
                    <a:headEnd/>
                    <a:tailEnd/>
                  </a:ln>
                </p:spPr>
                <p:txBody>
                  <a:bodyPr/>
                  <a:lstStyle/>
                  <a:p>
                    <a:endParaRPr lang="en-US"/>
                  </a:p>
                </p:txBody>
              </p:sp>
              <p:sp>
                <p:nvSpPr>
                  <p:cNvPr id="7908" name="Line 493"/>
                  <p:cNvSpPr>
                    <a:spLocks noChangeShapeType="1"/>
                  </p:cNvSpPr>
                  <p:nvPr/>
                </p:nvSpPr>
                <p:spPr bwMode="auto">
                  <a:xfrm flipH="1">
                    <a:off x="10024" y="9182"/>
                    <a:ext cx="13" cy="3"/>
                  </a:xfrm>
                  <a:prstGeom prst="line">
                    <a:avLst/>
                  </a:prstGeom>
                  <a:noFill/>
                  <a:ln w="1905">
                    <a:solidFill>
                      <a:srgbClr val="000000"/>
                    </a:solidFill>
                    <a:round/>
                    <a:headEnd/>
                    <a:tailEnd/>
                  </a:ln>
                </p:spPr>
                <p:txBody>
                  <a:bodyPr/>
                  <a:lstStyle/>
                  <a:p>
                    <a:endParaRPr lang="en-US"/>
                  </a:p>
                </p:txBody>
              </p:sp>
              <p:sp>
                <p:nvSpPr>
                  <p:cNvPr id="7909" name="Line 494"/>
                  <p:cNvSpPr>
                    <a:spLocks noChangeShapeType="1"/>
                  </p:cNvSpPr>
                  <p:nvPr/>
                </p:nvSpPr>
                <p:spPr bwMode="auto">
                  <a:xfrm flipH="1">
                    <a:off x="9965" y="9191"/>
                    <a:ext cx="13" cy="3"/>
                  </a:xfrm>
                  <a:prstGeom prst="line">
                    <a:avLst/>
                  </a:prstGeom>
                  <a:noFill/>
                  <a:ln w="1905">
                    <a:solidFill>
                      <a:srgbClr val="000000"/>
                    </a:solidFill>
                    <a:round/>
                    <a:headEnd/>
                    <a:tailEnd/>
                  </a:ln>
                </p:spPr>
                <p:txBody>
                  <a:bodyPr/>
                  <a:lstStyle/>
                  <a:p>
                    <a:endParaRPr lang="en-US"/>
                  </a:p>
                </p:txBody>
              </p:sp>
              <p:sp>
                <p:nvSpPr>
                  <p:cNvPr id="7910" name="Line 495"/>
                  <p:cNvSpPr>
                    <a:spLocks noChangeShapeType="1"/>
                  </p:cNvSpPr>
                  <p:nvPr/>
                </p:nvSpPr>
                <p:spPr bwMode="auto">
                  <a:xfrm flipH="1">
                    <a:off x="9906" y="9216"/>
                    <a:ext cx="12" cy="6"/>
                  </a:xfrm>
                  <a:prstGeom prst="line">
                    <a:avLst/>
                  </a:prstGeom>
                  <a:noFill/>
                  <a:ln w="1905">
                    <a:solidFill>
                      <a:srgbClr val="000000"/>
                    </a:solidFill>
                    <a:round/>
                    <a:headEnd/>
                    <a:tailEnd/>
                  </a:ln>
                </p:spPr>
                <p:txBody>
                  <a:bodyPr/>
                  <a:lstStyle/>
                  <a:p>
                    <a:endParaRPr lang="en-US"/>
                  </a:p>
                </p:txBody>
              </p:sp>
              <p:sp>
                <p:nvSpPr>
                  <p:cNvPr id="7911" name="Line 496"/>
                  <p:cNvSpPr>
                    <a:spLocks noChangeShapeType="1"/>
                  </p:cNvSpPr>
                  <p:nvPr/>
                </p:nvSpPr>
                <p:spPr bwMode="auto">
                  <a:xfrm flipH="1">
                    <a:off x="9849" y="9247"/>
                    <a:ext cx="10" cy="7"/>
                  </a:xfrm>
                  <a:prstGeom prst="line">
                    <a:avLst/>
                  </a:prstGeom>
                  <a:noFill/>
                  <a:ln w="1905">
                    <a:solidFill>
                      <a:srgbClr val="000000"/>
                    </a:solidFill>
                    <a:round/>
                    <a:headEnd/>
                    <a:tailEnd/>
                  </a:ln>
                </p:spPr>
                <p:txBody>
                  <a:bodyPr/>
                  <a:lstStyle/>
                  <a:p>
                    <a:endParaRPr lang="en-US"/>
                  </a:p>
                </p:txBody>
              </p:sp>
              <p:sp>
                <p:nvSpPr>
                  <p:cNvPr id="7912" name="Line 497"/>
                  <p:cNvSpPr>
                    <a:spLocks noChangeShapeType="1"/>
                  </p:cNvSpPr>
                  <p:nvPr/>
                </p:nvSpPr>
                <p:spPr bwMode="auto">
                  <a:xfrm flipH="1">
                    <a:off x="9846" y="9254"/>
                    <a:ext cx="3" cy="3"/>
                  </a:xfrm>
                  <a:prstGeom prst="line">
                    <a:avLst/>
                  </a:prstGeom>
                  <a:noFill/>
                  <a:ln w="1905">
                    <a:solidFill>
                      <a:srgbClr val="000000"/>
                    </a:solidFill>
                    <a:round/>
                    <a:headEnd/>
                    <a:tailEnd/>
                  </a:ln>
                </p:spPr>
                <p:txBody>
                  <a:bodyPr/>
                  <a:lstStyle/>
                  <a:p>
                    <a:endParaRPr lang="en-US"/>
                  </a:p>
                </p:txBody>
              </p:sp>
              <p:sp>
                <p:nvSpPr>
                  <p:cNvPr id="7913" name="Line 498"/>
                  <p:cNvSpPr>
                    <a:spLocks noChangeShapeType="1"/>
                  </p:cNvSpPr>
                  <p:nvPr/>
                </p:nvSpPr>
                <p:spPr bwMode="auto">
                  <a:xfrm flipH="1">
                    <a:off x="9787" y="9301"/>
                    <a:ext cx="12" cy="15"/>
                  </a:xfrm>
                  <a:prstGeom prst="line">
                    <a:avLst/>
                  </a:prstGeom>
                  <a:noFill/>
                  <a:ln w="1905">
                    <a:solidFill>
                      <a:srgbClr val="000000"/>
                    </a:solidFill>
                    <a:round/>
                    <a:headEnd/>
                    <a:tailEnd/>
                  </a:ln>
                </p:spPr>
                <p:txBody>
                  <a:bodyPr/>
                  <a:lstStyle/>
                  <a:p>
                    <a:endParaRPr lang="en-US"/>
                  </a:p>
                </p:txBody>
              </p:sp>
              <p:sp>
                <p:nvSpPr>
                  <p:cNvPr id="7914" name="Line 499"/>
                  <p:cNvSpPr>
                    <a:spLocks noChangeShapeType="1"/>
                  </p:cNvSpPr>
                  <p:nvPr/>
                </p:nvSpPr>
                <p:spPr bwMode="auto">
                  <a:xfrm flipH="1">
                    <a:off x="9743" y="9382"/>
                    <a:ext cx="3" cy="6"/>
                  </a:xfrm>
                  <a:prstGeom prst="line">
                    <a:avLst/>
                  </a:prstGeom>
                  <a:noFill/>
                  <a:ln w="1905">
                    <a:solidFill>
                      <a:srgbClr val="000000"/>
                    </a:solidFill>
                    <a:round/>
                    <a:headEnd/>
                    <a:tailEnd/>
                  </a:ln>
                </p:spPr>
                <p:txBody>
                  <a:bodyPr/>
                  <a:lstStyle/>
                  <a:p>
                    <a:endParaRPr lang="en-US"/>
                  </a:p>
                </p:txBody>
              </p:sp>
              <p:sp>
                <p:nvSpPr>
                  <p:cNvPr id="7915" name="Line 500"/>
                  <p:cNvSpPr>
                    <a:spLocks noChangeShapeType="1"/>
                  </p:cNvSpPr>
                  <p:nvPr/>
                </p:nvSpPr>
                <p:spPr bwMode="auto">
                  <a:xfrm flipH="1">
                    <a:off x="9740" y="9388"/>
                    <a:ext cx="3" cy="13"/>
                  </a:xfrm>
                  <a:prstGeom prst="line">
                    <a:avLst/>
                  </a:prstGeom>
                  <a:noFill/>
                  <a:ln w="1905">
                    <a:solidFill>
                      <a:srgbClr val="000000"/>
                    </a:solidFill>
                    <a:round/>
                    <a:headEnd/>
                    <a:tailEnd/>
                  </a:ln>
                </p:spPr>
                <p:txBody>
                  <a:bodyPr/>
                  <a:lstStyle/>
                  <a:p>
                    <a:endParaRPr lang="en-US"/>
                  </a:p>
                </p:txBody>
              </p:sp>
              <p:sp>
                <p:nvSpPr>
                  <p:cNvPr id="7916" name="Line 501"/>
                  <p:cNvSpPr>
                    <a:spLocks noChangeShapeType="1"/>
                  </p:cNvSpPr>
                  <p:nvPr/>
                </p:nvSpPr>
                <p:spPr bwMode="auto">
                  <a:xfrm>
                    <a:off x="9724" y="9463"/>
                    <a:ext cx="1" cy="19"/>
                  </a:xfrm>
                  <a:prstGeom prst="line">
                    <a:avLst/>
                  </a:prstGeom>
                  <a:noFill/>
                  <a:ln w="1905">
                    <a:solidFill>
                      <a:srgbClr val="000000"/>
                    </a:solidFill>
                    <a:round/>
                    <a:headEnd/>
                    <a:tailEnd/>
                  </a:ln>
                </p:spPr>
                <p:txBody>
                  <a:bodyPr/>
                  <a:lstStyle/>
                  <a:p>
                    <a:endParaRPr lang="en-US"/>
                  </a:p>
                </p:txBody>
              </p:sp>
              <p:sp>
                <p:nvSpPr>
                  <p:cNvPr id="7917" name="Line 502"/>
                  <p:cNvSpPr>
                    <a:spLocks noChangeShapeType="1"/>
                  </p:cNvSpPr>
                  <p:nvPr/>
                </p:nvSpPr>
                <p:spPr bwMode="auto">
                  <a:xfrm>
                    <a:off x="9724" y="9542"/>
                    <a:ext cx="3" cy="6"/>
                  </a:xfrm>
                  <a:prstGeom prst="line">
                    <a:avLst/>
                  </a:prstGeom>
                  <a:noFill/>
                  <a:ln w="1905">
                    <a:solidFill>
                      <a:srgbClr val="000000"/>
                    </a:solidFill>
                    <a:round/>
                    <a:headEnd/>
                    <a:tailEnd/>
                  </a:ln>
                </p:spPr>
                <p:txBody>
                  <a:bodyPr/>
                  <a:lstStyle/>
                  <a:p>
                    <a:endParaRPr lang="en-US"/>
                  </a:p>
                </p:txBody>
              </p:sp>
              <p:sp>
                <p:nvSpPr>
                  <p:cNvPr id="7918" name="Line 503"/>
                  <p:cNvSpPr>
                    <a:spLocks noChangeShapeType="1"/>
                  </p:cNvSpPr>
                  <p:nvPr/>
                </p:nvSpPr>
                <p:spPr bwMode="auto">
                  <a:xfrm>
                    <a:off x="9724" y="9548"/>
                    <a:ext cx="6" cy="12"/>
                  </a:xfrm>
                  <a:prstGeom prst="line">
                    <a:avLst/>
                  </a:prstGeom>
                  <a:noFill/>
                  <a:ln w="1905">
                    <a:solidFill>
                      <a:srgbClr val="000000"/>
                    </a:solidFill>
                    <a:round/>
                    <a:headEnd/>
                    <a:tailEnd/>
                  </a:ln>
                </p:spPr>
                <p:txBody>
                  <a:bodyPr/>
                  <a:lstStyle/>
                  <a:p>
                    <a:endParaRPr lang="en-US"/>
                  </a:p>
                </p:txBody>
              </p:sp>
              <p:sp>
                <p:nvSpPr>
                  <p:cNvPr id="7919" name="Line 504"/>
                  <p:cNvSpPr>
                    <a:spLocks noChangeShapeType="1"/>
                  </p:cNvSpPr>
                  <p:nvPr/>
                </p:nvSpPr>
                <p:spPr bwMode="auto">
                  <a:xfrm>
                    <a:off x="9758" y="9626"/>
                    <a:ext cx="10" cy="19"/>
                  </a:xfrm>
                  <a:prstGeom prst="line">
                    <a:avLst/>
                  </a:prstGeom>
                  <a:noFill/>
                  <a:ln w="1905">
                    <a:solidFill>
                      <a:srgbClr val="000000"/>
                    </a:solidFill>
                    <a:round/>
                    <a:headEnd/>
                    <a:tailEnd/>
                  </a:ln>
                </p:spPr>
                <p:txBody>
                  <a:bodyPr/>
                  <a:lstStyle/>
                  <a:p>
                    <a:endParaRPr lang="en-US"/>
                  </a:p>
                </p:txBody>
              </p:sp>
              <p:sp>
                <p:nvSpPr>
                  <p:cNvPr id="7920" name="Line 505"/>
                  <p:cNvSpPr>
                    <a:spLocks noChangeShapeType="1"/>
                  </p:cNvSpPr>
                  <p:nvPr/>
                </p:nvSpPr>
                <p:spPr bwMode="auto">
                  <a:xfrm>
                    <a:off x="9812" y="9701"/>
                    <a:ext cx="12" cy="13"/>
                  </a:xfrm>
                  <a:prstGeom prst="line">
                    <a:avLst/>
                  </a:prstGeom>
                  <a:noFill/>
                  <a:ln w="1905">
                    <a:solidFill>
                      <a:srgbClr val="000000"/>
                    </a:solidFill>
                    <a:round/>
                    <a:headEnd/>
                    <a:tailEnd/>
                  </a:ln>
                </p:spPr>
                <p:txBody>
                  <a:bodyPr/>
                  <a:lstStyle/>
                  <a:p>
                    <a:endParaRPr lang="en-US"/>
                  </a:p>
                </p:txBody>
              </p:sp>
              <p:sp>
                <p:nvSpPr>
                  <p:cNvPr id="7921" name="Line 506"/>
                  <p:cNvSpPr>
                    <a:spLocks noChangeShapeType="1"/>
                  </p:cNvSpPr>
                  <p:nvPr/>
                </p:nvSpPr>
                <p:spPr bwMode="auto">
                  <a:xfrm>
                    <a:off x="9871" y="9748"/>
                    <a:ext cx="16" cy="10"/>
                  </a:xfrm>
                  <a:prstGeom prst="line">
                    <a:avLst/>
                  </a:prstGeom>
                  <a:noFill/>
                  <a:ln w="1905">
                    <a:solidFill>
                      <a:srgbClr val="000000"/>
                    </a:solidFill>
                    <a:round/>
                    <a:headEnd/>
                    <a:tailEnd/>
                  </a:ln>
                </p:spPr>
                <p:txBody>
                  <a:bodyPr/>
                  <a:lstStyle/>
                  <a:p>
                    <a:endParaRPr lang="en-US"/>
                  </a:p>
                </p:txBody>
              </p:sp>
              <p:sp>
                <p:nvSpPr>
                  <p:cNvPr id="7922" name="Line 507"/>
                  <p:cNvSpPr>
                    <a:spLocks noChangeShapeType="1"/>
                  </p:cNvSpPr>
                  <p:nvPr/>
                </p:nvSpPr>
                <p:spPr bwMode="auto">
                  <a:xfrm>
                    <a:off x="9934" y="9776"/>
                    <a:ext cx="12" cy="7"/>
                  </a:xfrm>
                  <a:prstGeom prst="line">
                    <a:avLst/>
                  </a:prstGeom>
                  <a:noFill/>
                  <a:ln w="1905">
                    <a:solidFill>
                      <a:srgbClr val="000000"/>
                    </a:solidFill>
                    <a:round/>
                    <a:headEnd/>
                    <a:tailEnd/>
                  </a:ln>
                </p:spPr>
                <p:txBody>
                  <a:bodyPr/>
                  <a:lstStyle/>
                  <a:p>
                    <a:endParaRPr lang="en-US"/>
                  </a:p>
                </p:txBody>
              </p:sp>
              <p:sp>
                <p:nvSpPr>
                  <p:cNvPr id="7923" name="Line 508"/>
                  <p:cNvSpPr>
                    <a:spLocks noChangeShapeType="1"/>
                  </p:cNvSpPr>
                  <p:nvPr/>
                </p:nvSpPr>
                <p:spPr bwMode="auto">
                  <a:xfrm>
                    <a:off x="9993" y="9798"/>
                    <a:ext cx="13" cy="3"/>
                  </a:xfrm>
                  <a:prstGeom prst="line">
                    <a:avLst/>
                  </a:prstGeom>
                  <a:noFill/>
                  <a:ln w="1905">
                    <a:solidFill>
                      <a:srgbClr val="000000"/>
                    </a:solidFill>
                    <a:round/>
                    <a:headEnd/>
                    <a:tailEnd/>
                  </a:ln>
                </p:spPr>
                <p:txBody>
                  <a:bodyPr/>
                  <a:lstStyle/>
                  <a:p>
                    <a:endParaRPr lang="en-US"/>
                  </a:p>
                </p:txBody>
              </p:sp>
              <p:sp>
                <p:nvSpPr>
                  <p:cNvPr id="7924" name="Line 509"/>
                  <p:cNvSpPr>
                    <a:spLocks noChangeShapeType="1"/>
                  </p:cNvSpPr>
                  <p:nvPr/>
                </p:nvSpPr>
                <p:spPr bwMode="auto">
                  <a:xfrm>
                    <a:off x="10053" y="9808"/>
                    <a:ext cx="15" cy="1"/>
                  </a:xfrm>
                  <a:prstGeom prst="line">
                    <a:avLst/>
                  </a:prstGeom>
                  <a:noFill/>
                  <a:ln w="1905">
                    <a:solidFill>
                      <a:srgbClr val="000000"/>
                    </a:solidFill>
                    <a:round/>
                    <a:headEnd/>
                    <a:tailEnd/>
                  </a:ln>
                </p:spPr>
                <p:txBody>
                  <a:bodyPr/>
                  <a:lstStyle/>
                  <a:p>
                    <a:endParaRPr lang="en-US"/>
                  </a:p>
                </p:txBody>
              </p:sp>
              <p:sp>
                <p:nvSpPr>
                  <p:cNvPr id="7925" name="Line 510"/>
                  <p:cNvSpPr>
                    <a:spLocks noChangeShapeType="1"/>
                  </p:cNvSpPr>
                  <p:nvPr/>
                </p:nvSpPr>
                <p:spPr bwMode="auto">
                  <a:xfrm>
                    <a:off x="10112" y="9808"/>
                    <a:ext cx="13" cy="1"/>
                  </a:xfrm>
                  <a:prstGeom prst="line">
                    <a:avLst/>
                  </a:prstGeom>
                  <a:noFill/>
                  <a:ln w="1905">
                    <a:solidFill>
                      <a:srgbClr val="000000"/>
                    </a:solidFill>
                    <a:round/>
                    <a:headEnd/>
                    <a:tailEnd/>
                  </a:ln>
                </p:spPr>
                <p:txBody>
                  <a:bodyPr/>
                  <a:lstStyle/>
                  <a:p>
                    <a:endParaRPr lang="en-US"/>
                  </a:p>
                </p:txBody>
              </p:sp>
              <p:sp>
                <p:nvSpPr>
                  <p:cNvPr id="7926" name="Line 511"/>
                  <p:cNvSpPr>
                    <a:spLocks noChangeShapeType="1"/>
                  </p:cNvSpPr>
                  <p:nvPr/>
                </p:nvSpPr>
                <p:spPr bwMode="auto">
                  <a:xfrm flipV="1">
                    <a:off x="10172" y="9795"/>
                    <a:ext cx="12" cy="3"/>
                  </a:xfrm>
                  <a:prstGeom prst="line">
                    <a:avLst/>
                  </a:prstGeom>
                  <a:noFill/>
                  <a:ln w="1905">
                    <a:solidFill>
                      <a:srgbClr val="000000"/>
                    </a:solidFill>
                    <a:round/>
                    <a:headEnd/>
                    <a:tailEnd/>
                  </a:ln>
                </p:spPr>
                <p:txBody>
                  <a:bodyPr/>
                  <a:lstStyle/>
                  <a:p>
                    <a:endParaRPr lang="en-US"/>
                  </a:p>
                </p:txBody>
              </p:sp>
              <p:sp>
                <p:nvSpPr>
                  <p:cNvPr id="7927" name="Line 512"/>
                  <p:cNvSpPr>
                    <a:spLocks noChangeShapeType="1"/>
                  </p:cNvSpPr>
                  <p:nvPr/>
                </p:nvSpPr>
                <p:spPr bwMode="auto">
                  <a:xfrm flipV="1">
                    <a:off x="10231" y="9776"/>
                    <a:ext cx="16" cy="4"/>
                  </a:xfrm>
                  <a:prstGeom prst="line">
                    <a:avLst/>
                  </a:prstGeom>
                  <a:noFill/>
                  <a:ln w="1905">
                    <a:solidFill>
                      <a:srgbClr val="000000"/>
                    </a:solidFill>
                    <a:round/>
                    <a:headEnd/>
                    <a:tailEnd/>
                  </a:ln>
                </p:spPr>
                <p:txBody>
                  <a:bodyPr/>
                  <a:lstStyle/>
                  <a:p>
                    <a:endParaRPr lang="en-US"/>
                  </a:p>
                </p:txBody>
              </p:sp>
              <p:sp>
                <p:nvSpPr>
                  <p:cNvPr id="7928" name="Line 513"/>
                  <p:cNvSpPr>
                    <a:spLocks noChangeShapeType="1"/>
                  </p:cNvSpPr>
                  <p:nvPr/>
                </p:nvSpPr>
                <p:spPr bwMode="auto">
                  <a:xfrm flipV="1">
                    <a:off x="10294" y="9745"/>
                    <a:ext cx="12" cy="9"/>
                  </a:xfrm>
                  <a:prstGeom prst="line">
                    <a:avLst/>
                  </a:prstGeom>
                  <a:noFill/>
                  <a:ln w="1905">
                    <a:solidFill>
                      <a:srgbClr val="000000"/>
                    </a:solidFill>
                    <a:round/>
                    <a:headEnd/>
                    <a:tailEnd/>
                  </a:ln>
                </p:spPr>
                <p:txBody>
                  <a:bodyPr/>
                  <a:lstStyle/>
                  <a:p>
                    <a:endParaRPr lang="en-US"/>
                  </a:p>
                </p:txBody>
              </p:sp>
              <p:sp>
                <p:nvSpPr>
                  <p:cNvPr id="7929" name="Line 514"/>
                  <p:cNvSpPr>
                    <a:spLocks noChangeShapeType="1"/>
                  </p:cNvSpPr>
                  <p:nvPr/>
                </p:nvSpPr>
                <p:spPr bwMode="auto">
                  <a:xfrm flipV="1">
                    <a:off x="10353" y="9698"/>
                    <a:ext cx="13" cy="13"/>
                  </a:xfrm>
                  <a:prstGeom prst="line">
                    <a:avLst/>
                  </a:prstGeom>
                  <a:noFill/>
                  <a:ln w="1905">
                    <a:solidFill>
                      <a:srgbClr val="000000"/>
                    </a:solidFill>
                    <a:round/>
                    <a:headEnd/>
                    <a:tailEnd/>
                  </a:ln>
                </p:spPr>
                <p:txBody>
                  <a:bodyPr/>
                  <a:lstStyle/>
                  <a:p>
                    <a:endParaRPr lang="en-US"/>
                  </a:p>
                </p:txBody>
              </p:sp>
              <p:sp>
                <p:nvSpPr>
                  <p:cNvPr id="7930" name="Line 515"/>
                  <p:cNvSpPr>
                    <a:spLocks noChangeShapeType="1"/>
                  </p:cNvSpPr>
                  <p:nvPr/>
                </p:nvSpPr>
                <p:spPr bwMode="auto">
                  <a:xfrm flipV="1">
                    <a:off x="10409" y="9620"/>
                    <a:ext cx="10" cy="16"/>
                  </a:xfrm>
                  <a:prstGeom prst="line">
                    <a:avLst/>
                  </a:prstGeom>
                  <a:noFill/>
                  <a:ln w="1905">
                    <a:solidFill>
                      <a:srgbClr val="000000"/>
                    </a:solidFill>
                    <a:round/>
                    <a:headEnd/>
                    <a:tailEnd/>
                  </a:ln>
                </p:spPr>
                <p:txBody>
                  <a:bodyPr/>
                  <a:lstStyle/>
                  <a:p>
                    <a:endParaRPr lang="en-US"/>
                  </a:p>
                </p:txBody>
              </p:sp>
              <p:sp>
                <p:nvSpPr>
                  <p:cNvPr id="7931" name="Line 516"/>
                  <p:cNvSpPr>
                    <a:spLocks noChangeShapeType="1"/>
                  </p:cNvSpPr>
                  <p:nvPr/>
                </p:nvSpPr>
                <p:spPr bwMode="auto">
                  <a:xfrm flipV="1">
                    <a:off x="10444" y="9548"/>
                    <a:ext cx="3" cy="6"/>
                  </a:xfrm>
                  <a:prstGeom prst="line">
                    <a:avLst/>
                  </a:prstGeom>
                  <a:noFill/>
                  <a:ln w="1905">
                    <a:solidFill>
                      <a:srgbClr val="000000"/>
                    </a:solidFill>
                    <a:round/>
                    <a:headEnd/>
                    <a:tailEnd/>
                  </a:ln>
                </p:spPr>
                <p:txBody>
                  <a:bodyPr/>
                  <a:lstStyle/>
                  <a:p>
                    <a:endParaRPr lang="en-US"/>
                  </a:p>
                </p:txBody>
              </p:sp>
              <p:sp>
                <p:nvSpPr>
                  <p:cNvPr id="7932" name="Line 517"/>
                  <p:cNvSpPr>
                    <a:spLocks noChangeShapeType="1"/>
                  </p:cNvSpPr>
                  <p:nvPr/>
                </p:nvSpPr>
                <p:spPr bwMode="auto">
                  <a:xfrm flipV="1">
                    <a:off x="10447" y="9535"/>
                    <a:ext cx="3" cy="13"/>
                  </a:xfrm>
                  <a:prstGeom prst="line">
                    <a:avLst/>
                  </a:prstGeom>
                  <a:noFill/>
                  <a:ln w="1905">
                    <a:solidFill>
                      <a:srgbClr val="000000"/>
                    </a:solidFill>
                    <a:round/>
                    <a:headEnd/>
                    <a:tailEnd/>
                  </a:ln>
                </p:spPr>
                <p:txBody>
                  <a:bodyPr/>
                  <a:lstStyle/>
                  <a:p>
                    <a:endParaRPr lang="en-US"/>
                  </a:p>
                </p:txBody>
              </p:sp>
            </p:grpSp>
            <p:grpSp>
              <p:nvGrpSpPr>
                <p:cNvPr id="7843" name="Group 518"/>
                <p:cNvGrpSpPr>
                  <a:grpSpLocks/>
                </p:cNvGrpSpPr>
                <p:nvPr/>
              </p:nvGrpSpPr>
              <p:grpSpPr bwMode="auto">
                <a:xfrm>
                  <a:off x="9805" y="9269"/>
                  <a:ext cx="545" cy="476"/>
                  <a:chOff x="9805" y="9269"/>
                  <a:chExt cx="545" cy="476"/>
                </a:xfrm>
              </p:grpSpPr>
              <p:sp>
                <p:nvSpPr>
                  <p:cNvPr id="7867" name="Line 519"/>
                  <p:cNvSpPr>
                    <a:spLocks noChangeShapeType="1"/>
                  </p:cNvSpPr>
                  <p:nvPr/>
                </p:nvSpPr>
                <p:spPr bwMode="auto">
                  <a:xfrm flipH="1" flipV="1">
                    <a:off x="10347" y="9488"/>
                    <a:ext cx="3" cy="16"/>
                  </a:xfrm>
                  <a:prstGeom prst="line">
                    <a:avLst/>
                  </a:prstGeom>
                  <a:noFill/>
                  <a:ln w="1905">
                    <a:solidFill>
                      <a:srgbClr val="000000"/>
                    </a:solidFill>
                    <a:round/>
                    <a:headEnd/>
                    <a:tailEnd/>
                  </a:ln>
                </p:spPr>
                <p:txBody>
                  <a:bodyPr/>
                  <a:lstStyle/>
                  <a:p>
                    <a:endParaRPr lang="en-US"/>
                  </a:p>
                </p:txBody>
              </p:sp>
              <p:sp>
                <p:nvSpPr>
                  <p:cNvPr id="7868" name="Line 520"/>
                  <p:cNvSpPr>
                    <a:spLocks noChangeShapeType="1"/>
                  </p:cNvSpPr>
                  <p:nvPr/>
                </p:nvSpPr>
                <p:spPr bwMode="auto">
                  <a:xfrm flipH="1" flipV="1">
                    <a:off x="10322" y="9407"/>
                    <a:ext cx="9" cy="16"/>
                  </a:xfrm>
                  <a:prstGeom prst="line">
                    <a:avLst/>
                  </a:prstGeom>
                  <a:noFill/>
                  <a:ln w="1905">
                    <a:solidFill>
                      <a:srgbClr val="000000"/>
                    </a:solidFill>
                    <a:round/>
                    <a:headEnd/>
                    <a:tailEnd/>
                  </a:ln>
                </p:spPr>
                <p:txBody>
                  <a:bodyPr/>
                  <a:lstStyle/>
                  <a:p>
                    <a:endParaRPr lang="en-US"/>
                  </a:p>
                </p:txBody>
              </p:sp>
              <p:sp>
                <p:nvSpPr>
                  <p:cNvPr id="7869" name="Line 521"/>
                  <p:cNvSpPr>
                    <a:spLocks noChangeShapeType="1"/>
                  </p:cNvSpPr>
                  <p:nvPr/>
                </p:nvSpPr>
                <p:spPr bwMode="auto">
                  <a:xfrm flipH="1" flipV="1">
                    <a:off x="10265" y="9332"/>
                    <a:ext cx="13" cy="16"/>
                  </a:xfrm>
                  <a:prstGeom prst="line">
                    <a:avLst/>
                  </a:prstGeom>
                  <a:noFill/>
                  <a:ln w="1905">
                    <a:solidFill>
                      <a:srgbClr val="000000"/>
                    </a:solidFill>
                    <a:round/>
                    <a:headEnd/>
                    <a:tailEnd/>
                  </a:ln>
                </p:spPr>
                <p:txBody>
                  <a:bodyPr/>
                  <a:lstStyle/>
                  <a:p>
                    <a:endParaRPr lang="en-US"/>
                  </a:p>
                </p:txBody>
              </p:sp>
              <p:sp>
                <p:nvSpPr>
                  <p:cNvPr id="7870" name="Line 522"/>
                  <p:cNvSpPr>
                    <a:spLocks noChangeShapeType="1"/>
                  </p:cNvSpPr>
                  <p:nvPr/>
                </p:nvSpPr>
                <p:spPr bwMode="auto">
                  <a:xfrm flipH="1">
                    <a:off x="10215" y="9301"/>
                    <a:ext cx="4" cy="1"/>
                  </a:xfrm>
                  <a:prstGeom prst="line">
                    <a:avLst/>
                  </a:prstGeom>
                  <a:noFill/>
                  <a:ln w="1905">
                    <a:solidFill>
                      <a:srgbClr val="000000"/>
                    </a:solidFill>
                    <a:round/>
                    <a:headEnd/>
                    <a:tailEnd/>
                  </a:ln>
                </p:spPr>
                <p:txBody>
                  <a:bodyPr/>
                  <a:lstStyle/>
                  <a:p>
                    <a:endParaRPr lang="en-US"/>
                  </a:p>
                </p:txBody>
              </p:sp>
              <p:sp>
                <p:nvSpPr>
                  <p:cNvPr id="7871" name="Line 523"/>
                  <p:cNvSpPr>
                    <a:spLocks noChangeShapeType="1"/>
                  </p:cNvSpPr>
                  <p:nvPr/>
                </p:nvSpPr>
                <p:spPr bwMode="auto">
                  <a:xfrm flipH="1" flipV="1">
                    <a:off x="10206" y="9297"/>
                    <a:ext cx="9" cy="4"/>
                  </a:xfrm>
                  <a:prstGeom prst="line">
                    <a:avLst/>
                  </a:prstGeom>
                  <a:noFill/>
                  <a:ln w="1905">
                    <a:solidFill>
                      <a:srgbClr val="000000"/>
                    </a:solidFill>
                    <a:round/>
                    <a:headEnd/>
                    <a:tailEnd/>
                  </a:ln>
                </p:spPr>
                <p:txBody>
                  <a:bodyPr/>
                  <a:lstStyle/>
                  <a:p>
                    <a:endParaRPr lang="en-US"/>
                  </a:p>
                </p:txBody>
              </p:sp>
              <p:sp>
                <p:nvSpPr>
                  <p:cNvPr id="7872" name="Line 524"/>
                  <p:cNvSpPr>
                    <a:spLocks noChangeShapeType="1"/>
                  </p:cNvSpPr>
                  <p:nvPr/>
                </p:nvSpPr>
                <p:spPr bwMode="auto">
                  <a:xfrm flipH="1" flipV="1">
                    <a:off x="10147" y="9276"/>
                    <a:ext cx="12" cy="3"/>
                  </a:xfrm>
                  <a:prstGeom prst="line">
                    <a:avLst/>
                  </a:prstGeom>
                  <a:noFill/>
                  <a:ln w="1905">
                    <a:solidFill>
                      <a:srgbClr val="000000"/>
                    </a:solidFill>
                    <a:round/>
                    <a:headEnd/>
                    <a:tailEnd/>
                  </a:ln>
                </p:spPr>
                <p:txBody>
                  <a:bodyPr/>
                  <a:lstStyle/>
                  <a:p>
                    <a:endParaRPr lang="en-US"/>
                  </a:p>
                </p:txBody>
              </p:sp>
              <p:sp>
                <p:nvSpPr>
                  <p:cNvPr id="7873" name="Line 525"/>
                  <p:cNvSpPr>
                    <a:spLocks noChangeShapeType="1"/>
                  </p:cNvSpPr>
                  <p:nvPr/>
                </p:nvSpPr>
                <p:spPr bwMode="auto">
                  <a:xfrm flipH="1">
                    <a:off x="10087" y="9269"/>
                    <a:ext cx="13" cy="1"/>
                  </a:xfrm>
                  <a:prstGeom prst="line">
                    <a:avLst/>
                  </a:prstGeom>
                  <a:noFill/>
                  <a:ln w="1905">
                    <a:solidFill>
                      <a:srgbClr val="000000"/>
                    </a:solidFill>
                    <a:round/>
                    <a:headEnd/>
                    <a:tailEnd/>
                  </a:ln>
                </p:spPr>
                <p:txBody>
                  <a:bodyPr/>
                  <a:lstStyle/>
                  <a:p>
                    <a:endParaRPr lang="en-US"/>
                  </a:p>
                </p:txBody>
              </p:sp>
              <p:sp>
                <p:nvSpPr>
                  <p:cNvPr id="7874" name="Line 526"/>
                  <p:cNvSpPr>
                    <a:spLocks noChangeShapeType="1"/>
                  </p:cNvSpPr>
                  <p:nvPr/>
                </p:nvSpPr>
                <p:spPr bwMode="auto">
                  <a:xfrm flipH="1">
                    <a:off x="10028" y="9269"/>
                    <a:ext cx="12" cy="3"/>
                  </a:xfrm>
                  <a:prstGeom prst="line">
                    <a:avLst/>
                  </a:prstGeom>
                  <a:noFill/>
                  <a:ln w="1905">
                    <a:solidFill>
                      <a:srgbClr val="000000"/>
                    </a:solidFill>
                    <a:round/>
                    <a:headEnd/>
                    <a:tailEnd/>
                  </a:ln>
                </p:spPr>
                <p:txBody>
                  <a:bodyPr/>
                  <a:lstStyle/>
                  <a:p>
                    <a:endParaRPr lang="en-US"/>
                  </a:p>
                </p:txBody>
              </p:sp>
              <p:sp>
                <p:nvSpPr>
                  <p:cNvPr id="7875" name="Line 527"/>
                  <p:cNvSpPr>
                    <a:spLocks noChangeShapeType="1"/>
                  </p:cNvSpPr>
                  <p:nvPr/>
                </p:nvSpPr>
                <p:spPr bwMode="auto">
                  <a:xfrm flipH="1">
                    <a:off x="10028" y="9269"/>
                    <a:ext cx="3" cy="3"/>
                  </a:xfrm>
                  <a:prstGeom prst="line">
                    <a:avLst/>
                  </a:prstGeom>
                  <a:noFill/>
                  <a:ln w="1905">
                    <a:solidFill>
                      <a:srgbClr val="000000"/>
                    </a:solidFill>
                    <a:round/>
                    <a:headEnd/>
                    <a:tailEnd/>
                  </a:ln>
                </p:spPr>
                <p:txBody>
                  <a:bodyPr/>
                  <a:lstStyle/>
                  <a:p>
                    <a:endParaRPr lang="en-US"/>
                  </a:p>
                </p:txBody>
              </p:sp>
              <p:sp>
                <p:nvSpPr>
                  <p:cNvPr id="7876" name="Line 528"/>
                  <p:cNvSpPr>
                    <a:spLocks noChangeShapeType="1"/>
                  </p:cNvSpPr>
                  <p:nvPr/>
                </p:nvSpPr>
                <p:spPr bwMode="auto">
                  <a:xfrm flipH="1">
                    <a:off x="9965" y="9285"/>
                    <a:ext cx="16" cy="1"/>
                  </a:xfrm>
                  <a:prstGeom prst="line">
                    <a:avLst/>
                  </a:prstGeom>
                  <a:noFill/>
                  <a:ln w="1905">
                    <a:solidFill>
                      <a:srgbClr val="000000"/>
                    </a:solidFill>
                    <a:round/>
                    <a:headEnd/>
                    <a:tailEnd/>
                  </a:ln>
                </p:spPr>
                <p:txBody>
                  <a:bodyPr/>
                  <a:lstStyle/>
                  <a:p>
                    <a:endParaRPr lang="en-US"/>
                  </a:p>
                </p:txBody>
              </p:sp>
              <p:sp>
                <p:nvSpPr>
                  <p:cNvPr id="7877" name="Line 529"/>
                  <p:cNvSpPr>
                    <a:spLocks noChangeShapeType="1"/>
                  </p:cNvSpPr>
                  <p:nvPr/>
                </p:nvSpPr>
                <p:spPr bwMode="auto">
                  <a:xfrm flipH="1">
                    <a:off x="9906" y="9313"/>
                    <a:ext cx="12" cy="6"/>
                  </a:xfrm>
                  <a:prstGeom prst="line">
                    <a:avLst/>
                  </a:prstGeom>
                  <a:noFill/>
                  <a:ln w="1905">
                    <a:solidFill>
                      <a:srgbClr val="000000"/>
                    </a:solidFill>
                    <a:round/>
                    <a:headEnd/>
                    <a:tailEnd/>
                  </a:ln>
                </p:spPr>
                <p:txBody>
                  <a:bodyPr/>
                  <a:lstStyle/>
                  <a:p>
                    <a:endParaRPr lang="en-US"/>
                  </a:p>
                </p:txBody>
              </p:sp>
              <p:sp>
                <p:nvSpPr>
                  <p:cNvPr id="7878" name="Line 530"/>
                  <p:cNvSpPr>
                    <a:spLocks noChangeShapeType="1"/>
                  </p:cNvSpPr>
                  <p:nvPr/>
                </p:nvSpPr>
                <p:spPr bwMode="auto">
                  <a:xfrm flipH="1">
                    <a:off x="9846" y="9363"/>
                    <a:ext cx="13" cy="16"/>
                  </a:xfrm>
                  <a:prstGeom prst="line">
                    <a:avLst/>
                  </a:prstGeom>
                  <a:noFill/>
                  <a:ln w="1905">
                    <a:solidFill>
                      <a:srgbClr val="000000"/>
                    </a:solidFill>
                    <a:round/>
                    <a:headEnd/>
                    <a:tailEnd/>
                  </a:ln>
                </p:spPr>
                <p:txBody>
                  <a:bodyPr/>
                  <a:lstStyle/>
                  <a:p>
                    <a:endParaRPr lang="en-US"/>
                  </a:p>
                </p:txBody>
              </p:sp>
              <p:sp>
                <p:nvSpPr>
                  <p:cNvPr id="7879" name="Line 531"/>
                  <p:cNvSpPr>
                    <a:spLocks noChangeShapeType="1"/>
                  </p:cNvSpPr>
                  <p:nvPr/>
                </p:nvSpPr>
                <p:spPr bwMode="auto">
                  <a:xfrm flipH="1">
                    <a:off x="9805" y="9441"/>
                    <a:ext cx="10" cy="19"/>
                  </a:xfrm>
                  <a:prstGeom prst="line">
                    <a:avLst/>
                  </a:prstGeom>
                  <a:noFill/>
                  <a:ln w="1905">
                    <a:solidFill>
                      <a:srgbClr val="000000"/>
                    </a:solidFill>
                    <a:round/>
                    <a:headEnd/>
                    <a:tailEnd/>
                  </a:ln>
                </p:spPr>
                <p:txBody>
                  <a:bodyPr/>
                  <a:lstStyle/>
                  <a:p>
                    <a:endParaRPr lang="en-US"/>
                  </a:p>
                </p:txBody>
              </p:sp>
              <p:sp>
                <p:nvSpPr>
                  <p:cNvPr id="7880" name="Line 532"/>
                  <p:cNvSpPr>
                    <a:spLocks noChangeShapeType="1"/>
                  </p:cNvSpPr>
                  <p:nvPr/>
                </p:nvSpPr>
                <p:spPr bwMode="auto">
                  <a:xfrm>
                    <a:off x="9805" y="9526"/>
                    <a:ext cx="4" cy="16"/>
                  </a:xfrm>
                  <a:prstGeom prst="line">
                    <a:avLst/>
                  </a:prstGeom>
                  <a:noFill/>
                  <a:ln w="1905">
                    <a:solidFill>
                      <a:srgbClr val="000000"/>
                    </a:solidFill>
                    <a:round/>
                    <a:headEnd/>
                    <a:tailEnd/>
                  </a:ln>
                </p:spPr>
                <p:txBody>
                  <a:bodyPr/>
                  <a:lstStyle/>
                  <a:p>
                    <a:endParaRPr lang="en-US"/>
                  </a:p>
                </p:txBody>
              </p:sp>
              <p:sp>
                <p:nvSpPr>
                  <p:cNvPr id="7881" name="Line 533"/>
                  <p:cNvSpPr>
                    <a:spLocks noChangeShapeType="1"/>
                  </p:cNvSpPr>
                  <p:nvPr/>
                </p:nvSpPr>
                <p:spPr bwMode="auto">
                  <a:xfrm>
                    <a:off x="9834" y="9604"/>
                    <a:ext cx="6" cy="16"/>
                  </a:xfrm>
                  <a:prstGeom prst="line">
                    <a:avLst/>
                  </a:prstGeom>
                  <a:noFill/>
                  <a:ln w="1905">
                    <a:solidFill>
                      <a:srgbClr val="000000"/>
                    </a:solidFill>
                    <a:round/>
                    <a:headEnd/>
                    <a:tailEnd/>
                  </a:ln>
                </p:spPr>
                <p:txBody>
                  <a:bodyPr/>
                  <a:lstStyle/>
                  <a:p>
                    <a:endParaRPr lang="en-US"/>
                  </a:p>
                </p:txBody>
              </p:sp>
              <p:sp>
                <p:nvSpPr>
                  <p:cNvPr id="7882" name="Line 534"/>
                  <p:cNvSpPr>
                    <a:spLocks noChangeShapeType="1"/>
                  </p:cNvSpPr>
                  <p:nvPr/>
                </p:nvSpPr>
                <p:spPr bwMode="auto">
                  <a:xfrm>
                    <a:off x="9840" y="9620"/>
                    <a:ext cx="3" cy="3"/>
                  </a:xfrm>
                  <a:prstGeom prst="line">
                    <a:avLst/>
                  </a:prstGeom>
                  <a:noFill/>
                  <a:ln w="1905">
                    <a:solidFill>
                      <a:srgbClr val="000000"/>
                    </a:solidFill>
                    <a:round/>
                    <a:headEnd/>
                    <a:tailEnd/>
                  </a:ln>
                </p:spPr>
                <p:txBody>
                  <a:bodyPr/>
                  <a:lstStyle/>
                  <a:p>
                    <a:endParaRPr lang="en-US"/>
                  </a:p>
                </p:txBody>
              </p:sp>
              <p:sp>
                <p:nvSpPr>
                  <p:cNvPr id="7883" name="Line 535"/>
                  <p:cNvSpPr>
                    <a:spLocks noChangeShapeType="1"/>
                  </p:cNvSpPr>
                  <p:nvPr/>
                </p:nvSpPr>
                <p:spPr bwMode="auto">
                  <a:xfrm>
                    <a:off x="9890" y="9673"/>
                    <a:ext cx="9" cy="9"/>
                  </a:xfrm>
                  <a:prstGeom prst="line">
                    <a:avLst/>
                  </a:prstGeom>
                  <a:noFill/>
                  <a:ln w="1905">
                    <a:solidFill>
                      <a:srgbClr val="000000"/>
                    </a:solidFill>
                    <a:round/>
                    <a:headEnd/>
                    <a:tailEnd/>
                  </a:ln>
                </p:spPr>
                <p:txBody>
                  <a:bodyPr/>
                  <a:lstStyle/>
                  <a:p>
                    <a:endParaRPr lang="en-US"/>
                  </a:p>
                </p:txBody>
              </p:sp>
              <p:sp>
                <p:nvSpPr>
                  <p:cNvPr id="7884" name="Line 536"/>
                  <p:cNvSpPr>
                    <a:spLocks noChangeShapeType="1"/>
                  </p:cNvSpPr>
                  <p:nvPr/>
                </p:nvSpPr>
                <p:spPr bwMode="auto">
                  <a:xfrm>
                    <a:off x="9899" y="9682"/>
                    <a:ext cx="3" cy="4"/>
                  </a:xfrm>
                  <a:prstGeom prst="line">
                    <a:avLst/>
                  </a:prstGeom>
                  <a:noFill/>
                  <a:ln w="1905">
                    <a:solidFill>
                      <a:srgbClr val="000000"/>
                    </a:solidFill>
                    <a:round/>
                    <a:headEnd/>
                    <a:tailEnd/>
                  </a:ln>
                </p:spPr>
                <p:txBody>
                  <a:bodyPr/>
                  <a:lstStyle/>
                  <a:p>
                    <a:endParaRPr lang="en-US"/>
                  </a:p>
                </p:txBody>
              </p:sp>
              <p:sp>
                <p:nvSpPr>
                  <p:cNvPr id="7885" name="Line 537"/>
                  <p:cNvSpPr>
                    <a:spLocks noChangeShapeType="1"/>
                  </p:cNvSpPr>
                  <p:nvPr/>
                </p:nvSpPr>
                <p:spPr bwMode="auto">
                  <a:xfrm>
                    <a:off x="9949" y="9714"/>
                    <a:ext cx="13" cy="3"/>
                  </a:xfrm>
                  <a:prstGeom prst="line">
                    <a:avLst/>
                  </a:prstGeom>
                  <a:noFill/>
                  <a:ln w="1905">
                    <a:solidFill>
                      <a:srgbClr val="000000"/>
                    </a:solidFill>
                    <a:round/>
                    <a:headEnd/>
                    <a:tailEnd/>
                  </a:ln>
                </p:spPr>
                <p:txBody>
                  <a:bodyPr/>
                  <a:lstStyle/>
                  <a:p>
                    <a:endParaRPr lang="en-US"/>
                  </a:p>
                </p:txBody>
              </p:sp>
              <p:sp>
                <p:nvSpPr>
                  <p:cNvPr id="7886" name="Line 538"/>
                  <p:cNvSpPr>
                    <a:spLocks noChangeShapeType="1"/>
                  </p:cNvSpPr>
                  <p:nvPr/>
                </p:nvSpPr>
                <p:spPr bwMode="auto">
                  <a:xfrm>
                    <a:off x="10009" y="9733"/>
                    <a:ext cx="12" cy="3"/>
                  </a:xfrm>
                  <a:prstGeom prst="line">
                    <a:avLst/>
                  </a:prstGeom>
                  <a:noFill/>
                  <a:ln w="1905">
                    <a:solidFill>
                      <a:srgbClr val="000000"/>
                    </a:solidFill>
                    <a:round/>
                    <a:headEnd/>
                    <a:tailEnd/>
                  </a:ln>
                </p:spPr>
                <p:txBody>
                  <a:bodyPr/>
                  <a:lstStyle/>
                  <a:p>
                    <a:endParaRPr lang="en-US"/>
                  </a:p>
                </p:txBody>
              </p:sp>
              <p:sp>
                <p:nvSpPr>
                  <p:cNvPr id="7887" name="Line 539"/>
                  <p:cNvSpPr>
                    <a:spLocks noChangeShapeType="1"/>
                  </p:cNvSpPr>
                  <p:nvPr/>
                </p:nvSpPr>
                <p:spPr bwMode="auto">
                  <a:xfrm>
                    <a:off x="10068" y="9742"/>
                    <a:ext cx="10" cy="3"/>
                  </a:xfrm>
                  <a:prstGeom prst="line">
                    <a:avLst/>
                  </a:prstGeom>
                  <a:noFill/>
                  <a:ln w="1905">
                    <a:solidFill>
                      <a:srgbClr val="000000"/>
                    </a:solidFill>
                    <a:round/>
                    <a:headEnd/>
                    <a:tailEnd/>
                  </a:ln>
                </p:spPr>
                <p:txBody>
                  <a:bodyPr/>
                  <a:lstStyle/>
                  <a:p>
                    <a:endParaRPr lang="en-US"/>
                  </a:p>
                </p:txBody>
              </p:sp>
              <p:sp>
                <p:nvSpPr>
                  <p:cNvPr id="7888" name="Line 540"/>
                  <p:cNvSpPr>
                    <a:spLocks noChangeShapeType="1"/>
                  </p:cNvSpPr>
                  <p:nvPr/>
                </p:nvSpPr>
                <p:spPr bwMode="auto">
                  <a:xfrm>
                    <a:off x="10078" y="9742"/>
                    <a:ext cx="3" cy="3"/>
                  </a:xfrm>
                  <a:prstGeom prst="line">
                    <a:avLst/>
                  </a:prstGeom>
                  <a:noFill/>
                  <a:ln w="1905">
                    <a:solidFill>
                      <a:srgbClr val="000000"/>
                    </a:solidFill>
                    <a:round/>
                    <a:headEnd/>
                    <a:tailEnd/>
                  </a:ln>
                </p:spPr>
                <p:txBody>
                  <a:bodyPr/>
                  <a:lstStyle/>
                  <a:p>
                    <a:endParaRPr lang="en-US"/>
                  </a:p>
                </p:txBody>
              </p:sp>
              <p:sp>
                <p:nvSpPr>
                  <p:cNvPr id="7889" name="Line 541"/>
                  <p:cNvSpPr>
                    <a:spLocks noChangeShapeType="1"/>
                  </p:cNvSpPr>
                  <p:nvPr/>
                </p:nvSpPr>
                <p:spPr bwMode="auto">
                  <a:xfrm flipV="1">
                    <a:off x="10128" y="9736"/>
                    <a:ext cx="12" cy="3"/>
                  </a:xfrm>
                  <a:prstGeom prst="line">
                    <a:avLst/>
                  </a:prstGeom>
                  <a:noFill/>
                  <a:ln w="1905">
                    <a:solidFill>
                      <a:srgbClr val="000000"/>
                    </a:solidFill>
                    <a:round/>
                    <a:headEnd/>
                    <a:tailEnd/>
                  </a:ln>
                </p:spPr>
                <p:txBody>
                  <a:bodyPr/>
                  <a:lstStyle/>
                  <a:p>
                    <a:endParaRPr lang="en-US"/>
                  </a:p>
                </p:txBody>
              </p:sp>
              <p:sp>
                <p:nvSpPr>
                  <p:cNvPr id="7890" name="Line 542"/>
                  <p:cNvSpPr>
                    <a:spLocks noChangeShapeType="1"/>
                  </p:cNvSpPr>
                  <p:nvPr/>
                </p:nvSpPr>
                <p:spPr bwMode="auto">
                  <a:xfrm flipV="1">
                    <a:off x="10187" y="9714"/>
                    <a:ext cx="13" cy="6"/>
                  </a:xfrm>
                  <a:prstGeom prst="line">
                    <a:avLst/>
                  </a:prstGeom>
                  <a:noFill/>
                  <a:ln w="1905">
                    <a:solidFill>
                      <a:srgbClr val="000000"/>
                    </a:solidFill>
                    <a:round/>
                    <a:headEnd/>
                    <a:tailEnd/>
                  </a:ln>
                </p:spPr>
                <p:txBody>
                  <a:bodyPr/>
                  <a:lstStyle/>
                  <a:p>
                    <a:endParaRPr lang="en-US"/>
                  </a:p>
                </p:txBody>
              </p:sp>
              <p:sp>
                <p:nvSpPr>
                  <p:cNvPr id="7891" name="Line 543"/>
                  <p:cNvSpPr>
                    <a:spLocks noChangeShapeType="1"/>
                  </p:cNvSpPr>
                  <p:nvPr/>
                </p:nvSpPr>
                <p:spPr bwMode="auto">
                  <a:xfrm flipV="1">
                    <a:off x="10247" y="9682"/>
                    <a:ext cx="6" cy="4"/>
                  </a:xfrm>
                  <a:prstGeom prst="line">
                    <a:avLst/>
                  </a:prstGeom>
                  <a:noFill/>
                  <a:ln w="1905">
                    <a:solidFill>
                      <a:srgbClr val="000000"/>
                    </a:solidFill>
                    <a:round/>
                    <a:headEnd/>
                    <a:tailEnd/>
                  </a:ln>
                </p:spPr>
                <p:txBody>
                  <a:bodyPr/>
                  <a:lstStyle/>
                  <a:p>
                    <a:endParaRPr lang="en-US"/>
                  </a:p>
                </p:txBody>
              </p:sp>
              <p:sp>
                <p:nvSpPr>
                  <p:cNvPr id="7892" name="Line 544"/>
                  <p:cNvSpPr>
                    <a:spLocks noChangeShapeType="1"/>
                  </p:cNvSpPr>
                  <p:nvPr/>
                </p:nvSpPr>
                <p:spPr bwMode="auto">
                  <a:xfrm flipV="1">
                    <a:off x="10253" y="9676"/>
                    <a:ext cx="9" cy="6"/>
                  </a:xfrm>
                  <a:prstGeom prst="line">
                    <a:avLst/>
                  </a:prstGeom>
                  <a:noFill/>
                  <a:ln w="1905">
                    <a:solidFill>
                      <a:srgbClr val="000000"/>
                    </a:solidFill>
                    <a:round/>
                    <a:headEnd/>
                    <a:tailEnd/>
                  </a:ln>
                </p:spPr>
                <p:txBody>
                  <a:bodyPr/>
                  <a:lstStyle/>
                  <a:p>
                    <a:endParaRPr lang="en-US"/>
                  </a:p>
                </p:txBody>
              </p:sp>
              <p:sp>
                <p:nvSpPr>
                  <p:cNvPr id="7893" name="Line 545"/>
                  <p:cNvSpPr>
                    <a:spLocks noChangeShapeType="1"/>
                  </p:cNvSpPr>
                  <p:nvPr/>
                </p:nvSpPr>
                <p:spPr bwMode="auto">
                  <a:xfrm flipV="1">
                    <a:off x="10309" y="9620"/>
                    <a:ext cx="3" cy="6"/>
                  </a:xfrm>
                  <a:prstGeom prst="line">
                    <a:avLst/>
                  </a:prstGeom>
                  <a:noFill/>
                  <a:ln w="1905">
                    <a:solidFill>
                      <a:srgbClr val="000000"/>
                    </a:solidFill>
                    <a:round/>
                    <a:headEnd/>
                    <a:tailEnd/>
                  </a:ln>
                </p:spPr>
                <p:txBody>
                  <a:bodyPr/>
                  <a:lstStyle/>
                  <a:p>
                    <a:endParaRPr lang="en-US"/>
                  </a:p>
                </p:txBody>
              </p:sp>
              <p:sp>
                <p:nvSpPr>
                  <p:cNvPr id="7894" name="Line 546"/>
                  <p:cNvSpPr>
                    <a:spLocks noChangeShapeType="1"/>
                  </p:cNvSpPr>
                  <p:nvPr/>
                </p:nvSpPr>
                <p:spPr bwMode="auto">
                  <a:xfrm flipV="1">
                    <a:off x="10312" y="9607"/>
                    <a:ext cx="10" cy="13"/>
                  </a:xfrm>
                  <a:prstGeom prst="line">
                    <a:avLst/>
                  </a:prstGeom>
                  <a:noFill/>
                  <a:ln w="1905">
                    <a:solidFill>
                      <a:srgbClr val="000000"/>
                    </a:solidFill>
                    <a:round/>
                    <a:headEnd/>
                    <a:tailEnd/>
                  </a:ln>
                </p:spPr>
                <p:txBody>
                  <a:bodyPr/>
                  <a:lstStyle/>
                  <a:p>
                    <a:endParaRPr lang="en-US"/>
                  </a:p>
                </p:txBody>
              </p:sp>
              <p:sp>
                <p:nvSpPr>
                  <p:cNvPr id="7895" name="Line 547"/>
                  <p:cNvSpPr>
                    <a:spLocks noChangeShapeType="1"/>
                  </p:cNvSpPr>
                  <p:nvPr/>
                </p:nvSpPr>
                <p:spPr bwMode="auto">
                  <a:xfrm flipV="1">
                    <a:off x="10347" y="9526"/>
                    <a:ext cx="3" cy="16"/>
                  </a:xfrm>
                  <a:prstGeom prst="line">
                    <a:avLst/>
                  </a:prstGeom>
                  <a:noFill/>
                  <a:ln w="1905">
                    <a:solidFill>
                      <a:srgbClr val="000000"/>
                    </a:solidFill>
                    <a:round/>
                    <a:headEnd/>
                    <a:tailEnd/>
                  </a:ln>
                </p:spPr>
                <p:txBody>
                  <a:bodyPr/>
                  <a:lstStyle/>
                  <a:p>
                    <a:endParaRPr lang="en-US"/>
                  </a:p>
                </p:txBody>
              </p:sp>
            </p:grpSp>
            <p:grpSp>
              <p:nvGrpSpPr>
                <p:cNvPr id="7844" name="Group 548"/>
                <p:cNvGrpSpPr>
                  <a:grpSpLocks/>
                </p:cNvGrpSpPr>
                <p:nvPr/>
              </p:nvGrpSpPr>
              <p:grpSpPr bwMode="auto">
                <a:xfrm>
                  <a:off x="9871" y="9338"/>
                  <a:ext cx="432" cy="351"/>
                  <a:chOff x="9871" y="9338"/>
                  <a:chExt cx="432" cy="351"/>
                </a:xfrm>
              </p:grpSpPr>
              <p:sp>
                <p:nvSpPr>
                  <p:cNvPr id="7845" name="Line 549"/>
                  <p:cNvSpPr>
                    <a:spLocks noChangeShapeType="1"/>
                  </p:cNvSpPr>
                  <p:nvPr/>
                </p:nvSpPr>
                <p:spPr bwMode="auto">
                  <a:xfrm flipH="1" flipV="1">
                    <a:off x="10300" y="9498"/>
                    <a:ext cx="3" cy="15"/>
                  </a:xfrm>
                  <a:prstGeom prst="line">
                    <a:avLst/>
                  </a:prstGeom>
                  <a:noFill/>
                  <a:ln w="1905">
                    <a:solidFill>
                      <a:srgbClr val="000000"/>
                    </a:solidFill>
                    <a:round/>
                    <a:headEnd/>
                    <a:tailEnd/>
                  </a:ln>
                </p:spPr>
                <p:txBody>
                  <a:bodyPr/>
                  <a:lstStyle/>
                  <a:p>
                    <a:endParaRPr lang="en-US"/>
                  </a:p>
                </p:txBody>
              </p:sp>
              <p:sp>
                <p:nvSpPr>
                  <p:cNvPr id="7846" name="Line 550"/>
                  <p:cNvSpPr>
                    <a:spLocks noChangeShapeType="1"/>
                  </p:cNvSpPr>
                  <p:nvPr/>
                </p:nvSpPr>
                <p:spPr bwMode="auto">
                  <a:xfrm flipH="1" flipV="1">
                    <a:off x="10272" y="9426"/>
                    <a:ext cx="3" cy="6"/>
                  </a:xfrm>
                  <a:prstGeom prst="line">
                    <a:avLst/>
                  </a:prstGeom>
                  <a:noFill/>
                  <a:ln w="1905">
                    <a:solidFill>
                      <a:srgbClr val="000000"/>
                    </a:solidFill>
                    <a:round/>
                    <a:headEnd/>
                    <a:tailEnd/>
                  </a:ln>
                </p:spPr>
                <p:txBody>
                  <a:bodyPr/>
                  <a:lstStyle/>
                  <a:p>
                    <a:endParaRPr lang="en-US"/>
                  </a:p>
                </p:txBody>
              </p:sp>
              <p:sp>
                <p:nvSpPr>
                  <p:cNvPr id="7847" name="Line 551"/>
                  <p:cNvSpPr>
                    <a:spLocks noChangeShapeType="1"/>
                  </p:cNvSpPr>
                  <p:nvPr/>
                </p:nvSpPr>
                <p:spPr bwMode="auto">
                  <a:xfrm flipH="1" flipV="1">
                    <a:off x="10262" y="9413"/>
                    <a:ext cx="10" cy="13"/>
                  </a:xfrm>
                  <a:prstGeom prst="line">
                    <a:avLst/>
                  </a:prstGeom>
                  <a:noFill/>
                  <a:ln w="1905">
                    <a:solidFill>
                      <a:srgbClr val="000000"/>
                    </a:solidFill>
                    <a:round/>
                    <a:headEnd/>
                    <a:tailEnd/>
                  </a:ln>
                </p:spPr>
                <p:txBody>
                  <a:bodyPr/>
                  <a:lstStyle/>
                  <a:p>
                    <a:endParaRPr lang="en-US"/>
                  </a:p>
                </p:txBody>
              </p:sp>
              <p:sp>
                <p:nvSpPr>
                  <p:cNvPr id="7848" name="Line 552"/>
                  <p:cNvSpPr>
                    <a:spLocks noChangeShapeType="1"/>
                  </p:cNvSpPr>
                  <p:nvPr/>
                </p:nvSpPr>
                <p:spPr bwMode="auto">
                  <a:xfrm flipH="1" flipV="1">
                    <a:off x="10200" y="9369"/>
                    <a:ext cx="15" cy="7"/>
                  </a:xfrm>
                  <a:prstGeom prst="line">
                    <a:avLst/>
                  </a:prstGeom>
                  <a:noFill/>
                  <a:ln w="1905">
                    <a:solidFill>
                      <a:srgbClr val="000000"/>
                    </a:solidFill>
                    <a:round/>
                    <a:headEnd/>
                    <a:tailEnd/>
                  </a:ln>
                </p:spPr>
                <p:txBody>
                  <a:bodyPr/>
                  <a:lstStyle/>
                  <a:p>
                    <a:endParaRPr lang="en-US"/>
                  </a:p>
                </p:txBody>
              </p:sp>
              <p:sp>
                <p:nvSpPr>
                  <p:cNvPr id="7849" name="Line 553"/>
                  <p:cNvSpPr>
                    <a:spLocks noChangeShapeType="1"/>
                  </p:cNvSpPr>
                  <p:nvPr/>
                </p:nvSpPr>
                <p:spPr bwMode="auto">
                  <a:xfrm flipH="1">
                    <a:off x="10140" y="9348"/>
                    <a:ext cx="13" cy="1"/>
                  </a:xfrm>
                  <a:prstGeom prst="line">
                    <a:avLst/>
                  </a:prstGeom>
                  <a:noFill/>
                  <a:ln w="1905">
                    <a:solidFill>
                      <a:srgbClr val="000000"/>
                    </a:solidFill>
                    <a:round/>
                    <a:headEnd/>
                    <a:tailEnd/>
                  </a:ln>
                </p:spPr>
                <p:txBody>
                  <a:bodyPr/>
                  <a:lstStyle/>
                  <a:p>
                    <a:endParaRPr lang="en-US"/>
                  </a:p>
                </p:txBody>
              </p:sp>
              <p:sp>
                <p:nvSpPr>
                  <p:cNvPr id="7850" name="Line 554"/>
                  <p:cNvSpPr>
                    <a:spLocks noChangeShapeType="1"/>
                  </p:cNvSpPr>
                  <p:nvPr/>
                </p:nvSpPr>
                <p:spPr bwMode="auto">
                  <a:xfrm flipH="1">
                    <a:off x="10087" y="9338"/>
                    <a:ext cx="6" cy="3"/>
                  </a:xfrm>
                  <a:prstGeom prst="line">
                    <a:avLst/>
                  </a:prstGeom>
                  <a:noFill/>
                  <a:ln w="1905">
                    <a:solidFill>
                      <a:srgbClr val="000000"/>
                    </a:solidFill>
                    <a:round/>
                    <a:headEnd/>
                    <a:tailEnd/>
                  </a:ln>
                </p:spPr>
                <p:txBody>
                  <a:bodyPr/>
                  <a:lstStyle/>
                  <a:p>
                    <a:endParaRPr lang="en-US"/>
                  </a:p>
                </p:txBody>
              </p:sp>
              <p:sp>
                <p:nvSpPr>
                  <p:cNvPr id="7851" name="Line 555"/>
                  <p:cNvSpPr>
                    <a:spLocks noChangeShapeType="1"/>
                  </p:cNvSpPr>
                  <p:nvPr/>
                </p:nvSpPr>
                <p:spPr bwMode="auto">
                  <a:xfrm flipH="1">
                    <a:off x="10084" y="9338"/>
                    <a:ext cx="3" cy="3"/>
                  </a:xfrm>
                  <a:prstGeom prst="line">
                    <a:avLst/>
                  </a:prstGeom>
                  <a:noFill/>
                  <a:ln w="1905">
                    <a:solidFill>
                      <a:srgbClr val="000000"/>
                    </a:solidFill>
                    <a:round/>
                    <a:headEnd/>
                    <a:tailEnd/>
                  </a:ln>
                </p:spPr>
                <p:txBody>
                  <a:bodyPr/>
                  <a:lstStyle/>
                  <a:p>
                    <a:endParaRPr lang="en-US"/>
                  </a:p>
                </p:txBody>
              </p:sp>
              <p:sp>
                <p:nvSpPr>
                  <p:cNvPr id="7852" name="Line 556"/>
                  <p:cNvSpPr>
                    <a:spLocks noChangeShapeType="1"/>
                  </p:cNvSpPr>
                  <p:nvPr/>
                </p:nvSpPr>
                <p:spPr bwMode="auto">
                  <a:xfrm flipH="1">
                    <a:off x="10021" y="9344"/>
                    <a:ext cx="16" cy="4"/>
                  </a:xfrm>
                  <a:prstGeom prst="line">
                    <a:avLst/>
                  </a:prstGeom>
                  <a:noFill/>
                  <a:ln w="1905">
                    <a:solidFill>
                      <a:srgbClr val="000000"/>
                    </a:solidFill>
                    <a:round/>
                    <a:headEnd/>
                    <a:tailEnd/>
                  </a:ln>
                </p:spPr>
                <p:txBody>
                  <a:bodyPr/>
                  <a:lstStyle/>
                  <a:p>
                    <a:endParaRPr lang="en-US"/>
                  </a:p>
                </p:txBody>
              </p:sp>
              <p:sp>
                <p:nvSpPr>
                  <p:cNvPr id="7853" name="Line 557"/>
                  <p:cNvSpPr>
                    <a:spLocks noChangeShapeType="1"/>
                  </p:cNvSpPr>
                  <p:nvPr/>
                </p:nvSpPr>
                <p:spPr bwMode="auto">
                  <a:xfrm flipH="1">
                    <a:off x="9962" y="9366"/>
                    <a:ext cx="12" cy="7"/>
                  </a:xfrm>
                  <a:prstGeom prst="line">
                    <a:avLst/>
                  </a:prstGeom>
                  <a:noFill/>
                  <a:ln w="1905">
                    <a:solidFill>
                      <a:srgbClr val="000000"/>
                    </a:solidFill>
                    <a:round/>
                    <a:headEnd/>
                    <a:tailEnd/>
                  </a:ln>
                </p:spPr>
                <p:txBody>
                  <a:bodyPr/>
                  <a:lstStyle/>
                  <a:p>
                    <a:endParaRPr lang="en-US"/>
                  </a:p>
                </p:txBody>
              </p:sp>
              <p:sp>
                <p:nvSpPr>
                  <p:cNvPr id="7854" name="Line 558"/>
                  <p:cNvSpPr>
                    <a:spLocks noChangeShapeType="1"/>
                  </p:cNvSpPr>
                  <p:nvPr/>
                </p:nvSpPr>
                <p:spPr bwMode="auto">
                  <a:xfrm flipH="1">
                    <a:off x="9902" y="9410"/>
                    <a:ext cx="13" cy="16"/>
                  </a:xfrm>
                  <a:prstGeom prst="line">
                    <a:avLst/>
                  </a:prstGeom>
                  <a:noFill/>
                  <a:ln w="1905">
                    <a:solidFill>
                      <a:srgbClr val="000000"/>
                    </a:solidFill>
                    <a:round/>
                    <a:headEnd/>
                    <a:tailEnd/>
                  </a:ln>
                </p:spPr>
                <p:txBody>
                  <a:bodyPr/>
                  <a:lstStyle/>
                  <a:p>
                    <a:endParaRPr lang="en-US"/>
                  </a:p>
                </p:txBody>
              </p:sp>
              <p:sp>
                <p:nvSpPr>
                  <p:cNvPr id="7855" name="Line 559"/>
                  <p:cNvSpPr>
                    <a:spLocks noChangeShapeType="1"/>
                  </p:cNvSpPr>
                  <p:nvPr/>
                </p:nvSpPr>
                <p:spPr bwMode="auto">
                  <a:xfrm flipH="1">
                    <a:off x="9871" y="9488"/>
                    <a:ext cx="3" cy="19"/>
                  </a:xfrm>
                  <a:prstGeom prst="line">
                    <a:avLst/>
                  </a:prstGeom>
                  <a:noFill/>
                  <a:ln w="1905">
                    <a:solidFill>
                      <a:srgbClr val="000000"/>
                    </a:solidFill>
                    <a:round/>
                    <a:headEnd/>
                    <a:tailEnd/>
                  </a:ln>
                </p:spPr>
                <p:txBody>
                  <a:bodyPr/>
                  <a:lstStyle/>
                  <a:p>
                    <a:endParaRPr lang="en-US"/>
                  </a:p>
                </p:txBody>
              </p:sp>
              <p:sp>
                <p:nvSpPr>
                  <p:cNvPr id="7856" name="Line 560"/>
                  <p:cNvSpPr>
                    <a:spLocks noChangeShapeType="1"/>
                  </p:cNvSpPr>
                  <p:nvPr/>
                </p:nvSpPr>
                <p:spPr bwMode="auto">
                  <a:xfrm>
                    <a:off x="9884" y="9570"/>
                    <a:ext cx="3" cy="3"/>
                  </a:xfrm>
                  <a:prstGeom prst="line">
                    <a:avLst/>
                  </a:prstGeom>
                  <a:noFill/>
                  <a:ln w="1905">
                    <a:solidFill>
                      <a:srgbClr val="000000"/>
                    </a:solidFill>
                    <a:round/>
                    <a:headEnd/>
                    <a:tailEnd/>
                  </a:ln>
                </p:spPr>
                <p:txBody>
                  <a:bodyPr/>
                  <a:lstStyle/>
                  <a:p>
                    <a:endParaRPr lang="en-US"/>
                  </a:p>
                </p:txBody>
              </p:sp>
              <p:sp>
                <p:nvSpPr>
                  <p:cNvPr id="7857" name="Line 561"/>
                  <p:cNvSpPr>
                    <a:spLocks noChangeShapeType="1"/>
                  </p:cNvSpPr>
                  <p:nvPr/>
                </p:nvSpPr>
                <p:spPr bwMode="auto">
                  <a:xfrm>
                    <a:off x="9884" y="9573"/>
                    <a:ext cx="9" cy="16"/>
                  </a:xfrm>
                  <a:prstGeom prst="line">
                    <a:avLst/>
                  </a:prstGeom>
                  <a:noFill/>
                  <a:ln w="1905">
                    <a:solidFill>
                      <a:srgbClr val="000000"/>
                    </a:solidFill>
                    <a:round/>
                    <a:headEnd/>
                    <a:tailEnd/>
                  </a:ln>
                </p:spPr>
                <p:txBody>
                  <a:bodyPr/>
                  <a:lstStyle/>
                  <a:p>
                    <a:endParaRPr lang="en-US"/>
                  </a:p>
                </p:txBody>
              </p:sp>
              <p:sp>
                <p:nvSpPr>
                  <p:cNvPr id="7858" name="Line 562"/>
                  <p:cNvSpPr>
                    <a:spLocks noChangeShapeType="1"/>
                  </p:cNvSpPr>
                  <p:nvPr/>
                </p:nvSpPr>
                <p:spPr bwMode="auto">
                  <a:xfrm>
                    <a:off x="9940" y="9642"/>
                    <a:ext cx="6" cy="9"/>
                  </a:xfrm>
                  <a:prstGeom prst="line">
                    <a:avLst/>
                  </a:prstGeom>
                  <a:noFill/>
                  <a:ln w="1905">
                    <a:solidFill>
                      <a:srgbClr val="000000"/>
                    </a:solidFill>
                    <a:round/>
                    <a:headEnd/>
                    <a:tailEnd/>
                  </a:ln>
                </p:spPr>
                <p:txBody>
                  <a:bodyPr/>
                  <a:lstStyle/>
                  <a:p>
                    <a:endParaRPr lang="en-US"/>
                  </a:p>
                </p:txBody>
              </p:sp>
              <p:sp>
                <p:nvSpPr>
                  <p:cNvPr id="7859" name="Line 563"/>
                  <p:cNvSpPr>
                    <a:spLocks noChangeShapeType="1"/>
                  </p:cNvSpPr>
                  <p:nvPr/>
                </p:nvSpPr>
                <p:spPr bwMode="auto">
                  <a:xfrm>
                    <a:off x="9946" y="9651"/>
                    <a:ext cx="6" cy="1"/>
                  </a:xfrm>
                  <a:prstGeom prst="line">
                    <a:avLst/>
                  </a:prstGeom>
                  <a:noFill/>
                  <a:ln w="1905">
                    <a:solidFill>
                      <a:srgbClr val="000000"/>
                    </a:solidFill>
                    <a:round/>
                    <a:headEnd/>
                    <a:tailEnd/>
                  </a:ln>
                </p:spPr>
                <p:txBody>
                  <a:bodyPr/>
                  <a:lstStyle/>
                  <a:p>
                    <a:endParaRPr lang="en-US"/>
                  </a:p>
                </p:txBody>
              </p:sp>
              <p:sp>
                <p:nvSpPr>
                  <p:cNvPr id="7860" name="Line 564"/>
                  <p:cNvSpPr>
                    <a:spLocks noChangeShapeType="1"/>
                  </p:cNvSpPr>
                  <p:nvPr/>
                </p:nvSpPr>
                <p:spPr bwMode="auto">
                  <a:xfrm>
                    <a:off x="9999" y="9670"/>
                    <a:ext cx="13" cy="9"/>
                  </a:xfrm>
                  <a:prstGeom prst="line">
                    <a:avLst/>
                  </a:prstGeom>
                  <a:noFill/>
                  <a:ln w="1905">
                    <a:solidFill>
                      <a:srgbClr val="000000"/>
                    </a:solidFill>
                    <a:round/>
                    <a:headEnd/>
                    <a:tailEnd/>
                  </a:ln>
                </p:spPr>
                <p:txBody>
                  <a:bodyPr/>
                  <a:lstStyle/>
                  <a:p>
                    <a:endParaRPr lang="en-US"/>
                  </a:p>
                </p:txBody>
              </p:sp>
              <p:sp>
                <p:nvSpPr>
                  <p:cNvPr id="7861" name="Line 565"/>
                  <p:cNvSpPr>
                    <a:spLocks noChangeShapeType="1"/>
                  </p:cNvSpPr>
                  <p:nvPr/>
                </p:nvSpPr>
                <p:spPr bwMode="auto">
                  <a:xfrm>
                    <a:off x="10059" y="9686"/>
                    <a:ext cx="12" cy="3"/>
                  </a:xfrm>
                  <a:prstGeom prst="line">
                    <a:avLst/>
                  </a:prstGeom>
                  <a:noFill/>
                  <a:ln w="1905">
                    <a:solidFill>
                      <a:srgbClr val="000000"/>
                    </a:solidFill>
                    <a:round/>
                    <a:headEnd/>
                    <a:tailEnd/>
                  </a:ln>
                </p:spPr>
                <p:txBody>
                  <a:bodyPr/>
                  <a:lstStyle/>
                  <a:p>
                    <a:endParaRPr lang="en-US"/>
                  </a:p>
                </p:txBody>
              </p:sp>
              <p:sp>
                <p:nvSpPr>
                  <p:cNvPr id="7862" name="Line 566"/>
                  <p:cNvSpPr>
                    <a:spLocks noChangeShapeType="1"/>
                  </p:cNvSpPr>
                  <p:nvPr/>
                </p:nvSpPr>
                <p:spPr bwMode="auto">
                  <a:xfrm>
                    <a:off x="10118" y="9686"/>
                    <a:ext cx="3" cy="3"/>
                  </a:xfrm>
                  <a:prstGeom prst="line">
                    <a:avLst/>
                  </a:prstGeom>
                  <a:noFill/>
                  <a:ln w="1905">
                    <a:solidFill>
                      <a:srgbClr val="000000"/>
                    </a:solidFill>
                    <a:round/>
                    <a:headEnd/>
                    <a:tailEnd/>
                  </a:ln>
                </p:spPr>
                <p:txBody>
                  <a:bodyPr/>
                  <a:lstStyle/>
                  <a:p>
                    <a:endParaRPr lang="en-US"/>
                  </a:p>
                </p:txBody>
              </p:sp>
              <p:sp>
                <p:nvSpPr>
                  <p:cNvPr id="7863" name="Line 567"/>
                  <p:cNvSpPr>
                    <a:spLocks noChangeShapeType="1"/>
                  </p:cNvSpPr>
                  <p:nvPr/>
                </p:nvSpPr>
                <p:spPr bwMode="auto">
                  <a:xfrm flipV="1">
                    <a:off x="10121" y="9682"/>
                    <a:ext cx="10" cy="4"/>
                  </a:xfrm>
                  <a:prstGeom prst="line">
                    <a:avLst/>
                  </a:prstGeom>
                  <a:noFill/>
                  <a:ln w="1905">
                    <a:solidFill>
                      <a:srgbClr val="000000"/>
                    </a:solidFill>
                    <a:round/>
                    <a:headEnd/>
                    <a:tailEnd/>
                  </a:ln>
                </p:spPr>
                <p:txBody>
                  <a:bodyPr/>
                  <a:lstStyle/>
                  <a:p>
                    <a:endParaRPr lang="en-US"/>
                  </a:p>
                </p:txBody>
              </p:sp>
              <p:sp>
                <p:nvSpPr>
                  <p:cNvPr id="7864" name="Line 568"/>
                  <p:cNvSpPr>
                    <a:spLocks noChangeShapeType="1"/>
                  </p:cNvSpPr>
                  <p:nvPr/>
                </p:nvSpPr>
                <p:spPr bwMode="auto">
                  <a:xfrm flipV="1">
                    <a:off x="10178" y="9664"/>
                    <a:ext cx="12" cy="6"/>
                  </a:xfrm>
                  <a:prstGeom prst="line">
                    <a:avLst/>
                  </a:prstGeom>
                  <a:noFill/>
                  <a:ln w="1905">
                    <a:solidFill>
                      <a:srgbClr val="000000"/>
                    </a:solidFill>
                    <a:round/>
                    <a:headEnd/>
                    <a:tailEnd/>
                  </a:ln>
                </p:spPr>
                <p:txBody>
                  <a:bodyPr/>
                  <a:lstStyle/>
                  <a:p>
                    <a:endParaRPr lang="en-US"/>
                  </a:p>
                </p:txBody>
              </p:sp>
              <p:sp>
                <p:nvSpPr>
                  <p:cNvPr id="7865" name="Line 569"/>
                  <p:cNvSpPr>
                    <a:spLocks noChangeShapeType="1"/>
                  </p:cNvSpPr>
                  <p:nvPr/>
                </p:nvSpPr>
                <p:spPr bwMode="auto">
                  <a:xfrm flipV="1">
                    <a:off x="10237" y="9629"/>
                    <a:ext cx="13" cy="10"/>
                  </a:xfrm>
                  <a:prstGeom prst="line">
                    <a:avLst/>
                  </a:prstGeom>
                  <a:noFill/>
                  <a:ln w="1905">
                    <a:solidFill>
                      <a:srgbClr val="000000"/>
                    </a:solidFill>
                    <a:round/>
                    <a:headEnd/>
                    <a:tailEnd/>
                  </a:ln>
                </p:spPr>
                <p:txBody>
                  <a:bodyPr/>
                  <a:lstStyle/>
                  <a:p>
                    <a:endParaRPr lang="en-US"/>
                  </a:p>
                </p:txBody>
              </p:sp>
              <p:sp>
                <p:nvSpPr>
                  <p:cNvPr id="7866" name="Line 570"/>
                  <p:cNvSpPr>
                    <a:spLocks noChangeShapeType="1"/>
                  </p:cNvSpPr>
                  <p:nvPr/>
                </p:nvSpPr>
                <p:spPr bwMode="auto">
                  <a:xfrm flipV="1">
                    <a:off x="10290" y="9545"/>
                    <a:ext cx="7" cy="19"/>
                  </a:xfrm>
                  <a:prstGeom prst="line">
                    <a:avLst/>
                  </a:prstGeom>
                  <a:noFill/>
                  <a:ln w="1905">
                    <a:solidFill>
                      <a:srgbClr val="000000"/>
                    </a:solidFill>
                    <a:round/>
                    <a:headEnd/>
                    <a:tailEnd/>
                  </a:ln>
                </p:spPr>
                <p:txBody>
                  <a:bodyPr/>
                  <a:lstStyle/>
                  <a:p>
                    <a:endParaRPr lang="en-US"/>
                  </a:p>
                </p:txBody>
              </p:sp>
            </p:grpSp>
          </p:grpSp>
          <p:grpSp>
            <p:nvGrpSpPr>
              <p:cNvPr id="7812" name="Group 571"/>
              <p:cNvGrpSpPr>
                <a:grpSpLocks/>
              </p:cNvGrpSpPr>
              <p:nvPr/>
            </p:nvGrpSpPr>
            <p:grpSpPr bwMode="auto">
              <a:xfrm>
                <a:off x="9902" y="9441"/>
                <a:ext cx="348" cy="955"/>
                <a:chOff x="9902" y="9441"/>
                <a:chExt cx="348" cy="955"/>
              </a:xfrm>
            </p:grpSpPr>
            <p:grpSp>
              <p:nvGrpSpPr>
                <p:cNvPr id="7813" name="Group 572"/>
                <p:cNvGrpSpPr>
                  <a:grpSpLocks/>
                </p:cNvGrpSpPr>
                <p:nvPr/>
              </p:nvGrpSpPr>
              <p:grpSpPr bwMode="auto">
                <a:xfrm>
                  <a:off x="9924" y="9751"/>
                  <a:ext cx="326" cy="645"/>
                  <a:chOff x="9924" y="9751"/>
                  <a:chExt cx="326" cy="645"/>
                </a:xfrm>
              </p:grpSpPr>
              <p:grpSp>
                <p:nvGrpSpPr>
                  <p:cNvPr id="7827" name="Group 573"/>
                  <p:cNvGrpSpPr>
                    <a:grpSpLocks/>
                  </p:cNvGrpSpPr>
                  <p:nvPr/>
                </p:nvGrpSpPr>
                <p:grpSpPr bwMode="auto">
                  <a:xfrm>
                    <a:off x="9924" y="9776"/>
                    <a:ext cx="216" cy="614"/>
                    <a:chOff x="9924" y="9776"/>
                    <a:chExt cx="216" cy="614"/>
                  </a:xfrm>
                </p:grpSpPr>
                <p:sp>
                  <p:nvSpPr>
                    <p:cNvPr id="7835" name="Line 574"/>
                    <p:cNvSpPr>
                      <a:spLocks noChangeShapeType="1"/>
                    </p:cNvSpPr>
                    <p:nvPr/>
                  </p:nvSpPr>
                  <p:spPr bwMode="auto">
                    <a:xfrm>
                      <a:off x="10006" y="9776"/>
                      <a:ext cx="84" cy="4"/>
                    </a:xfrm>
                    <a:prstGeom prst="line">
                      <a:avLst/>
                    </a:prstGeom>
                    <a:noFill/>
                    <a:ln w="10160">
                      <a:solidFill>
                        <a:srgbClr val="000000"/>
                      </a:solidFill>
                      <a:round/>
                      <a:headEnd/>
                      <a:tailEnd/>
                    </a:ln>
                  </p:spPr>
                  <p:txBody>
                    <a:bodyPr/>
                    <a:lstStyle/>
                    <a:p>
                      <a:endParaRPr lang="en-US"/>
                    </a:p>
                  </p:txBody>
                </p:sp>
                <p:sp>
                  <p:nvSpPr>
                    <p:cNvPr id="7836" name="Line 575"/>
                    <p:cNvSpPr>
                      <a:spLocks noChangeShapeType="1"/>
                    </p:cNvSpPr>
                    <p:nvPr/>
                  </p:nvSpPr>
                  <p:spPr bwMode="auto">
                    <a:xfrm flipV="1">
                      <a:off x="9984" y="9783"/>
                      <a:ext cx="91" cy="122"/>
                    </a:xfrm>
                    <a:prstGeom prst="line">
                      <a:avLst/>
                    </a:prstGeom>
                    <a:noFill/>
                    <a:ln w="10160">
                      <a:solidFill>
                        <a:srgbClr val="000000"/>
                      </a:solidFill>
                      <a:round/>
                      <a:headEnd/>
                      <a:tailEnd/>
                    </a:ln>
                  </p:spPr>
                  <p:txBody>
                    <a:bodyPr/>
                    <a:lstStyle/>
                    <a:p>
                      <a:endParaRPr lang="en-US"/>
                    </a:p>
                  </p:txBody>
                </p:sp>
                <p:sp>
                  <p:nvSpPr>
                    <p:cNvPr id="7837" name="Line 576"/>
                    <p:cNvSpPr>
                      <a:spLocks noChangeShapeType="1"/>
                    </p:cNvSpPr>
                    <p:nvPr/>
                  </p:nvSpPr>
                  <p:spPr bwMode="auto">
                    <a:xfrm>
                      <a:off x="9981" y="9908"/>
                      <a:ext cx="134" cy="285"/>
                    </a:xfrm>
                    <a:prstGeom prst="line">
                      <a:avLst/>
                    </a:prstGeom>
                    <a:noFill/>
                    <a:ln w="10160">
                      <a:solidFill>
                        <a:srgbClr val="000000"/>
                      </a:solidFill>
                      <a:round/>
                      <a:headEnd/>
                      <a:tailEnd/>
                    </a:ln>
                  </p:spPr>
                  <p:txBody>
                    <a:bodyPr/>
                    <a:lstStyle/>
                    <a:p>
                      <a:endParaRPr lang="en-US"/>
                    </a:p>
                  </p:txBody>
                </p:sp>
                <p:sp>
                  <p:nvSpPr>
                    <p:cNvPr id="7838" name="Line 577"/>
                    <p:cNvSpPr>
                      <a:spLocks noChangeShapeType="1"/>
                    </p:cNvSpPr>
                    <p:nvPr/>
                  </p:nvSpPr>
                  <p:spPr bwMode="auto">
                    <a:xfrm flipV="1">
                      <a:off x="9924" y="10168"/>
                      <a:ext cx="182" cy="200"/>
                    </a:xfrm>
                    <a:prstGeom prst="line">
                      <a:avLst/>
                    </a:prstGeom>
                    <a:noFill/>
                    <a:ln w="10160">
                      <a:solidFill>
                        <a:srgbClr val="000000"/>
                      </a:solidFill>
                      <a:round/>
                      <a:headEnd/>
                      <a:tailEnd/>
                    </a:ln>
                  </p:spPr>
                  <p:txBody>
                    <a:bodyPr/>
                    <a:lstStyle/>
                    <a:p>
                      <a:endParaRPr lang="en-US"/>
                    </a:p>
                  </p:txBody>
                </p:sp>
                <p:sp>
                  <p:nvSpPr>
                    <p:cNvPr id="7839" name="Line 578"/>
                    <p:cNvSpPr>
                      <a:spLocks noChangeShapeType="1"/>
                    </p:cNvSpPr>
                    <p:nvPr/>
                  </p:nvSpPr>
                  <p:spPr bwMode="auto">
                    <a:xfrm>
                      <a:off x="9949" y="10171"/>
                      <a:ext cx="191" cy="219"/>
                    </a:xfrm>
                    <a:prstGeom prst="line">
                      <a:avLst/>
                    </a:prstGeom>
                    <a:noFill/>
                    <a:ln w="10160">
                      <a:solidFill>
                        <a:srgbClr val="000000"/>
                      </a:solidFill>
                      <a:round/>
                      <a:headEnd/>
                      <a:tailEnd/>
                    </a:ln>
                  </p:spPr>
                  <p:txBody>
                    <a:bodyPr/>
                    <a:lstStyle/>
                    <a:p>
                      <a:endParaRPr lang="en-US"/>
                    </a:p>
                  </p:txBody>
                </p:sp>
                <p:sp>
                  <p:nvSpPr>
                    <p:cNvPr id="7840" name="Line 579"/>
                    <p:cNvSpPr>
                      <a:spLocks noChangeShapeType="1"/>
                    </p:cNvSpPr>
                    <p:nvPr/>
                  </p:nvSpPr>
                  <p:spPr bwMode="auto">
                    <a:xfrm flipV="1">
                      <a:off x="9946" y="9908"/>
                      <a:ext cx="141" cy="257"/>
                    </a:xfrm>
                    <a:prstGeom prst="line">
                      <a:avLst/>
                    </a:prstGeom>
                    <a:noFill/>
                    <a:ln w="10160">
                      <a:solidFill>
                        <a:srgbClr val="000000"/>
                      </a:solidFill>
                      <a:round/>
                      <a:headEnd/>
                      <a:tailEnd/>
                    </a:ln>
                  </p:spPr>
                  <p:txBody>
                    <a:bodyPr/>
                    <a:lstStyle/>
                    <a:p>
                      <a:endParaRPr lang="en-US"/>
                    </a:p>
                  </p:txBody>
                </p:sp>
                <p:sp>
                  <p:nvSpPr>
                    <p:cNvPr id="7841" name="Line 580"/>
                    <p:cNvSpPr>
                      <a:spLocks noChangeShapeType="1"/>
                    </p:cNvSpPr>
                    <p:nvPr/>
                  </p:nvSpPr>
                  <p:spPr bwMode="auto">
                    <a:xfrm>
                      <a:off x="10006" y="9776"/>
                      <a:ext cx="94" cy="157"/>
                    </a:xfrm>
                    <a:prstGeom prst="line">
                      <a:avLst/>
                    </a:prstGeom>
                    <a:noFill/>
                    <a:ln w="10160">
                      <a:solidFill>
                        <a:srgbClr val="000000"/>
                      </a:solidFill>
                      <a:round/>
                      <a:headEnd/>
                      <a:tailEnd/>
                    </a:ln>
                  </p:spPr>
                  <p:txBody>
                    <a:bodyPr/>
                    <a:lstStyle/>
                    <a:p>
                      <a:endParaRPr lang="en-US"/>
                    </a:p>
                  </p:txBody>
                </p:sp>
              </p:grpSp>
              <p:sp>
                <p:nvSpPr>
                  <p:cNvPr id="7828" name="Line 581"/>
                  <p:cNvSpPr>
                    <a:spLocks noChangeShapeType="1"/>
                  </p:cNvSpPr>
                  <p:nvPr/>
                </p:nvSpPr>
                <p:spPr bwMode="auto">
                  <a:xfrm flipV="1">
                    <a:off x="10115" y="10130"/>
                    <a:ext cx="78" cy="266"/>
                  </a:xfrm>
                  <a:prstGeom prst="line">
                    <a:avLst/>
                  </a:prstGeom>
                  <a:noFill/>
                  <a:ln w="10160">
                    <a:solidFill>
                      <a:srgbClr val="000000"/>
                    </a:solidFill>
                    <a:round/>
                    <a:headEnd/>
                    <a:tailEnd/>
                  </a:ln>
                </p:spPr>
                <p:txBody>
                  <a:bodyPr/>
                  <a:lstStyle/>
                  <a:p>
                    <a:endParaRPr lang="en-US"/>
                  </a:p>
                </p:txBody>
              </p:sp>
              <p:sp>
                <p:nvSpPr>
                  <p:cNvPr id="7829" name="Line 582"/>
                  <p:cNvSpPr>
                    <a:spLocks noChangeShapeType="1"/>
                  </p:cNvSpPr>
                  <p:nvPr/>
                </p:nvSpPr>
                <p:spPr bwMode="auto">
                  <a:xfrm>
                    <a:off x="10090" y="9914"/>
                    <a:ext cx="116" cy="241"/>
                  </a:xfrm>
                  <a:prstGeom prst="line">
                    <a:avLst/>
                  </a:prstGeom>
                  <a:noFill/>
                  <a:ln w="10160">
                    <a:solidFill>
                      <a:srgbClr val="000000"/>
                    </a:solidFill>
                    <a:round/>
                    <a:headEnd/>
                    <a:tailEnd/>
                  </a:ln>
                </p:spPr>
                <p:txBody>
                  <a:bodyPr/>
                  <a:lstStyle/>
                  <a:p>
                    <a:endParaRPr lang="en-US"/>
                  </a:p>
                </p:txBody>
              </p:sp>
              <p:sp>
                <p:nvSpPr>
                  <p:cNvPr id="7830" name="Line 583"/>
                  <p:cNvSpPr>
                    <a:spLocks noChangeShapeType="1"/>
                  </p:cNvSpPr>
                  <p:nvPr/>
                </p:nvSpPr>
                <p:spPr bwMode="auto">
                  <a:xfrm flipV="1">
                    <a:off x="10087" y="9761"/>
                    <a:ext cx="34" cy="172"/>
                  </a:xfrm>
                  <a:prstGeom prst="line">
                    <a:avLst/>
                  </a:prstGeom>
                  <a:noFill/>
                  <a:ln w="10160">
                    <a:solidFill>
                      <a:srgbClr val="000000"/>
                    </a:solidFill>
                    <a:round/>
                    <a:headEnd/>
                    <a:tailEnd/>
                  </a:ln>
                </p:spPr>
                <p:txBody>
                  <a:bodyPr/>
                  <a:lstStyle/>
                  <a:p>
                    <a:endParaRPr lang="en-US"/>
                  </a:p>
                </p:txBody>
              </p:sp>
              <p:sp>
                <p:nvSpPr>
                  <p:cNvPr id="7831" name="Line 584"/>
                  <p:cNvSpPr>
                    <a:spLocks noChangeShapeType="1"/>
                  </p:cNvSpPr>
                  <p:nvPr/>
                </p:nvSpPr>
                <p:spPr bwMode="auto">
                  <a:xfrm flipV="1">
                    <a:off x="10081" y="9751"/>
                    <a:ext cx="56" cy="29"/>
                  </a:xfrm>
                  <a:prstGeom prst="line">
                    <a:avLst/>
                  </a:prstGeom>
                  <a:noFill/>
                  <a:ln w="10160">
                    <a:solidFill>
                      <a:srgbClr val="000000"/>
                    </a:solidFill>
                    <a:round/>
                    <a:headEnd/>
                    <a:tailEnd/>
                  </a:ln>
                </p:spPr>
                <p:txBody>
                  <a:bodyPr/>
                  <a:lstStyle/>
                  <a:p>
                    <a:endParaRPr lang="en-US"/>
                  </a:p>
                </p:txBody>
              </p:sp>
              <p:sp>
                <p:nvSpPr>
                  <p:cNvPr id="7832" name="Line 585"/>
                  <p:cNvSpPr>
                    <a:spLocks noChangeShapeType="1"/>
                  </p:cNvSpPr>
                  <p:nvPr/>
                </p:nvSpPr>
                <p:spPr bwMode="auto">
                  <a:xfrm>
                    <a:off x="10081" y="9776"/>
                    <a:ext cx="75" cy="132"/>
                  </a:xfrm>
                  <a:prstGeom prst="line">
                    <a:avLst/>
                  </a:prstGeom>
                  <a:noFill/>
                  <a:ln w="10160">
                    <a:solidFill>
                      <a:srgbClr val="000000"/>
                    </a:solidFill>
                    <a:round/>
                    <a:headEnd/>
                    <a:tailEnd/>
                  </a:ln>
                </p:spPr>
                <p:txBody>
                  <a:bodyPr/>
                  <a:lstStyle/>
                  <a:p>
                    <a:endParaRPr lang="en-US"/>
                  </a:p>
                </p:txBody>
              </p:sp>
              <p:sp>
                <p:nvSpPr>
                  <p:cNvPr id="7833" name="Line 586"/>
                  <p:cNvSpPr>
                    <a:spLocks noChangeShapeType="1"/>
                  </p:cNvSpPr>
                  <p:nvPr/>
                </p:nvSpPr>
                <p:spPr bwMode="auto">
                  <a:xfrm flipV="1">
                    <a:off x="10106" y="9889"/>
                    <a:ext cx="31" cy="304"/>
                  </a:xfrm>
                  <a:prstGeom prst="line">
                    <a:avLst/>
                  </a:prstGeom>
                  <a:noFill/>
                  <a:ln w="10160">
                    <a:solidFill>
                      <a:srgbClr val="000000"/>
                    </a:solidFill>
                    <a:round/>
                    <a:headEnd/>
                    <a:tailEnd/>
                  </a:ln>
                </p:spPr>
                <p:txBody>
                  <a:bodyPr/>
                  <a:lstStyle/>
                  <a:p>
                    <a:endParaRPr lang="en-US"/>
                  </a:p>
                </p:txBody>
              </p:sp>
              <p:sp>
                <p:nvSpPr>
                  <p:cNvPr id="7834" name="Line 587"/>
                  <p:cNvSpPr>
                    <a:spLocks noChangeShapeType="1"/>
                  </p:cNvSpPr>
                  <p:nvPr/>
                </p:nvSpPr>
                <p:spPr bwMode="auto">
                  <a:xfrm>
                    <a:off x="10109" y="10171"/>
                    <a:ext cx="141" cy="147"/>
                  </a:xfrm>
                  <a:prstGeom prst="line">
                    <a:avLst/>
                  </a:prstGeom>
                  <a:noFill/>
                  <a:ln w="10160">
                    <a:solidFill>
                      <a:srgbClr val="000000"/>
                    </a:solidFill>
                    <a:round/>
                    <a:headEnd/>
                    <a:tailEnd/>
                  </a:ln>
                </p:spPr>
                <p:txBody>
                  <a:bodyPr/>
                  <a:lstStyle/>
                  <a:p>
                    <a:endParaRPr lang="en-US"/>
                  </a:p>
                </p:txBody>
              </p:sp>
            </p:grpSp>
            <p:grpSp>
              <p:nvGrpSpPr>
                <p:cNvPr id="7814" name="Group 588"/>
                <p:cNvGrpSpPr>
                  <a:grpSpLocks/>
                </p:cNvGrpSpPr>
                <p:nvPr/>
              </p:nvGrpSpPr>
              <p:grpSpPr bwMode="auto">
                <a:xfrm>
                  <a:off x="9902" y="9463"/>
                  <a:ext cx="345" cy="933"/>
                  <a:chOff x="9902" y="9463"/>
                  <a:chExt cx="345" cy="933"/>
                </a:xfrm>
              </p:grpSpPr>
              <p:sp>
                <p:nvSpPr>
                  <p:cNvPr id="7822" name="Freeform 589"/>
                  <p:cNvSpPr>
                    <a:spLocks/>
                  </p:cNvSpPr>
                  <p:nvPr/>
                </p:nvSpPr>
                <p:spPr bwMode="auto">
                  <a:xfrm>
                    <a:off x="9902" y="9463"/>
                    <a:ext cx="154" cy="924"/>
                  </a:xfrm>
                  <a:custGeom>
                    <a:avLst/>
                    <a:gdLst>
                      <a:gd name="T0" fmla="*/ 0 w 154"/>
                      <a:gd name="T1" fmla="*/ 921 h 924"/>
                      <a:gd name="T2" fmla="*/ 32 w 154"/>
                      <a:gd name="T3" fmla="*/ 924 h 924"/>
                      <a:gd name="T4" fmla="*/ 154 w 154"/>
                      <a:gd name="T5" fmla="*/ 4 h 924"/>
                      <a:gd name="T6" fmla="*/ 122 w 154"/>
                      <a:gd name="T7" fmla="*/ 0 h 924"/>
                      <a:gd name="T8" fmla="*/ 0 w 154"/>
                      <a:gd name="T9" fmla="*/ 921 h 924"/>
                      <a:gd name="T10" fmla="*/ 0 60000 65536"/>
                      <a:gd name="T11" fmla="*/ 0 60000 65536"/>
                      <a:gd name="T12" fmla="*/ 0 60000 65536"/>
                      <a:gd name="T13" fmla="*/ 0 60000 65536"/>
                      <a:gd name="T14" fmla="*/ 0 60000 65536"/>
                      <a:gd name="T15" fmla="*/ 0 w 154"/>
                      <a:gd name="T16" fmla="*/ 0 h 924"/>
                      <a:gd name="T17" fmla="*/ 154 w 154"/>
                      <a:gd name="T18" fmla="*/ 924 h 924"/>
                    </a:gdLst>
                    <a:ahLst/>
                    <a:cxnLst>
                      <a:cxn ang="T10">
                        <a:pos x="T0" y="T1"/>
                      </a:cxn>
                      <a:cxn ang="T11">
                        <a:pos x="T2" y="T3"/>
                      </a:cxn>
                      <a:cxn ang="T12">
                        <a:pos x="T4" y="T5"/>
                      </a:cxn>
                      <a:cxn ang="T13">
                        <a:pos x="T6" y="T7"/>
                      </a:cxn>
                      <a:cxn ang="T14">
                        <a:pos x="T8" y="T9"/>
                      </a:cxn>
                    </a:cxnLst>
                    <a:rect l="T15" t="T16" r="T17" b="T18"/>
                    <a:pathLst>
                      <a:path w="154" h="924">
                        <a:moveTo>
                          <a:pt x="0" y="921"/>
                        </a:moveTo>
                        <a:lnTo>
                          <a:pt x="32" y="924"/>
                        </a:lnTo>
                        <a:lnTo>
                          <a:pt x="154" y="4"/>
                        </a:lnTo>
                        <a:lnTo>
                          <a:pt x="122" y="0"/>
                        </a:lnTo>
                        <a:lnTo>
                          <a:pt x="0" y="921"/>
                        </a:lnTo>
                        <a:close/>
                      </a:path>
                    </a:pathLst>
                  </a:custGeom>
                  <a:solidFill>
                    <a:srgbClr val="000000"/>
                  </a:solidFill>
                  <a:ln w="9525">
                    <a:noFill/>
                    <a:round/>
                    <a:headEnd/>
                    <a:tailEnd/>
                  </a:ln>
                </p:spPr>
                <p:txBody>
                  <a:bodyPr/>
                  <a:lstStyle/>
                  <a:p>
                    <a:endParaRPr lang="en-US"/>
                  </a:p>
                </p:txBody>
              </p:sp>
              <p:sp>
                <p:nvSpPr>
                  <p:cNvPr id="7823" name="Freeform 590"/>
                  <p:cNvSpPr>
                    <a:spLocks/>
                  </p:cNvSpPr>
                  <p:nvPr/>
                </p:nvSpPr>
                <p:spPr bwMode="auto">
                  <a:xfrm>
                    <a:off x="10031" y="9492"/>
                    <a:ext cx="109" cy="904"/>
                  </a:xfrm>
                  <a:custGeom>
                    <a:avLst/>
                    <a:gdLst>
                      <a:gd name="T0" fmla="*/ 34 w 109"/>
                      <a:gd name="T1" fmla="*/ 0 h 904"/>
                      <a:gd name="T2" fmla="*/ 0 w 109"/>
                      <a:gd name="T3" fmla="*/ 3 h 904"/>
                      <a:gd name="T4" fmla="*/ 75 w 109"/>
                      <a:gd name="T5" fmla="*/ 904 h 904"/>
                      <a:gd name="T6" fmla="*/ 109 w 109"/>
                      <a:gd name="T7" fmla="*/ 901 h 904"/>
                      <a:gd name="T8" fmla="*/ 34 w 109"/>
                      <a:gd name="T9" fmla="*/ 0 h 904"/>
                      <a:gd name="T10" fmla="*/ 0 60000 65536"/>
                      <a:gd name="T11" fmla="*/ 0 60000 65536"/>
                      <a:gd name="T12" fmla="*/ 0 60000 65536"/>
                      <a:gd name="T13" fmla="*/ 0 60000 65536"/>
                      <a:gd name="T14" fmla="*/ 0 60000 65536"/>
                      <a:gd name="T15" fmla="*/ 0 w 109"/>
                      <a:gd name="T16" fmla="*/ 0 h 904"/>
                      <a:gd name="T17" fmla="*/ 109 w 109"/>
                      <a:gd name="T18" fmla="*/ 904 h 904"/>
                    </a:gdLst>
                    <a:ahLst/>
                    <a:cxnLst>
                      <a:cxn ang="T10">
                        <a:pos x="T0" y="T1"/>
                      </a:cxn>
                      <a:cxn ang="T11">
                        <a:pos x="T2" y="T3"/>
                      </a:cxn>
                      <a:cxn ang="T12">
                        <a:pos x="T4" y="T5"/>
                      </a:cxn>
                      <a:cxn ang="T13">
                        <a:pos x="T6" y="T7"/>
                      </a:cxn>
                      <a:cxn ang="T14">
                        <a:pos x="T8" y="T9"/>
                      </a:cxn>
                    </a:cxnLst>
                    <a:rect l="T15" t="T16" r="T17" b="T18"/>
                    <a:pathLst>
                      <a:path w="109" h="904">
                        <a:moveTo>
                          <a:pt x="34" y="0"/>
                        </a:moveTo>
                        <a:lnTo>
                          <a:pt x="0" y="3"/>
                        </a:lnTo>
                        <a:lnTo>
                          <a:pt x="75" y="904"/>
                        </a:lnTo>
                        <a:lnTo>
                          <a:pt x="109" y="901"/>
                        </a:lnTo>
                        <a:lnTo>
                          <a:pt x="34" y="0"/>
                        </a:lnTo>
                        <a:close/>
                      </a:path>
                    </a:pathLst>
                  </a:custGeom>
                  <a:solidFill>
                    <a:srgbClr val="000000"/>
                  </a:solidFill>
                  <a:ln w="9525">
                    <a:noFill/>
                    <a:round/>
                    <a:headEnd/>
                    <a:tailEnd/>
                  </a:ln>
                </p:spPr>
                <p:txBody>
                  <a:bodyPr/>
                  <a:lstStyle/>
                  <a:p>
                    <a:endParaRPr lang="en-US"/>
                  </a:p>
                </p:txBody>
              </p:sp>
              <p:sp>
                <p:nvSpPr>
                  <p:cNvPr id="7824" name="Freeform 591"/>
                  <p:cNvSpPr>
                    <a:spLocks/>
                  </p:cNvSpPr>
                  <p:nvPr/>
                </p:nvSpPr>
                <p:spPr bwMode="auto">
                  <a:xfrm>
                    <a:off x="10112" y="10280"/>
                    <a:ext cx="125" cy="100"/>
                  </a:xfrm>
                  <a:custGeom>
                    <a:avLst/>
                    <a:gdLst>
                      <a:gd name="T0" fmla="*/ 0 w 125"/>
                      <a:gd name="T1" fmla="*/ 72 h 100"/>
                      <a:gd name="T2" fmla="*/ 19 w 125"/>
                      <a:gd name="T3" fmla="*/ 100 h 100"/>
                      <a:gd name="T4" fmla="*/ 125 w 125"/>
                      <a:gd name="T5" fmla="*/ 28 h 100"/>
                      <a:gd name="T6" fmla="*/ 107 w 125"/>
                      <a:gd name="T7" fmla="*/ 0 h 100"/>
                      <a:gd name="T8" fmla="*/ 0 w 125"/>
                      <a:gd name="T9" fmla="*/ 72 h 100"/>
                      <a:gd name="T10" fmla="*/ 0 60000 65536"/>
                      <a:gd name="T11" fmla="*/ 0 60000 65536"/>
                      <a:gd name="T12" fmla="*/ 0 60000 65536"/>
                      <a:gd name="T13" fmla="*/ 0 60000 65536"/>
                      <a:gd name="T14" fmla="*/ 0 60000 65536"/>
                      <a:gd name="T15" fmla="*/ 0 w 125"/>
                      <a:gd name="T16" fmla="*/ 0 h 100"/>
                      <a:gd name="T17" fmla="*/ 125 w 125"/>
                      <a:gd name="T18" fmla="*/ 100 h 100"/>
                    </a:gdLst>
                    <a:ahLst/>
                    <a:cxnLst>
                      <a:cxn ang="T10">
                        <a:pos x="T0" y="T1"/>
                      </a:cxn>
                      <a:cxn ang="T11">
                        <a:pos x="T2" y="T3"/>
                      </a:cxn>
                      <a:cxn ang="T12">
                        <a:pos x="T4" y="T5"/>
                      </a:cxn>
                      <a:cxn ang="T13">
                        <a:pos x="T6" y="T7"/>
                      </a:cxn>
                      <a:cxn ang="T14">
                        <a:pos x="T8" y="T9"/>
                      </a:cxn>
                    </a:cxnLst>
                    <a:rect l="T15" t="T16" r="T17" b="T18"/>
                    <a:pathLst>
                      <a:path w="125" h="100">
                        <a:moveTo>
                          <a:pt x="0" y="72"/>
                        </a:moveTo>
                        <a:lnTo>
                          <a:pt x="19" y="100"/>
                        </a:lnTo>
                        <a:lnTo>
                          <a:pt x="125" y="28"/>
                        </a:lnTo>
                        <a:lnTo>
                          <a:pt x="107" y="0"/>
                        </a:lnTo>
                        <a:lnTo>
                          <a:pt x="0" y="72"/>
                        </a:lnTo>
                        <a:close/>
                      </a:path>
                    </a:pathLst>
                  </a:custGeom>
                  <a:solidFill>
                    <a:srgbClr val="000000"/>
                  </a:solidFill>
                  <a:ln w="9525">
                    <a:noFill/>
                    <a:round/>
                    <a:headEnd/>
                    <a:tailEnd/>
                  </a:ln>
                </p:spPr>
                <p:txBody>
                  <a:bodyPr/>
                  <a:lstStyle/>
                  <a:p>
                    <a:endParaRPr lang="en-US"/>
                  </a:p>
                </p:txBody>
              </p:sp>
              <p:sp>
                <p:nvSpPr>
                  <p:cNvPr id="7825" name="Freeform 592"/>
                  <p:cNvSpPr>
                    <a:spLocks/>
                  </p:cNvSpPr>
                  <p:nvPr/>
                </p:nvSpPr>
                <p:spPr bwMode="auto">
                  <a:xfrm>
                    <a:off x="10046" y="9479"/>
                    <a:ext cx="201" cy="845"/>
                  </a:xfrm>
                  <a:custGeom>
                    <a:avLst/>
                    <a:gdLst>
                      <a:gd name="T0" fmla="*/ 32 w 201"/>
                      <a:gd name="T1" fmla="*/ 0 h 845"/>
                      <a:gd name="T2" fmla="*/ 0 w 201"/>
                      <a:gd name="T3" fmla="*/ 6 h 845"/>
                      <a:gd name="T4" fmla="*/ 169 w 201"/>
                      <a:gd name="T5" fmla="*/ 845 h 845"/>
                      <a:gd name="T6" fmla="*/ 201 w 201"/>
                      <a:gd name="T7" fmla="*/ 839 h 845"/>
                      <a:gd name="T8" fmla="*/ 32 w 201"/>
                      <a:gd name="T9" fmla="*/ 0 h 845"/>
                      <a:gd name="T10" fmla="*/ 0 60000 65536"/>
                      <a:gd name="T11" fmla="*/ 0 60000 65536"/>
                      <a:gd name="T12" fmla="*/ 0 60000 65536"/>
                      <a:gd name="T13" fmla="*/ 0 60000 65536"/>
                      <a:gd name="T14" fmla="*/ 0 60000 65536"/>
                      <a:gd name="T15" fmla="*/ 0 w 201"/>
                      <a:gd name="T16" fmla="*/ 0 h 845"/>
                      <a:gd name="T17" fmla="*/ 201 w 201"/>
                      <a:gd name="T18" fmla="*/ 845 h 845"/>
                    </a:gdLst>
                    <a:ahLst/>
                    <a:cxnLst>
                      <a:cxn ang="T10">
                        <a:pos x="T0" y="T1"/>
                      </a:cxn>
                      <a:cxn ang="T11">
                        <a:pos x="T2" y="T3"/>
                      </a:cxn>
                      <a:cxn ang="T12">
                        <a:pos x="T4" y="T5"/>
                      </a:cxn>
                      <a:cxn ang="T13">
                        <a:pos x="T6" y="T7"/>
                      </a:cxn>
                      <a:cxn ang="T14">
                        <a:pos x="T8" y="T9"/>
                      </a:cxn>
                    </a:cxnLst>
                    <a:rect l="T15" t="T16" r="T17" b="T18"/>
                    <a:pathLst>
                      <a:path w="201" h="845">
                        <a:moveTo>
                          <a:pt x="32" y="0"/>
                        </a:moveTo>
                        <a:lnTo>
                          <a:pt x="0" y="6"/>
                        </a:lnTo>
                        <a:lnTo>
                          <a:pt x="169" y="845"/>
                        </a:lnTo>
                        <a:lnTo>
                          <a:pt x="201" y="839"/>
                        </a:lnTo>
                        <a:lnTo>
                          <a:pt x="32" y="0"/>
                        </a:lnTo>
                        <a:close/>
                      </a:path>
                    </a:pathLst>
                  </a:custGeom>
                  <a:solidFill>
                    <a:srgbClr val="000000"/>
                  </a:solidFill>
                  <a:ln w="9525">
                    <a:noFill/>
                    <a:round/>
                    <a:headEnd/>
                    <a:tailEnd/>
                  </a:ln>
                </p:spPr>
                <p:txBody>
                  <a:bodyPr/>
                  <a:lstStyle/>
                  <a:p>
                    <a:endParaRPr lang="en-US"/>
                  </a:p>
                </p:txBody>
              </p:sp>
              <p:sp>
                <p:nvSpPr>
                  <p:cNvPr id="7826" name="Freeform 593"/>
                  <p:cNvSpPr>
                    <a:spLocks/>
                  </p:cNvSpPr>
                  <p:nvPr/>
                </p:nvSpPr>
                <p:spPr bwMode="auto">
                  <a:xfrm>
                    <a:off x="9924" y="10349"/>
                    <a:ext cx="216" cy="38"/>
                  </a:xfrm>
                  <a:custGeom>
                    <a:avLst/>
                    <a:gdLst>
                      <a:gd name="T0" fmla="*/ 0 w 216"/>
                      <a:gd name="T1" fmla="*/ 0 h 38"/>
                      <a:gd name="T2" fmla="*/ 0 w 216"/>
                      <a:gd name="T3" fmla="*/ 35 h 38"/>
                      <a:gd name="T4" fmla="*/ 216 w 216"/>
                      <a:gd name="T5" fmla="*/ 38 h 38"/>
                      <a:gd name="T6" fmla="*/ 216 w 216"/>
                      <a:gd name="T7" fmla="*/ 3 h 38"/>
                      <a:gd name="T8" fmla="*/ 0 w 216"/>
                      <a:gd name="T9" fmla="*/ 0 h 38"/>
                      <a:gd name="T10" fmla="*/ 0 60000 65536"/>
                      <a:gd name="T11" fmla="*/ 0 60000 65536"/>
                      <a:gd name="T12" fmla="*/ 0 60000 65536"/>
                      <a:gd name="T13" fmla="*/ 0 60000 65536"/>
                      <a:gd name="T14" fmla="*/ 0 60000 65536"/>
                      <a:gd name="T15" fmla="*/ 0 w 216"/>
                      <a:gd name="T16" fmla="*/ 0 h 38"/>
                      <a:gd name="T17" fmla="*/ 216 w 216"/>
                      <a:gd name="T18" fmla="*/ 38 h 38"/>
                    </a:gdLst>
                    <a:ahLst/>
                    <a:cxnLst>
                      <a:cxn ang="T10">
                        <a:pos x="T0" y="T1"/>
                      </a:cxn>
                      <a:cxn ang="T11">
                        <a:pos x="T2" y="T3"/>
                      </a:cxn>
                      <a:cxn ang="T12">
                        <a:pos x="T4" y="T5"/>
                      </a:cxn>
                      <a:cxn ang="T13">
                        <a:pos x="T6" y="T7"/>
                      </a:cxn>
                      <a:cxn ang="T14">
                        <a:pos x="T8" y="T9"/>
                      </a:cxn>
                    </a:cxnLst>
                    <a:rect l="T15" t="T16" r="T17" b="T18"/>
                    <a:pathLst>
                      <a:path w="216" h="38">
                        <a:moveTo>
                          <a:pt x="0" y="0"/>
                        </a:moveTo>
                        <a:lnTo>
                          <a:pt x="0" y="35"/>
                        </a:lnTo>
                        <a:lnTo>
                          <a:pt x="216" y="38"/>
                        </a:lnTo>
                        <a:lnTo>
                          <a:pt x="216" y="3"/>
                        </a:lnTo>
                        <a:lnTo>
                          <a:pt x="0" y="0"/>
                        </a:lnTo>
                        <a:close/>
                      </a:path>
                    </a:pathLst>
                  </a:custGeom>
                  <a:solidFill>
                    <a:srgbClr val="000000"/>
                  </a:solidFill>
                  <a:ln w="9525">
                    <a:noFill/>
                    <a:round/>
                    <a:headEnd/>
                    <a:tailEnd/>
                  </a:ln>
                </p:spPr>
                <p:txBody>
                  <a:bodyPr/>
                  <a:lstStyle/>
                  <a:p>
                    <a:endParaRPr lang="en-US"/>
                  </a:p>
                </p:txBody>
              </p:sp>
            </p:grpSp>
            <p:grpSp>
              <p:nvGrpSpPr>
                <p:cNvPr id="7815" name="Group 594"/>
                <p:cNvGrpSpPr>
                  <a:grpSpLocks/>
                </p:cNvGrpSpPr>
                <p:nvPr/>
              </p:nvGrpSpPr>
              <p:grpSpPr bwMode="auto">
                <a:xfrm>
                  <a:off x="10018" y="9441"/>
                  <a:ext cx="91" cy="119"/>
                  <a:chOff x="10018" y="9441"/>
                  <a:chExt cx="91" cy="119"/>
                </a:xfrm>
              </p:grpSpPr>
              <p:grpSp>
                <p:nvGrpSpPr>
                  <p:cNvPr id="7816" name="Group 595"/>
                  <p:cNvGrpSpPr>
                    <a:grpSpLocks/>
                  </p:cNvGrpSpPr>
                  <p:nvPr/>
                </p:nvGrpSpPr>
                <p:grpSpPr bwMode="auto">
                  <a:xfrm>
                    <a:off x="10018" y="9441"/>
                    <a:ext cx="91" cy="119"/>
                    <a:chOff x="10018" y="9441"/>
                    <a:chExt cx="91" cy="119"/>
                  </a:xfrm>
                </p:grpSpPr>
                <p:sp>
                  <p:nvSpPr>
                    <p:cNvPr id="7818" name="Rectangle 596"/>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sp>
                  <p:nvSpPr>
                    <p:cNvPr id="7819" name="Freeform 597"/>
                    <p:cNvSpPr>
                      <a:spLocks/>
                    </p:cNvSpPr>
                    <p:nvPr/>
                  </p:nvSpPr>
                  <p:spPr bwMode="auto">
                    <a:xfrm>
                      <a:off x="10018" y="9441"/>
                      <a:ext cx="85" cy="113"/>
                    </a:xfrm>
                    <a:custGeom>
                      <a:avLst/>
                      <a:gdLst>
                        <a:gd name="T0" fmla="*/ 41 w 85"/>
                        <a:gd name="T1" fmla="*/ 0 h 113"/>
                        <a:gd name="T2" fmla="*/ 25 w 85"/>
                        <a:gd name="T3" fmla="*/ 4 h 113"/>
                        <a:gd name="T4" fmla="*/ 13 w 85"/>
                        <a:gd name="T5" fmla="*/ 16 h 113"/>
                        <a:gd name="T6" fmla="*/ 3 w 85"/>
                        <a:gd name="T7" fmla="*/ 35 h 113"/>
                        <a:gd name="T8" fmla="*/ 0 w 85"/>
                        <a:gd name="T9" fmla="*/ 57 h 113"/>
                        <a:gd name="T10" fmla="*/ 3 w 85"/>
                        <a:gd name="T11" fmla="*/ 79 h 113"/>
                        <a:gd name="T12" fmla="*/ 13 w 85"/>
                        <a:gd name="T13" fmla="*/ 97 h 113"/>
                        <a:gd name="T14" fmla="*/ 25 w 85"/>
                        <a:gd name="T15" fmla="*/ 110 h 113"/>
                        <a:gd name="T16" fmla="*/ 41 w 85"/>
                        <a:gd name="T17" fmla="*/ 113 h 113"/>
                        <a:gd name="T18" fmla="*/ 60 w 85"/>
                        <a:gd name="T19" fmla="*/ 110 h 113"/>
                        <a:gd name="T20" fmla="*/ 72 w 85"/>
                        <a:gd name="T21" fmla="*/ 97 h 113"/>
                        <a:gd name="T22" fmla="*/ 82 w 85"/>
                        <a:gd name="T23" fmla="*/ 79 h 113"/>
                        <a:gd name="T24" fmla="*/ 85 w 85"/>
                        <a:gd name="T25" fmla="*/ 57 h 113"/>
                        <a:gd name="T26" fmla="*/ 82 w 85"/>
                        <a:gd name="T27" fmla="*/ 35 h 113"/>
                        <a:gd name="T28" fmla="*/ 72 w 85"/>
                        <a:gd name="T29" fmla="*/ 16 h 113"/>
                        <a:gd name="T30" fmla="*/ 60 w 85"/>
                        <a:gd name="T31" fmla="*/ 4 h 113"/>
                        <a:gd name="T32" fmla="*/ 41 w 85"/>
                        <a:gd name="T33" fmla="*/ 0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
                        <a:gd name="T52" fmla="*/ 0 h 113"/>
                        <a:gd name="T53" fmla="*/ 85 w 85"/>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 h="113">
                          <a:moveTo>
                            <a:pt x="41" y="0"/>
                          </a:moveTo>
                          <a:lnTo>
                            <a:pt x="25" y="4"/>
                          </a:lnTo>
                          <a:lnTo>
                            <a:pt x="13" y="16"/>
                          </a:lnTo>
                          <a:lnTo>
                            <a:pt x="3" y="35"/>
                          </a:lnTo>
                          <a:lnTo>
                            <a:pt x="0" y="57"/>
                          </a:lnTo>
                          <a:lnTo>
                            <a:pt x="3" y="79"/>
                          </a:lnTo>
                          <a:lnTo>
                            <a:pt x="13" y="97"/>
                          </a:lnTo>
                          <a:lnTo>
                            <a:pt x="25" y="110"/>
                          </a:lnTo>
                          <a:lnTo>
                            <a:pt x="41" y="113"/>
                          </a:lnTo>
                          <a:lnTo>
                            <a:pt x="60" y="110"/>
                          </a:lnTo>
                          <a:lnTo>
                            <a:pt x="72" y="97"/>
                          </a:lnTo>
                          <a:lnTo>
                            <a:pt x="82" y="79"/>
                          </a:lnTo>
                          <a:lnTo>
                            <a:pt x="85" y="57"/>
                          </a:lnTo>
                          <a:lnTo>
                            <a:pt x="82" y="35"/>
                          </a:lnTo>
                          <a:lnTo>
                            <a:pt x="72" y="16"/>
                          </a:lnTo>
                          <a:lnTo>
                            <a:pt x="60" y="4"/>
                          </a:lnTo>
                          <a:lnTo>
                            <a:pt x="41" y="0"/>
                          </a:lnTo>
                          <a:close/>
                        </a:path>
                      </a:pathLst>
                    </a:custGeom>
                    <a:solidFill>
                      <a:srgbClr val="919191"/>
                    </a:solidFill>
                    <a:ln w="0">
                      <a:solidFill>
                        <a:srgbClr val="FFFFFF"/>
                      </a:solidFill>
                      <a:prstDash val="solid"/>
                      <a:round/>
                      <a:headEnd/>
                      <a:tailEnd/>
                    </a:ln>
                  </p:spPr>
                  <p:txBody>
                    <a:bodyPr/>
                    <a:lstStyle/>
                    <a:p>
                      <a:endParaRPr lang="en-US"/>
                    </a:p>
                  </p:txBody>
                </p:sp>
                <p:sp>
                  <p:nvSpPr>
                    <p:cNvPr id="7820" name="Oval 598"/>
                    <p:cNvSpPr>
                      <a:spLocks noChangeArrowheads="1"/>
                    </p:cNvSpPr>
                    <p:nvPr/>
                  </p:nvSpPr>
                  <p:spPr bwMode="auto">
                    <a:xfrm>
                      <a:off x="10018" y="9441"/>
                      <a:ext cx="88" cy="116"/>
                    </a:xfrm>
                    <a:prstGeom prst="ellipse">
                      <a:avLst/>
                    </a:prstGeom>
                    <a:blipFill dpi="0" rotWithShape="0">
                      <a:blip cstate="print"/>
                      <a:srcRect/>
                      <a:tile tx="0" ty="0" sx="100000" sy="100000" flip="none" algn="tl"/>
                    </a:blipFill>
                    <a:ln w="9525">
                      <a:noFill/>
                      <a:round/>
                      <a:headEnd/>
                      <a:tailEnd/>
                    </a:ln>
                  </p:spPr>
                  <p:txBody>
                    <a:bodyPr/>
                    <a:lstStyle/>
                    <a:p>
                      <a:endParaRPr lang="en-US"/>
                    </a:p>
                  </p:txBody>
                </p:sp>
                <p:sp>
                  <p:nvSpPr>
                    <p:cNvPr id="7821" name="Rectangle 599"/>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grpSp>
              <p:sp>
                <p:nvSpPr>
                  <p:cNvPr id="7817" name="Oval 600"/>
                  <p:cNvSpPr>
                    <a:spLocks noChangeArrowheads="1"/>
                  </p:cNvSpPr>
                  <p:nvPr/>
                </p:nvSpPr>
                <p:spPr bwMode="auto">
                  <a:xfrm>
                    <a:off x="10018" y="9441"/>
                    <a:ext cx="88" cy="116"/>
                  </a:xfrm>
                  <a:prstGeom prst="ellipse">
                    <a:avLst/>
                  </a:prstGeom>
                  <a:noFill/>
                  <a:ln w="10160">
                    <a:solidFill>
                      <a:srgbClr val="919191"/>
                    </a:solidFill>
                    <a:round/>
                    <a:headEnd/>
                    <a:tailEnd/>
                  </a:ln>
                </p:spPr>
                <p:txBody>
                  <a:bodyPr/>
                  <a:lstStyle/>
                  <a:p>
                    <a:endParaRPr lang="en-US"/>
                  </a:p>
                </p:txBody>
              </p:sp>
            </p:grpSp>
          </p:grpSp>
        </p:grpSp>
        <p:sp>
          <p:nvSpPr>
            <p:cNvPr id="7212" name="Text Box 601"/>
            <p:cNvSpPr txBox="1">
              <a:spLocks noChangeArrowheads="1"/>
            </p:cNvSpPr>
            <p:nvPr/>
          </p:nvSpPr>
          <p:spPr bwMode="auto">
            <a:xfrm>
              <a:off x="4066" y="2528"/>
              <a:ext cx="471" cy="203"/>
            </a:xfrm>
            <a:prstGeom prst="rect">
              <a:avLst/>
            </a:prstGeom>
            <a:noFill/>
            <a:ln w="9525">
              <a:noFill/>
              <a:miter lim="800000"/>
              <a:headEnd/>
              <a:tailEnd/>
            </a:ln>
          </p:spPr>
          <p:txBody>
            <a:bodyPr lIns="0" tIns="0" rIns="0" bIns="0"/>
            <a:lstStyle/>
            <a:p>
              <a:pPr algn="ctr" eaLnBrk="0" hangingPunct="0"/>
              <a:r>
                <a:rPr lang="en-GB" sz="1000" b="1" dirty="0" smtClean="0"/>
                <a:t>LTE</a:t>
              </a:r>
              <a:endParaRPr lang="en-GB" sz="1000" b="1" dirty="0"/>
            </a:p>
          </p:txBody>
        </p:sp>
        <p:sp>
          <p:nvSpPr>
            <p:cNvPr id="7213" name="Text Box 602"/>
            <p:cNvSpPr txBox="1">
              <a:spLocks noChangeArrowheads="1"/>
            </p:cNvSpPr>
            <p:nvPr/>
          </p:nvSpPr>
          <p:spPr bwMode="auto">
            <a:xfrm>
              <a:off x="3911" y="1897"/>
              <a:ext cx="1099" cy="195"/>
            </a:xfrm>
            <a:prstGeom prst="rect">
              <a:avLst/>
            </a:prstGeom>
            <a:noFill/>
            <a:ln w="9525">
              <a:noFill/>
              <a:miter lim="800000"/>
              <a:headEnd/>
              <a:tailEnd/>
            </a:ln>
          </p:spPr>
          <p:txBody>
            <a:bodyPr lIns="0" tIns="0" rIns="0" bIns="0"/>
            <a:lstStyle/>
            <a:p>
              <a:pPr algn="ctr" eaLnBrk="0" hangingPunct="0"/>
              <a:r>
                <a:rPr lang="en-GB" sz="1000" b="1"/>
                <a:t>Context-aware </a:t>
              </a:r>
            </a:p>
            <a:p>
              <a:pPr algn="ctr" eaLnBrk="0" hangingPunct="0"/>
              <a:r>
                <a:rPr lang="en-GB" sz="1000" b="1"/>
                <a:t>information</a:t>
              </a:r>
            </a:p>
            <a:p>
              <a:pPr algn="ctr" eaLnBrk="0" hangingPunct="0"/>
              <a:r>
                <a:rPr lang="en-GB" sz="1000" b="1"/>
                <a:t>Centre</a:t>
              </a:r>
            </a:p>
          </p:txBody>
        </p:sp>
        <p:grpSp>
          <p:nvGrpSpPr>
            <p:cNvPr id="7214" name="Group 603"/>
            <p:cNvGrpSpPr>
              <a:grpSpLocks/>
            </p:cNvGrpSpPr>
            <p:nvPr/>
          </p:nvGrpSpPr>
          <p:grpSpPr bwMode="auto">
            <a:xfrm>
              <a:off x="3170" y="2652"/>
              <a:ext cx="1035" cy="606"/>
              <a:chOff x="3304" y="3328"/>
              <a:chExt cx="1288" cy="792"/>
            </a:xfrm>
          </p:grpSpPr>
          <p:sp>
            <p:nvSpPr>
              <p:cNvPr id="7809" name="Cloud"/>
              <p:cNvSpPr>
                <a:spLocks noChangeAspect="1" noEditPoints="1" noChangeArrowheads="1"/>
              </p:cNvSpPr>
              <p:nvPr/>
            </p:nvSpPr>
            <p:spPr bwMode="auto">
              <a:xfrm flipH="1">
                <a:off x="3304" y="3328"/>
                <a:ext cx="1288" cy="792"/>
              </a:xfrm>
              <a:custGeom>
                <a:avLst/>
                <a:gdLst>
                  <a:gd name="T0" fmla="*/ 4 w 21600"/>
                  <a:gd name="T1" fmla="*/ 396 h 21600"/>
                  <a:gd name="T2" fmla="*/ 644 w 21600"/>
                  <a:gd name="T3" fmla="*/ 791 h 21600"/>
                  <a:gd name="T4" fmla="*/ 1287 w 21600"/>
                  <a:gd name="T5" fmla="*/ 396 h 21600"/>
                  <a:gd name="T6" fmla="*/ 644 w 21600"/>
                  <a:gd name="T7" fmla="*/ 45 h 21600"/>
                  <a:gd name="T8" fmla="*/ 0 60000 65536"/>
                  <a:gd name="T9" fmla="*/ 0 60000 65536"/>
                  <a:gd name="T10" fmla="*/ 0 60000 65536"/>
                  <a:gd name="T11" fmla="*/ 0 60000 65536"/>
                  <a:gd name="T12" fmla="*/ 2985 w 21600"/>
                  <a:gd name="T13" fmla="*/ 3273 h 21600"/>
                  <a:gd name="T14" fmla="*/ 17089 w 21600"/>
                  <a:gd name="T15" fmla="*/ 17345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4A6E76"/>
                  </a:gs>
                  <a:gs pos="50000">
                    <a:srgbClr val="9FEDFF"/>
                  </a:gs>
                  <a:gs pos="100000">
                    <a:srgbClr val="4A6E76"/>
                  </a:gs>
                </a:gsLst>
                <a:lin ang="5400000" scaled="1"/>
              </a:gradFill>
              <a:ln w="9525">
                <a:solidFill>
                  <a:srgbClr val="000000"/>
                </a:solidFill>
                <a:miter lim="800000"/>
                <a:headEnd/>
                <a:tailEnd/>
              </a:ln>
            </p:spPr>
            <p:txBody>
              <a:bodyPr/>
              <a:lstStyle/>
              <a:p>
                <a:endParaRPr lang="en-US"/>
              </a:p>
            </p:txBody>
          </p:sp>
          <p:sp>
            <p:nvSpPr>
              <p:cNvPr id="7810" name="Rectangle 605"/>
              <p:cNvSpPr>
                <a:spLocks noChangeArrowheads="1"/>
              </p:cNvSpPr>
              <p:nvPr/>
            </p:nvSpPr>
            <p:spPr bwMode="auto">
              <a:xfrm flipH="1">
                <a:off x="3540" y="3593"/>
                <a:ext cx="829" cy="327"/>
              </a:xfrm>
              <a:prstGeom prst="rect">
                <a:avLst/>
              </a:prstGeom>
              <a:noFill/>
              <a:ln w="9525">
                <a:noFill/>
                <a:miter lim="800000"/>
                <a:headEnd/>
                <a:tailEnd/>
              </a:ln>
            </p:spPr>
            <p:txBody>
              <a:bodyPr wrap="none">
                <a:spAutoFit/>
              </a:bodyPr>
              <a:lstStyle/>
              <a:p>
                <a:pPr algn="ctr" eaLnBrk="0" hangingPunct="0"/>
                <a:r>
                  <a:rPr lang="en-GB" sz="1000" b="1"/>
                  <a:t>IP-based </a:t>
                </a:r>
              </a:p>
              <a:p>
                <a:pPr algn="ctr" eaLnBrk="0" hangingPunct="0"/>
                <a:r>
                  <a:rPr lang="en-GB" sz="1000" b="1"/>
                  <a:t>micro-mobility</a:t>
                </a:r>
              </a:p>
            </p:txBody>
          </p:sp>
        </p:grpSp>
        <p:grpSp>
          <p:nvGrpSpPr>
            <p:cNvPr id="7215" name="Group 606"/>
            <p:cNvGrpSpPr>
              <a:grpSpLocks/>
            </p:cNvGrpSpPr>
            <p:nvPr/>
          </p:nvGrpSpPr>
          <p:grpSpPr bwMode="auto">
            <a:xfrm>
              <a:off x="2967" y="3032"/>
              <a:ext cx="410" cy="221"/>
              <a:chOff x="431" y="2785"/>
              <a:chExt cx="504" cy="290"/>
            </a:xfrm>
          </p:grpSpPr>
          <p:sp>
            <p:nvSpPr>
              <p:cNvPr id="7670" name="AutoShape 607"/>
              <p:cNvSpPr>
                <a:spLocks noChangeArrowheads="1"/>
              </p:cNvSpPr>
              <p:nvPr/>
            </p:nvSpPr>
            <p:spPr bwMode="auto">
              <a:xfrm>
                <a:off x="431" y="2904"/>
                <a:ext cx="443" cy="171"/>
              </a:xfrm>
              <a:prstGeom prst="hexagon">
                <a:avLst>
                  <a:gd name="adj" fmla="val 64766"/>
                  <a:gd name="vf" fmla="val 115470"/>
                </a:avLst>
              </a:prstGeom>
              <a:gradFill rotWithShape="0">
                <a:gsLst>
                  <a:gs pos="0">
                    <a:srgbClr val="61765A"/>
                  </a:gs>
                  <a:gs pos="50000">
                    <a:srgbClr val="D1FFC3"/>
                  </a:gs>
                  <a:gs pos="100000">
                    <a:srgbClr val="61765A"/>
                  </a:gs>
                </a:gsLst>
                <a:lin ang="5400000" scaled="1"/>
              </a:gradFill>
              <a:ln w="9525">
                <a:solidFill>
                  <a:srgbClr val="000000"/>
                </a:solidFill>
                <a:miter lim="800000"/>
                <a:headEnd/>
                <a:tailEnd/>
              </a:ln>
            </p:spPr>
            <p:txBody>
              <a:bodyPr/>
              <a:lstStyle/>
              <a:p>
                <a:endParaRPr lang="en-US"/>
              </a:p>
            </p:txBody>
          </p:sp>
          <p:grpSp>
            <p:nvGrpSpPr>
              <p:cNvPr id="7671" name="Group 608"/>
              <p:cNvGrpSpPr>
                <a:grpSpLocks/>
              </p:cNvGrpSpPr>
              <p:nvPr/>
            </p:nvGrpSpPr>
            <p:grpSpPr bwMode="auto">
              <a:xfrm>
                <a:off x="604" y="2785"/>
                <a:ext cx="152" cy="221"/>
                <a:chOff x="9724" y="9175"/>
                <a:chExt cx="727" cy="1221"/>
              </a:xfrm>
            </p:grpSpPr>
            <p:grpSp>
              <p:nvGrpSpPr>
                <p:cNvPr id="7687" name="Group 609"/>
                <p:cNvGrpSpPr>
                  <a:grpSpLocks/>
                </p:cNvGrpSpPr>
                <p:nvPr/>
              </p:nvGrpSpPr>
              <p:grpSpPr bwMode="auto">
                <a:xfrm>
                  <a:off x="9724" y="9175"/>
                  <a:ext cx="727" cy="634"/>
                  <a:chOff x="9724" y="9175"/>
                  <a:chExt cx="727" cy="634"/>
                </a:xfrm>
              </p:grpSpPr>
              <p:grpSp>
                <p:nvGrpSpPr>
                  <p:cNvPr id="7718" name="Group 610"/>
                  <p:cNvGrpSpPr>
                    <a:grpSpLocks/>
                  </p:cNvGrpSpPr>
                  <p:nvPr/>
                </p:nvGrpSpPr>
                <p:grpSpPr bwMode="auto">
                  <a:xfrm>
                    <a:off x="9724" y="9175"/>
                    <a:ext cx="727" cy="634"/>
                    <a:chOff x="9724" y="9175"/>
                    <a:chExt cx="727" cy="634"/>
                  </a:xfrm>
                </p:grpSpPr>
                <p:sp>
                  <p:nvSpPr>
                    <p:cNvPr id="7772" name="Line 611"/>
                    <p:cNvSpPr>
                      <a:spLocks noChangeShapeType="1"/>
                    </p:cNvSpPr>
                    <p:nvPr/>
                  </p:nvSpPr>
                  <p:spPr bwMode="auto">
                    <a:xfrm flipV="1">
                      <a:off x="10450" y="9476"/>
                      <a:ext cx="1" cy="19"/>
                    </a:xfrm>
                    <a:prstGeom prst="line">
                      <a:avLst/>
                    </a:prstGeom>
                    <a:noFill/>
                    <a:ln w="1905">
                      <a:solidFill>
                        <a:srgbClr val="000000"/>
                      </a:solidFill>
                      <a:round/>
                      <a:headEnd/>
                      <a:tailEnd/>
                    </a:ln>
                  </p:spPr>
                  <p:txBody>
                    <a:bodyPr/>
                    <a:lstStyle/>
                    <a:p>
                      <a:endParaRPr lang="en-US"/>
                    </a:p>
                  </p:txBody>
                </p:sp>
                <p:sp>
                  <p:nvSpPr>
                    <p:cNvPr id="7773" name="Line 612"/>
                    <p:cNvSpPr>
                      <a:spLocks noChangeShapeType="1"/>
                    </p:cNvSpPr>
                    <p:nvPr/>
                  </p:nvSpPr>
                  <p:spPr bwMode="auto">
                    <a:xfrm flipH="1" flipV="1">
                      <a:off x="10431" y="9395"/>
                      <a:ext cx="7" cy="15"/>
                    </a:xfrm>
                    <a:prstGeom prst="line">
                      <a:avLst/>
                    </a:prstGeom>
                    <a:noFill/>
                    <a:ln w="1905">
                      <a:solidFill>
                        <a:srgbClr val="000000"/>
                      </a:solidFill>
                      <a:round/>
                      <a:headEnd/>
                      <a:tailEnd/>
                    </a:ln>
                  </p:spPr>
                  <p:txBody>
                    <a:bodyPr/>
                    <a:lstStyle/>
                    <a:p>
                      <a:endParaRPr lang="en-US"/>
                    </a:p>
                  </p:txBody>
                </p:sp>
                <p:sp>
                  <p:nvSpPr>
                    <p:cNvPr id="7774" name="Line 613"/>
                    <p:cNvSpPr>
                      <a:spLocks noChangeShapeType="1"/>
                    </p:cNvSpPr>
                    <p:nvPr/>
                  </p:nvSpPr>
                  <p:spPr bwMode="auto">
                    <a:xfrm flipH="1" flipV="1">
                      <a:off x="10384" y="9313"/>
                      <a:ext cx="13" cy="19"/>
                    </a:xfrm>
                    <a:prstGeom prst="line">
                      <a:avLst/>
                    </a:prstGeom>
                    <a:noFill/>
                    <a:ln w="1905">
                      <a:solidFill>
                        <a:srgbClr val="000000"/>
                      </a:solidFill>
                      <a:round/>
                      <a:headEnd/>
                      <a:tailEnd/>
                    </a:ln>
                  </p:spPr>
                  <p:txBody>
                    <a:bodyPr/>
                    <a:lstStyle/>
                    <a:p>
                      <a:endParaRPr lang="en-US"/>
                    </a:p>
                  </p:txBody>
                </p:sp>
                <p:sp>
                  <p:nvSpPr>
                    <p:cNvPr id="7775" name="Line 614"/>
                    <p:cNvSpPr>
                      <a:spLocks noChangeShapeType="1"/>
                    </p:cNvSpPr>
                    <p:nvPr/>
                  </p:nvSpPr>
                  <p:spPr bwMode="auto">
                    <a:xfrm flipH="1" flipV="1">
                      <a:off x="10325" y="9254"/>
                      <a:ext cx="12" cy="12"/>
                    </a:xfrm>
                    <a:prstGeom prst="line">
                      <a:avLst/>
                    </a:prstGeom>
                    <a:noFill/>
                    <a:ln w="1905">
                      <a:solidFill>
                        <a:srgbClr val="000000"/>
                      </a:solidFill>
                      <a:round/>
                      <a:headEnd/>
                      <a:tailEnd/>
                    </a:ln>
                  </p:spPr>
                  <p:txBody>
                    <a:bodyPr/>
                    <a:lstStyle/>
                    <a:p>
                      <a:endParaRPr lang="en-US"/>
                    </a:p>
                  </p:txBody>
                </p:sp>
                <p:sp>
                  <p:nvSpPr>
                    <p:cNvPr id="7776" name="Line 615"/>
                    <p:cNvSpPr>
                      <a:spLocks noChangeShapeType="1"/>
                    </p:cNvSpPr>
                    <p:nvPr/>
                  </p:nvSpPr>
                  <p:spPr bwMode="auto">
                    <a:xfrm flipH="1" flipV="1">
                      <a:off x="10265" y="9222"/>
                      <a:ext cx="13" cy="3"/>
                    </a:xfrm>
                    <a:prstGeom prst="line">
                      <a:avLst/>
                    </a:prstGeom>
                    <a:noFill/>
                    <a:ln w="1905">
                      <a:solidFill>
                        <a:srgbClr val="000000"/>
                      </a:solidFill>
                      <a:round/>
                      <a:headEnd/>
                      <a:tailEnd/>
                    </a:ln>
                  </p:spPr>
                  <p:txBody>
                    <a:bodyPr/>
                    <a:lstStyle/>
                    <a:p>
                      <a:endParaRPr lang="en-US"/>
                    </a:p>
                  </p:txBody>
                </p:sp>
                <p:sp>
                  <p:nvSpPr>
                    <p:cNvPr id="7777" name="Line 616"/>
                    <p:cNvSpPr>
                      <a:spLocks noChangeShapeType="1"/>
                    </p:cNvSpPr>
                    <p:nvPr/>
                  </p:nvSpPr>
                  <p:spPr bwMode="auto">
                    <a:xfrm flipH="1" flipV="1">
                      <a:off x="10262" y="9219"/>
                      <a:ext cx="3" cy="3"/>
                    </a:xfrm>
                    <a:prstGeom prst="line">
                      <a:avLst/>
                    </a:prstGeom>
                    <a:noFill/>
                    <a:ln w="1905">
                      <a:solidFill>
                        <a:srgbClr val="000000"/>
                      </a:solidFill>
                      <a:round/>
                      <a:headEnd/>
                      <a:tailEnd/>
                    </a:ln>
                  </p:spPr>
                  <p:txBody>
                    <a:bodyPr/>
                    <a:lstStyle/>
                    <a:p>
                      <a:endParaRPr lang="en-US"/>
                    </a:p>
                  </p:txBody>
                </p:sp>
                <p:sp>
                  <p:nvSpPr>
                    <p:cNvPr id="7778" name="Line 617"/>
                    <p:cNvSpPr>
                      <a:spLocks noChangeShapeType="1"/>
                    </p:cNvSpPr>
                    <p:nvPr/>
                  </p:nvSpPr>
                  <p:spPr bwMode="auto">
                    <a:xfrm flipH="1" flipV="1">
                      <a:off x="10209" y="9194"/>
                      <a:ext cx="6" cy="3"/>
                    </a:xfrm>
                    <a:prstGeom prst="line">
                      <a:avLst/>
                    </a:prstGeom>
                    <a:noFill/>
                    <a:ln w="1905">
                      <a:solidFill>
                        <a:srgbClr val="000000"/>
                      </a:solidFill>
                      <a:round/>
                      <a:headEnd/>
                      <a:tailEnd/>
                    </a:ln>
                  </p:spPr>
                  <p:txBody>
                    <a:bodyPr/>
                    <a:lstStyle/>
                    <a:p>
                      <a:endParaRPr lang="en-US"/>
                    </a:p>
                  </p:txBody>
                </p:sp>
                <p:sp>
                  <p:nvSpPr>
                    <p:cNvPr id="7779" name="Line 618"/>
                    <p:cNvSpPr>
                      <a:spLocks noChangeShapeType="1"/>
                    </p:cNvSpPr>
                    <p:nvPr/>
                  </p:nvSpPr>
                  <p:spPr bwMode="auto">
                    <a:xfrm flipH="1">
                      <a:off x="10203" y="9194"/>
                      <a:ext cx="6" cy="3"/>
                    </a:xfrm>
                    <a:prstGeom prst="line">
                      <a:avLst/>
                    </a:prstGeom>
                    <a:noFill/>
                    <a:ln w="1905">
                      <a:solidFill>
                        <a:srgbClr val="000000"/>
                      </a:solidFill>
                      <a:round/>
                      <a:headEnd/>
                      <a:tailEnd/>
                    </a:ln>
                  </p:spPr>
                  <p:txBody>
                    <a:bodyPr/>
                    <a:lstStyle/>
                    <a:p>
                      <a:endParaRPr lang="en-US"/>
                    </a:p>
                  </p:txBody>
                </p:sp>
                <p:sp>
                  <p:nvSpPr>
                    <p:cNvPr id="7780" name="Line 619"/>
                    <p:cNvSpPr>
                      <a:spLocks noChangeShapeType="1"/>
                    </p:cNvSpPr>
                    <p:nvPr/>
                  </p:nvSpPr>
                  <p:spPr bwMode="auto">
                    <a:xfrm flipH="1" flipV="1">
                      <a:off x="10150" y="9182"/>
                      <a:ext cx="6" cy="3"/>
                    </a:xfrm>
                    <a:prstGeom prst="line">
                      <a:avLst/>
                    </a:prstGeom>
                    <a:noFill/>
                    <a:ln w="1905">
                      <a:solidFill>
                        <a:srgbClr val="000000"/>
                      </a:solidFill>
                      <a:round/>
                      <a:headEnd/>
                      <a:tailEnd/>
                    </a:ln>
                  </p:spPr>
                  <p:txBody>
                    <a:bodyPr/>
                    <a:lstStyle/>
                    <a:p>
                      <a:endParaRPr lang="en-US"/>
                    </a:p>
                  </p:txBody>
                </p:sp>
                <p:sp>
                  <p:nvSpPr>
                    <p:cNvPr id="7781" name="Line 620"/>
                    <p:cNvSpPr>
                      <a:spLocks noChangeShapeType="1"/>
                    </p:cNvSpPr>
                    <p:nvPr/>
                  </p:nvSpPr>
                  <p:spPr bwMode="auto">
                    <a:xfrm flipH="1">
                      <a:off x="10143" y="9182"/>
                      <a:ext cx="7" cy="3"/>
                    </a:xfrm>
                    <a:prstGeom prst="line">
                      <a:avLst/>
                    </a:prstGeom>
                    <a:noFill/>
                    <a:ln w="1905">
                      <a:solidFill>
                        <a:srgbClr val="000000"/>
                      </a:solidFill>
                      <a:round/>
                      <a:headEnd/>
                      <a:tailEnd/>
                    </a:ln>
                  </p:spPr>
                  <p:txBody>
                    <a:bodyPr/>
                    <a:lstStyle/>
                    <a:p>
                      <a:endParaRPr lang="en-US"/>
                    </a:p>
                  </p:txBody>
                </p:sp>
                <p:sp>
                  <p:nvSpPr>
                    <p:cNvPr id="7782" name="Line 621"/>
                    <p:cNvSpPr>
                      <a:spLocks noChangeShapeType="1"/>
                    </p:cNvSpPr>
                    <p:nvPr/>
                  </p:nvSpPr>
                  <p:spPr bwMode="auto">
                    <a:xfrm flipH="1">
                      <a:off x="10087" y="9175"/>
                      <a:ext cx="9" cy="4"/>
                    </a:xfrm>
                    <a:prstGeom prst="line">
                      <a:avLst/>
                    </a:prstGeom>
                    <a:noFill/>
                    <a:ln w="1905">
                      <a:solidFill>
                        <a:srgbClr val="000000"/>
                      </a:solidFill>
                      <a:round/>
                      <a:headEnd/>
                      <a:tailEnd/>
                    </a:ln>
                  </p:spPr>
                  <p:txBody>
                    <a:bodyPr/>
                    <a:lstStyle/>
                    <a:p>
                      <a:endParaRPr lang="en-US"/>
                    </a:p>
                  </p:txBody>
                </p:sp>
                <p:sp>
                  <p:nvSpPr>
                    <p:cNvPr id="7783" name="Line 622"/>
                    <p:cNvSpPr>
                      <a:spLocks noChangeShapeType="1"/>
                    </p:cNvSpPr>
                    <p:nvPr/>
                  </p:nvSpPr>
                  <p:spPr bwMode="auto">
                    <a:xfrm flipH="1">
                      <a:off x="10084" y="9175"/>
                      <a:ext cx="3" cy="4"/>
                    </a:xfrm>
                    <a:prstGeom prst="line">
                      <a:avLst/>
                    </a:prstGeom>
                    <a:noFill/>
                    <a:ln w="1905">
                      <a:solidFill>
                        <a:srgbClr val="000000"/>
                      </a:solidFill>
                      <a:round/>
                      <a:headEnd/>
                      <a:tailEnd/>
                    </a:ln>
                  </p:spPr>
                  <p:txBody>
                    <a:bodyPr/>
                    <a:lstStyle/>
                    <a:p>
                      <a:endParaRPr lang="en-US"/>
                    </a:p>
                  </p:txBody>
                </p:sp>
                <p:sp>
                  <p:nvSpPr>
                    <p:cNvPr id="7784" name="Line 623"/>
                    <p:cNvSpPr>
                      <a:spLocks noChangeShapeType="1"/>
                    </p:cNvSpPr>
                    <p:nvPr/>
                  </p:nvSpPr>
                  <p:spPr bwMode="auto">
                    <a:xfrm flipH="1">
                      <a:off x="10024" y="9182"/>
                      <a:ext cx="13" cy="3"/>
                    </a:xfrm>
                    <a:prstGeom prst="line">
                      <a:avLst/>
                    </a:prstGeom>
                    <a:noFill/>
                    <a:ln w="1905">
                      <a:solidFill>
                        <a:srgbClr val="000000"/>
                      </a:solidFill>
                      <a:round/>
                      <a:headEnd/>
                      <a:tailEnd/>
                    </a:ln>
                  </p:spPr>
                  <p:txBody>
                    <a:bodyPr/>
                    <a:lstStyle/>
                    <a:p>
                      <a:endParaRPr lang="en-US"/>
                    </a:p>
                  </p:txBody>
                </p:sp>
                <p:sp>
                  <p:nvSpPr>
                    <p:cNvPr id="7785" name="Line 624"/>
                    <p:cNvSpPr>
                      <a:spLocks noChangeShapeType="1"/>
                    </p:cNvSpPr>
                    <p:nvPr/>
                  </p:nvSpPr>
                  <p:spPr bwMode="auto">
                    <a:xfrm flipH="1">
                      <a:off x="9965" y="9191"/>
                      <a:ext cx="13" cy="3"/>
                    </a:xfrm>
                    <a:prstGeom prst="line">
                      <a:avLst/>
                    </a:prstGeom>
                    <a:noFill/>
                    <a:ln w="1905">
                      <a:solidFill>
                        <a:srgbClr val="000000"/>
                      </a:solidFill>
                      <a:round/>
                      <a:headEnd/>
                      <a:tailEnd/>
                    </a:ln>
                  </p:spPr>
                  <p:txBody>
                    <a:bodyPr/>
                    <a:lstStyle/>
                    <a:p>
                      <a:endParaRPr lang="en-US"/>
                    </a:p>
                  </p:txBody>
                </p:sp>
                <p:sp>
                  <p:nvSpPr>
                    <p:cNvPr id="7786" name="Line 625"/>
                    <p:cNvSpPr>
                      <a:spLocks noChangeShapeType="1"/>
                    </p:cNvSpPr>
                    <p:nvPr/>
                  </p:nvSpPr>
                  <p:spPr bwMode="auto">
                    <a:xfrm flipH="1">
                      <a:off x="9906" y="9216"/>
                      <a:ext cx="12" cy="6"/>
                    </a:xfrm>
                    <a:prstGeom prst="line">
                      <a:avLst/>
                    </a:prstGeom>
                    <a:noFill/>
                    <a:ln w="1905">
                      <a:solidFill>
                        <a:srgbClr val="000000"/>
                      </a:solidFill>
                      <a:round/>
                      <a:headEnd/>
                      <a:tailEnd/>
                    </a:ln>
                  </p:spPr>
                  <p:txBody>
                    <a:bodyPr/>
                    <a:lstStyle/>
                    <a:p>
                      <a:endParaRPr lang="en-US"/>
                    </a:p>
                  </p:txBody>
                </p:sp>
                <p:sp>
                  <p:nvSpPr>
                    <p:cNvPr id="7787" name="Line 626"/>
                    <p:cNvSpPr>
                      <a:spLocks noChangeShapeType="1"/>
                    </p:cNvSpPr>
                    <p:nvPr/>
                  </p:nvSpPr>
                  <p:spPr bwMode="auto">
                    <a:xfrm flipH="1">
                      <a:off x="9849" y="9247"/>
                      <a:ext cx="10" cy="7"/>
                    </a:xfrm>
                    <a:prstGeom prst="line">
                      <a:avLst/>
                    </a:prstGeom>
                    <a:noFill/>
                    <a:ln w="1905">
                      <a:solidFill>
                        <a:srgbClr val="000000"/>
                      </a:solidFill>
                      <a:round/>
                      <a:headEnd/>
                      <a:tailEnd/>
                    </a:ln>
                  </p:spPr>
                  <p:txBody>
                    <a:bodyPr/>
                    <a:lstStyle/>
                    <a:p>
                      <a:endParaRPr lang="en-US"/>
                    </a:p>
                  </p:txBody>
                </p:sp>
                <p:sp>
                  <p:nvSpPr>
                    <p:cNvPr id="7788" name="Line 627"/>
                    <p:cNvSpPr>
                      <a:spLocks noChangeShapeType="1"/>
                    </p:cNvSpPr>
                    <p:nvPr/>
                  </p:nvSpPr>
                  <p:spPr bwMode="auto">
                    <a:xfrm flipH="1">
                      <a:off x="9846" y="9254"/>
                      <a:ext cx="3" cy="3"/>
                    </a:xfrm>
                    <a:prstGeom prst="line">
                      <a:avLst/>
                    </a:prstGeom>
                    <a:noFill/>
                    <a:ln w="1905">
                      <a:solidFill>
                        <a:srgbClr val="000000"/>
                      </a:solidFill>
                      <a:round/>
                      <a:headEnd/>
                      <a:tailEnd/>
                    </a:ln>
                  </p:spPr>
                  <p:txBody>
                    <a:bodyPr/>
                    <a:lstStyle/>
                    <a:p>
                      <a:endParaRPr lang="en-US"/>
                    </a:p>
                  </p:txBody>
                </p:sp>
                <p:sp>
                  <p:nvSpPr>
                    <p:cNvPr id="7789" name="Line 628"/>
                    <p:cNvSpPr>
                      <a:spLocks noChangeShapeType="1"/>
                    </p:cNvSpPr>
                    <p:nvPr/>
                  </p:nvSpPr>
                  <p:spPr bwMode="auto">
                    <a:xfrm flipH="1">
                      <a:off x="9787" y="9301"/>
                      <a:ext cx="12" cy="15"/>
                    </a:xfrm>
                    <a:prstGeom prst="line">
                      <a:avLst/>
                    </a:prstGeom>
                    <a:noFill/>
                    <a:ln w="1905">
                      <a:solidFill>
                        <a:srgbClr val="000000"/>
                      </a:solidFill>
                      <a:round/>
                      <a:headEnd/>
                      <a:tailEnd/>
                    </a:ln>
                  </p:spPr>
                  <p:txBody>
                    <a:bodyPr/>
                    <a:lstStyle/>
                    <a:p>
                      <a:endParaRPr lang="en-US"/>
                    </a:p>
                  </p:txBody>
                </p:sp>
                <p:sp>
                  <p:nvSpPr>
                    <p:cNvPr id="7790" name="Line 629"/>
                    <p:cNvSpPr>
                      <a:spLocks noChangeShapeType="1"/>
                    </p:cNvSpPr>
                    <p:nvPr/>
                  </p:nvSpPr>
                  <p:spPr bwMode="auto">
                    <a:xfrm flipH="1">
                      <a:off x="9743" y="9382"/>
                      <a:ext cx="3" cy="6"/>
                    </a:xfrm>
                    <a:prstGeom prst="line">
                      <a:avLst/>
                    </a:prstGeom>
                    <a:noFill/>
                    <a:ln w="1905">
                      <a:solidFill>
                        <a:srgbClr val="000000"/>
                      </a:solidFill>
                      <a:round/>
                      <a:headEnd/>
                      <a:tailEnd/>
                    </a:ln>
                  </p:spPr>
                  <p:txBody>
                    <a:bodyPr/>
                    <a:lstStyle/>
                    <a:p>
                      <a:endParaRPr lang="en-US"/>
                    </a:p>
                  </p:txBody>
                </p:sp>
                <p:sp>
                  <p:nvSpPr>
                    <p:cNvPr id="7791" name="Line 630"/>
                    <p:cNvSpPr>
                      <a:spLocks noChangeShapeType="1"/>
                    </p:cNvSpPr>
                    <p:nvPr/>
                  </p:nvSpPr>
                  <p:spPr bwMode="auto">
                    <a:xfrm flipH="1">
                      <a:off x="9740" y="9388"/>
                      <a:ext cx="3" cy="13"/>
                    </a:xfrm>
                    <a:prstGeom prst="line">
                      <a:avLst/>
                    </a:prstGeom>
                    <a:noFill/>
                    <a:ln w="1905">
                      <a:solidFill>
                        <a:srgbClr val="000000"/>
                      </a:solidFill>
                      <a:round/>
                      <a:headEnd/>
                      <a:tailEnd/>
                    </a:ln>
                  </p:spPr>
                  <p:txBody>
                    <a:bodyPr/>
                    <a:lstStyle/>
                    <a:p>
                      <a:endParaRPr lang="en-US"/>
                    </a:p>
                  </p:txBody>
                </p:sp>
                <p:sp>
                  <p:nvSpPr>
                    <p:cNvPr id="7792" name="Line 631"/>
                    <p:cNvSpPr>
                      <a:spLocks noChangeShapeType="1"/>
                    </p:cNvSpPr>
                    <p:nvPr/>
                  </p:nvSpPr>
                  <p:spPr bwMode="auto">
                    <a:xfrm>
                      <a:off x="9724" y="9463"/>
                      <a:ext cx="1" cy="19"/>
                    </a:xfrm>
                    <a:prstGeom prst="line">
                      <a:avLst/>
                    </a:prstGeom>
                    <a:noFill/>
                    <a:ln w="1905">
                      <a:solidFill>
                        <a:srgbClr val="000000"/>
                      </a:solidFill>
                      <a:round/>
                      <a:headEnd/>
                      <a:tailEnd/>
                    </a:ln>
                  </p:spPr>
                  <p:txBody>
                    <a:bodyPr/>
                    <a:lstStyle/>
                    <a:p>
                      <a:endParaRPr lang="en-US"/>
                    </a:p>
                  </p:txBody>
                </p:sp>
                <p:sp>
                  <p:nvSpPr>
                    <p:cNvPr id="7793" name="Line 632"/>
                    <p:cNvSpPr>
                      <a:spLocks noChangeShapeType="1"/>
                    </p:cNvSpPr>
                    <p:nvPr/>
                  </p:nvSpPr>
                  <p:spPr bwMode="auto">
                    <a:xfrm>
                      <a:off x="9724" y="9542"/>
                      <a:ext cx="3" cy="6"/>
                    </a:xfrm>
                    <a:prstGeom prst="line">
                      <a:avLst/>
                    </a:prstGeom>
                    <a:noFill/>
                    <a:ln w="1905">
                      <a:solidFill>
                        <a:srgbClr val="000000"/>
                      </a:solidFill>
                      <a:round/>
                      <a:headEnd/>
                      <a:tailEnd/>
                    </a:ln>
                  </p:spPr>
                  <p:txBody>
                    <a:bodyPr/>
                    <a:lstStyle/>
                    <a:p>
                      <a:endParaRPr lang="en-US"/>
                    </a:p>
                  </p:txBody>
                </p:sp>
                <p:sp>
                  <p:nvSpPr>
                    <p:cNvPr id="7794" name="Line 633"/>
                    <p:cNvSpPr>
                      <a:spLocks noChangeShapeType="1"/>
                    </p:cNvSpPr>
                    <p:nvPr/>
                  </p:nvSpPr>
                  <p:spPr bwMode="auto">
                    <a:xfrm>
                      <a:off x="9724" y="9548"/>
                      <a:ext cx="6" cy="12"/>
                    </a:xfrm>
                    <a:prstGeom prst="line">
                      <a:avLst/>
                    </a:prstGeom>
                    <a:noFill/>
                    <a:ln w="1905">
                      <a:solidFill>
                        <a:srgbClr val="000000"/>
                      </a:solidFill>
                      <a:round/>
                      <a:headEnd/>
                      <a:tailEnd/>
                    </a:ln>
                  </p:spPr>
                  <p:txBody>
                    <a:bodyPr/>
                    <a:lstStyle/>
                    <a:p>
                      <a:endParaRPr lang="en-US"/>
                    </a:p>
                  </p:txBody>
                </p:sp>
                <p:sp>
                  <p:nvSpPr>
                    <p:cNvPr id="7795" name="Line 634"/>
                    <p:cNvSpPr>
                      <a:spLocks noChangeShapeType="1"/>
                    </p:cNvSpPr>
                    <p:nvPr/>
                  </p:nvSpPr>
                  <p:spPr bwMode="auto">
                    <a:xfrm>
                      <a:off x="9758" y="9626"/>
                      <a:ext cx="10" cy="19"/>
                    </a:xfrm>
                    <a:prstGeom prst="line">
                      <a:avLst/>
                    </a:prstGeom>
                    <a:noFill/>
                    <a:ln w="1905">
                      <a:solidFill>
                        <a:srgbClr val="000000"/>
                      </a:solidFill>
                      <a:round/>
                      <a:headEnd/>
                      <a:tailEnd/>
                    </a:ln>
                  </p:spPr>
                  <p:txBody>
                    <a:bodyPr/>
                    <a:lstStyle/>
                    <a:p>
                      <a:endParaRPr lang="en-US"/>
                    </a:p>
                  </p:txBody>
                </p:sp>
                <p:sp>
                  <p:nvSpPr>
                    <p:cNvPr id="7796" name="Line 635"/>
                    <p:cNvSpPr>
                      <a:spLocks noChangeShapeType="1"/>
                    </p:cNvSpPr>
                    <p:nvPr/>
                  </p:nvSpPr>
                  <p:spPr bwMode="auto">
                    <a:xfrm>
                      <a:off x="9812" y="9701"/>
                      <a:ext cx="12" cy="13"/>
                    </a:xfrm>
                    <a:prstGeom prst="line">
                      <a:avLst/>
                    </a:prstGeom>
                    <a:noFill/>
                    <a:ln w="1905">
                      <a:solidFill>
                        <a:srgbClr val="000000"/>
                      </a:solidFill>
                      <a:round/>
                      <a:headEnd/>
                      <a:tailEnd/>
                    </a:ln>
                  </p:spPr>
                  <p:txBody>
                    <a:bodyPr/>
                    <a:lstStyle/>
                    <a:p>
                      <a:endParaRPr lang="en-US"/>
                    </a:p>
                  </p:txBody>
                </p:sp>
                <p:sp>
                  <p:nvSpPr>
                    <p:cNvPr id="7797" name="Line 636"/>
                    <p:cNvSpPr>
                      <a:spLocks noChangeShapeType="1"/>
                    </p:cNvSpPr>
                    <p:nvPr/>
                  </p:nvSpPr>
                  <p:spPr bwMode="auto">
                    <a:xfrm>
                      <a:off x="9871" y="9748"/>
                      <a:ext cx="16" cy="10"/>
                    </a:xfrm>
                    <a:prstGeom prst="line">
                      <a:avLst/>
                    </a:prstGeom>
                    <a:noFill/>
                    <a:ln w="1905">
                      <a:solidFill>
                        <a:srgbClr val="000000"/>
                      </a:solidFill>
                      <a:round/>
                      <a:headEnd/>
                      <a:tailEnd/>
                    </a:ln>
                  </p:spPr>
                  <p:txBody>
                    <a:bodyPr/>
                    <a:lstStyle/>
                    <a:p>
                      <a:endParaRPr lang="en-US"/>
                    </a:p>
                  </p:txBody>
                </p:sp>
                <p:sp>
                  <p:nvSpPr>
                    <p:cNvPr id="7798" name="Line 637"/>
                    <p:cNvSpPr>
                      <a:spLocks noChangeShapeType="1"/>
                    </p:cNvSpPr>
                    <p:nvPr/>
                  </p:nvSpPr>
                  <p:spPr bwMode="auto">
                    <a:xfrm>
                      <a:off x="9934" y="9776"/>
                      <a:ext cx="12" cy="7"/>
                    </a:xfrm>
                    <a:prstGeom prst="line">
                      <a:avLst/>
                    </a:prstGeom>
                    <a:noFill/>
                    <a:ln w="1905">
                      <a:solidFill>
                        <a:srgbClr val="000000"/>
                      </a:solidFill>
                      <a:round/>
                      <a:headEnd/>
                      <a:tailEnd/>
                    </a:ln>
                  </p:spPr>
                  <p:txBody>
                    <a:bodyPr/>
                    <a:lstStyle/>
                    <a:p>
                      <a:endParaRPr lang="en-US"/>
                    </a:p>
                  </p:txBody>
                </p:sp>
                <p:sp>
                  <p:nvSpPr>
                    <p:cNvPr id="7799" name="Line 638"/>
                    <p:cNvSpPr>
                      <a:spLocks noChangeShapeType="1"/>
                    </p:cNvSpPr>
                    <p:nvPr/>
                  </p:nvSpPr>
                  <p:spPr bwMode="auto">
                    <a:xfrm>
                      <a:off x="9993" y="9798"/>
                      <a:ext cx="13" cy="3"/>
                    </a:xfrm>
                    <a:prstGeom prst="line">
                      <a:avLst/>
                    </a:prstGeom>
                    <a:noFill/>
                    <a:ln w="1905">
                      <a:solidFill>
                        <a:srgbClr val="000000"/>
                      </a:solidFill>
                      <a:round/>
                      <a:headEnd/>
                      <a:tailEnd/>
                    </a:ln>
                  </p:spPr>
                  <p:txBody>
                    <a:bodyPr/>
                    <a:lstStyle/>
                    <a:p>
                      <a:endParaRPr lang="en-US"/>
                    </a:p>
                  </p:txBody>
                </p:sp>
                <p:sp>
                  <p:nvSpPr>
                    <p:cNvPr id="7800" name="Line 639"/>
                    <p:cNvSpPr>
                      <a:spLocks noChangeShapeType="1"/>
                    </p:cNvSpPr>
                    <p:nvPr/>
                  </p:nvSpPr>
                  <p:spPr bwMode="auto">
                    <a:xfrm>
                      <a:off x="10053" y="9808"/>
                      <a:ext cx="15" cy="1"/>
                    </a:xfrm>
                    <a:prstGeom prst="line">
                      <a:avLst/>
                    </a:prstGeom>
                    <a:noFill/>
                    <a:ln w="1905">
                      <a:solidFill>
                        <a:srgbClr val="000000"/>
                      </a:solidFill>
                      <a:round/>
                      <a:headEnd/>
                      <a:tailEnd/>
                    </a:ln>
                  </p:spPr>
                  <p:txBody>
                    <a:bodyPr/>
                    <a:lstStyle/>
                    <a:p>
                      <a:endParaRPr lang="en-US"/>
                    </a:p>
                  </p:txBody>
                </p:sp>
                <p:sp>
                  <p:nvSpPr>
                    <p:cNvPr id="7801" name="Line 640"/>
                    <p:cNvSpPr>
                      <a:spLocks noChangeShapeType="1"/>
                    </p:cNvSpPr>
                    <p:nvPr/>
                  </p:nvSpPr>
                  <p:spPr bwMode="auto">
                    <a:xfrm>
                      <a:off x="10112" y="9808"/>
                      <a:ext cx="13" cy="1"/>
                    </a:xfrm>
                    <a:prstGeom prst="line">
                      <a:avLst/>
                    </a:prstGeom>
                    <a:noFill/>
                    <a:ln w="1905">
                      <a:solidFill>
                        <a:srgbClr val="000000"/>
                      </a:solidFill>
                      <a:round/>
                      <a:headEnd/>
                      <a:tailEnd/>
                    </a:ln>
                  </p:spPr>
                  <p:txBody>
                    <a:bodyPr/>
                    <a:lstStyle/>
                    <a:p>
                      <a:endParaRPr lang="en-US"/>
                    </a:p>
                  </p:txBody>
                </p:sp>
                <p:sp>
                  <p:nvSpPr>
                    <p:cNvPr id="7802" name="Line 641"/>
                    <p:cNvSpPr>
                      <a:spLocks noChangeShapeType="1"/>
                    </p:cNvSpPr>
                    <p:nvPr/>
                  </p:nvSpPr>
                  <p:spPr bwMode="auto">
                    <a:xfrm flipV="1">
                      <a:off x="10172" y="9795"/>
                      <a:ext cx="12" cy="3"/>
                    </a:xfrm>
                    <a:prstGeom prst="line">
                      <a:avLst/>
                    </a:prstGeom>
                    <a:noFill/>
                    <a:ln w="1905">
                      <a:solidFill>
                        <a:srgbClr val="000000"/>
                      </a:solidFill>
                      <a:round/>
                      <a:headEnd/>
                      <a:tailEnd/>
                    </a:ln>
                  </p:spPr>
                  <p:txBody>
                    <a:bodyPr/>
                    <a:lstStyle/>
                    <a:p>
                      <a:endParaRPr lang="en-US"/>
                    </a:p>
                  </p:txBody>
                </p:sp>
                <p:sp>
                  <p:nvSpPr>
                    <p:cNvPr id="7803" name="Line 642"/>
                    <p:cNvSpPr>
                      <a:spLocks noChangeShapeType="1"/>
                    </p:cNvSpPr>
                    <p:nvPr/>
                  </p:nvSpPr>
                  <p:spPr bwMode="auto">
                    <a:xfrm flipV="1">
                      <a:off x="10231" y="9776"/>
                      <a:ext cx="16" cy="4"/>
                    </a:xfrm>
                    <a:prstGeom prst="line">
                      <a:avLst/>
                    </a:prstGeom>
                    <a:noFill/>
                    <a:ln w="1905">
                      <a:solidFill>
                        <a:srgbClr val="000000"/>
                      </a:solidFill>
                      <a:round/>
                      <a:headEnd/>
                      <a:tailEnd/>
                    </a:ln>
                  </p:spPr>
                  <p:txBody>
                    <a:bodyPr/>
                    <a:lstStyle/>
                    <a:p>
                      <a:endParaRPr lang="en-US"/>
                    </a:p>
                  </p:txBody>
                </p:sp>
                <p:sp>
                  <p:nvSpPr>
                    <p:cNvPr id="7804" name="Line 643"/>
                    <p:cNvSpPr>
                      <a:spLocks noChangeShapeType="1"/>
                    </p:cNvSpPr>
                    <p:nvPr/>
                  </p:nvSpPr>
                  <p:spPr bwMode="auto">
                    <a:xfrm flipV="1">
                      <a:off x="10294" y="9745"/>
                      <a:ext cx="12" cy="9"/>
                    </a:xfrm>
                    <a:prstGeom prst="line">
                      <a:avLst/>
                    </a:prstGeom>
                    <a:noFill/>
                    <a:ln w="1905">
                      <a:solidFill>
                        <a:srgbClr val="000000"/>
                      </a:solidFill>
                      <a:round/>
                      <a:headEnd/>
                      <a:tailEnd/>
                    </a:ln>
                  </p:spPr>
                  <p:txBody>
                    <a:bodyPr/>
                    <a:lstStyle/>
                    <a:p>
                      <a:endParaRPr lang="en-US"/>
                    </a:p>
                  </p:txBody>
                </p:sp>
                <p:sp>
                  <p:nvSpPr>
                    <p:cNvPr id="7805" name="Line 644"/>
                    <p:cNvSpPr>
                      <a:spLocks noChangeShapeType="1"/>
                    </p:cNvSpPr>
                    <p:nvPr/>
                  </p:nvSpPr>
                  <p:spPr bwMode="auto">
                    <a:xfrm flipV="1">
                      <a:off x="10353" y="9698"/>
                      <a:ext cx="13" cy="13"/>
                    </a:xfrm>
                    <a:prstGeom prst="line">
                      <a:avLst/>
                    </a:prstGeom>
                    <a:noFill/>
                    <a:ln w="1905">
                      <a:solidFill>
                        <a:srgbClr val="000000"/>
                      </a:solidFill>
                      <a:round/>
                      <a:headEnd/>
                      <a:tailEnd/>
                    </a:ln>
                  </p:spPr>
                  <p:txBody>
                    <a:bodyPr/>
                    <a:lstStyle/>
                    <a:p>
                      <a:endParaRPr lang="en-US"/>
                    </a:p>
                  </p:txBody>
                </p:sp>
                <p:sp>
                  <p:nvSpPr>
                    <p:cNvPr id="7806" name="Line 645"/>
                    <p:cNvSpPr>
                      <a:spLocks noChangeShapeType="1"/>
                    </p:cNvSpPr>
                    <p:nvPr/>
                  </p:nvSpPr>
                  <p:spPr bwMode="auto">
                    <a:xfrm flipV="1">
                      <a:off x="10409" y="9620"/>
                      <a:ext cx="10" cy="16"/>
                    </a:xfrm>
                    <a:prstGeom prst="line">
                      <a:avLst/>
                    </a:prstGeom>
                    <a:noFill/>
                    <a:ln w="1905">
                      <a:solidFill>
                        <a:srgbClr val="000000"/>
                      </a:solidFill>
                      <a:round/>
                      <a:headEnd/>
                      <a:tailEnd/>
                    </a:ln>
                  </p:spPr>
                  <p:txBody>
                    <a:bodyPr/>
                    <a:lstStyle/>
                    <a:p>
                      <a:endParaRPr lang="en-US"/>
                    </a:p>
                  </p:txBody>
                </p:sp>
                <p:sp>
                  <p:nvSpPr>
                    <p:cNvPr id="7807" name="Line 646"/>
                    <p:cNvSpPr>
                      <a:spLocks noChangeShapeType="1"/>
                    </p:cNvSpPr>
                    <p:nvPr/>
                  </p:nvSpPr>
                  <p:spPr bwMode="auto">
                    <a:xfrm flipV="1">
                      <a:off x="10444" y="9548"/>
                      <a:ext cx="3" cy="6"/>
                    </a:xfrm>
                    <a:prstGeom prst="line">
                      <a:avLst/>
                    </a:prstGeom>
                    <a:noFill/>
                    <a:ln w="1905">
                      <a:solidFill>
                        <a:srgbClr val="000000"/>
                      </a:solidFill>
                      <a:round/>
                      <a:headEnd/>
                      <a:tailEnd/>
                    </a:ln>
                  </p:spPr>
                  <p:txBody>
                    <a:bodyPr/>
                    <a:lstStyle/>
                    <a:p>
                      <a:endParaRPr lang="en-US"/>
                    </a:p>
                  </p:txBody>
                </p:sp>
                <p:sp>
                  <p:nvSpPr>
                    <p:cNvPr id="7808" name="Line 647"/>
                    <p:cNvSpPr>
                      <a:spLocks noChangeShapeType="1"/>
                    </p:cNvSpPr>
                    <p:nvPr/>
                  </p:nvSpPr>
                  <p:spPr bwMode="auto">
                    <a:xfrm flipV="1">
                      <a:off x="10447" y="9535"/>
                      <a:ext cx="3" cy="13"/>
                    </a:xfrm>
                    <a:prstGeom prst="line">
                      <a:avLst/>
                    </a:prstGeom>
                    <a:noFill/>
                    <a:ln w="1905">
                      <a:solidFill>
                        <a:srgbClr val="000000"/>
                      </a:solidFill>
                      <a:round/>
                      <a:headEnd/>
                      <a:tailEnd/>
                    </a:ln>
                  </p:spPr>
                  <p:txBody>
                    <a:bodyPr/>
                    <a:lstStyle/>
                    <a:p>
                      <a:endParaRPr lang="en-US"/>
                    </a:p>
                  </p:txBody>
                </p:sp>
              </p:grpSp>
              <p:grpSp>
                <p:nvGrpSpPr>
                  <p:cNvPr id="7719" name="Group 648"/>
                  <p:cNvGrpSpPr>
                    <a:grpSpLocks/>
                  </p:cNvGrpSpPr>
                  <p:nvPr/>
                </p:nvGrpSpPr>
                <p:grpSpPr bwMode="auto">
                  <a:xfrm>
                    <a:off x="9805" y="9269"/>
                    <a:ext cx="545" cy="476"/>
                    <a:chOff x="9805" y="9269"/>
                    <a:chExt cx="545" cy="476"/>
                  </a:xfrm>
                </p:grpSpPr>
                <p:sp>
                  <p:nvSpPr>
                    <p:cNvPr id="7743" name="Line 649"/>
                    <p:cNvSpPr>
                      <a:spLocks noChangeShapeType="1"/>
                    </p:cNvSpPr>
                    <p:nvPr/>
                  </p:nvSpPr>
                  <p:spPr bwMode="auto">
                    <a:xfrm flipH="1" flipV="1">
                      <a:off x="10347" y="9488"/>
                      <a:ext cx="3" cy="16"/>
                    </a:xfrm>
                    <a:prstGeom prst="line">
                      <a:avLst/>
                    </a:prstGeom>
                    <a:noFill/>
                    <a:ln w="1905">
                      <a:solidFill>
                        <a:srgbClr val="000000"/>
                      </a:solidFill>
                      <a:round/>
                      <a:headEnd/>
                      <a:tailEnd/>
                    </a:ln>
                  </p:spPr>
                  <p:txBody>
                    <a:bodyPr/>
                    <a:lstStyle/>
                    <a:p>
                      <a:endParaRPr lang="en-US"/>
                    </a:p>
                  </p:txBody>
                </p:sp>
                <p:sp>
                  <p:nvSpPr>
                    <p:cNvPr id="7744" name="Line 650"/>
                    <p:cNvSpPr>
                      <a:spLocks noChangeShapeType="1"/>
                    </p:cNvSpPr>
                    <p:nvPr/>
                  </p:nvSpPr>
                  <p:spPr bwMode="auto">
                    <a:xfrm flipH="1" flipV="1">
                      <a:off x="10322" y="9407"/>
                      <a:ext cx="9" cy="16"/>
                    </a:xfrm>
                    <a:prstGeom prst="line">
                      <a:avLst/>
                    </a:prstGeom>
                    <a:noFill/>
                    <a:ln w="1905">
                      <a:solidFill>
                        <a:srgbClr val="000000"/>
                      </a:solidFill>
                      <a:round/>
                      <a:headEnd/>
                      <a:tailEnd/>
                    </a:ln>
                  </p:spPr>
                  <p:txBody>
                    <a:bodyPr/>
                    <a:lstStyle/>
                    <a:p>
                      <a:endParaRPr lang="en-US"/>
                    </a:p>
                  </p:txBody>
                </p:sp>
                <p:sp>
                  <p:nvSpPr>
                    <p:cNvPr id="7745" name="Line 651"/>
                    <p:cNvSpPr>
                      <a:spLocks noChangeShapeType="1"/>
                    </p:cNvSpPr>
                    <p:nvPr/>
                  </p:nvSpPr>
                  <p:spPr bwMode="auto">
                    <a:xfrm flipH="1" flipV="1">
                      <a:off x="10265" y="9332"/>
                      <a:ext cx="13" cy="16"/>
                    </a:xfrm>
                    <a:prstGeom prst="line">
                      <a:avLst/>
                    </a:prstGeom>
                    <a:noFill/>
                    <a:ln w="1905">
                      <a:solidFill>
                        <a:srgbClr val="000000"/>
                      </a:solidFill>
                      <a:round/>
                      <a:headEnd/>
                      <a:tailEnd/>
                    </a:ln>
                  </p:spPr>
                  <p:txBody>
                    <a:bodyPr/>
                    <a:lstStyle/>
                    <a:p>
                      <a:endParaRPr lang="en-US"/>
                    </a:p>
                  </p:txBody>
                </p:sp>
                <p:sp>
                  <p:nvSpPr>
                    <p:cNvPr id="7746" name="Line 652"/>
                    <p:cNvSpPr>
                      <a:spLocks noChangeShapeType="1"/>
                    </p:cNvSpPr>
                    <p:nvPr/>
                  </p:nvSpPr>
                  <p:spPr bwMode="auto">
                    <a:xfrm flipH="1">
                      <a:off x="10215" y="9301"/>
                      <a:ext cx="4" cy="1"/>
                    </a:xfrm>
                    <a:prstGeom prst="line">
                      <a:avLst/>
                    </a:prstGeom>
                    <a:noFill/>
                    <a:ln w="1905">
                      <a:solidFill>
                        <a:srgbClr val="000000"/>
                      </a:solidFill>
                      <a:round/>
                      <a:headEnd/>
                      <a:tailEnd/>
                    </a:ln>
                  </p:spPr>
                  <p:txBody>
                    <a:bodyPr/>
                    <a:lstStyle/>
                    <a:p>
                      <a:endParaRPr lang="en-US"/>
                    </a:p>
                  </p:txBody>
                </p:sp>
                <p:sp>
                  <p:nvSpPr>
                    <p:cNvPr id="7747" name="Line 653"/>
                    <p:cNvSpPr>
                      <a:spLocks noChangeShapeType="1"/>
                    </p:cNvSpPr>
                    <p:nvPr/>
                  </p:nvSpPr>
                  <p:spPr bwMode="auto">
                    <a:xfrm flipH="1" flipV="1">
                      <a:off x="10206" y="9297"/>
                      <a:ext cx="9" cy="4"/>
                    </a:xfrm>
                    <a:prstGeom prst="line">
                      <a:avLst/>
                    </a:prstGeom>
                    <a:noFill/>
                    <a:ln w="1905">
                      <a:solidFill>
                        <a:srgbClr val="000000"/>
                      </a:solidFill>
                      <a:round/>
                      <a:headEnd/>
                      <a:tailEnd/>
                    </a:ln>
                  </p:spPr>
                  <p:txBody>
                    <a:bodyPr/>
                    <a:lstStyle/>
                    <a:p>
                      <a:endParaRPr lang="en-US"/>
                    </a:p>
                  </p:txBody>
                </p:sp>
                <p:sp>
                  <p:nvSpPr>
                    <p:cNvPr id="7748" name="Line 654"/>
                    <p:cNvSpPr>
                      <a:spLocks noChangeShapeType="1"/>
                    </p:cNvSpPr>
                    <p:nvPr/>
                  </p:nvSpPr>
                  <p:spPr bwMode="auto">
                    <a:xfrm flipH="1" flipV="1">
                      <a:off x="10147" y="9276"/>
                      <a:ext cx="12" cy="3"/>
                    </a:xfrm>
                    <a:prstGeom prst="line">
                      <a:avLst/>
                    </a:prstGeom>
                    <a:noFill/>
                    <a:ln w="1905">
                      <a:solidFill>
                        <a:srgbClr val="000000"/>
                      </a:solidFill>
                      <a:round/>
                      <a:headEnd/>
                      <a:tailEnd/>
                    </a:ln>
                  </p:spPr>
                  <p:txBody>
                    <a:bodyPr/>
                    <a:lstStyle/>
                    <a:p>
                      <a:endParaRPr lang="en-US"/>
                    </a:p>
                  </p:txBody>
                </p:sp>
                <p:sp>
                  <p:nvSpPr>
                    <p:cNvPr id="7749" name="Line 655"/>
                    <p:cNvSpPr>
                      <a:spLocks noChangeShapeType="1"/>
                    </p:cNvSpPr>
                    <p:nvPr/>
                  </p:nvSpPr>
                  <p:spPr bwMode="auto">
                    <a:xfrm flipH="1">
                      <a:off x="10087" y="9269"/>
                      <a:ext cx="13" cy="1"/>
                    </a:xfrm>
                    <a:prstGeom prst="line">
                      <a:avLst/>
                    </a:prstGeom>
                    <a:noFill/>
                    <a:ln w="1905">
                      <a:solidFill>
                        <a:srgbClr val="000000"/>
                      </a:solidFill>
                      <a:round/>
                      <a:headEnd/>
                      <a:tailEnd/>
                    </a:ln>
                  </p:spPr>
                  <p:txBody>
                    <a:bodyPr/>
                    <a:lstStyle/>
                    <a:p>
                      <a:endParaRPr lang="en-US"/>
                    </a:p>
                  </p:txBody>
                </p:sp>
                <p:sp>
                  <p:nvSpPr>
                    <p:cNvPr id="7750" name="Line 656"/>
                    <p:cNvSpPr>
                      <a:spLocks noChangeShapeType="1"/>
                    </p:cNvSpPr>
                    <p:nvPr/>
                  </p:nvSpPr>
                  <p:spPr bwMode="auto">
                    <a:xfrm flipH="1">
                      <a:off x="10028" y="9269"/>
                      <a:ext cx="12" cy="3"/>
                    </a:xfrm>
                    <a:prstGeom prst="line">
                      <a:avLst/>
                    </a:prstGeom>
                    <a:noFill/>
                    <a:ln w="1905">
                      <a:solidFill>
                        <a:srgbClr val="000000"/>
                      </a:solidFill>
                      <a:round/>
                      <a:headEnd/>
                      <a:tailEnd/>
                    </a:ln>
                  </p:spPr>
                  <p:txBody>
                    <a:bodyPr/>
                    <a:lstStyle/>
                    <a:p>
                      <a:endParaRPr lang="en-US"/>
                    </a:p>
                  </p:txBody>
                </p:sp>
                <p:sp>
                  <p:nvSpPr>
                    <p:cNvPr id="7751" name="Line 657"/>
                    <p:cNvSpPr>
                      <a:spLocks noChangeShapeType="1"/>
                    </p:cNvSpPr>
                    <p:nvPr/>
                  </p:nvSpPr>
                  <p:spPr bwMode="auto">
                    <a:xfrm flipH="1">
                      <a:off x="10028" y="9269"/>
                      <a:ext cx="3" cy="3"/>
                    </a:xfrm>
                    <a:prstGeom prst="line">
                      <a:avLst/>
                    </a:prstGeom>
                    <a:noFill/>
                    <a:ln w="1905">
                      <a:solidFill>
                        <a:srgbClr val="000000"/>
                      </a:solidFill>
                      <a:round/>
                      <a:headEnd/>
                      <a:tailEnd/>
                    </a:ln>
                  </p:spPr>
                  <p:txBody>
                    <a:bodyPr/>
                    <a:lstStyle/>
                    <a:p>
                      <a:endParaRPr lang="en-US"/>
                    </a:p>
                  </p:txBody>
                </p:sp>
                <p:sp>
                  <p:nvSpPr>
                    <p:cNvPr id="7752" name="Line 658"/>
                    <p:cNvSpPr>
                      <a:spLocks noChangeShapeType="1"/>
                    </p:cNvSpPr>
                    <p:nvPr/>
                  </p:nvSpPr>
                  <p:spPr bwMode="auto">
                    <a:xfrm flipH="1">
                      <a:off x="9965" y="9285"/>
                      <a:ext cx="16" cy="1"/>
                    </a:xfrm>
                    <a:prstGeom prst="line">
                      <a:avLst/>
                    </a:prstGeom>
                    <a:noFill/>
                    <a:ln w="1905">
                      <a:solidFill>
                        <a:srgbClr val="000000"/>
                      </a:solidFill>
                      <a:round/>
                      <a:headEnd/>
                      <a:tailEnd/>
                    </a:ln>
                  </p:spPr>
                  <p:txBody>
                    <a:bodyPr/>
                    <a:lstStyle/>
                    <a:p>
                      <a:endParaRPr lang="en-US"/>
                    </a:p>
                  </p:txBody>
                </p:sp>
                <p:sp>
                  <p:nvSpPr>
                    <p:cNvPr id="7753" name="Line 659"/>
                    <p:cNvSpPr>
                      <a:spLocks noChangeShapeType="1"/>
                    </p:cNvSpPr>
                    <p:nvPr/>
                  </p:nvSpPr>
                  <p:spPr bwMode="auto">
                    <a:xfrm flipH="1">
                      <a:off x="9906" y="9313"/>
                      <a:ext cx="12" cy="6"/>
                    </a:xfrm>
                    <a:prstGeom prst="line">
                      <a:avLst/>
                    </a:prstGeom>
                    <a:noFill/>
                    <a:ln w="1905">
                      <a:solidFill>
                        <a:srgbClr val="000000"/>
                      </a:solidFill>
                      <a:round/>
                      <a:headEnd/>
                      <a:tailEnd/>
                    </a:ln>
                  </p:spPr>
                  <p:txBody>
                    <a:bodyPr/>
                    <a:lstStyle/>
                    <a:p>
                      <a:endParaRPr lang="en-US"/>
                    </a:p>
                  </p:txBody>
                </p:sp>
                <p:sp>
                  <p:nvSpPr>
                    <p:cNvPr id="7754" name="Line 660"/>
                    <p:cNvSpPr>
                      <a:spLocks noChangeShapeType="1"/>
                    </p:cNvSpPr>
                    <p:nvPr/>
                  </p:nvSpPr>
                  <p:spPr bwMode="auto">
                    <a:xfrm flipH="1">
                      <a:off x="9846" y="9363"/>
                      <a:ext cx="13" cy="16"/>
                    </a:xfrm>
                    <a:prstGeom prst="line">
                      <a:avLst/>
                    </a:prstGeom>
                    <a:noFill/>
                    <a:ln w="1905">
                      <a:solidFill>
                        <a:srgbClr val="000000"/>
                      </a:solidFill>
                      <a:round/>
                      <a:headEnd/>
                      <a:tailEnd/>
                    </a:ln>
                  </p:spPr>
                  <p:txBody>
                    <a:bodyPr/>
                    <a:lstStyle/>
                    <a:p>
                      <a:endParaRPr lang="en-US"/>
                    </a:p>
                  </p:txBody>
                </p:sp>
                <p:sp>
                  <p:nvSpPr>
                    <p:cNvPr id="7755" name="Line 661"/>
                    <p:cNvSpPr>
                      <a:spLocks noChangeShapeType="1"/>
                    </p:cNvSpPr>
                    <p:nvPr/>
                  </p:nvSpPr>
                  <p:spPr bwMode="auto">
                    <a:xfrm flipH="1">
                      <a:off x="9805" y="9441"/>
                      <a:ext cx="10" cy="19"/>
                    </a:xfrm>
                    <a:prstGeom prst="line">
                      <a:avLst/>
                    </a:prstGeom>
                    <a:noFill/>
                    <a:ln w="1905">
                      <a:solidFill>
                        <a:srgbClr val="000000"/>
                      </a:solidFill>
                      <a:round/>
                      <a:headEnd/>
                      <a:tailEnd/>
                    </a:ln>
                  </p:spPr>
                  <p:txBody>
                    <a:bodyPr/>
                    <a:lstStyle/>
                    <a:p>
                      <a:endParaRPr lang="en-US"/>
                    </a:p>
                  </p:txBody>
                </p:sp>
                <p:sp>
                  <p:nvSpPr>
                    <p:cNvPr id="7756" name="Line 662"/>
                    <p:cNvSpPr>
                      <a:spLocks noChangeShapeType="1"/>
                    </p:cNvSpPr>
                    <p:nvPr/>
                  </p:nvSpPr>
                  <p:spPr bwMode="auto">
                    <a:xfrm>
                      <a:off x="9805" y="9526"/>
                      <a:ext cx="4" cy="16"/>
                    </a:xfrm>
                    <a:prstGeom prst="line">
                      <a:avLst/>
                    </a:prstGeom>
                    <a:noFill/>
                    <a:ln w="1905">
                      <a:solidFill>
                        <a:srgbClr val="000000"/>
                      </a:solidFill>
                      <a:round/>
                      <a:headEnd/>
                      <a:tailEnd/>
                    </a:ln>
                  </p:spPr>
                  <p:txBody>
                    <a:bodyPr/>
                    <a:lstStyle/>
                    <a:p>
                      <a:endParaRPr lang="en-US"/>
                    </a:p>
                  </p:txBody>
                </p:sp>
                <p:sp>
                  <p:nvSpPr>
                    <p:cNvPr id="7757" name="Line 663"/>
                    <p:cNvSpPr>
                      <a:spLocks noChangeShapeType="1"/>
                    </p:cNvSpPr>
                    <p:nvPr/>
                  </p:nvSpPr>
                  <p:spPr bwMode="auto">
                    <a:xfrm>
                      <a:off x="9834" y="9604"/>
                      <a:ext cx="6" cy="16"/>
                    </a:xfrm>
                    <a:prstGeom prst="line">
                      <a:avLst/>
                    </a:prstGeom>
                    <a:noFill/>
                    <a:ln w="1905">
                      <a:solidFill>
                        <a:srgbClr val="000000"/>
                      </a:solidFill>
                      <a:round/>
                      <a:headEnd/>
                      <a:tailEnd/>
                    </a:ln>
                  </p:spPr>
                  <p:txBody>
                    <a:bodyPr/>
                    <a:lstStyle/>
                    <a:p>
                      <a:endParaRPr lang="en-US"/>
                    </a:p>
                  </p:txBody>
                </p:sp>
                <p:sp>
                  <p:nvSpPr>
                    <p:cNvPr id="7758" name="Line 664"/>
                    <p:cNvSpPr>
                      <a:spLocks noChangeShapeType="1"/>
                    </p:cNvSpPr>
                    <p:nvPr/>
                  </p:nvSpPr>
                  <p:spPr bwMode="auto">
                    <a:xfrm>
                      <a:off x="9840" y="9620"/>
                      <a:ext cx="3" cy="3"/>
                    </a:xfrm>
                    <a:prstGeom prst="line">
                      <a:avLst/>
                    </a:prstGeom>
                    <a:noFill/>
                    <a:ln w="1905">
                      <a:solidFill>
                        <a:srgbClr val="000000"/>
                      </a:solidFill>
                      <a:round/>
                      <a:headEnd/>
                      <a:tailEnd/>
                    </a:ln>
                  </p:spPr>
                  <p:txBody>
                    <a:bodyPr/>
                    <a:lstStyle/>
                    <a:p>
                      <a:endParaRPr lang="en-US"/>
                    </a:p>
                  </p:txBody>
                </p:sp>
                <p:sp>
                  <p:nvSpPr>
                    <p:cNvPr id="7759" name="Line 665"/>
                    <p:cNvSpPr>
                      <a:spLocks noChangeShapeType="1"/>
                    </p:cNvSpPr>
                    <p:nvPr/>
                  </p:nvSpPr>
                  <p:spPr bwMode="auto">
                    <a:xfrm>
                      <a:off x="9890" y="9673"/>
                      <a:ext cx="9" cy="9"/>
                    </a:xfrm>
                    <a:prstGeom prst="line">
                      <a:avLst/>
                    </a:prstGeom>
                    <a:noFill/>
                    <a:ln w="1905">
                      <a:solidFill>
                        <a:srgbClr val="000000"/>
                      </a:solidFill>
                      <a:round/>
                      <a:headEnd/>
                      <a:tailEnd/>
                    </a:ln>
                  </p:spPr>
                  <p:txBody>
                    <a:bodyPr/>
                    <a:lstStyle/>
                    <a:p>
                      <a:endParaRPr lang="en-US"/>
                    </a:p>
                  </p:txBody>
                </p:sp>
                <p:sp>
                  <p:nvSpPr>
                    <p:cNvPr id="7760" name="Line 666"/>
                    <p:cNvSpPr>
                      <a:spLocks noChangeShapeType="1"/>
                    </p:cNvSpPr>
                    <p:nvPr/>
                  </p:nvSpPr>
                  <p:spPr bwMode="auto">
                    <a:xfrm>
                      <a:off x="9899" y="9682"/>
                      <a:ext cx="3" cy="4"/>
                    </a:xfrm>
                    <a:prstGeom prst="line">
                      <a:avLst/>
                    </a:prstGeom>
                    <a:noFill/>
                    <a:ln w="1905">
                      <a:solidFill>
                        <a:srgbClr val="000000"/>
                      </a:solidFill>
                      <a:round/>
                      <a:headEnd/>
                      <a:tailEnd/>
                    </a:ln>
                  </p:spPr>
                  <p:txBody>
                    <a:bodyPr/>
                    <a:lstStyle/>
                    <a:p>
                      <a:endParaRPr lang="en-US"/>
                    </a:p>
                  </p:txBody>
                </p:sp>
                <p:sp>
                  <p:nvSpPr>
                    <p:cNvPr id="7761" name="Line 667"/>
                    <p:cNvSpPr>
                      <a:spLocks noChangeShapeType="1"/>
                    </p:cNvSpPr>
                    <p:nvPr/>
                  </p:nvSpPr>
                  <p:spPr bwMode="auto">
                    <a:xfrm>
                      <a:off x="9949" y="9714"/>
                      <a:ext cx="13" cy="3"/>
                    </a:xfrm>
                    <a:prstGeom prst="line">
                      <a:avLst/>
                    </a:prstGeom>
                    <a:noFill/>
                    <a:ln w="1905">
                      <a:solidFill>
                        <a:srgbClr val="000000"/>
                      </a:solidFill>
                      <a:round/>
                      <a:headEnd/>
                      <a:tailEnd/>
                    </a:ln>
                  </p:spPr>
                  <p:txBody>
                    <a:bodyPr/>
                    <a:lstStyle/>
                    <a:p>
                      <a:endParaRPr lang="en-US"/>
                    </a:p>
                  </p:txBody>
                </p:sp>
                <p:sp>
                  <p:nvSpPr>
                    <p:cNvPr id="7762" name="Line 668"/>
                    <p:cNvSpPr>
                      <a:spLocks noChangeShapeType="1"/>
                    </p:cNvSpPr>
                    <p:nvPr/>
                  </p:nvSpPr>
                  <p:spPr bwMode="auto">
                    <a:xfrm>
                      <a:off x="10009" y="9733"/>
                      <a:ext cx="12" cy="3"/>
                    </a:xfrm>
                    <a:prstGeom prst="line">
                      <a:avLst/>
                    </a:prstGeom>
                    <a:noFill/>
                    <a:ln w="1905">
                      <a:solidFill>
                        <a:srgbClr val="000000"/>
                      </a:solidFill>
                      <a:round/>
                      <a:headEnd/>
                      <a:tailEnd/>
                    </a:ln>
                  </p:spPr>
                  <p:txBody>
                    <a:bodyPr/>
                    <a:lstStyle/>
                    <a:p>
                      <a:endParaRPr lang="en-US"/>
                    </a:p>
                  </p:txBody>
                </p:sp>
                <p:sp>
                  <p:nvSpPr>
                    <p:cNvPr id="7763" name="Line 669"/>
                    <p:cNvSpPr>
                      <a:spLocks noChangeShapeType="1"/>
                    </p:cNvSpPr>
                    <p:nvPr/>
                  </p:nvSpPr>
                  <p:spPr bwMode="auto">
                    <a:xfrm>
                      <a:off x="10068" y="9742"/>
                      <a:ext cx="10" cy="3"/>
                    </a:xfrm>
                    <a:prstGeom prst="line">
                      <a:avLst/>
                    </a:prstGeom>
                    <a:noFill/>
                    <a:ln w="1905">
                      <a:solidFill>
                        <a:srgbClr val="000000"/>
                      </a:solidFill>
                      <a:round/>
                      <a:headEnd/>
                      <a:tailEnd/>
                    </a:ln>
                  </p:spPr>
                  <p:txBody>
                    <a:bodyPr/>
                    <a:lstStyle/>
                    <a:p>
                      <a:endParaRPr lang="en-US"/>
                    </a:p>
                  </p:txBody>
                </p:sp>
                <p:sp>
                  <p:nvSpPr>
                    <p:cNvPr id="7764" name="Line 670"/>
                    <p:cNvSpPr>
                      <a:spLocks noChangeShapeType="1"/>
                    </p:cNvSpPr>
                    <p:nvPr/>
                  </p:nvSpPr>
                  <p:spPr bwMode="auto">
                    <a:xfrm>
                      <a:off x="10078" y="9742"/>
                      <a:ext cx="3" cy="3"/>
                    </a:xfrm>
                    <a:prstGeom prst="line">
                      <a:avLst/>
                    </a:prstGeom>
                    <a:noFill/>
                    <a:ln w="1905">
                      <a:solidFill>
                        <a:srgbClr val="000000"/>
                      </a:solidFill>
                      <a:round/>
                      <a:headEnd/>
                      <a:tailEnd/>
                    </a:ln>
                  </p:spPr>
                  <p:txBody>
                    <a:bodyPr/>
                    <a:lstStyle/>
                    <a:p>
                      <a:endParaRPr lang="en-US"/>
                    </a:p>
                  </p:txBody>
                </p:sp>
                <p:sp>
                  <p:nvSpPr>
                    <p:cNvPr id="7765" name="Line 671"/>
                    <p:cNvSpPr>
                      <a:spLocks noChangeShapeType="1"/>
                    </p:cNvSpPr>
                    <p:nvPr/>
                  </p:nvSpPr>
                  <p:spPr bwMode="auto">
                    <a:xfrm flipV="1">
                      <a:off x="10128" y="9736"/>
                      <a:ext cx="12" cy="3"/>
                    </a:xfrm>
                    <a:prstGeom prst="line">
                      <a:avLst/>
                    </a:prstGeom>
                    <a:noFill/>
                    <a:ln w="1905">
                      <a:solidFill>
                        <a:srgbClr val="000000"/>
                      </a:solidFill>
                      <a:round/>
                      <a:headEnd/>
                      <a:tailEnd/>
                    </a:ln>
                  </p:spPr>
                  <p:txBody>
                    <a:bodyPr/>
                    <a:lstStyle/>
                    <a:p>
                      <a:endParaRPr lang="en-US"/>
                    </a:p>
                  </p:txBody>
                </p:sp>
                <p:sp>
                  <p:nvSpPr>
                    <p:cNvPr id="7766" name="Line 672"/>
                    <p:cNvSpPr>
                      <a:spLocks noChangeShapeType="1"/>
                    </p:cNvSpPr>
                    <p:nvPr/>
                  </p:nvSpPr>
                  <p:spPr bwMode="auto">
                    <a:xfrm flipV="1">
                      <a:off x="10187" y="9714"/>
                      <a:ext cx="13" cy="6"/>
                    </a:xfrm>
                    <a:prstGeom prst="line">
                      <a:avLst/>
                    </a:prstGeom>
                    <a:noFill/>
                    <a:ln w="1905">
                      <a:solidFill>
                        <a:srgbClr val="000000"/>
                      </a:solidFill>
                      <a:round/>
                      <a:headEnd/>
                      <a:tailEnd/>
                    </a:ln>
                  </p:spPr>
                  <p:txBody>
                    <a:bodyPr/>
                    <a:lstStyle/>
                    <a:p>
                      <a:endParaRPr lang="en-US"/>
                    </a:p>
                  </p:txBody>
                </p:sp>
                <p:sp>
                  <p:nvSpPr>
                    <p:cNvPr id="7767" name="Line 673"/>
                    <p:cNvSpPr>
                      <a:spLocks noChangeShapeType="1"/>
                    </p:cNvSpPr>
                    <p:nvPr/>
                  </p:nvSpPr>
                  <p:spPr bwMode="auto">
                    <a:xfrm flipV="1">
                      <a:off x="10247" y="9682"/>
                      <a:ext cx="6" cy="4"/>
                    </a:xfrm>
                    <a:prstGeom prst="line">
                      <a:avLst/>
                    </a:prstGeom>
                    <a:noFill/>
                    <a:ln w="1905">
                      <a:solidFill>
                        <a:srgbClr val="000000"/>
                      </a:solidFill>
                      <a:round/>
                      <a:headEnd/>
                      <a:tailEnd/>
                    </a:ln>
                  </p:spPr>
                  <p:txBody>
                    <a:bodyPr/>
                    <a:lstStyle/>
                    <a:p>
                      <a:endParaRPr lang="en-US"/>
                    </a:p>
                  </p:txBody>
                </p:sp>
                <p:sp>
                  <p:nvSpPr>
                    <p:cNvPr id="7768" name="Line 674"/>
                    <p:cNvSpPr>
                      <a:spLocks noChangeShapeType="1"/>
                    </p:cNvSpPr>
                    <p:nvPr/>
                  </p:nvSpPr>
                  <p:spPr bwMode="auto">
                    <a:xfrm flipV="1">
                      <a:off x="10253" y="9676"/>
                      <a:ext cx="9" cy="6"/>
                    </a:xfrm>
                    <a:prstGeom prst="line">
                      <a:avLst/>
                    </a:prstGeom>
                    <a:noFill/>
                    <a:ln w="1905">
                      <a:solidFill>
                        <a:srgbClr val="000000"/>
                      </a:solidFill>
                      <a:round/>
                      <a:headEnd/>
                      <a:tailEnd/>
                    </a:ln>
                  </p:spPr>
                  <p:txBody>
                    <a:bodyPr/>
                    <a:lstStyle/>
                    <a:p>
                      <a:endParaRPr lang="en-US"/>
                    </a:p>
                  </p:txBody>
                </p:sp>
                <p:sp>
                  <p:nvSpPr>
                    <p:cNvPr id="7769" name="Line 675"/>
                    <p:cNvSpPr>
                      <a:spLocks noChangeShapeType="1"/>
                    </p:cNvSpPr>
                    <p:nvPr/>
                  </p:nvSpPr>
                  <p:spPr bwMode="auto">
                    <a:xfrm flipV="1">
                      <a:off x="10309" y="9620"/>
                      <a:ext cx="3" cy="6"/>
                    </a:xfrm>
                    <a:prstGeom prst="line">
                      <a:avLst/>
                    </a:prstGeom>
                    <a:noFill/>
                    <a:ln w="1905">
                      <a:solidFill>
                        <a:srgbClr val="000000"/>
                      </a:solidFill>
                      <a:round/>
                      <a:headEnd/>
                      <a:tailEnd/>
                    </a:ln>
                  </p:spPr>
                  <p:txBody>
                    <a:bodyPr/>
                    <a:lstStyle/>
                    <a:p>
                      <a:endParaRPr lang="en-US"/>
                    </a:p>
                  </p:txBody>
                </p:sp>
                <p:sp>
                  <p:nvSpPr>
                    <p:cNvPr id="7770" name="Line 676"/>
                    <p:cNvSpPr>
                      <a:spLocks noChangeShapeType="1"/>
                    </p:cNvSpPr>
                    <p:nvPr/>
                  </p:nvSpPr>
                  <p:spPr bwMode="auto">
                    <a:xfrm flipV="1">
                      <a:off x="10312" y="9607"/>
                      <a:ext cx="10" cy="13"/>
                    </a:xfrm>
                    <a:prstGeom prst="line">
                      <a:avLst/>
                    </a:prstGeom>
                    <a:noFill/>
                    <a:ln w="1905">
                      <a:solidFill>
                        <a:srgbClr val="000000"/>
                      </a:solidFill>
                      <a:round/>
                      <a:headEnd/>
                      <a:tailEnd/>
                    </a:ln>
                  </p:spPr>
                  <p:txBody>
                    <a:bodyPr/>
                    <a:lstStyle/>
                    <a:p>
                      <a:endParaRPr lang="en-US"/>
                    </a:p>
                  </p:txBody>
                </p:sp>
                <p:sp>
                  <p:nvSpPr>
                    <p:cNvPr id="7771" name="Line 677"/>
                    <p:cNvSpPr>
                      <a:spLocks noChangeShapeType="1"/>
                    </p:cNvSpPr>
                    <p:nvPr/>
                  </p:nvSpPr>
                  <p:spPr bwMode="auto">
                    <a:xfrm flipV="1">
                      <a:off x="10347" y="9526"/>
                      <a:ext cx="3" cy="16"/>
                    </a:xfrm>
                    <a:prstGeom prst="line">
                      <a:avLst/>
                    </a:prstGeom>
                    <a:noFill/>
                    <a:ln w="1905">
                      <a:solidFill>
                        <a:srgbClr val="000000"/>
                      </a:solidFill>
                      <a:round/>
                      <a:headEnd/>
                      <a:tailEnd/>
                    </a:ln>
                  </p:spPr>
                  <p:txBody>
                    <a:bodyPr/>
                    <a:lstStyle/>
                    <a:p>
                      <a:endParaRPr lang="en-US"/>
                    </a:p>
                  </p:txBody>
                </p:sp>
              </p:grpSp>
              <p:grpSp>
                <p:nvGrpSpPr>
                  <p:cNvPr id="7720" name="Group 678"/>
                  <p:cNvGrpSpPr>
                    <a:grpSpLocks/>
                  </p:cNvGrpSpPr>
                  <p:nvPr/>
                </p:nvGrpSpPr>
                <p:grpSpPr bwMode="auto">
                  <a:xfrm>
                    <a:off x="9871" y="9338"/>
                    <a:ext cx="432" cy="351"/>
                    <a:chOff x="9871" y="9338"/>
                    <a:chExt cx="432" cy="351"/>
                  </a:xfrm>
                </p:grpSpPr>
                <p:sp>
                  <p:nvSpPr>
                    <p:cNvPr id="7721" name="Line 679"/>
                    <p:cNvSpPr>
                      <a:spLocks noChangeShapeType="1"/>
                    </p:cNvSpPr>
                    <p:nvPr/>
                  </p:nvSpPr>
                  <p:spPr bwMode="auto">
                    <a:xfrm flipH="1" flipV="1">
                      <a:off x="10300" y="9498"/>
                      <a:ext cx="3" cy="15"/>
                    </a:xfrm>
                    <a:prstGeom prst="line">
                      <a:avLst/>
                    </a:prstGeom>
                    <a:noFill/>
                    <a:ln w="1905">
                      <a:solidFill>
                        <a:srgbClr val="000000"/>
                      </a:solidFill>
                      <a:round/>
                      <a:headEnd/>
                      <a:tailEnd/>
                    </a:ln>
                  </p:spPr>
                  <p:txBody>
                    <a:bodyPr/>
                    <a:lstStyle/>
                    <a:p>
                      <a:endParaRPr lang="en-US"/>
                    </a:p>
                  </p:txBody>
                </p:sp>
                <p:sp>
                  <p:nvSpPr>
                    <p:cNvPr id="7722" name="Line 680"/>
                    <p:cNvSpPr>
                      <a:spLocks noChangeShapeType="1"/>
                    </p:cNvSpPr>
                    <p:nvPr/>
                  </p:nvSpPr>
                  <p:spPr bwMode="auto">
                    <a:xfrm flipH="1" flipV="1">
                      <a:off x="10272" y="9426"/>
                      <a:ext cx="3" cy="6"/>
                    </a:xfrm>
                    <a:prstGeom prst="line">
                      <a:avLst/>
                    </a:prstGeom>
                    <a:noFill/>
                    <a:ln w="1905">
                      <a:solidFill>
                        <a:srgbClr val="000000"/>
                      </a:solidFill>
                      <a:round/>
                      <a:headEnd/>
                      <a:tailEnd/>
                    </a:ln>
                  </p:spPr>
                  <p:txBody>
                    <a:bodyPr/>
                    <a:lstStyle/>
                    <a:p>
                      <a:endParaRPr lang="en-US"/>
                    </a:p>
                  </p:txBody>
                </p:sp>
                <p:sp>
                  <p:nvSpPr>
                    <p:cNvPr id="7723" name="Line 681"/>
                    <p:cNvSpPr>
                      <a:spLocks noChangeShapeType="1"/>
                    </p:cNvSpPr>
                    <p:nvPr/>
                  </p:nvSpPr>
                  <p:spPr bwMode="auto">
                    <a:xfrm flipH="1" flipV="1">
                      <a:off x="10262" y="9413"/>
                      <a:ext cx="10" cy="13"/>
                    </a:xfrm>
                    <a:prstGeom prst="line">
                      <a:avLst/>
                    </a:prstGeom>
                    <a:noFill/>
                    <a:ln w="1905">
                      <a:solidFill>
                        <a:srgbClr val="000000"/>
                      </a:solidFill>
                      <a:round/>
                      <a:headEnd/>
                      <a:tailEnd/>
                    </a:ln>
                  </p:spPr>
                  <p:txBody>
                    <a:bodyPr/>
                    <a:lstStyle/>
                    <a:p>
                      <a:endParaRPr lang="en-US"/>
                    </a:p>
                  </p:txBody>
                </p:sp>
                <p:sp>
                  <p:nvSpPr>
                    <p:cNvPr id="7724" name="Line 682"/>
                    <p:cNvSpPr>
                      <a:spLocks noChangeShapeType="1"/>
                    </p:cNvSpPr>
                    <p:nvPr/>
                  </p:nvSpPr>
                  <p:spPr bwMode="auto">
                    <a:xfrm flipH="1" flipV="1">
                      <a:off x="10200" y="9369"/>
                      <a:ext cx="15" cy="7"/>
                    </a:xfrm>
                    <a:prstGeom prst="line">
                      <a:avLst/>
                    </a:prstGeom>
                    <a:noFill/>
                    <a:ln w="1905">
                      <a:solidFill>
                        <a:srgbClr val="000000"/>
                      </a:solidFill>
                      <a:round/>
                      <a:headEnd/>
                      <a:tailEnd/>
                    </a:ln>
                  </p:spPr>
                  <p:txBody>
                    <a:bodyPr/>
                    <a:lstStyle/>
                    <a:p>
                      <a:endParaRPr lang="en-US"/>
                    </a:p>
                  </p:txBody>
                </p:sp>
                <p:sp>
                  <p:nvSpPr>
                    <p:cNvPr id="7725" name="Line 683"/>
                    <p:cNvSpPr>
                      <a:spLocks noChangeShapeType="1"/>
                    </p:cNvSpPr>
                    <p:nvPr/>
                  </p:nvSpPr>
                  <p:spPr bwMode="auto">
                    <a:xfrm flipH="1">
                      <a:off x="10140" y="9348"/>
                      <a:ext cx="13" cy="1"/>
                    </a:xfrm>
                    <a:prstGeom prst="line">
                      <a:avLst/>
                    </a:prstGeom>
                    <a:noFill/>
                    <a:ln w="1905">
                      <a:solidFill>
                        <a:srgbClr val="000000"/>
                      </a:solidFill>
                      <a:round/>
                      <a:headEnd/>
                      <a:tailEnd/>
                    </a:ln>
                  </p:spPr>
                  <p:txBody>
                    <a:bodyPr/>
                    <a:lstStyle/>
                    <a:p>
                      <a:endParaRPr lang="en-US"/>
                    </a:p>
                  </p:txBody>
                </p:sp>
                <p:sp>
                  <p:nvSpPr>
                    <p:cNvPr id="7726" name="Line 684"/>
                    <p:cNvSpPr>
                      <a:spLocks noChangeShapeType="1"/>
                    </p:cNvSpPr>
                    <p:nvPr/>
                  </p:nvSpPr>
                  <p:spPr bwMode="auto">
                    <a:xfrm flipH="1">
                      <a:off x="10087" y="9338"/>
                      <a:ext cx="6" cy="3"/>
                    </a:xfrm>
                    <a:prstGeom prst="line">
                      <a:avLst/>
                    </a:prstGeom>
                    <a:noFill/>
                    <a:ln w="1905">
                      <a:solidFill>
                        <a:srgbClr val="000000"/>
                      </a:solidFill>
                      <a:round/>
                      <a:headEnd/>
                      <a:tailEnd/>
                    </a:ln>
                  </p:spPr>
                  <p:txBody>
                    <a:bodyPr/>
                    <a:lstStyle/>
                    <a:p>
                      <a:endParaRPr lang="en-US"/>
                    </a:p>
                  </p:txBody>
                </p:sp>
                <p:sp>
                  <p:nvSpPr>
                    <p:cNvPr id="7727" name="Line 685"/>
                    <p:cNvSpPr>
                      <a:spLocks noChangeShapeType="1"/>
                    </p:cNvSpPr>
                    <p:nvPr/>
                  </p:nvSpPr>
                  <p:spPr bwMode="auto">
                    <a:xfrm flipH="1">
                      <a:off x="10084" y="9338"/>
                      <a:ext cx="3" cy="3"/>
                    </a:xfrm>
                    <a:prstGeom prst="line">
                      <a:avLst/>
                    </a:prstGeom>
                    <a:noFill/>
                    <a:ln w="1905">
                      <a:solidFill>
                        <a:srgbClr val="000000"/>
                      </a:solidFill>
                      <a:round/>
                      <a:headEnd/>
                      <a:tailEnd/>
                    </a:ln>
                  </p:spPr>
                  <p:txBody>
                    <a:bodyPr/>
                    <a:lstStyle/>
                    <a:p>
                      <a:endParaRPr lang="en-US"/>
                    </a:p>
                  </p:txBody>
                </p:sp>
                <p:sp>
                  <p:nvSpPr>
                    <p:cNvPr id="7728" name="Line 686"/>
                    <p:cNvSpPr>
                      <a:spLocks noChangeShapeType="1"/>
                    </p:cNvSpPr>
                    <p:nvPr/>
                  </p:nvSpPr>
                  <p:spPr bwMode="auto">
                    <a:xfrm flipH="1">
                      <a:off x="10021" y="9344"/>
                      <a:ext cx="16" cy="4"/>
                    </a:xfrm>
                    <a:prstGeom prst="line">
                      <a:avLst/>
                    </a:prstGeom>
                    <a:noFill/>
                    <a:ln w="1905">
                      <a:solidFill>
                        <a:srgbClr val="000000"/>
                      </a:solidFill>
                      <a:round/>
                      <a:headEnd/>
                      <a:tailEnd/>
                    </a:ln>
                  </p:spPr>
                  <p:txBody>
                    <a:bodyPr/>
                    <a:lstStyle/>
                    <a:p>
                      <a:endParaRPr lang="en-US"/>
                    </a:p>
                  </p:txBody>
                </p:sp>
                <p:sp>
                  <p:nvSpPr>
                    <p:cNvPr id="7729" name="Line 687"/>
                    <p:cNvSpPr>
                      <a:spLocks noChangeShapeType="1"/>
                    </p:cNvSpPr>
                    <p:nvPr/>
                  </p:nvSpPr>
                  <p:spPr bwMode="auto">
                    <a:xfrm flipH="1">
                      <a:off x="9962" y="9366"/>
                      <a:ext cx="12" cy="7"/>
                    </a:xfrm>
                    <a:prstGeom prst="line">
                      <a:avLst/>
                    </a:prstGeom>
                    <a:noFill/>
                    <a:ln w="1905">
                      <a:solidFill>
                        <a:srgbClr val="000000"/>
                      </a:solidFill>
                      <a:round/>
                      <a:headEnd/>
                      <a:tailEnd/>
                    </a:ln>
                  </p:spPr>
                  <p:txBody>
                    <a:bodyPr/>
                    <a:lstStyle/>
                    <a:p>
                      <a:endParaRPr lang="en-US"/>
                    </a:p>
                  </p:txBody>
                </p:sp>
                <p:sp>
                  <p:nvSpPr>
                    <p:cNvPr id="7730" name="Line 688"/>
                    <p:cNvSpPr>
                      <a:spLocks noChangeShapeType="1"/>
                    </p:cNvSpPr>
                    <p:nvPr/>
                  </p:nvSpPr>
                  <p:spPr bwMode="auto">
                    <a:xfrm flipH="1">
                      <a:off x="9902" y="9410"/>
                      <a:ext cx="13" cy="16"/>
                    </a:xfrm>
                    <a:prstGeom prst="line">
                      <a:avLst/>
                    </a:prstGeom>
                    <a:noFill/>
                    <a:ln w="1905">
                      <a:solidFill>
                        <a:srgbClr val="000000"/>
                      </a:solidFill>
                      <a:round/>
                      <a:headEnd/>
                      <a:tailEnd/>
                    </a:ln>
                  </p:spPr>
                  <p:txBody>
                    <a:bodyPr/>
                    <a:lstStyle/>
                    <a:p>
                      <a:endParaRPr lang="en-US"/>
                    </a:p>
                  </p:txBody>
                </p:sp>
                <p:sp>
                  <p:nvSpPr>
                    <p:cNvPr id="7731" name="Line 689"/>
                    <p:cNvSpPr>
                      <a:spLocks noChangeShapeType="1"/>
                    </p:cNvSpPr>
                    <p:nvPr/>
                  </p:nvSpPr>
                  <p:spPr bwMode="auto">
                    <a:xfrm flipH="1">
                      <a:off x="9871" y="9488"/>
                      <a:ext cx="3" cy="19"/>
                    </a:xfrm>
                    <a:prstGeom prst="line">
                      <a:avLst/>
                    </a:prstGeom>
                    <a:noFill/>
                    <a:ln w="1905">
                      <a:solidFill>
                        <a:srgbClr val="000000"/>
                      </a:solidFill>
                      <a:round/>
                      <a:headEnd/>
                      <a:tailEnd/>
                    </a:ln>
                  </p:spPr>
                  <p:txBody>
                    <a:bodyPr/>
                    <a:lstStyle/>
                    <a:p>
                      <a:endParaRPr lang="en-US"/>
                    </a:p>
                  </p:txBody>
                </p:sp>
                <p:sp>
                  <p:nvSpPr>
                    <p:cNvPr id="7732" name="Line 690"/>
                    <p:cNvSpPr>
                      <a:spLocks noChangeShapeType="1"/>
                    </p:cNvSpPr>
                    <p:nvPr/>
                  </p:nvSpPr>
                  <p:spPr bwMode="auto">
                    <a:xfrm>
                      <a:off x="9884" y="9570"/>
                      <a:ext cx="3" cy="3"/>
                    </a:xfrm>
                    <a:prstGeom prst="line">
                      <a:avLst/>
                    </a:prstGeom>
                    <a:noFill/>
                    <a:ln w="1905">
                      <a:solidFill>
                        <a:srgbClr val="000000"/>
                      </a:solidFill>
                      <a:round/>
                      <a:headEnd/>
                      <a:tailEnd/>
                    </a:ln>
                  </p:spPr>
                  <p:txBody>
                    <a:bodyPr/>
                    <a:lstStyle/>
                    <a:p>
                      <a:endParaRPr lang="en-US"/>
                    </a:p>
                  </p:txBody>
                </p:sp>
                <p:sp>
                  <p:nvSpPr>
                    <p:cNvPr id="7733" name="Line 691"/>
                    <p:cNvSpPr>
                      <a:spLocks noChangeShapeType="1"/>
                    </p:cNvSpPr>
                    <p:nvPr/>
                  </p:nvSpPr>
                  <p:spPr bwMode="auto">
                    <a:xfrm>
                      <a:off x="9884" y="9573"/>
                      <a:ext cx="9" cy="16"/>
                    </a:xfrm>
                    <a:prstGeom prst="line">
                      <a:avLst/>
                    </a:prstGeom>
                    <a:noFill/>
                    <a:ln w="1905">
                      <a:solidFill>
                        <a:srgbClr val="000000"/>
                      </a:solidFill>
                      <a:round/>
                      <a:headEnd/>
                      <a:tailEnd/>
                    </a:ln>
                  </p:spPr>
                  <p:txBody>
                    <a:bodyPr/>
                    <a:lstStyle/>
                    <a:p>
                      <a:endParaRPr lang="en-US"/>
                    </a:p>
                  </p:txBody>
                </p:sp>
                <p:sp>
                  <p:nvSpPr>
                    <p:cNvPr id="7734" name="Line 692"/>
                    <p:cNvSpPr>
                      <a:spLocks noChangeShapeType="1"/>
                    </p:cNvSpPr>
                    <p:nvPr/>
                  </p:nvSpPr>
                  <p:spPr bwMode="auto">
                    <a:xfrm>
                      <a:off x="9940" y="9642"/>
                      <a:ext cx="6" cy="9"/>
                    </a:xfrm>
                    <a:prstGeom prst="line">
                      <a:avLst/>
                    </a:prstGeom>
                    <a:noFill/>
                    <a:ln w="1905">
                      <a:solidFill>
                        <a:srgbClr val="000000"/>
                      </a:solidFill>
                      <a:round/>
                      <a:headEnd/>
                      <a:tailEnd/>
                    </a:ln>
                  </p:spPr>
                  <p:txBody>
                    <a:bodyPr/>
                    <a:lstStyle/>
                    <a:p>
                      <a:endParaRPr lang="en-US"/>
                    </a:p>
                  </p:txBody>
                </p:sp>
                <p:sp>
                  <p:nvSpPr>
                    <p:cNvPr id="7735" name="Line 693"/>
                    <p:cNvSpPr>
                      <a:spLocks noChangeShapeType="1"/>
                    </p:cNvSpPr>
                    <p:nvPr/>
                  </p:nvSpPr>
                  <p:spPr bwMode="auto">
                    <a:xfrm>
                      <a:off x="9946" y="9651"/>
                      <a:ext cx="6" cy="1"/>
                    </a:xfrm>
                    <a:prstGeom prst="line">
                      <a:avLst/>
                    </a:prstGeom>
                    <a:noFill/>
                    <a:ln w="1905">
                      <a:solidFill>
                        <a:srgbClr val="000000"/>
                      </a:solidFill>
                      <a:round/>
                      <a:headEnd/>
                      <a:tailEnd/>
                    </a:ln>
                  </p:spPr>
                  <p:txBody>
                    <a:bodyPr/>
                    <a:lstStyle/>
                    <a:p>
                      <a:endParaRPr lang="en-US"/>
                    </a:p>
                  </p:txBody>
                </p:sp>
                <p:sp>
                  <p:nvSpPr>
                    <p:cNvPr id="7736" name="Line 694"/>
                    <p:cNvSpPr>
                      <a:spLocks noChangeShapeType="1"/>
                    </p:cNvSpPr>
                    <p:nvPr/>
                  </p:nvSpPr>
                  <p:spPr bwMode="auto">
                    <a:xfrm>
                      <a:off x="9999" y="9670"/>
                      <a:ext cx="13" cy="9"/>
                    </a:xfrm>
                    <a:prstGeom prst="line">
                      <a:avLst/>
                    </a:prstGeom>
                    <a:noFill/>
                    <a:ln w="1905">
                      <a:solidFill>
                        <a:srgbClr val="000000"/>
                      </a:solidFill>
                      <a:round/>
                      <a:headEnd/>
                      <a:tailEnd/>
                    </a:ln>
                  </p:spPr>
                  <p:txBody>
                    <a:bodyPr/>
                    <a:lstStyle/>
                    <a:p>
                      <a:endParaRPr lang="en-US"/>
                    </a:p>
                  </p:txBody>
                </p:sp>
                <p:sp>
                  <p:nvSpPr>
                    <p:cNvPr id="7737" name="Line 695"/>
                    <p:cNvSpPr>
                      <a:spLocks noChangeShapeType="1"/>
                    </p:cNvSpPr>
                    <p:nvPr/>
                  </p:nvSpPr>
                  <p:spPr bwMode="auto">
                    <a:xfrm>
                      <a:off x="10059" y="9686"/>
                      <a:ext cx="12" cy="3"/>
                    </a:xfrm>
                    <a:prstGeom prst="line">
                      <a:avLst/>
                    </a:prstGeom>
                    <a:noFill/>
                    <a:ln w="1905">
                      <a:solidFill>
                        <a:srgbClr val="000000"/>
                      </a:solidFill>
                      <a:round/>
                      <a:headEnd/>
                      <a:tailEnd/>
                    </a:ln>
                  </p:spPr>
                  <p:txBody>
                    <a:bodyPr/>
                    <a:lstStyle/>
                    <a:p>
                      <a:endParaRPr lang="en-US"/>
                    </a:p>
                  </p:txBody>
                </p:sp>
                <p:sp>
                  <p:nvSpPr>
                    <p:cNvPr id="7738" name="Line 696"/>
                    <p:cNvSpPr>
                      <a:spLocks noChangeShapeType="1"/>
                    </p:cNvSpPr>
                    <p:nvPr/>
                  </p:nvSpPr>
                  <p:spPr bwMode="auto">
                    <a:xfrm>
                      <a:off x="10118" y="9686"/>
                      <a:ext cx="3" cy="3"/>
                    </a:xfrm>
                    <a:prstGeom prst="line">
                      <a:avLst/>
                    </a:prstGeom>
                    <a:noFill/>
                    <a:ln w="1905">
                      <a:solidFill>
                        <a:srgbClr val="000000"/>
                      </a:solidFill>
                      <a:round/>
                      <a:headEnd/>
                      <a:tailEnd/>
                    </a:ln>
                  </p:spPr>
                  <p:txBody>
                    <a:bodyPr/>
                    <a:lstStyle/>
                    <a:p>
                      <a:endParaRPr lang="en-US"/>
                    </a:p>
                  </p:txBody>
                </p:sp>
                <p:sp>
                  <p:nvSpPr>
                    <p:cNvPr id="7739" name="Line 697"/>
                    <p:cNvSpPr>
                      <a:spLocks noChangeShapeType="1"/>
                    </p:cNvSpPr>
                    <p:nvPr/>
                  </p:nvSpPr>
                  <p:spPr bwMode="auto">
                    <a:xfrm flipV="1">
                      <a:off x="10121" y="9682"/>
                      <a:ext cx="10" cy="4"/>
                    </a:xfrm>
                    <a:prstGeom prst="line">
                      <a:avLst/>
                    </a:prstGeom>
                    <a:noFill/>
                    <a:ln w="1905">
                      <a:solidFill>
                        <a:srgbClr val="000000"/>
                      </a:solidFill>
                      <a:round/>
                      <a:headEnd/>
                      <a:tailEnd/>
                    </a:ln>
                  </p:spPr>
                  <p:txBody>
                    <a:bodyPr/>
                    <a:lstStyle/>
                    <a:p>
                      <a:endParaRPr lang="en-US"/>
                    </a:p>
                  </p:txBody>
                </p:sp>
                <p:sp>
                  <p:nvSpPr>
                    <p:cNvPr id="7740" name="Line 698"/>
                    <p:cNvSpPr>
                      <a:spLocks noChangeShapeType="1"/>
                    </p:cNvSpPr>
                    <p:nvPr/>
                  </p:nvSpPr>
                  <p:spPr bwMode="auto">
                    <a:xfrm flipV="1">
                      <a:off x="10178" y="9664"/>
                      <a:ext cx="12" cy="6"/>
                    </a:xfrm>
                    <a:prstGeom prst="line">
                      <a:avLst/>
                    </a:prstGeom>
                    <a:noFill/>
                    <a:ln w="1905">
                      <a:solidFill>
                        <a:srgbClr val="000000"/>
                      </a:solidFill>
                      <a:round/>
                      <a:headEnd/>
                      <a:tailEnd/>
                    </a:ln>
                  </p:spPr>
                  <p:txBody>
                    <a:bodyPr/>
                    <a:lstStyle/>
                    <a:p>
                      <a:endParaRPr lang="en-US"/>
                    </a:p>
                  </p:txBody>
                </p:sp>
                <p:sp>
                  <p:nvSpPr>
                    <p:cNvPr id="7741" name="Line 699"/>
                    <p:cNvSpPr>
                      <a:spLocks noChangeShapeType="1"/>
                    </p:cNvSpPr>
                    <p:nvPr/>
                  </p:nvSpPr>
                  <p:spPr bwMode="auto">
                    <a:xfrm flipV="1">
                      <a:off x="10237" y="9629"/>
                      <a:ext cx="13" cy="10"/>
                    </a:xfrm>
                    <a:prstGeom prst="line">
                      <a:avLst/>
                    </a:prstGeom>
                    <a:noFill/>
                    <a:ln w="1905">
                      <a:solidFill>
                        <a:srgbClr val="000000"/>
                      </a:solidFill>
                      <a:round/>
                      <a:headEnd/>
                      <a:tailEnd/>
                    </a:ln>
                  </p:spPr>
                  <p:txBody>
                    <a:bodyPr/>
                    <a:lstStyle/>
                    <a:p>
                      <a:endParaRPr lang="en-US"/>
                    </a:p>
                  </p:txBody>
                </p:sp>
                <p:sp>
                  <p:nvSpPr>
                    <p:cNvPr id="7742" name="Line 700"/>
                    <p:cNvSpPr>
                      <a:spLocks noChangeShapeType="1"/>
                    </p:cNvSpPr>
                    <p:nvPr/>
                  </p:nvSpPr>
                  <p:spPr bwMode="auto">
                    <a:xfrm flipV="1">
                      <a:off x="10290" y="9545"/>
                      <a:ext cx="7" cy="19"/>
                    </a:xfrm>
                    <a:prstGeom prst="line">
                      <a:avLst/>
                    </a:prstGeom>
                    <a:noFill/>
                    <a:ln w="1905">
                      <a:solidFill>
                        <a:srgbClr val="000000"/>
                      </a:solidFill>
                      <a:round/>
                      <a:headEnd/>
                      <a:tailEnd/>
                    </a:ln>
                  </p:spPr>
                  <p:txBody>
                    <a:bodyPr/>
                    <a:lstStyle/>
                    <a:p>
                      <a:endParaRPr lang="en-US"/>
                    </a:p>
                  </p:txBody>
                </p:sp>
              </p:grpSp>
            </p:grpSp>
            <p:grpSp>
              <p:nvGrpSpPr>
                <p:cNvPr id="7688" name="Group 701"/>
                <p:cNvGrpSpPr>
                  <a:grpSpLocks/>
                </p:cNvGrpSpPr>
                <p:nvPr/>
              </p:nvGrpSpPr>
              <p:grpSpPr bwMode="auto">
                <a:xfrm>
                  <a:off x="9902" y="9441"/>
                  <a:ext cx="348" cy="955"/>
                  <a:chOff x="9902" y="9441"/>
                  <a:chExt cx="348" cy="955"/>
                </a:xfrm>
              </p:grpSpPr>
              <p:grpSp>
                <p:nvGrpSpPr>
                  <p:cNvPr id="7689" name="Group 702"/>
                  <p:cNvGrpSpPr>
                    <a:grpSpLocks/>
                  </p:cNvGrpSpPr>
                  <p:nvPr/>
                </p:nvGrpSpPr>
                <p:grpSpPr bwMode="auto">
                  <a:xfrm>
                    <a:off x="9924" y="9751"/>
                    <a:ext cx="326" cy="645"/>
                    <a:chOff x="9924" y="9751"/>
                    <a:chExt cx="326" cy="645"/>
                  </a:xfrm>
                </p:grpSpPr>
                <p:grpSp>
                  <p:nvGrpSpPr>
                    <p:cNvPr id="7703" name="Group 703"/>
                    <p:cNvGrpSpPr>
                      <a:grpSpLocks/>
                    </p:cNvGrpSpPr>
                    <p:nvPr/>
                  </p:nvGrpSpPr>
                  <p:grpSpPr bwMode="auto">
                    <a:xfrm>
                      <a:off x="9924" y="9776"/>
                      <a:ext cx="216" cy="614"/>
                      <a:chOff x="9924" y="9776"/>
                      <a:chExt cx="216" cy="614"/>
                    </a:xfrm>
                  </p:grpSpPr>
                  <p:sp>
                    <p:nvSpPr>
                      <p:cNvPr id="7711" name="Line 704"/>
                      <p:cNvSpPr>
                        <a:spLocks noChangeShapeType="1"/>
                      </p:cNvSpPr>
                      <p:nvPr/>
                    </p:nvSpPr>
                    <p:spPr bwMode="auto">
                      <a:xfrm>
                        <a:off x="10006" y="9776"/>
                        <a:ext cx="84" cy="4"/>
                      </a:xfrm>
                      <a:prstGeom prst="line">
                        <a:avLst/>
                      </a:prstGeom>
                      <a:noFill/>
                      <a:ln w="10160">
                        <a:solidFill>
                          <a:srgbClr val="000000"/>
                        </a:solidFill>
                        <a:round/>
                        <a:headEnd/>
                        <a:tailEnd/>
                      </a:ln>
                    </p:spPr>
                    <p:txBody>
                      <a:bodyPr/>
                      <a:lstStyle/>
                      <a:p>
                        <a:endParaRPr lang="en-US"/>
                      </a:p>
                    </p:txBody>
                  </p:sp>
                  <p:sp>
                    <p:nvSpPr>
                      <p:cNvPr id="7712" name="Line 705"/>
                      <p:cNvSpPr>
                        <a:spLocks noChangeShapeType="1"/>
                      </p:cNvSpPr>
                      <p:nvPr/>
                    </p:nvSpPr>
                    <p:spPr bwMode="auto">
                      <a:xfrm flipV="1">
                        <a:off x="9984" y="9783"/>
                        <a:ext cx="91" cy="122"/>
                      </a:xfrm>
                      <a:prstGeom prst="line">
                        <a:avLst/>
                      </a:prstGeom>
                      <a:noFill/>
                      <a:ln w="10160">
                        <a:solidFill>
                          <a:srgbClr val="000000"/>
                        </a:solidFill>
                        <a:round/>
                        <a:headEnd/>
                        <a:tailEnd/>
                      </a:ln>
                    </p:spPr>
                    <p:txBody>
                      <a:bodyPr/>
                      <a:lstStyle/>
                      <a:p>
                        <a:endParaRPr lang="en-US"/>
                      </a:p>
                    </p:txBody>
                  </p:sp>
                  <p:sp>
                    <p:nvSpPr>
                      <p:cNvPr id="7713" name="Line 706"/>
                      <p:cNvSpPr>
                        <a:spLocks noChangeShapeType="1"/>
                      </p:cNvSpPr>
                      <p:nvPr/>
                    </p:nvSpPr>
                    <p:spPr bwMode="auto">
                      <a:xfrm>
                        <a:off x="9981" y="9908"/>
                        <a:ext cx="134" cy="285"/>
                      </a:xfrm>
                      <a:prstGeom prst="line">
                        <a:avLst/>
                      </a:prstGeom>
                      <a:noFill/>
                      <a:ln w="10160">
                        <a:solidFill>
                          <a:srgbClr val="000000"/>
                        </a:solidFill>
                        <a:round/>
                        <a:headEnd/>
                        <a:tailEnd/>
                      </a:ln>
                    </p:spPr>
                    <p:txBody>
                      <a:bodyPr/>
                      <a:lstStyle/>
                      <a:p>
                        <a:endParaRPr lang="en-US"/>
                      </a:p>
                    </p:txBody>
                  </p:sp>
                  <p:sp>
                    <p:nvSpPr>
                      <p:cNvPr id="7714" name="Line 707"/>
                      <p:cNvSpPr>
                        <a:spLocks noChangeShapeType="1"/>
                      </p:cNvSpPr>
                      <p:nvPr/>
                    </p:nvSpPr>
                    <p:spPr bwMode="auto">
                      <a:xfrm flipV="1">
                        <a:off x="9924" y="10168"/>
                        <a:ext cx="182" cy="200"/>
                      </a:xfrm>
                      <a:prstGeom prst="line">
                        <a:avLst/>
                      </a:prstGeom>
                      <a:noFill/>
                      <a:ln w="10160">
                        <a:solidFill>
                          <a:srgbClr val="000000"/>
                        </a:solidFill>
                        <a:round/>
                        <a:headEnd/>
                        <a:tailEnd/>
                      </a:ln>
                    </p:spPr>
                    <p:txBody>
                      <a:bodyPr/>
                      <a:lstStyle/>
                      <a:p>
                        <a:endParaRPr lang="en-US"/>
                      </a:p>
                    </p:txBody>
                  </p:sp>
                  <p:sp>
                    <p:nvSpPr>
                      <p:cNvPr id="7715" name="Line 708"/>
                      <p:cNvSpPr>
                        <a:spLocks noChangeShapeType="1"/>
                      </p:cNvSpPr>
                      <p:nvPr/>
                    </p:nvSpPr>
                    <p:spPr bwMode="auto">
                      <a:xfrm>
                        <a:off x="9949" y="10171"/>
                        <a:ext cx="191" cy="219"/>
                      </a:xfrm>
                      <a:prstGeom prst="line">
                        <a:avLst/>
                      </a:prstGeom>
                      <a:noFill/>
                      <a:ln w="10160">
                        <a:solidFill>
                          <a:srgbClr val="000000"/>
                        </a:solidFill>
                        <a:round/>
                        <a:headEnd/>
                        <a:tailEnd/>
                      </a:ln>
                    </p:spPr>
                    <p:txBody>
                      <a:bodyPr/>
                      <a:lstStyle/>
                      <a:p>
                        <a:endParaRPr lang="en-US"/>
                      </a:p>
                    </p:txBody>
                  </p:sp>
                  <p:sp>
                    <p:nvSpPr>
                      <p:cNvPr id="7716" name="Line 709"/>
                      <p:cNvSpPr>
                        <a:spLocks noChangeShapeType="1"/>
                      </p:cNvSpPr>
                      <p:nvPr/>
                    </p:nvSpPr>
                    <p:spPr bwMode="auto">
                      <a:xfrm flipV="1">
                        <a:off x="9946" y="9908"/>
                        <a:ext cx="141" cy="257"/>
                      </a:xfrm>
                      <a:prstGeom prst="line">
                        <a:avLst/>
                      </a:prstGeom>
                      <a:noFill/>
                      <a:ln w="10160">
                        <a:solidFill>
                          <a:srgbClr val="000000"/>
                        </a:solidFill>
                        <a:round/>
                        <a:headEnd/>
                        <a:tailEnd/>
                      </a:ln>
                    </p:spPr>
                    <p:txBody>
                      <a:bodyPr/>
                      <a:lstStyle/>
                      <a:p>
                        <a:endParaRPr lang="en-US"/>
                      </a:p>
                    </p:txBody>
                  </p:sp>
                  <p:sp>
                    <p:nvSpPr>
                      <p:cNvPr id="7717" name="Line 710"/>
                      <p:cNvSpPr>
                        <a:spLocks noChangeShapeType="1"/>
                      </p:cNvSpPr>
                      <p:nvPr/>
                    </p:nvSpPr>
                    <p:spPr bwMode="auto">
                      <a:xfrm>
                        <a:off x="10006" y="9776"/>
                        <a:ext cx="94" cy="157"/>
                      </a:xfrm>
                      <a:prstGeom prst="line">
                        <a:avLst/>
                      </a:prstGeom>
                      <a:noFill/>
                      <a:ln w="10160">
                        <a:solidFill>
                          <a:srgbClr val="000000"/>
                        </a:solidFill>
                        <a:round/>
                        <a:headEnd/>
                        <a:tailEnd/>
                      </a:ln>
                    </p:spPr>
                    <p:txBody>
                      <a:bodyPr/>
                      <a:lstStyle/>
                      <a:p>
                        <a:endParaRPr lang="en-US"/>
                      </a:p>
                    </p:txBody>
                  </p:sp>
                </p:grpSp>
                <p:sp>
                  <p:nvSpPr>
                    <p:cNvPr id="7704" name="Line 711"/>
                    <p:cNvSpPr>
                      <a:spLocks noChangeShapeType="1"/>
                    </p:cNvSpPr>
                    <p:nvPr/>
                  </p:nvSpPr>
                  <p:spPr bwMode="auto">
                    <a:xfrm flipV="1">
                      <a:off x="10115" y="10130"/>
                      <a:ext cx="78" cy="266"/>
                    </a:xfrm>
                    <a:prstGeom prst="line">
                      <a:avLst/>
                    </a:prstGeom>
                    <a:noFill/>
                    <a:ln w="10160">
                      <a:solidFill>
                        <a:srgbClr val="000000"/>
                      </a:solidFill>
                      <a:round/>
                      <a:headEnd/>
                      <a:tailEnd/>
                    </a:ln>
                  </p:spPr>
                  <p:txBody>
                    <a:bodyPr/>
                    <a:lstStyle/>
                    <a:p>
                      <a:endParaRPr lang="en-US"/>
                    </a:p>
                  </p:txBody>
                </p:sp>
                <p:sp>
                  <p:nvSpPr>
                    <p:cNvPr id="7705" name="Line 712"/>
                    <p:cNvSpPr>
                      <a:spLocks noChangeShapeType="1"/>
                    </p:cNvSpPr>
                    <p:nvPr/>
                  </p:nvSpPr>
                  <p:spPr bwMode="auto">
                    <a:xfrm>
                      <a:off x="10090" y="9914"/>
                      <a:ext cx="116" cy="241"/>
                    </a:xfrm>
                    <a:prstGeom prst="line">
                      <a:avLst/>
                    </a:prstGeom>
                    <a:noFill/>
                    <a:ln w="10160">
                      <a:solidFill>
                        <a:srgbClr val="000000"/>
                      </a:solidFill>
                      <a:round/>
                      <a:headEnd/>
                      <a:tailEnd/>
                    </a:ln>
                  </p:spPr>
                  <p:txBody>
                    <a:bodyPr/>
                    <a:lstStyle/>
                    <a:p>
                      <a:endParaRPr lang="en-US"/>
                    </a:p>
                  </p:txBody>
                </p:sp>
                <p:sp>
                  <p:nvSpPr>
                    <p:cNvPr id="7706" name="Line 713"/>
                    <p:cNvSpPr>
                      <a:spLocks noChangeShapeType="1"/>
                    </p:cNvSpPr>
                    <p:nvPr/>
                  </p:nvSpPr>
                  <p:spPr bwMode="auto">
                    <a:xfrm flipV="1">
                      <a:off x="10087" y="9761"/>
                      <a:ext cx="34" cy="172"/>
                    </a:xfrm>
                    <a:prstGeom prst="line">
                      <a:avLst/>
                    </a:prstGeom>
                    <a:noFill/>
                    <a:ln w="10160">
                      <a:solidFill>
                        <a:srgbClr val="000000"/>
                      </a:solidFill>
                      <a:round/>
                      <a:headEnd/>
                      <a:tailEnd/>
                    </a:ln>
                  </p:spPr>
                  <p:txBody>
                    <a:bodyPr/>
                    <a:lstStyle/>
                    <a:p>
                      <a:endParaRPr lang="en-US"/>
                    </a:p>
                  </p:txBody>
                </p:sp>
                <p:sp>
                  <p:nvSpPr>
                    <p:cNvPr id="7707" name="Line 714"/>
                    <p:cNvSpPr>
                      <a:spLocks noChangeShapeType="1"/>
                    </p:cNvSpPr>
                    <p:nvPr/>
                  </p:nvSpPr>
                  <p:spPr bwMode="auto">
                    <a:xfrm flipV="1">
                      <a:off x="10081" y="9751"/>
                      <a:ext cx="56" cy="29"/>
                    </a:xfrm>
                    <a:prstGeom prst="line">
                      <a:avLst/>
                    </a:prstGeom>
                    <a:noFill/>
                    <a:ln w="10160">
                      <a:solidFill>
                        <a:srgbClr val="000000"/>
                      </a:solidFill>
                      <a:round/>
                      <a:headEnd/>
                      <a:tailEnd/>
                    </a:ln>
                  </p:spPr>
                  <p:txBody>
                    <a:bodyPr/>
                    <a:lstStyle/>
                    <a:p>
                      <a:endParaRPr lang="en-US"/>
                    </a:p>
                  </p:txBody>
                </p:sp>
                <p:sp>
                  <p:nvSpPr>
                    <p:cNvPr id="7708" name="Line 715"/>
                    <p:cNvSpPr>
                      <a:spLocks noChangeShapeType="1"/>
                    </p:cNvSpPr>
                    <p:nvPr/>
                  </p:nvSpPr>
                  <p:spPr bwMode="auto">
                    <a:xfrm>
                      <a:off x="10081" y="9776"/>
                      <a:ext cx="75" cy="132"/>
                    </a:xfrm>
                    <a:prstGeom prst="line">
                      <a:avLst/>
                    </a:prstGeom>
                    <a:noFill/>
                    <a:ln w="10160">
                      <a:solidFill>
                        <a:srgbClr val="000000"/>
                      </a:solidFill>
                      <a:round/>
                      <a:headEnd/>
                      <a:tailEnd/>
                    </a:ln>
                  </p:spPr>
                  <p:txBody>
                    <a:bodyPr/>
                    <a:lstStyle/>
                    <a:p>
                      <a:endParaRPr lang="en-US"/>
                    </a:p>
                  </p:txBody>
                </p:sp>
                <p:sp>
                  <p:nvSpPr>
                    <p:cNvPr id="7709" name="Line 716"/>
                    <p:cNvSpPr>
                      <a:spLocks noChangeShapeType="1"/>
                    </p:cNvSpPr>
                    <p:nvPr/>
                  </p:nvSpPr>
                  <p:spPr bwMode="auto">
                    <a:xfrm flipV="1">
                      <a:off x="10106" y="9889"/>
                      <a:ext cx="31" cy="304"/>
                    </a:xfrm>
                    <a:prstGeom prst="line">
                      <a:avLst/>
                    </a:prstGeom>
                    <a:noFill/>
                    <a:ln w="10160">
                      <a:solidFill>
                        <a:srgbClr val="000000"/>
                      </a:solidFill>
                      <a:round/>
                      <a:headEnd/>
                      <a:tailEnd/>
                    </a:ln>
                  </p:spPr>
                  <p:txBody>
                    <a:bodyPr/>
                    <a:lstStyle/>
                    <a:p>
                      <a:endParaRPr lang="en-US"/>
                    </a:p>
                  </p:txBody>
                </p:sp>
                <p:sp>
                  <p:nvSpPr>
                    <p:cNvPr id="7710" name="Line 717"/>
                    <p:cNvSpPr>
                      <a:spLocks noChangeShapeType="1"/>
                    </p:cNvSpPr>
                    <p:nvPr/>
                  </p:nvSpPr>
                  <p:spPr bwMode="auto">
                    <a:xfrm>
                      <a:off x="10109" y="10171"/>
                      <a:ext cx="141" cy="147"/>
                    </a:xfrm>
                    <a:prstGeom prst="line">
                      <a:avLst/>
                    </a:prstGeom>
                    <a:noFill/>
                    <a:ln w="10160">
                      <a:solidFill>
                        <a:srgbClr val="000000"/>
                      </a:solidFill>
                      <a:round/>
                      <a:headEnd/>
                      <a:tailEnd/>
                    </a:ln>
                  </p:spPr>
                  <p:txBody>
                    <a:bodyPr/>
                    <a:lstStyle/>
                    <a:p>
                      <a:endParaRPr lang="en-US"/>
                    </a:p>
                  </p:txBody>
                </p:sp>
              </p:grpSp>
              <p:grpSp>
                <p:nvGrpSpPr>
                  <p:cNvPr id="7690" name="Group 718"/>
                  <p:cNvGrpSpPr>
                    <a:grpSpLocks/>
                  </p:cNvGrpSpPr>
                  <p:nvPr/>
                </p:nvGrpSpPr>
                <p:grpSpPr bwMode="auto">
                  <a:xfrm>
                    <a:off x="9902" y="9463"/>
                    <a:ext cx="345" cy="933"/>
                    <a:chOff x="9902" y="9463"/>
                    <a:chExt cx="345" cy="933"/>
                  </a:xfrm>
                </p:grpSpPr>
                <p:sp>
                  <p:nvSpPr>
                    <p:cNvPr id="7698" name="Freeform 719"/>
                    <p:cNvSpPr>
                      <a:spLocks/>
                    </p:cNvSpPr>
                    <p:nvPr/>
                  </p:nvSpPr>
                  <p:spPr bwMode="auto">
                    <a:xfrm>
                      <a:off x="9902" y="9463"/>
                      <a:ext cx="154" cy="924"/>
                    </a:xfrm>
                    <a:custGeom>
                      <a:avLst/>
                      <a:gdLst>
                        <a:gd name="T0" fmla="*/ 0 w 154"/>
                        <a:gd name="T1" fmla="*/ 921 h 924"/>
                        <a:gd name="T2" fmla="*/ 32 w 154"/>
                        <a:gd name="T3" fmla="*/ 924 h 924"/>
                        <a:gd name="T4" fmla="*/ 154 w 154"/>
                        <a:gd name="T5" fmla="*/ 4 h 924"/>
                        <a:gd name="T6" fmla="*/ 122 w 154"/>
                        <a:gd name="T7" fmla="*/ 0 h 924"/>
                        <a:gd name="T8" fmla="*/ 0 w 154"/>
                        <a:gd name="T9" fmla="*/ 921 h 924"/>
                        <a:gd name="T10" fmla="*/ 0 60000 65536"/>
                        <a:gd name="T11" fmla="*/ 0 60000 65536"/>
                        <a:gd name="T12" fmla="*/ 0 60000 65536"/>
                        <a:gd name="T13" fmla="*/ 0 60000 65536"/>
                        <a:gd name="T14" fmla="*/ 0 60000 65536"/>
                        <a:gd name="T15" fmla="*/ 0 w 154"/>
                        <a:gd name="T16" fmla="*/ 0 h 924"/>
                        <a:gd name="T17" fmla="*/ 154 w 154"/>
                        <a:gd name="T18" fmla="*/ 924 h 924"/>
                      </a:gdLst>
                      <a:ahLst/>
                      <a:cxnLst>
                        <a:cxn ang="T10">
                          <a:pos x="T0" y="T1"/>
                        </a:cxn>
                        <a:cxn ang="T11">
                          <a:pos x="T2" y="T3"/>
                        </a:cxn>
                        <a:cxn ang="T12">
                          <a:pos x="T4" y="T5"/>
                        </a:cxn>
                        <a:cxn ang="T13">
                          <a:pos x="T6" y="T7"/>
                        </a:cxn>
                        <a:cxn ang="T14">
                          <a:pos x="T8" y="T9"/>
                        </a:cxn>
                      </a:cxnLst>
                      <a:rect l="T15" t="T16" r="T17" b="T18"/>
                      <a:pathLst>
                        <a:path w="154" h="924">
                          <a:moveTo>
                            <a:pt x="0" y="921"/>
                          </a:moveTo>
                          <a:lnTo>
                            <a:pt x="32" y="924"/>
                          </a:lnTo>
                          <a:lnTo>
                            <a:pt x="154" y="4"/>
                          </a:lnTo>
                          <a:lnTo>
                            <a:pt x="122" y="0"/>
                          </a:lnTo>
                          <a:lnTo>
                            <a:pt x="0" y="921"/>
                          </a:lnTo>
                          <a:close/>
                        </a:path>
                      </a:pathLst>
                    </a:custGeom>
                    <a:solidFill>
                      <a:srgbClr val="000000"/>
                    </a:solidFill>
                    <a:ln w="9525">
                      <a:noFill/>
                      <a:round/>
                      <a:headEnd/>
                      <a:tailEnd/>
                    </a:ln>
                  </p:spPr>
                  <p:txBody>
                    <a:bodyPr/>
                    <a:lstStyle/>
                    <a:p>
                      <a:endParaRPr lang="en-US"/>
                    </a:p>
                  </p:txBody>
                </p:sp>
                <p:sp>
                  <p:nvSpPr>
                    <p:cNvPr id="7699" name="Freeform 720"/>
                    <p:cNvSpPr>
                      <a:spLocks/>
                    </p:cNvSpPr>
                    <p:nvPr/>
                  </p:nvSpPr>
                  <p:spPr bwMode="auto">
                    <a:xfrm>
                      <a:off x="10031" y="9492"/>
                      <a:ext cx="109" cy="904"/>
                    </a:xfrm>
                    <a:custGeom>
                      <a:avLst/>
                      <a:gdLst>
                        <a:gd name="T0" fmla="*/ 34 w 109"/>
                        <a:gd name="T1" fmla="*/ 0 h 904"/>
                        <a:gd name="T2" fmla="*/ 0 w 109"/>
                        <a:gd name="T3" fmla="*/ 3 h 904"/>
                        <a:gd name="T4" fmla="*/ 75 w 109"/>
                        <a:gd name="T5" fmla="*/ 904 h 904"/>
                        <a:gd name="T6" fmla="*/ 109 w 109"/>
                        <a:gd name="T7" fmla="*/ 901 h 904"/>
                        <a:gd name="T8" fmla="*/ 34 w 109"/>
                        <a:gd name="T9" fmla="*/ 0 h 904"/>
                        <a:gd name="T10" fmla="*/ 0 60000 65536"/>
                        <a:gd name="T11" fmla="*/ 0 60000 65536"/>
                        <a:gd name="T12" fmla="*/ 0 60000 65536"/>
                        <a:gd name="T13" fmla="*/ 0 60000 65536"/>
                        <a:gd name="T14" fmla="*/ 0 60000 65536"/>
                        <a:gd name="T15" fmla="*/ 0 w 109"/>
                        <a:gd name="T16" fmla="*/ 0 h 904"/>
                        <a:gd name="T17" fmla="*/ 109 w 109"/>
                        <a:gd name="T18" fmla="*/ 904 h 904"/>
                      </a:gdLst>
                      <a:ahLst/>
                      <a:cxnLst>
                        <a:cxn ang="T10">
                          <a:pos x="T0" y="T1"/>
                        </a:cxn>
                        <a:cxn ang="T11">
                          <a:pos x="T2" y="T3"/>
                        </a:cxn>
                        <a:cxn ang="T12">
                          <a:pos x="T4" y="T5"/>
                        </a:cxn>
                        <a:cxn ang="T13">
                          <a:pos x="T6" y="T7"/>
                        </a:cxn>
                        <a:cxn ang="T14">
                          <a:pos x="T8" y="T9"/>
                        </a:cxn>
                      </a:cxnLst>
                      <a:rect l="T15" t="T16" r="T17" b="T18"/>
                      <a:pathLst>
                        <a:path w="109" h="904">
                          <a:moveTo>
                            <a:pt x="34" y="0"/>
                          </a:moveTo>
                          <a:lnTo>
                            <a:pt x="0" y="3"/>
                          </a:lnTo>
                          <a:lnTo>
                            <a:pt x="75" y="904"/>
                          </a:lnTo>
                          <a:lnTo>
                            <a:pt x="109" y="901"/>
                          </a:lnTo>
                          <a:lnTo>
                            <a:pt x="34" y="0"/>
                          </a:lnTo>
                          <a:close/>
                        </a:path>
                      </a:pathLst>
                    </a:custGeom>
                    <a:solidFill>
                      <a:srgbClr val="000000"/>
                    </a:solidFill>
                    <a:ln w="9525">
                      <a:noFill/>
                      <a:round/>
                      <a:headEnd/>
                      <a:tailEnd/>
                    </a:ln>
                  </p:spPr>
                  <p:txBody>
                    <a:bodyPr/>
                    <a:lstStyle/>
                    <a:p>
                      <a:endParaRPr lang="en-US"/>
                    </a:p>
                  </p:txBody>
                </p:sp>
                <p:sp>
                  <p:nvSpPr>
                    <p:cNvPr id="7700" name="Freeform 721"/>
                    <p:cNvSpPr>
                      <a:spLocks/>
                    </p:cNvSpPr>
                    <p:nvPr/>
                  </p:nvSpPr>
                  <p:spPr bwMode="auto">
                    <a:xfrm>
                      <a:off x="10112" y="10280"/>
                      <a:ext cx="125" cy="100"/>
                    </a:xfrm>
                    <a:custGeom>
                      <a:avLst/>
                      <a:gdLst>
                        <a:gd name="T0" fmla="*/ 0 w 125"/>
                        <a:gd name="T1" fmla="*/ 72 h 100"/>
                        <a:gd name="T2" fmla="*/ 19 w 125"/>
                        <a:gd name="T3" fmla="*/ 100 h 100"/>
                        <a:gd name="T4" fmla="*/ 125 w 125"/>
                        <a:gd name="T5" fmla="*/ 28 h 100"/>
                        <a:gd name="T6" fmla="*/ 107 w 125"/>
                        <a:gd name="T7" fmla="*/ 0 h 100"/>
                        <a:gd name="T8" fmla="*/ 0 w 125"/>
                        <a:gd name="T9" fmla="*/ 72 h 100"/>
                        <a:gd name="T10" fmla="*/ 0 60000 65536"/>
                        <a:gd name="T11" fmla="*/ 0 60000 65536"/>
                        <a:gd name="T12" fmla="*/ 0 60000 65536"/>
                        <a:gd name="T13" fmla="*/ 0 60000 65536"/>
                        <a:gd name="T14" fmla="*/ 0 60000 65536"/>
                        <a:gd name="T15" fmla="*/ 0 w 125"/>
                        <a:gd name="T16" fmla="*/ 0 h 100"/>
                        <a:gd name="T17" fmla="*/ 125 w 125"/>
                        <a:gd name="T18" fmla="*/ 100 h 100"/>
                      </a:gdLst>
                      <a:ahLst/>
                      <a:cxnLst>
                        <a:cxn ang="T10">
                          <a:pos x="T0" y="T1"/>
                        </a:cxn>
                        <a:cxn ang="T11">
                          <a:pos x="T2" y="T3"/>
                        </a:cxn>
                        <a:cxn ang="T12">
                          <a:pos x="T4" y="T5"/>
                        </a:cxn>
                        <a:cxn ang="T13">
                          <a:pos x="T6" y="T7"/>
                        </a:cxn>
                        <a:cxn ang="T14">
                          <a:pos x="T8" y="T9"/>
                        </a:cxn>
                      </a:cxnLst>
                      <a:rect l="T15" t="T16" r="T17" b="T18"/>
                      <a:pathLst>
                        <a:path w="125" h="100">
                          <a:moveTo>
                            <a:pt x="0" y="72"/>
                          </a:moveTo>
                          <a:lnTo>
                            <a:pt x="19" y="100"/>
                          </a:lnTo>
                          <a:lnTo>
                            <a:pt x="125" y="28"/>
                          </a:lnTo>
                          <a:lnTo>
                            <a:pt x="107" y="0"/>
                          </a:lnTo>
                          <a:lnTo>
                            <a:pt x="0" y="72"/>
                          </a:lnTo>
                          <a:close/>
                        </a:path>
                      </a:pathLst>
                    </a:custGeom>
                    <a:solidFill>
                      <a:srgbClr val="000000"/>
                    </a:solidFill>
                    <a:ln w="9525">
                      <a:noFill/>
                      <a:round/>
                      <a:headEnd/>
                      <a:tailEnd/>
                    </a:ln>
                  </p:spPr>
                  <p:txBody>
                    <a:bodyPr/>
                    <a:lstStyle/>
                    <a:p>
                      <a:endParaRPr lang="en-US"/>
                    </a:p>
                  </p:txBody>
                </p:sp>
                <p:sp>
                  <p:nvSpPr>
                    <p:cNvPr id="7701" name="Freeform 722"/>
                    <p:cNvSpPr>
                      <a:spLocks/>
                    </p:cNvSpPr>
                    <p:nvPr/>
                  </p:nvSpPr>
                  <p:spPr bwMode="auto">
                    <a:xfrm>
                      <a:off x="10046" y="9479"/>
                      <a:ext cx="201" cy="845"/>
                    </a:xfrm>
                    <a:custGeom>
                      <a:avLst/>
                      <a:gdLst>
                        <a:gd name="T0" fmla="*/ 32 w 201"/>
                        <a:gd name="T1" fmla="*/ 0 h 845"/>
                        <a:gd name="T2" fmla="*/ 0 w 201"/>
                        <a:gd name="T3" fmla="*/ 6 h 845"/>
                        <a:gd name="T4" fmla="*/ 169 w 201"/>
                        <a:gd name="T5" fmla="*/ 845 h 845"/>
                        <a:gd name="T6" fmla="*/ 201 w 201"/>
                        <a:gd name="T7" fmla="*/ 839 h 845"/>
                        <a:gd name="T8" fmla="*/ 32 w 201"/>
                        <a:gd name="T9" fmla="*/ 0 h 845"/>
                        <a:gd name="T10" fmla="*/ 0 60000 65536"/>
                        <a:gd name="T11" fmla="*/ 0 60000 65536"/>
                        <a:gd name="T12" fmla="*/ 0 60000 65536"/>
                        <a:gd name="T13" fmla="*/ 0 60000 65536"/>
                        <a:gd name="T14" fmla="*/ 0 60000 65536"/>
                        <a:gd name="T15" fmla="*/ 0 w 201"/>
                        <a:gd name="T16" fmla="*/ 0 h 845"/>
                        <a:gd name="T17" fmla="*/ 201 w 201"/>
                        <a:gd name="T18" fmla="*/ 845 h 845"/>
                      </a:gdLst>
                      <a:ahLst/>
                      <a:cxnLst>
                        <a:cxn ang="T10">
                          <a:pos x="T0" y="T1"/>
                        </a:cxn>
                        <a:cxn ang="T11">
                          <a:pos x="T2" y="T3"/>
                        </a:cxn>
                        <a:cxn ang="T12">
                          <a:pos x="T4" y="T5"/>
                        </a:cxn>
                        <a:cxn ang="T13">
                          <a:pos x="T6" y="T7"/>
                        </a:cxn>
                        <a:cxn ang="T14">
                          <a:pos x="T8" y="T9"/>
                        </a:cxn>
                      </a:cxnLst>
                      <a:rect l="T15" t="T16" r="T17" b="T18"/>
                      <a:pathLst>
                        <a:path w="201" h="845">
                          <a:moveTo>
                            <a:pt x="32" y="0"/>
                          </a:moveTo>
                          <a:lnTo>
                            <a:pt x="0" y="6"/>
                          </a:lnTo>
                          <a:lnTo>
                            <a:pt x="169" y="845"/>
                          </a:lnTo>
                          <a:lnTo>
                            <a:pt x="201" y="839"/>
                          </a:lnTo>
                          <a:lnTo>
                            <a:pt x="32" y="0"/>
                          </a:lnTo>
                          <a:close/>
                        </a:path>
                      </a:pathLst>
                    </a:custGeom>
                    <a:solidFill>
                      <a:srgbClr val="000000"/>
                    </a:solidFill>
                    <a:ln w="9525">
                      <a:noFill/>
                      <a:round/>
                      <a:headEnd/>
                      <a:tailEnd/>
                    </a:ln>
                  </p:spPr>
                  <p:txBody>
                    <a:bodyPr/>
                    <a:lstStyle/>
                    <a:p>
                      <a:endParaRPr lang="en-US"/>
                    </a:p>
                  </p:txBody>
                </p:sp>
                <p:sp>
                  <p:nvSpPr>
                    <p:cNvPr id="7702" name="Freeform 723"/>
                    <p:cNvSpPr>
                      <a:spLocks/>
                    </p:cNvSpPr>
                    <p:nvPr/>
                  </p:nvSpPr>
                  <p:spPr bwMode="auto">
                    <a:xfrm>
                      <a:off x="9924" y="10349"/>
                      <a:ext cx="216" cy="38"/>
                    </a:xfrm>
                    <a:custGeom>
                      <a:avLst/>
                      <a:gdLst>
                        <a:gd name="T0" fmla="*/ 0 w 216"/>
                        <a:gd name="T1" fmla="*/ 0 h 38"/>
                        <a:gd name="T2" fmla="*/ 0 w 216"/>
                        <a:gd name="T3" fmla="*/ 35 h 38"/>
                        <a:gd name="T4" fmla="*/ 216 w 216"/>
                        <a:gd name="T5" fmla="*/ 38 h 38"/>
                        <a:gd name="T6" fmla="*/ 216 w 216"/>
                        <a:gd name="T7" fmla="*/ 3 h 38"/>
                        <a:gd name="T8" fmla="*/ 0 w 216"/>
                        <a:gd name="T9" fmla="*/ 0 h 38"/>
                        <a:gd name="T10" fmla="*/ 0 60000 65536"/>
                        <a:gd name="T11" fmla="*/ 0 60000 65536"/>
                        <a:gd name="T12" fmla="*/ 0 60000 65536"/>
                        <a:gd name="T13" fmla="*/ 0 60000 65536"/>
                        <a:gd name="T14" fmla="*/ 0 60000 65536"/>
                        <a:gd name="T15" fmla="*/ 0 w 216"/>
                        <a:gd name="T16" fmla="*/ 0 h 38"/>
                        <a:gd name="T17" fmla="*/ 216 w 216"/>
                        <a:gd name="T18" fmla="*/ 38 h 38"/>
                      </a:gdLst>
                      <a:ahLst/>
                      <a:cxnLst>
                        <a:cxn ang="T10">
                          <a:pos x="T0" y="T1"/>
                        </a:cxn>
                        <a:cxn ang="T11">
                          <a:pos x="T2" y="T3"/>
                        </a:cxn>
                        <a:cxn ang="T12">
                          <a:pos x="T4" y="T5"/>
                        </a:cxn>
                        <a:cxn ang="T13">
                          <a:pos x="T6" y="T7"/>
                        </a:cxn>
                        <a:cxn ang="T14">
                          <a:pos x="T8" y="T9"/>
                        </a:cxn>
                      </a:cxnLst>
                      <a:rect l="T15" t="T16" r="T17" b="T18"/>
                      <a:pathLst>
                        <a:path w="216" h="38">
                          <a:moveTo>
                            <a:pt x="0" y="0"/>
                          </a:moveTo>
                          <a:lnTo>
                            <a:pt x="0" y="35"/>
                          </a:lnTo>
                          <a:lnTo>
                            <a:pt x="216" y="38"/>
                          </a:lnTo>
                          <a:lnTo>
                            <a:pt x="216" y="3"/>
                          </a:lnTo>
                          <a:lnTo>
                            <a:pt x="0" y="0"/>
                          </a:lnTo>
                          <a:close/>
                        </a:path>
                      </a:pathLst>
                    </a:custGeom>
                    <a:solidFill>
                      <a:srgbClr val="000000"/>
                    </a:solidFill>
                    <a:ln w="9525">
                      <a:noFill/>
                      <a:round/>
                      <a:headEnd/>
                      <a:tailEnd/>
                    </a:ln>
                  </p:spPr>
                  <p:txBody>
                    <a:bodyPr/>
                    <a:lstStyle/>
                    <a:p>
                      <a:endParaRPr lang="en-US"/>
                    </a:p>
                  </p:txBody>
                </p:sp>
              </p:grpSp>
              <p:grpSp>
                <p:nvGrpSpPr>
                  <p:cNvPr id="7691" name="Group 724"/>
                  <p:cNvGrpSpPr>
                    <a:grpSpLocks/>
                  </p:cNvGrpSpPr>
                  <p:nvPr/>
                </p:nvGrpSpPr>
                <p:grpSpPr bwMode="auto">
                  <a:xfrm>
                    <a:off x="10018" y="9441"/>
                    <a:ext cx="91" cy="119"/>
                    <a:chOff x="10018" y="9441"/>
                    <a:chExt cx="91" cy="119"/>
                  </a:xfrm>
                </p:grpSpPr>
                <p:grpSp>
                  <p:nvGrpSpPr>
                    <p:cNvPr id="7692" name="Group 725"/>
                    <p:cNvGrpSpPr>
                      <a:grpSpLocks/>
                    </p:cNvGrpSpPr>
                    <p:nvPr/>
                  </p:nvGrpSpPr>
                  <p:grpSpPr bwMode="auto">
                    <a:xfrm>
                      <a:off x="10018" y="9441"/>
                      <a:ext cx="91" cy="119"/>
                      <a:chOff x="10018" y="9441"/>
                      <a:chExt cx="91" cy="119"/>
                    </a:xfrm>
                  </p:grpSpPr>
                  <p:sp>
                    <p:nvSpPr>
                      <p:cNvPr id="7694" name="Rectangle 726"/>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sp>
                    <p:nvSpPr>
                      <p:cNvPr id="7695" name="Freeform 727"/>
                      <p:cNvSpPr>
                        <a:spLocks/>
                      </p:cNvSpPr>
                      <p:nvPr/>
                    </p:nvSpPr>
                    <p:spPr bwMode="auto">
                      <a:xfrm>
                        <a:off x="10018" y="9441"/>
                        <a:ext cx="85" cy="113"/>
                      </a:xfrm>
                      <a:custGeom>
                        <a:avLst/>
                        <a:gdLst>
                          <a:gd name="T0" fmla="*/ 41 w 85"/>
                          <a:gd name="T1" fmla="*/ 0 h 113"/>
                          <a:gd name="T2" fmla="*/ 25 w 85"/>
                          <a:gd name="T3" fmla="*/ 4 h 113"/>
                          <a:gd name="T4" fmla="*/ 13 w 85"/>
                          <a:gd name="T5" fmla="*/ 16 h 113"/>
                          <a:gd name="T6" fmla="*/ 3 w 85"/>
                          <a:gd name="T7" fmla="*/ 35 h 113"/>
                          <a:gd name="T8" fmla="*/ 0 w 85"/>
                          <a:gd name="T9" fmla="*/ 57 h 113"/>
                          <a:gd name="T10" fmla="*/ 3 w 85"/>
                          <a:gd name="T11" fmla="*/ 79 h 113"/>
                          <a:gd name="T12" fmla="*/ 13 w 85"/>
                          <a:gd name="T13" fmla="*/ 97 h 113"/>
                          <a:gd name="T14" fmla="*/ 25 w 85"/>
                          <a:gd name="T15" fmla="*/ 110 h 113"/>
                          <a:gd name="T16" fmla="*/ 41 w 85"/>
                          <a:gd name="T17" fmla="*/ 113 h 113"/>
                          <a:gd name="T18" fmla="*/ 60 w 85"/>
                          <a:gd name="T19" fmla="*/ 110 h 113"/>
                          <a:gd name="T20" fmla="*/ 72 w 85"/>
                          <a:gd name="T21" fmla="*/ 97 h 113"/>
                          <a:gd name="T22" fmla="*/ 82 w 85"/>
                          <a:gd name="T23" fmla="*/ 79 h 113"/>
                          <a:gd name="T24" fmla="*/ 85 w 85"/>
                          <a:gd name="T25" fmla="*/ 57 h 113"/>
                          <a:gd name="T26" fmla="*/ 82 w 85"/>
                          <a:gd name="T27" fmla="*/ 35 h 113"/>
                          <a:gd name="T28" fmla="*/ 72 w 85"/>
                          <a:gd name="T29" fmla="*/ 16 h 113"/>
                          <a:gd name="T30" fmla="*/ 60 w 85"/>
                          <a:gd name="T31" fmla="*/ 4 h 113"/>
                          <a:gd name="T32" fmla="*/ 41 w 85"/>
                          <a:gd name="T33" fmla="*/ 0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
                          <a:gd name="T52" fmla="*/ 0 h 113"/>
                          <a:gd name="T53" fmla="*/ 85 w 85"/>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 h="113">
                            <a:moveTo>
                              <a:pt x="41" y="0"/>
                            </a:moveTo>
                            <a:lnTo>
                              <a:pt x="25" y="4"/>
                            </a:lnTo>
                            <a:lnTo>
                              <a:pt x="13" y="16"/>
                            </a:lnTo>
                            <a:lnTo>
                              <a:pt x="3" y="35"/>
                            </a:lnTo>
                            <a:lnTo>
                              <a:pt x="0" y="57"/>
                            </a:lnTo>
                            <a:lnTo>
                              <a:pt x="3" y="79"/>
                            </a:lnTo>
                            <a:lnTo>
                              <a:pt x="13" y="97"/>
                            </a:lnTo>
                            <a:lnTo>
                              <a:pt x="25" y="110"/>
                            </a:lnTo>
                            <a:lnTo>
                              <a:pt x="41" y="113"/>
                            </a:lnTo>
                            <a:lnTo>
                              <a:pt x="60" y="110"/>
                            </a:lnTo>
                            <a:lnTo>
                              <a:pt x="72" y="97"/>
                            </a:lnTo>
                            <a:lnTo>
                              <a:pt x="82" y="79"/>
                            </a:lnTo>
                            <a:lnTo>
                              <a:pt x="85" y="57"/>
                            </a:lnTo>
                            <a:lnTo>
                              <a:pt x="82" y="35"/>
                            </a:lnTo>
                            <a:lnTo>
                              <a:pt x="72" y="16"/>
                            </a:lnTo>
                            <a:lnTo>
                              <a:pt x="60" y="4"/>
                            </a:lnTo>
                            <a:lnTo>
                              <a:pt x="41" y="0"/>
                            </a:lnTo>
                            <a:close/>
                          </a:path>
                        </a:pathLst>
                      </a:custGeom>
                      <a:solidFill>
                        <a:srgbClr val="919191"/>
                      </a:solidFill>
                      <a:ln w="0">
                        <a:solidFill>
                          <a:srgbClr val="FFFFFF"/>
                        </a:solidFill>
                        <a:prstDash val="solid"/>
                        <a:round/>
                        <a:headEnd/>
                        <a:tailEnd/>
                      </a:ln>
                    </p:spPr>
                    <p:txBody>
                      <a:bodyPr/>
                      <a:lstStyle/>
                      <a:p>
                        <a:endParaRPr lang="en-US"/>
                      </a:p>
                    </p:txBody>
                  </p:sp>
                  <p:sp>
                    <p:nvSpPr>
                      <p:cNvPr id="7696" name="Oval 728"/>
                      <p:cNvSpPr>
                        <a:spLocks noChangeArrowheads="1"/>
                      </p:cNvSpPr>
                      <p:nvPr/>
                    </p:nvSpPr>
                    <p:spPr bwMode="auto">
                      <a:xfrm>
                        <a:off x="10018" y="9441"/>
                        <a:ext cx="88" cy="116"/>
                      </a:xfrm>
                      <a:prstGeom prst="ellipse">
                        <a:avLst/>
                      </a:prstGeom>
                      <a:blipFill dpi="0" rotWithShape="0">
                        <a:blip r:embed="rId10" cstate="print"/>
                        <a:srcRect/>
                        <a:tile tx="0" ty="0" sx="100000" sy="100000" flip="none" algn="tl"/>
                      </a:blipFill>
                      <a:ln w="9525">
                        <a:noFill/>
                        <a:round/>
                        <a:headEnd/>
                        <a:tailEnd/>
                      </a:ln>
                    </p:spPr>
                    <p:txBody>
                      <a:bodyPr/>
                      <a:lstStyle/>
                      <a:p>
                        <a:endParaRPr lang="en-US"/>
                      </a:p>
                    </p:txBody>
                  </p:sp>
                  <p:sp>
                    <p:nvSpPr>
                      <p:cNvPr id="7697" name="Rectangle 729"/>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grpSp>
                <p:sp>
                  <p:nvSpPr>
                    <p:cNvPr id="7693" name="Oval 730"/>
                    <p:cNvSpPr>
                      <a:spLocks noChangeArrowheads="1"/>
                    </p:cNvSpPr>
                    <p:nvPr/>
                  </p:nvSpPr>
                  <p:spPr bwMode="auto">
                    <a:xfrm>
                      <a:off x="10018" y="9441"/>
                      <a:ext cx="88" cy="116"/>
                    </a:xfrm>
                    <a:prstGeom prst="ellipse">
                      <a:avLst/>
                    </a:prstGeom>
                    <a:noFill/>
                    <a:ln w="10160">
                      <a:solidFill>
                        <a:srgbClr val="919191"/>
                      </a:solidFill>
                      <a:round/>
                      <a:headEnd/>
                      <a:tailEnd/>
                    </a:ln>
                  </p:spPr>
                  <p:txBody>
                    <a:bodyPr/>
                    <a:lstStyle/>
                    <a:p>
                      <a:endParaRPr lang="en-US"/>
                    </a:p>
                  </p:txBody>
                </p:sp>
              </p:grpSp>
            </p:grpSp>
          </p:grpSp>
          <p:grpSp>
            <p:nvGrpSpPr>
              <p:cNvPr id="7672" name="Group 731"/>
              <p:cNvGrpSpPr>
                <a:grpSpLocks/>
              </p:cNvGrpSpPr>
              <p:nvPr/>
            </p:nvGrpSpPr>
            <p:grpSpPr bwMode="auto">
              <a:xfrm>
                <a:off x="749" y="2800"/>
                <a:ext cx="186" cy="114"/>
                <a:chOff x="8205" y="10971"/>
                <a:chExt cx="1785" cy="755"/>
              </a:xfrm>
            </p:grpSpPr>
            <p:grpSp>
              <p:nvGrpSpPr>
                <p:cNvPr id="7673" name="Group 732"/>
                <p:cNvGrpSpPr>
                  <a:grpSpLocks/>
                </p:cNvGrpSpPr>
                <p:nvPr/>
              </p:nvGrpSpPr>
              <p:grpSpPr bwMode="auto">
                <a:xfrm>
                  <a:off x="8247" y="11005"/>
                  <a:ext cx="1743" cy="721"/>
                  <a:chOff x="4203" y="2587"/>
                  <a:chExt cx="453" cy="233"/>
                </a:xfrm>
              </p:grpSpPr>
              <p:sp>
                <p:nvSpPr>
                  <p:cNvPr id="7684" name="Rectangle 733"/>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7685" name="Oval 734"/>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7686" name="Oval 735"/>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7674" name="Rectangle 736"/>
                <p:cNvSpPr>
                  <a:spLocks noChangeArrowheads="1"/>
                </p:cNvSpPr>
                <p:nvPr/>
              </p:nvSpPr>
              <p:spPr bwMode="auto">
                <a:xfrm>
                  <a:off x="8205" y="11209"/>
                  <a:ext cx="1743" cy="245"/>
                </a:xfrm>
                <a:prstGeom prst="rect">
                  <a:avLst/>
                </a:prstGeom>
                <a:solidFill>
                  <a:srgbClr val="339966"/>
                </a:solidFill>
                <a:ln w="9525">
                  <a:noFill/>
                  <a:miter lim="800000"/>
                  <a:headEnd/>
                  <a:tailEnd/>
                </a:ln>
              </p:spPr>
              <p:txBody>
                <a:bodyPr wrap="none" anchor="ctr"/>
                <a:lstStyle/>
                <a:p>
                  <a:endParaRPr lang="en-US"/>
                </a:p>
              </p:txBody>
            </p:sp>
            <p:sp>
              <p:nvSpPr>
                <p:cNvPr id="7675" name="Oval 737"/>
                <p:cNvSpPr>
                  <a:spLocks noChangeArrowheads="1"/>
                </p:cNvSpPr>
                <p:nvPr/>
              </p:nvSpPr>
              <p:spPr bwMode="auto">
                <a:xfrm>
                  <a:off x="8232" y="11225"/>
                  <a:ext cx="1716" cy="464"/>
                </a:xfrm>
                <a:prstGeom prst="ellipse">
                  <a:avLst/>
                </a:prstGeom>
                <a:solidFill>
                  <a:srgbClr val="339966"/>
                </a:solidFill>
                <a:ln w="9525">
                  <a:noFill/>
                  <a:round/>
                  <a:headEnd/>
                  <a:tailEnd/>
                </a:ln>
              </p:spPr>
              <p:txBody>
                <a:bodyPr wrap="none" anchor="ctr"/>
                <a:lstStyle/>
                <a:p>
                  <a:endParaRPr lang="en-US"/>
                </a:p>
              </p:txBody>
            </p:sp>
            <p:sp>
              <p:nvSpPr>
                <p:cNvPr id="7676" name="Oval 738"/>
                <p:cNvSpPr>
                  <a:spLocks noChangeArrowheads="1"/>
                </p:cNvSpPr>
                <p:nvPr/>
              </p:nvSpPr>
              <p:spPr bwMode="auto">
                <a:xfrm>
                  <a:off x="8232" y="10971"/>
                  <a:ext cx="1716" cy="449"/>
                </a:xfrm>
                <a:prstGeom prst="ellipse">
                  <a:avLst/>
                </a:prstGeom>
                <a:solidFill>
                  <a:srgbClr val="99CC00"/>
                </a:solidFill>
                <a:ln w="9525">
                  <a:noFill/>
                  <a:round/>
                  <a:headEnd/>
                  <a:tailEnd/>
                </a:ln>
              </p:spPr>
              <p:txBody>
                <a:bodyPr wrap="none" anchor="ctr"/>
                <a:lstStyle/>
                <a:p>
                  <a:endParaRPr lang="en-US"/>
                </a:p>
              </p:txBody>
            </p:sp>
            <p:grpSp>
              <p:nvGrpSpPr>
                <p:cNvPr id="7677" name="Group 739"/>
                <p:cNvGrpSpPr>
                  <a:grpSpLocks/>
                </p:cNvGrpSpPr>
                <p:nvPr/>
              </p:nvGrpSpPr>
              <p:grpSpPr bwMode="auto">
                <a:xfrm>
                  <a:off x="8547" y="11036"/>
                  <a:ext cx="1085" cy="337"/>
                  <a:chOff x="4281" y="2597"/>
                  <a:chExt cx="282" cy="109"/>
                </a:xfrm>
              </p:grpSpPr>
              <p:grpSp>
                <p:nvGrpSpPr>
                  <p:cNvPr id="7678" name="Group 740"/>
                  <p:cNvGrpSpPr>
                    <a:grpSpLocks/>
                  </p:cNvGrpSpPr>
                  <p:nvPr/>
                </p:nvGrpSpPr>
                <p:grpSpPr bwMode="auto">
                  <a:xfrm>
                    <a:off x="4281" y="2597"/>
                    <a:ext cx="282" cy="109"/>
                    <a:chOff x="4281" y="2597"/>
                    <a:chExt cx="282" cy="109"/>
                  </a:xfrm>
                </p:grpSpPr>
                <p:sp>
                  <p:nvSpPr>
                    <p:cNvPr id="7682" name="Freeform 741"/>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7683" name="Freeform 742"/>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7679" name="Group 743"/>
                  <p:cNvGrpSpPr>
                    <a:grpSpLocks/>
                  </p:cNvGrpSpPr>
                  <p:nvPr/>
                </p:nvGrpSpPr>
                <p:grpSpPr bwMode="auto">
                  <a:xfrm>
                    <a:off x="4292" y="2597"/>
                    <a:ext cx="260" cy="109"/>
                    <a:chOff x="4292" y="2597"/>
                    <a:chExt cx="260" cy="109"/>
                  </a:xfrm>
                </p:grpSpPr>
                <p:sp>
                  <p:nvSpPr>
                    <p:cNvPr id="7680" name="Freeform 744"/>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7681" name="Freeform 745"/>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grpSp>
        <p:sp>
          <p:nvSpPr>
            <p:cNvPr id="7216" name="AutoShape 746"/>
            <p:cNvSpPr>
              <a:spLocks noChangeArrowheads="1"/>
            </p:cNvSpPr>
            <p:nvPr/>
          </p:nvSpPr>
          <p:spPr bwMode="auto">
            <a:xfrm>
              <a:off x="3246" y="3188"/>
              <a:ext cx="360" cy="131"/>
            </a:xfrm>
            <a:prstGeom prst="hexagon">
              <a:avLst>
                <a:gd name="adj" fmla="val 68702"/>
                <a:gd name="vf" fmla="val 115470"/>
              </a:avLst>
            </a:prstGeom>
            <a:gradFill rotWithShape="0">
              <a:gsLst>
                <a:gs pos="0">
                  <a:srgbClr val="61765A"/>
                </a:gs>
                <a:gs pos="50000">
                  <a:srgbClr val="D1FFC3"/>
                </a:gs>
                <a:gs pos="100000">
                  <a:srgbClr val="61765A"/>
                </a:gs>
              </a:gsLst>
              <a:lin ang="5400000" scaled="1"/>
            </a:gradFill>
            <a:ln w="9525">
              <a:solidFill>
                <a:srgbClr val="000000"/>
              </a:solidFill>
              <a:miter lim="800000"/>
              <a:headEnd/>
              <a:tailEnd/>
            </a:ln>
          </p:spPr>
          <p:txBody>
            <a:bodyPr/>
            <a:lstStyle/>
            <a:p>
              <a:endParaRPr lang="en-US"/>
            </a:p>
          </p:txBody>
        </p:sp>
        <p:grpSp>
          <p:nvGrpSpPr>
            <p:cNvPr id="7217" name="Group 747"/>
            <p:cNvGrpSpPr>
              <a:grpSpLocks/>
            </p:cNvGrpSpPr>
            <p:nvPr/>
          </p:nvGrpSpPr>
          <p:grpSpPr bwMode="auto">
            <a:xfrm>
              <a:off x="3388" y="3097"/>
              <a:ext cx="123" cy="169"/>
              <a:chOff x="9724" y="9175"/>
              <a:chExt cx="727" cy="1221"/>
            </a:xfrm>
          </p:grpSpPr>
          <p:grpSp>
            <p:nvGrpSpPr>
              <p:cNvPr id="7548" name="Group 748"/>
              <p:cNvGrpSpPr>
                <a:grpSpLocks/>
              </p:cNvGrpSpPr>
              <p:nvPr/>
            </p:nvGrpSpPr>
            <p:grpSpPr bwMode="auto">
              <a:xfrm>
                <a:off x="9724" y="9175"/>
                <a:ext cx="727" cy="634"/>
                <a:chOff x="9724" y="9175"/>
                <a:chExt cx="727" cy="634"/>
              </a:xfrm>
            </p:grpSpPr>
            <p:grpSp>
              <p:nvGrpSpPr>
                <p:cNvPr id="7579" name="Group 749"/>
                <p:cNvGrpSpPr>
                  <a:grpSpLocks/>
                </p:cNvGrpSpPr>
                <p:nvPr/>
              </p:nvGrpSpPr>
              <p:grpSpPr bwMode="auto">
                <a:xfrm>
                  <a:off x="9724" y="9175"/>
                  <a:ext cx="727" cy="634"/>
                  <a:chOff x="9724" y="9175"/>
                  <a:chExt cx="727" cy="634"/>
                </a:xfrm>
              </p:grpSpPr>
              <p:sp>
                <p:nvSpPr>
                  <p:cNvPr id="7633" name="Line 750"/>
                  <p:cNvSpPr>
                    <a:spLocks noChangeShapeType="1"/>
                  </p:cNvSpPr>
                  <p:nvPr/>
                </p:nvSpPr>
                <p:spPr bwMode="auto">
                  <a:xfrm flipV="1">
                    <a:off x="10450" y="9476"/>
                    <a:ext cx="1" cy="19"/>
                  </a:xfrm>
                  <a:prstGeom prst="line">
                    <a:avLst/>
                  </a:prstGeom>
                  <a:noFill/>
                  <a:ln w="1905">
                    <a:solidFill>
                      <a:srgbClr val="000000"/>
                    </a:solidFill>
                    <a:round/>
                    <a:headEnd/>
                    <a:tailEnd/>
                  </a:ln>
                </p:spPr>
                <p:txBody>
                  <a:bodyPr/>
                  <a:lstStyle/>
                  <a:p>
                    <a:endParaRPr lang="en-US"/>
                  </a:p>
                </p:txBody>
              </p:sp>
              <p:sp>
                <p:nvSpPr>
                  <p:cNvPr id="7634" name="Line 751"/>
                  <p:cNvSpPr>
                    <a:spLocks noChangeShapeType="1"/>
                  </p:cNvSpPr>
                  <p:nvPr/>
                </p:nvSpPr>
                <p:spPr bwMode="auto">
                  <a:xfrm flipH="1" flipV="1">
                    <a:off x="10431" y="9395"/>
                    <a:ext cx="7" cy="15"/>
                  </a:xfrm>
                  <a:prstGeom prst="line">
                    <a:avLst/>
                  </a:prstGeom>
                  <a:noFill/>
                  <a:ln w="1905">
                    <a:solidFill>
                      <a:srgbClr val="000000"/>
                    </a:solidFill>
                    <a:round/>
                    <a:headEnd/>
                    <a:tailEnd/>
                  </a:ln>
                </p:spPr>
                <p:txBody>
                  <a:bodyPr/>
                  <a:lstStyle/>
                  <a:p>
                    <a:endParaRPr lang="en-US"/>
                  </a:p>
                </p:txBody>
              </p:sp>
              <p:sp>
                <p:nvSpPr>
                  <p:cNvPr id="7635" name="Line 752"/>
                  <p:cNvSpPr>
                    <a:spLocks noChangeShapeType="1"/>
                  </p:cNvSpPr>
                  <p:nvPr/>
                </p:nvSpPr>
                <p:spPr bwMode="auto">
                  <a:xfrm flipH="1" flipV="1">
                    <a:off x="10384" y="9313"/>
                    <a:ext cx="13" cy="19"/>
                  </a:xfrm>
                  <a:prstGeom prst="line">
                    <a:avLst/>
                  </a:prstGeom>
                  <a:noFill/>
                  <a:ln w="1905">
                    <a:solidFill>
                      <a:srgbClr val="000000"/>
                    </a:solidFill>
                    <a:round/>
                    <a:headEnd/>
                    <a:tailEnd/>
                  </a:ln>
                </p:spPr>
                <p:txBody>
                  <a:bodyPr/>
                  <a:lstStyle/>
                  <a:p>
                    <a:endParaRPr lang="en-US"/>
                  </a:p>
                </p:txBody>
              </p:sp>
              <p:sp>
                <p:nvSpPr>
                  <p:cNvPr id="7636" name="Line 753"/>
                  <p:cNvSpPr>
                    <a:spLocks noChangeShapeType="1"/>
                  </p:cNvSpPr>
                  <p:nvPr/>
                </p:nvSpPr>
                <p:spPr bwMode="auto">
                  <a:xfrm flipH="1" flipV="1">
                    <a:off x="10325" y="9254"/>
                    <a:ext cx="12" cy="12"/>
                  </a:xfrm>
                  <a:prstGeom prst="line">
                    <a:avLst/>
                  </a:prstGeom>
                  <a:noFill/>
                  <a:ln w="1905">
                    <a:solidFill>
                      <a:srgbClr val="000000"/>
                    </a:solidFill>
                    <a:round/>
                    <a:headEnd/>
                    <a:tailEnd/>
                  </a:ln>
                </p:spPr>
                <p:txBody>
                  <a:bodyPr/>
                  <a:lstStyle/>
                  <a:p>
                    <a:endParaRPr lang="en-US"/>
                  </a:p>
                </p:txBody>
              </p:sp>
              <p:sp>
                <p:nvSpPr>
                  <p:cNvPr id="7637" name="Line 754"/>
                  <p:cNvSpPr>
                    <a:spLocks noChangeShapeType="1"/>
                  </p:cNvSpPr>
                  <p:nvPr/>
                </p:nvSpPr>
                <p:spPr bwMode="auto">
                  <a:xfrm flipH="1" flipV="1">
                    <a:off x="10265" y="9222"/>
                    <a:ext cx="13" cy="3"/>
                  </a:xfrm>
                  <a:prstGeom prst="line">
                    <a:avLst/>
                  </a:prstGeom>
                  <a:noFill/>
                  <a:ln w="1905">
                    <a:solidFill>
                      <a:srgbClr val="000000"/>
                    </a:solidFill>
                    <a:round/>
                    <a:headEnd/>
                    <a:tailEnd/>
                  </a:ln>
                </p:spPr>
                <p:txBody>
                  <a:bodyPr/>
                  <a:lstStyle/>
                  <a:p>
                    <a:endParaRPr lang="en-US"/>
                  </a:p>
                </p:txBody>
              </p:sp>
              <p:sp>
                <p:nvSpPr>
                  <p:cNvPr id="7638" name="Line 755"/>
                  <p:cNvSpPr>
                    <a:spLocks noChangeShapeType="1"/>
                  </p:cNvSpPr>
                  <p:nvPr/>
                </p:nvSpPr>
                <p:spPr bwMode="auto">
                  <a:xfrm flipH="1" flipV="1">
                    <a:off x="10262" y="9219"/>
                    <a:ext cx="3" cy="3"/>
                  </a:xfrm>
                  <a:prstGeom prst="line">
                    <a:avLst/>
                  </a:prstGeom>
                  <a:noFill/>
                  <a:ln w="1905">
                    <a:solidFill>
                      <a:srgbClr val="000000"/>
                    </a:solidFill>
                    <a:round/>
                    <a:headEnd/>
                    <a:tailEnd/>
                  </a:ln>
                </p:spPr>
                <p:txBody>
                  <a:bodyPr/>
                  <a:lstStyle/>
                  <a:p>
                    <a:endParaRPr lang="en-US"/>
                  </a:p>
                </p:txBody>
              </p:sp>
              <p:sp>
                <p:nvSpPr>
                  <p:cNvPr id="7639" name="Line 756"/>
                  <p:cNvSpPr>
                    <a:spLocks noChangeShapeType="1"/>
                  </p:cNvSpPr>
                  <p:nvPr/>
                </p:nvSpPr>
                <p:spPr bwMode="auto">
                  <a:xfrm flipH="1" flipV="1">
                    <a:off x="10209" y="9194"/>
                    <a:ext cx="6" cy="3"/>
                  </a:xfrm>
                  <a:prstGeom prst="line">
                    <a:avLst/>
                  </a:prstGeom>
                  <a:noFill/>
                  <a:ln w="1905">
                    <a:solidFill>
                      <a:srgbClr val="000000"/>
                    </a:solidFill>
                    <a:round/>
                    <a:headEnd/>
                    <a:tailEnd/>
                  </a:ln>
                </p:spPr>
                <p:txBody>
                  <a:bodyPr/>
                  <a:lstStyle/>
                  <a:p>
                    <a:endParaRPr lang="en-US"/>
                  </a:p>
                </p:txBody>
              </p:sp>
              <p:sp>
                <p:nvSpPr>
                  <p:cNvPr id="7640" name="Line 757"/>
                  <p:cNvSpPr>
                    <a:spLocks noChangeShapeType="1"/>
                  </p:cNvSpPr>
                  <p:nvPr/>
                </p:nvSpPr>
                <p:spPr bwMode="auto">
                  <a:xfrm flipH="1">
                    <a:off x="10203" y="9194"/>
                    <a:ext cx="6" cy="3"/>
                  </a:xfrm>
                  <a:prstGeom prst="line">
                    <a:avLst/>
                  </a:prstGeom>
                  <a:noFill/>
                  <a:ln w="1905">
                    <a:solidFill>
                      <a:srgbClr val="000000"/>
                    </a:solidFill>
                    <a:round/>
                    <a:headEnd/>
                    <a:tailEnd/>
                  </a:ln>
                </p:spPr>
                <p:txBody>
                  <a:bodyPr/>
                  <a:lstStyle/>
                  <a:p>
                    <a:endParaRPr lang="en-US"/>
                  </a:p>
                </p:txBody>
              </p:sp>
              <p:sp>
                <p:nvSpPr>
                  <p:cNvPr id="7641" name="Line 758"/>
                  <p:cNvSpPr>
                    <a:spLocks noChangeShapeType="1"/>
                  </p:cNvSpPr>
                  <p:nvPr/>
                </p:nvSpPr>
                <p:spPr bwMode="auto">
                  <a:xfrm flipH="1" flipV="1">
                    <a:off x="10150" y="9182"/>
                    <a:ext cx="6" cy="3"/>
                  </a:xfrm>
                  <a:prstGeom prst="line">
                    <a:avLst/>
                  </a:prstGeom>
                  <a:noFill/>
                  <a:ln w="1905">
                    <a:solidFill>
                      <a:srgbClr val="000000"/>
                    </a:solidFill>
                    <a:round/>
                    <a:headEnd/>
                    <a:tailEnd/>
                  </a:ln>
                </p:spPr>
                <p:txBody>
                  <a:bodyPr/>
                  <a:lstStyle/>
                  <a:p>
                    <a:endParaRPr lang="en-US"/>
                  </a:p>
                </p:txBody>
              </p:sp>
              <p:sp>
                <p:nvSpPr>
                  <p:cNvPr id="7642" name="Line 759"/>
                  <p:cNvSpPr>
                    <a:spLocks noChangeShapeType="1"/>
                  </p:cNvSpPr>
                  <p:nvPr/>
                </p:nvSpPr>
                <p:spPr bwMode="auto">
                  <a:xfrm flipH="1">
                    <a:off x="10143" y="9182"/>
                    <a:ext cx="7" cy="3"/>
                  </a:xfrm>
                  <a:prstGeom prst="line">
                    <a:avLst/>
                  </a:prstGeom>
                  <a:noFill/>
                  <a:ln w="1905">
                    <a:solidFill>
                      <a:srgbClr val="000000"/>
                    </a:solidFill>
                    <a:round/>
                    <a:headEnd/>
                    <a:tailEnd/>
                  </a:ln>
                </p:spPr>
                <p:txBody>
                  <a:bodyPr/>
                  <a:lstStyle/>
                  <a:p>
                    <a:endParaRPr lang="en-US"/>
                  </a:p>
                </p:txBody>
              </p:sp>
              <p:sp>
                <p:nvSpPr>
                  <p:cNvPr id="7643" name="Line 760"/>
                  <p:cNvSpPr>
                    <a:spLocks noChangeShapeType="1"/>
                  </p:cNvSpPr>
                  <p:nvPr/>
                </p:nvSpPr>
                <p:spPr bwMode="auto">
                  <a:xfrm flipH="1">
                    <a:off x="10087" y="9175"/>
                    <a:ext cx="9" cy="4"/>
                  </a:xfrm>
                  <a:prstGeom prst="line">
                    <a:avLst/>
                  </a:prstGeom>
                  <a:noFill/>
                  <a:ln w="1905">
                    <a:solidFill>
                      <a:srgbClr val="000000"/>
                    </a:solidFill>
                    <a:round/>
                    <a:headEnd/>
                    <a:tailEnd/>
                  </a:ln>
                </p:spPr>
                <p:txBody>
                  <a:bodyPr/>
                  <a:lstStyle/>
                  <a:p>
                    <a:endParaRPr lang="en-US"/>
                  </a:p>
                </p:txBody>
              </p:sp>
              <p:sp>
                <p:nvSpPr>
                  <p:cNvPr id="7644" name="Line 761"/>
                  <p:cNvSpPr>
                    <a:spLocks noChangeShapeType="1"/>
                  </p:cNvSpPr>
                  <p:nvPr/>
                </p:nvSpPr>
                <p:spPr bwMode="auto">
                  <a:xfrm flipH="1">
                    <a:off x="10084" y="9175"/>
                    <a:ext cx="3" cy="4"/>
                  </a:xfrm>
                  <a:prstGeom prst="line">
                    <a:avLst/>
                  </a:prstGeom>
                  <a:noFill/>
                  <a:ln w="1905">
                    <a:solidFill>
                      <a:srgbClr val="000000"/>
                    </a:solidFill>
                    <a:round/>
                    <a:headEnd/>
                    <a:tailEnd/>
                  </a:ln>
                </p:spPr>
                <p:txBody>
                  <a:bodyPr/>
                  <a:lstStyle/>
                  <a:p>
                    <a:endParaRPr lang="en-US"/>
                  </a:p>
                </p:txBody>
              </p:sp>
              <p:sp>
                <p:nvSpPr>
                  <p:cNvPr id="7645" name="Line 762"/>
                  <p:cNvSpPr>
                    <a:spLocks noChangeShapeType="1"/>
                  </p:cNvSpPr>
                  <p:nvPr/>
                </p:nvSpPr>
                <p:spPr bwMode="auto">
                  <a:xfrm flipH="1">
                    <a:off x="10024" y="9182"/>
                    <a:ext cx="13" cy="3"/>
                  </a:xfrm>
                  <a:prstGeom prst="line">
                    <a:avLst/>
                  </a:prstGeom>
                  <a:noFill/>
                  <a:ln w="1905">
                    <a:solidFill>
                      <a:srgbClr val="000000"/>
                    </a:solidFill>
                    <a:round/>
                    <a:headEnd/>
                    <a:tailEnd/>
                  </a:ln>
                </p:spPr>
                <p:txBody>
                  <a:bodyPr/>
                  <a:lstStyle/>
                  <a:p>
                    <a:endParaRPr lang="en-US"/>
                  </a:p>
                </p:txBody>
              </p:sp>
              <p:sp>
                <p:nvSpPr>
                  <p:cNvPr id="7646" name="Line 763"/>
                  <p:cNvSpPr>
                    <a:spLocks noChangeShapeType="1"/>
                  </p:cNvSpPr>
                  <p:nvPr/>
                </p:nvSpPr>
                <p:spPr bwMode="auto">
                  <a:xfrm flipH="1">
                    <a:off x="9965" y="9191"/>
                    <a:ext cx="13" cy="3"/>
                  </a:xfrm>
                  <a:prstGeom prst="line">
                    <a:avLst/>
                  </a:prstGeom>
                  <a:noFill/>
                  <a:ln w="1905">
                    <a:solidFill>
                      <a:srgbClr val="000000"/>
                    </a:solidFill>
                    <a:round/>
                    <a:headEnd/>
                    <a:tailEnd/>
                  </a:ln>
                </p:spPr>
                <p:txBody>
                  <a:bodyPr/>
                  <a:lstStyle/>
                  <a:p>
                    <a:endParaRPr lang="en-US"/>
                  </a:p>
                </p:txBody>
              </p:sp>
              <p:sp>
                <p:nvSpPr>
                  <p:cNvPr id="7647" name="Line 764"/>
                  <p:cNvSpPr>
                    <a:spLocks noChangeShapeType="1"/>
                  </p:cNvSpPr>
                  <p:nvPr/>
                </p:nvSpPr>
                <p:spPr bwMode="auto">
                  <a:xfrm flipH="1">
                    <a:off x="9906" y="9216"/>
                    <a:ext cx="12" cy="6"/>
                  </a:xfrm>
                  <a:prstGeom prst="line">
                    <a:avLst/>
                  </a:prstGeom>
                  <a:noFill/>
                  <a:ln w="1905">
                    <a:solidFill>
                      <a:srgbClr val="000000"/>
                    </a:solidFill>
                    <a:round/>
                    <a:headEnd/>
                    <a:tailEnd/>
                  </a:ln>
                </p:spPr>
                <p:txBody>
                  <a:bodyPr/>
                  <a:lstStyle/>
                  <a:p>
                    <a:endParaRPr lang="en-US"/>
                  </a:p>
                </p:txBody>
              </p:sp>
              <p:sp>
                <p:nvSpPr>
                  <p:cNvPr id="7648" name="Line 765"/>
                  <p:cNvSpPr>
                    <a:spLocks noChangeShapeType="1"/>
                  </p:cNvSpPr>
                  <p:nvPr/>
                </p:nvSpPr>
                <p:spPr bwMode="auto">
                  <a:xfrm flipH="1">
                    <a:off x="9849" y="9247"/>
                    <a:ext cx="10" cy="7"/>
                  </a:xfrm>
                  <a:prstGeom prst="line">
                    <a:avLst/>
                  </a:prstGeom>
                  <a:noFill/>
                  <a:ln w="1905">
                    <a:solidFill>
                      <a:srgbClr val="000000"/>
                    </a:solidFill>
                    <a:round/>
                    <a:headEnd/>
                    <a:tailEnd/>
                  </a:ln>
                </p:spPr>
                <p:txBody>
                  <a:bodyPr/>
                  <a:lstStyle/>
                  <a:p>
                    <a:endParaRPr lang="en-US"/>
                  </a:p>
                </p:txBody>
              </p:sp>
              <p:sp>
                <p:nvSpPr>
                  <p:cNvPr id="7649" name="Line 766"/>
                  <p:cNvSpPr>
                    <a:spLocks noChangeShapeType="1"/>
                  </p:cNvSpPr>
                  <p:nvPr/>
                </p:nvSpPr>
                <p:spPr bwMode="auto">
                  <a:xfrm flipH="1">
                    <a:off x="9846" y="9254"/>
                    <a:ext cx="3" cy="3"/>
                  </a:xfrm>
                  <a:prstGeom prst="line">
                    <a:avLst/>
                  </a:prstGeom>
                  <a:noFill/>
                  <a:ln w="1905">
                    <a:solidFill>
                      <a:srgbClr val="000000"/>
                    </a:solidFill>
                    <a:round/>
                    <a:headEnd/>
                    <a:tailEnd/>
                  </a:ln>
                </p:spPr>
                <p:txBody>
                  <a:bodyPr/>
                  <a:lstStyle/>
                  <a:p>
                    <a:endParaRPr lang="en-US"/>
                  </a:p>
                </p:txBody>
              </p:sp>
              <p:sp>
                <p:nvSpPr>
                  <p:cNvPr id="7650" name="Line 767"/>
                  <p:cNvSpPr>
                    <a:spLocks noChangeShapeType="1"/>
                  </p:cNvSpPr>
                  <p:nvPr/>
                </p:nvSpPr>
                <p:spPr bwMode="auto">
                  <a:xfrm flipH="1">
                    <a:off x="9787" y="9301"/>
                    <a:ext cx="12" cy="15"/>
                  </a:xfrm>
                  <a:prstGeom prst="line">
                    <a:avLst/>
                  </a:prstGeom>
                  <a:noFill/>
                  <a:ln w="1905">
                    <a:solidFill>
                      <a:srgbClr val="000000"/>
                    </a:solidFill>
                    <a:round/>
                    <a:headEnd/>
                    <a:tailEnd/>
                  </a:ln>
                </p:spPr>
                <p:txBody>
                  <a:bodyPr/>
                  <a:lstStyle/>
                  <a:p>
                    <a:endParaRPr lang="en-US"/>
                  </a:p>
                </p:txBody>
              </p:sp>
              <p:sp>
                <p:nvSpPr>
                  <p:cNvPr id="7651" name="Line 768"/>
                  <p:cNvSpPr>
                    <a:spLocks noChangeShapeType="1"/>
                  </p:cNvSpPr>
                  <p:nvPr/>
                </p:nvSpPr>
                <p:spPr bwMode="auto">
                  <a:xfrm flipH="1">
                    <a:off x="9743" y="9382"/>
                    <a:ext cx="3" cy="6"/>
                  </a:xfrm>
                  <a:prstGeom prst="line">
                    <a:avLst/>
                  </a:prstGeom>
                  <a:noFill/>
                  <a:ln w="1905">
                    <a:solidFill>
                      <a:srgbClr val="000000"/>
                    </a:solidFill>
                    <a:round/>
                    <a:headEnd/>
                    <a:tailEnd/>
                  </a:ln>
                </p:spPr>
                <p:txBody>
                  <a:bodyPr/>
                  <a:lstStyle/>
                  <a:p>
                    <a:endParaRPr lang="en-US"/>
                  </a:p>
                </p:txBody>
              </p:sp>
              <p:sp>
                <p:nvSpPr>
                  <p:cNvPr id="7652" name="Line 769"/>
                  <p:cNvSpPr>
                    <a:spLocks noChangeShapeType="1"/>
                  </p:cNvSpPr>
                  <p:nvPr/>
                </p:nvSpPr>
                <p:spPr bwMode="auto">
                  <a:xfrm flipH="1">
                    <a:off x="9740" y="9388"/>
                    <a:ext cx="3" cy="13"/>
                  </a:xfrm>
                  <a:prstGeom prst="line">
                    <a:avLst/>
                  </a:prstGeom>
                  <a:noFill/>
                  <a:ln w="1905">
                    <a:solidFill>
                      <a:srgbClr val="000000"/>
                    </a:solidFill>
                    <a:round/>
                    <a:headEnd/>
                    <a:tailEnd/>
                  </a:ln>
                </p:spPr>
                <p:txBody>
                  <a:bodyPr/>
                  <a:lstStyle/>
                  <a:p>
                    <a:endParaRPr lang="en-US"/>
                  </a:p>
                </p:txBody>
              </p:sp>
              <p:sp>
                <p:nvSpPr>
                  <p:cNvPr id="7653" name="Line 770"/>
                  <p:cNvSpPr>
                    <a:spLocks noChangeShapeType="1"/>
                  </p:cNvSpPr>
                  <p:nvPr/>
                </p:nvSpPr>
                <p:spPr bwMode="auto">
                  <a:xfrm>
                    <a:off x="9724" y="9463"/>
                    <a:ext cx="1" cy="19"/>
                  </a:xfrm>
                  <a:prstGeom prst="line">
                    <a:avLst/>
                  </a:prstGeom>
                  <a:noFill/>
                  <a:ln w="1905">
                    <a:solidFill>
                      <a:srgbClr val="000000"/>
                    </a:solidFill>
                    <a:round/>
                    <a:headEnd/>
                    <a:tailEnd/>
                  </a:ln>
                </p:spPr>
                <p:txBody>
                  <a:bodyPr/>
                  <a:lstStyle/>
                  <a:p>
                    <a:endParaRPr lang="en-US"/>
                  </a:p>
                </p:txBody>
              </p:sp>
              <p:sp>
                <p:nvSpPr>
                  <p:cNvPr id="7654" name="Line 771"/>
                  <p:cNvSpPr>
                    <a:spLocks noChangeShapeType="1"/>
                  </p:cNvSpPr>
                  <p:nvPr/>
                </p:nvSpPr>
                <p:spPr bwMode="auto">
                  <a:xfrm>
                    <a:off x="9724" y="9542"/>
                    <a:ext cx="3" cy="6"/>
                  </a:xfrm>
                  <a:prstGeom prst="line">
                    <a:avLst/>
                  </a:prstGeom>
                  <a:noFill/>
                  <a:ln w="1905">
                    <a:solidFill>
                      <a:srgbClr val="000000"/>
                    </a:solidFill>
                    <a:round/>
                    <a:headEnd/>
                    <a:tailEnd/>
                  </a:ln>
                </p:spPr>
                <p:txBody>
                  <a:bodyPr/>
                  <a:lstStyle/>
                  <a:p>
                    <a:endParaRPr lang="en-US"/>
                  </a:p>
                </p:txBody>
              </p:sp>
              <p:sp>
                <p:nvSpPr>
                  <p:cNvPr id="7655" name="Line 772"/>
                  <p:cNvSpPr>
                    <a:spLocks noChangeShapeType="1"/>
                  </p:cNvSpPr>
                  <p:nvPr/>
                </p:nvSpPr>
                <p:spPr bwMode="auto">
                  <a:xfrm>
                    <a:off x="9724" y="9548"/>
                    <a:ext cx="6" cy="12"/>
                  </a:xfrm>
                  <a:prstGeom prst="line">
                    <a:avLst/>
                  </a:prstGeom>
                  <a:noFill/>
                  <a:ln w="1905">
                    <a:solidFill>
                      <a:srgbClr val="000000"/>
                    </a:solidFill>
                    <a:round/>
                    <a:headEnd/>
                    <a:tailEnd/>
                  </a:ln>
                </p:spPr>
                <p:txBody>
                  <a:bodyPr/>
                  <a:lstStyle/>
                  <a:p>
                    <a:endParaRPr lang="en-US"/>
                  </a:p>
                </p:txBody>
              </p:sp>
              <p:sp>
                <p:nvSpPr>
                  <p:cNvPr id="7656" name="Line 773"/>
                  <p:cNvSpPr>
                    <a:spLocks noChangeShapeType="1"/>
                  </p:cNvSpPr>
                  <p:nvPr/>
                </p:nvSpPr>
                <p:spPr bwMode="auto">
                  <a:xfrm>
                    <a:off x="9758" y="9626"/>
                    <a:ext cx="10" cy="19"/>
                  </a:xfrm>
                  <a:prstGeom prst="line">
                    <a:avLst/>
                  </a:prstGeom>
                  <a:noFill/>
                  <a:ln w="1905">
                    <a:solidFill>
                      <a:srgbClr val="000000"/>
                    </a:solidFill>
                    <a:round/>
                    <a:headEnd/>
                    <a:tailEnd/>
                  </a:ln>
                </p:spPr>
                <p:txBody>
                  <a:bodyPr/>
                  <a:lstStyle/>
                  <a:p>
                    <a:endParaRPr lang="en-US"/>
                  </a:p>
                </p:txBody>
              </p:sp>
              <p:sp>
                <p:nvSpPr>
                  <p:cNvPr id="7657" name="Line 774"/>
                  <p:cNvSpPr>
                    <a:spLocks noChangeShapeType="1"/>
                  </p:cNvSpPr>
                  <p:nvPr/>
                </p:nvSpPr>
                <p:spPr bwMode="auto">
                  <a:xfrm>
                    <a:off x="9812" y="9701"/>
                    <a:ext cx="12" cy="13"/>
                  </a:xfrm>
                  <a:prstGeom prst="line">
                    <a:avLst/>
                  </a:prstGeom>
                  <a:noFill/>
                  <a:ln w="1905">
                    <a:solidFill>
                      <a:srgbClr val="000000"/>
                    </a:solidFill>
                    <a:round/>
                    <a:headEnd/>
                    <a:tailEnd/>
                  </a:ln>
                </p:spPr>
                <p:txBody>
                  <a:bodyPr/>
                  <a:lstStyle/>
                  <a:p>
                    <a:endParaRPr lang="en-US"/>
                  </a:p>
                </p:txBody>
              </p:sp>
              <p:sp>
                <p:nvSpPr>
                  <p:cNvPr id="7658" name="Line 775"/>
                  <p:cNvSpPr>
                    <a:spLocks noChangeShapeType="1"/>
                  </p:cNvSpPr>
                  <p:nvPr/>
                </p:nvSpPr>
                <p:spPr bwMode="auto">
                  <a:xfrm>
                    <a:off x="9871" y="9748"/>
                    <a:ext cx="16" cy="10"/>
                  </a:xfrm>
                  <a:prstGeom prst="line">
                    <a:avLst/>
                  </a:prstGeom>
                  <a:noFill/>
                  <a:ln w="1905">
                    <a:solidFill>
                      <a:srgbClr val="000000"/>
                    </a:solidFill>
                    <a:round/>
                    <a:headEnd/>
                    <a:tailEnd/>
                  </a:ln>
                </p:spPr>
                <p:txBody>
                  <a:bodyPr/>
                  <a:lstStyle/>
                  <a:p>
                    <a:endParaRPr lang="en-US"/>
                  </a:p>
                </p:txBody>
              </p:sp>
              <p:sp>
                <p:nvSpPr>
                  <p:cNvPr id="7659" name="Line 776"/>
                  <p:cNvSpPr>
                    <a:spLocks noChangeShapeType="1"/>
                  </p:cNvSpPr>
                  <p:nvPr/>
                </p:nvSpPr>
                <p:spPr bwMode="auto">
                  <a:xfrm>
                    <a:off x="9934" y="9776"/>
                    <a:ext cx="12" cy="7"/>
                  </a:xfrm>
                  <a:prstGeom prst="line">
                    <a:avLst/>
                  </a:prstGeom>
                  <a:noFill/>
                  <a:ln w="1905">
                    <a:solidFill>
                      <a:srgbClr val="000000"/>
                    </a:solidFill>
                    <a:round/>
                    <a:headEnd/>
                    <a:tailEnd/>
                  </a:ln>
                </p:spPr>
                <p:txBody>
                  <a:bodyPr/>
                  <a:lstStyle/>
                  <a:p>
                    <a:endParaRPr lang="en-US"/>
                  </a:p>
                </p:txBody>
              </p:sp>
              <p:sp>
                <p:nvSpPr>
                  <p:cNvPr id="7660" name="Line 777"/>
                  <p:cNvSpPr>
                    <a:spLocks noChangeShapeType="1"/>
                  </p:cNvSpPr>
                  <p:nvPr/>
                </p:nvSpPr>
                <p:spPr bwMode="auto">
                  <a:xfrm>
                    <a:off x="9993" y="9798"/>
                    <a:ext cx="13" cy="3"/>
                  </a:xfrm>
                  <a:prstGeom prst="line">
                    <a:avLst/>
                  </a:prstGeom>
                  <a:noFill/>
                  <a:ln w="1905">
                    <a:solidFill>
                      <a:srgbClr val="000000"/>
                    </a:solidFill>
                    <a:round/>
                    <a:headEnd/>
                    <a:tailEnd/>
                  </a:ln>
                </p:spPr>
                <p:txBody>
                  <a:bodyPr/>
                  <a:lstStyle/>
                  <a:p>
                    <a:endParaRPr lang="en-US"/>
                  </a:p>
                </p:txBody>
              </p:sp>
              <p:sp>
                <p:nvSpPr>
                  <p:cNvPr id="7661" name="Line 778"/>
                  <p:cNvSpPr>
                    <a:spLocks noChangeShapeType="1"/>
                  </p:cNvSpPr>
                  <p:nvPr/>
                </p:nvSpPr>
                <p:spPr bwMode="auto">
                  <a:xfrm>
                    <a:off x="10053" y="9808"/>
                    <a:ext cx="15" cy="1"/>
                  </a:xfrm>
                  <a:prstGeom prst="line">
                    <a:avLst/>
                  </a:prstGeom>
                  <a:noFill/>
                  <a:ln w="1905">
                    <a:solidFill>
                      <a:srgbClr val="000000"/>
                    </a:solidFill>
                    <a:round/>
                    <a:headEnd/>
                    <a:tailEnd/>
                  </a:ln>
                </p:spPr>
                <p:txBody>
                  <a:bodyPr/>
                  <a:lstStyle/>
                  <a:p>
                    <a:endParaRPr lang="en-US"/>
                  </a:p>
                </p:txBody>
              </p:sp>
              <p:sp>
                <p:nvSpPr>
                  <p:cNvPr id="7662" name="Line 779"/>
                  <p:cNvSpPr>
                    <a:spLocks noChangeShapeType="1"/>
                  </p:cNvSpPr>
                  <p:nvPr/>
                </p:nvSpPr>
                <p:spPr bwMode="auto">
                  <a:xfrm>
                    <a:off x="10112" y="9808"/>
                    <a:ext cx="13" cy="1"/>
                  </a:xfrm>
                  <a:prstGeom prst="line">
                    <a:avLst/>
                  </a:prstGeom>
                  <a:noFill/>
                  <a:ln w="1905">
                    <a:solidFill>
                      <a:srgbClr val="000000"/>
                    </a:solidFill>
                    <a:round/>
                    <a:headEnd/>
                    <a:tailEnd/>
                  </a:ln>
                </p:spPr>
                <p:txBody>
                  <a:bodyPr/>
                  <a:lstStyle/>
                  <a:p>
                    <a:endParaRPr lang="en-US"/>
                  </a:p>
                </p:txBody>
              </p:sp>
              <p:sp>
                <p:nvSpPr>
                  <p:cNvPr id="7663" name="Line 780"/>
                  <p:cNvSpPr>
                    <a:spLocks noChangeShapeType="1"/>
                  </p:cNvSpPr>
                  <p:nvPr/>
                </p:nvSpPr>
                <p:spPr bwMode="auto">
                  <a:xfrm flipV="1">
                    <a:off x="10172" y="9795"/>
                    <a:ext cx="12" cy="3"/>
                  </a:xfrm>
                  <a:prstGeom prst="line">
                    <a:avLst/>
                  </a:prstGeom>
                  <a:noFill/>
                  <a:ln w="1905">
                    <a:solidFill>
                      <a:srgbClr val="000000"/>
                    </a:solidFill>
                    <a:round/>
                    <a:headEnd/>
                    <a:tailEnd/>
                  </a:ln>
                </p:spPr>
                <p:txBody>
                  <a:bodyPr/>
                  <a:lstStyle/>
                  <a:p>
                    <a:endParaRPr lang="en-US"/>
                  </a:p>
                </p:txBody>
              </p:sp>
              <p:sp>
                <p:nvSpPr>
                  <p:cNvPr id="7664" name="Line 781"/>
                  <p:cNvSpPr>
                    <a:spLocks noChangeShapeType="1"/>
                  </p:cNvSpPr>
                  <p:nvPr/>
                </p:nvSpPr>
                <p:spPr bwMode="auto">
                  <a:xfrm flipV="1">
                    <a:off x="10231" y="9776"/>
                    <a:ext cx="16" cy="4"/>
                  </a:xfrm>
                  <a:prstGeom prst="line">
                    <a:avLst/>
                  </a:prstGeom>
                  <a:noFill/>
                  <a:ln w="1905">
                    <a:solidFill>
                      <a:srgbClr val="000000"/>
                    </a:solidFill>
                    <a:round/>
                    <a:headEnd/>
                    <a:tailEnd/>
                  </a:ln>
                </p:spPr>
                <p:txBody>
                  <a:bodyPr/>
                  <a:lstStyle/>
                  <a:p>
                    <a:endParaRPr lang="en-US"/>
                  </a:p>
                </p:txBody>
              </p:sp>
              <p:sp>
                <p:nvSpPr>
                  <p:cNvPr id="7665" name="Line 782"/>
                  <p:cNvSpPr>
                    <a:spLocks noChangeShapeType="1"/>
                  </p:cNvSpPr>
                  <p:nvPr/>
                </p:nvSpPr>
                <p:spPr bwMode="auto">
                  <a:xfrm flipV="1">
                    <a:off x="10294" y="9745"/>
                    <a:ext cx="12" cy="9"/>
                  </a:xfrm>
                  <a:prstGeom prst="line">
                    <a:avLst/>
                  </a:prstGeom>
                  <a:noFill/>
                  <a:ln w="1905">
                    <a:solidFill>
                      <a:srgbClr val="000000"/>
                    </a:solidFill>
                    <a:round/>
                    <a:headEnd/>
                    <a:tailEnd/>
                  </a:ln>
                </p:spPr>
                <p:txBody>
                  <a:bodyPr/>
                  <a:lstStyle/>
                  <a:p>
                    <a:endParaRPr lang="en-US"/>
                  </a:p>
                </p:txBody>
              </p:sp>
              <p:sp>
                <p:nvSpPr>
                  <p:cNvPr id="7666" name="Line 783"/>
                  <p:cNvSpPr>
                    <a:spLocks noChangeShapeType="1"/>
                  </p:cNvSpPr>
                  <p:nvPr/>
                </p:nvSpPr>
                <p:spPr bwMode="auto">
                  <a:xfrm flipV="1">
                    <a:off x="10353" y="9698"/>
                    <a:ext cx="13" cy="13"/>
                  </a:xfrm>
                  <a:prstGeom prst="line">
                    <a:avLst/>
                  </a:prstGeom>
                  <a:noFill/>
                  <a:ln w="1905">
                    <a:solidFill>
                      <a:srgbClr val="000000"/>
                    </a:solidFill>
                    <a:round/>
                    <a:headEnd/>
                    <a:tailEnd/>
                  </a:ln>
                </p:spPr>
                <p:txBody>
                  <a:bodyPr/>
                  <a:lstStyle/>
                  <a:p>
                    <a:endParaRPr lang="en-US"/>
                  </a:p>
                </p:txBody>
              </p:sp>
              <p:sp>
                <p:nvSpPr>
                  <p:cNvPr id="7667" name="Line 784"/>
                  <p:cNvSpPr>
                    <a:spLocks noChangeShapeType="1"/>
                  </p:cNvSpPr>
                  <p:nvPr/>
                </p:nvSpPr>
                <p:spPr bwMode="auto">
                  <a:xfrm flipV="1">
                    <a:off x="10409" y="9620"/>
                    <a:ext cx="10" cy="16"/>
                  </a:xfrm>
                  <a:prstGeom prst="line">
                    <a:avLst/>
                  </a:prstGeom>
                  <a:noFill/>
                  <a:ln w="1905">
                    <a:solidFill>
                      <a:srgbClr val="000000"/>
                    </a:solidFill>
                    <a:round/>
                    <a:headEnd/>
                    <a:tailEnd/>
                  </a:ln>
                </p:spPr>
                <p:txBody>
                  <a:bodyPr/>
                  <a:lstStyle/>
                  <a:p>
                    <a:endParaRPr lang="en-US"/>
                  </a:p>
                </p:txBody>
              </p:sp>
              <p:sp>
                <p:nvSpPr>
                  <p:cNvPr id="7668" name="Line 785"/>
                  <p:cNvSpPr>
                    <a:spLocks noChangeShapeType="1"/>
                  </p:cNvSpPr>
                  <p:nvPr/>
                </p:nvSpPr>
                <p:spPr bwMode="auto">
                  <a:xfrm flipV="1">
                    <a:off x="10444" y="9548"/>
                    <a:ext cx="3" cy="6"/>
                  </a:xfrm>
                  <a:prstGeom prst="line">
                    <a:avLst/>
                  </a:prstGeom>
                  <a:noFill/>
                  <a:ln w="1905">
                    <a:solidFill>
                      <a:srgbClr val="000000"/>
                    </a:solidFill>
                    <a:round/>
                    <a:headEnd/>
                    <a:tailEnd/>
                  </a:ln>
                </p:spPr>
                <p:txBody>
                  <a:bodyPr/>
                  <a:lstStyle/>
                  <a:p>
                    <a:endParaRPr lang="en-US"/>
                  </a:p>
                </p:txBody>
              </p:sp>
              <p:sp>
                <p:nvSpPr>
                  <p:cNvPr id="7669" name="Line 786"/>
                  <p:cNvSpPr>
                    <a:spLocks noChangeShapeType="1"/>
                  </p:cNvSpPr>
                  <p:nvPr/>
                </p:nvSpPr>
                <p:spPr bwMode="auto">
                  <a:xfrm flipV="1">
                    <a:off x="10447" y="9535"/>
                    <a:ext cx="3" cy="13"/>
                  </a:xfrm>
                  <a:prstGeom prst="line">
                    <a:avLst/>
                  </a:prstGeom>
                  <a:noFill/>
                  <a:ln w="1905">
                    <a:solidFill>
                      <a:srgbClr val="000000"/>
                    </a:solidFill>
                    <a:round/>
                    <a:headEnd/>
                    <a:tailEnd/>
                  </a:ln>
                </p:spPr>
                <p:txBody>
                  <a:bodyPr/>
                  <a:lstStyle/>
                  <a:p>
                    <a:endParaRPr lang="en-US"/>
                  </a:p>
                </p:txBody>
              </p:sp>
            </p:grpSp>
            <p:grpSp>
              <p:nvGrpSpPr>
                <p:cNvPr id="7580" name="Group 787"/>
                <p:cNvGrpSpPr>
                  <a:grpSpLocks/>
                </p:cNvGrpSpPr>
                <p:nvPr/>
              </p:nvGrpSpPr>
              <p:grpSpPr bwMode="auto">
                <a:xfrm>
                  <a:off x="9805" y="9269"/>
                  <a:ext cx="545" cy="476"/>
                  <a:chOff x="9805" y="9269"/>
                  <a:chExt cx="545" cy="476"/>
                </a:xfrm>
              </p:grpSpPr>
              <p:sp>
                <p:nvSpPr>
                  <p:cNvPr id="7604" name="Line 788"/>
                  <p:cNvSpPr>
                    <a:spLocks noChangeShapeType="1"/>
                  </p:cNvSpPr>
                  <p:nvPr/>
                </p:nvSpPr>
                <p:spPr bwMode="auto">
                  <a:xfrm flipH="1" flipV="1">
                    <a:off x="10347" y="9488"/>
                    <a:ext cx="3" cy="16"/>
                  </a:xfrm>
                  <a:prstGeom prst="line">
                    <a:avLst/>
                  </a:prstGeom>
                  <a:noFill/>
                  <a:ln w="1905">
                    <a:solidFill>
                      <a:srgbClr val="000000"/>
                    </a:solidFill>
                    <a:round/>
                    <a:headEnd/>
                    <a:tailEnd/>
                  </a:ln>
                </p:spPr>
                <p:txBody>
                  <a:bodyPr/>
                  <a:lstStyle/>
                  <a:p>
                    <a:endParaRPr lang="en-US"/>
                  </a:p>
                </p:txBody>
              </p:sp>
              <p:sp>
                <p:nvSpPr>
                  <p:cNvPr id="7605" name="Line 789"/>
                  <p:cNvSpPr>
                    <a:spLocks noChangeShapeType="1"/>
                  </p:cNvSpPr>
                  <p:nvPr/>
                </p:nvSpPr>
                <p:spPr bwMode="auto">
                  <a:xfrm flipH="1" flipV="1">
                    <a:off x="10322" y="9407"/>
                    <a:ext cx="9" cy="16"/>
                  </a:xfrm>
                  <a:prstGeom prst="line">
                    <a:avLst/>
                  </a:prstGeom>
                  <a:noFill/>
                  <a:ln w="1905">
                    <a:solidFill>
                      <a:srgbClr val="000000"/>
                    </a:solidFill>
                    <a:round/>
                    <a:headEnd/>
                    <a:tailEnd/>
                  </a:ln>
                </p:spPr>
                <p:txBody>
                  <a:bodyPr/>
                  <a:lstStyle/>
                  <a:p>
                    <a:endParaRPr lang="en-US"/>
                  </a:p>
                </p:txBody>
              </p:sp>
              <p:sp>
                <p:nvSpPr>
                  <p:cNvPr id="7606" name="Line 790"/>
                  <p:cNvSpPr>
                    <a:spLocks noChangeShapeType="1"/>
                  </p:cNvSpPr>
                  <p:nvPr/>
                </p:nvSpPr>
                <p:spPr bwMode="auto">
                  <a:xfrm flipH="1" flipV="1">
                    <a:off x="10265" y="9332"/>
                    <a:ext cx="13" cy="16"/>
                  </a:xfrm>
                  <a:prstGeom prst="line">
                    <a:avLst/>
                  </a:prstGeom>
                  <a:noFill/>
                  <a:ln w="1905">
                    <a:solidFill>
                      <a:srgbClr val="000000"/>
                    </a:solidFill>
                    <a:round/>
                    <a:headEnd/>
                    <a:tailEnd/>
                  </a:ln>
                </p:spPr>
                <p:txBody>
                  <a:bodyPr/>
                  <a:lstStyle/>
                  <a:p>
                    <a:endParaRPr lang="en-US"/>
                  </a:p>
                </p:txBody>
              </p:sp>
              <p:sp>
                <p:nvSpPr>
                  <p:cNvPr id="7607" name="Line 791"/>
                  <p:cNvSpPr>
                    <a:spLocks noChangeShapeType="1"/>
                  </p:cNvSpPr>
                  <p:nvPr/>
                </p:nvSpPr>
                <p:spPr bwMode="auto">
                  <a:xfrm flipH="1">
                    <a:off x="10215" y="9301"/>
                    <a:ext cx="4" cy="1"/>
                  </a:xfrm>
                  <a:prstGeom prst="line">
                    <a:avLst/>
                  </a:prstGeom>
                  <a:noFill/>
                  <a:ln w="1905">
                    <a:solidFill>
                      <a:srgbClr val="000000"/>
                    </a:solidFill>
                    <a:round/>
                    <a:headEnd/>
                    <a:tailEnd/>
                  </a:ln>
                </p:spPr>
                <p:txBody>
                  <a:bodyPr/>
                  <a:lstStyle/>
                  <a:p>
                    <a:endParaRPr lang="en-US"/>
                  </a:p>
                </p:txBody>
              </p:sp>
              <p:sp>
                <p:nvSpPr>
                  <p:cNvPr id="7608" name="Line 792"/>
                  <p:cNvSpPr>
                    <a:spLocks noChangeShapeType="1"/>
                  </p:cNvSpPr>
                  <p:nvPr/>
                </p:nvSpPr>
                <p:spPr bwMode="auto">
                  <a:xfrm flipH="1" flipV="1">
                    <a:off x="10206" y="9297"/>
                    <a:ext cx="9" cy="4"/>
                  </a:xfrm>
                  <a:prstGeom prst="line">
                    <a:avLst/>
                  </a:prstGeom>
                  <a:noFill/>
                  <a:ln w="1905">
                    <a:solidFill>
                      <a:srgbClr val="000000"/>
                    </a:solidFill>
                    <a:round/>
                    <a:headEnd/>
                    <a:tailEnd/>
                  </a:ln>
                </p:spPr>
                <p:txBody>
                  <a:bodyPr/>
                  <a:lstStyle/>
                  <a:p>
                    <a:endParaRPr lang="en-US"/>
                  </a:p>
                </p:txBody>
              </p:sp>
              <p:sp>
                <p:nvSpPr>
                  <p:cNvPr id="7609" name="Line 793"/>
                  <p:cNvSpPr>
                    <a:spLocks noChangeShapeType="1"/>
                  </p:cNvSpPr>
                  <p:nvPr/>
                </p:nvSpPr>
                <p:spPr bwMode="auto">
                  <a:xfrm flipH="1" flipV="1">
                    <a:off x="10147" y="9276"/>
                    <a:ext cx="12" cy="3"/>
                  </a:xfrm>
                  <a:prstGeom prst="line">
                    <a:avLst/>
                  </a:prstGeom>
                  <a:noFill/>
                  <a:ln w="1905">
                    <a:solidFill>
                      <a:srgbClr val="000000"/>
                    </a:solidFill>
                    <a:round/>
                    <a:headEnd/>
                    <a:tailEnd/>
                  </a:ln>
                </p:spPr>
                <p:txBody>
                  <a:bodyPr/>
                  <a:lstStyle/>
                  <a:p>
                    <a:endParaRPr lang="en-US"/>
                  </a:p>
                </p:txBody>
              </p:sp>
              <p:sp>
                <p:nvSpPr>
                  <p:cNvPr id="7610" name="Line 794"/>
                  <p:cNvSpPr>
                    <a:spLocks noChangeShapeType="1"/>
                  </p:cNvSpPr>
                  <p:nvPr/>
                </p:nvSpPr>
                <p:spPr bwMode="auto">
                  <a:xfrm flipH="1">
                    <a:off x="10087" y="9269"/>
                    <a:ext cx="13" cy="1"/>
                  </a:xfrm>
                  <a:prstGeom prst="line">
                    <a:avLst/>
                  </a:prstGeom>
                  <a:noFill/>
                  <a:ln w="1905">
                    <a:solidFill>
                      <a:srgbClr val="000000"/>
                    </a:solidFill>
                    <a:round/>
                    <a:headEnd/>
                    <a:tailEnd/>
                  </a:ln>
                </p:spPr>
                <p:txBody>
                  <a:bodyPr/>
                  <a:lstStyle/>
                  <a:p>
                    <a:endParaRPr lang="en-US"/>
                  </a:p>
                </p:txBody>
              </p:sp>
              <p:sp>
                <p:nvSpPr>
                  <p:cNvPr id="7611" name="Line 795"/>
                  <p:cNvSpPr>
                    <a:spLocks noChangeShapeType="1"/>
                  </p:cNvSpPr>
                  <p:nvPr/>
                </p:nvSpPr>
                <p:spPr bwMode="auto">
                  <a:xfrm flipH="1">
                    <a:off x="10028" y="9269"/>
                    <a:ext cx="12" cy="3"/>
                  </a:xfrm>
                  <a:prstGeom prst="line">
                    <a:avLst/>
                  </a:prstGeom>
                  <a:noFill/>
                  <a:ln w="1905">
                    <a:solidFill>
                      <a:srgbClr val="000000"/>
                    </a:solidFill>
                    <a:round/>
                    <a:headEnd/>
                    <a:tailEnd/>
                  </a:ln>
                </p:spPr>
                <p:txBody>
                  <a:bodyPr/>
                  <a:lstStyle/>
                  <a:p>
                    <a:endParaRPr lang="en-US"/>
                  </a:p>
                </p:txBody>
              </p:sp>
              <p:sp>
                <p:nvSpPr>
                  <p:cNvPr id="7612" name="Line 796"/>
                  <p:cNvSpPr>
                    <a:spLocks noChangeShapeType="1"/>
                  </p:cNvSpPr>
                  <p:nvPr/>
                </p:nvSpPr>
                <p:spPr bwMode="auto">
                  <a:xfrm flipH="1">
                    <a:off x="10028" y="9269"/>
                    <a:ext cx="3" cy="3"/>
                  </a:xfrm>
                  <a:prstGeom prst="line">
                    <a:avLst/>
                  </a:prstGeom>
                  <a:noFill/>
                  <a:ln w="1905">
                    <a:solidFill>
                      <a:srgbClr val="000000"/>
                    </a:solidFill>
                    <a:round/>
                    <a:headEnd/>
                    <a:tailEnd/>
                  </a:ln>
                </p:spPr>
                <p:txBody>
                  <a:bodyPr/>
                  <a:lstStyle/>
                  <a:p>
                    <a:endParaRPr lang="en-US"/>
                  </a:p>
                </p:txBody>
              </p:sp>
              <p:sp>
                <p:nvSpPr>
                  <p:cNvPr id="7613" name="Line 797"/>
                  <p:cNvSpPr>
                    <a:spLocks noChangeShapeType="1"/>
                  </p:cNvSpPr>
                  <p:nvPr/>
                </p:nvSpPr>
                <p:spPr bwMode="auto">
                  <a:xfrm flipH="1">
                    <a:off x="9965" y="9285"/>
                    <a:ext cx="16" cy="1"/>
                  </a:xfrm>
                  <a:prstGeom prst="line">
                    <a:avLst/>
                  </a:prstGeom>
                  <a:noFill/>
                  <a:ln w="1905">
                    <a:solidFill>
                      <a:srgbClr val="000000"/>
                    </a:solidFill>
                    <a:round/>
                    <a:headEnd/>
                    <a:tailEnd/>
                  </a:ln>
                </p:spPr>
                <p:txBody>
                  <a:bodyPr/>
                  <a:lstStyle/>
                  <a:p>
                    <a:endParaRPr lang="en-US"/>
                  </a:p>
                </p:txBody>
              </p:sp>
              <p:sp>
                <p:nvSpPr>
                  <p:cNvPr id="7614" name="Line 798"/>
                  <p:cNvSpPr>
                    <a:spLocks noChangeShapeType="1"/>
                  </p:cNvSpPr>
                  <p:nvPr/>
                </p:nvSpPr>
                <p:spPr bwMode="auto">
                  <a:xfrm flipH="1">
                    <a:off x="9906" y="9313"/>
                    <a:ext cx="12" cy="6"/>
                  </a:xfrm>
                  <a:prstGeom prst="line">
                    <a:avLst/>
                  </a:prstGeom>
                  <a:noFill/>
                  <a:ln w="1905">
                    <a:solidFill>
                      <a:srgbClr val="000000"/>
                    </a:solidFill>
                    <a:round/>
                    <a:headEnd/>
                    <a:tailEnd/>
                  </a:ln>
                </p:spPr>
                <p:txBody>
                  <a:bodyPr/>
                  <a:lstStyle/>
                  <a:p>
                    <a:endParaRPr lang="en-US"/>
                  </a:p>
                </p:txBody>
              </p:sp>
              <p:sp>
                <p:nvSpPr>
                  <p:cNvPr id="7615" name="Line 799"/>
                  <p:cNvSpPr>
                    <a:spLocks noChangeShapeType="1"/>
                  </p:cNvSpPr>
                  <p:nvPr/>
                </p:nvSpPr>
                <p:spPr bwMode="auto">
                  <a:xfrm flipH="1">
                    <a:off x="9846" y="9363"/>
                    <a:ext cx="13" cy="16"/>
                  </a:xfrm>
                  <a:prstGeom prst="line">
                    <a:avLst/>
                  </a:prstGeom>
                  <a:noFill/>
                  <a:ln w="1905">
                    <a:solidFill>
                      <a:srgbClr val="000000"/>
                    </a:solidFill>
                    <a:round/>
                    <a:headEnd/>
                    <a:tailEnd/>
                  </a:ln>
                </p:spPr>
                <p:txBody>
                  <a:bodyPr/>
                  <a:lstStyle/>
                  <a:p>
                    <a:endParaRPr lang="en-US"/>
                  </a:p>
                </p:txBody>
              </p:sp>
              <p:sp>
                <p:nvSpPr>
                  <p:cNvPr id="7616" name="Line 800"/>
                  <p:cNvSpPr>
                    <a:spLocks noChangeShapeType="1"/>
                  </p:cNvSpPr>
                  <p:nvPr/>
                </p:nvSpPr>
                <p:spPr bwMode="auto">
                  <a:xfrm flipH="1">
                    <a:off x="9805" y="9441"/>
                    <a:ext cx="10" cy="19"/>
                  </a:xfrm>
                  <a:prstGeom prst="line">
                    <a:avLst/>
                  </a:prstGeom>
                  <a:noFill/>
                  <a:ln w="1905">
                    <a:solidFill>
                      <a:srgbClr val="000000"/>
                    </a:solidFill>
                    <a:round/>
                    <a:headEnd/>
                    <a:tailEnd/>
                  </a:ln>
                </p:spPr>
                <p:txBody>
                  <a:bodyPr/>
                  <a:lstStyle/>
                  <a:p>
                    <a:endParaRPr lang="en-US"/>
                  </a:p>
                </p:txBody>
              </p:sp>
              <p:sp>
                <p:nvSpPr>
                  <p:cNvPr id="7617" name="Line 801"/>
                  <p:cNvSpPr>
                    <a:spLocks noChangeShapeType="1"/>
                  </p:cNvSpPr>
                  <p:nvPr/>
                </p:nvSpPr>
                <p:spPr bwMode="auto">
                  <a:xfrm>
                    <a:off x="9805" y="9526"/>
                    <a:ext cx="4" cy="16"/>
                  </a:xfrm>
                  <a:prstGeom prst="line">
                    <a:avLst/>
                  </a:prstGeom>
                  <a:noFill/>
                  <a:ln w="1905">
                    <a:solidFill>
                      <a:srgbClr val="000000"/>
                    </a:solidFill>
                    <a:round/>
                    <a:headEnd/>
                    <a:tailEnd/>
                  </a:ln>
                </p:spPr>
                <p:txBody>
                  <a:bodyPr/>
                  <a:lstStyle/>
                  <a:p>
                    <a:endParaRPr lang="en-US"/>
                  </a:p>
                </p:txBody>
              </p:sp>
              <p:sp>
                <p:nvSpPr>
                  <p:cNvPr id="7618" name="Line 802"/>
                  <p:cNvSpPr>
                    <a:spLocks noChangeShapeType="1"/>
                  </p:cNvSpPr>
                  <p:nvPr/>
                </p:nvSpPr>
                <p:spPr bwMode="auto">
                  <a:xfrm>
                    <a:off x="9834" y="9604"/>
                    <a:ext cx="6" cy="16"/>
                  </a:xfrm>
                  <a:prstGeom prst="line">
                    <a:avLst/>
                  </a:prstGeom>
                  <a:noFill/>
                  <a:ln w="1905">
                    <a:solidFill>
                      <a:srgbClr val="000000"/>
                    </a:solidFill>
                    <a:round/>
                    <a:headEnd/>
                    <a:tailEnd/>
                  </a:ln>
                </p:spPr>
                <p:txBody>
                  <a:bodyPr/>
                  <a:lstStyle/>
                  <a:p>
                    <a:endParaRPr lang="en-US"/>
                  </a:p>
                </p:txBody>
              </p:sp>
              <p:sp>
                <p:nvSpPr>
                  <p:cNvPr id="7619" name="Line 803"/>
                  <p:cNvSpPr>
                    <a:spLocks noChangeShapeType="1"/>
                  </p:cNvSpPr>
                  <p:nvPr/>
                </p:nvSpPr>
                <p:spPr bwMode="auto">
                  <a:xfrm>
                    <a:off x="9840" y="9620"/>
                    <a:ext cx="3" cy="3"/>
                  </a:xfrm>
                  <a:prstGeom prst="line">
                    <a:avLst/>
                  </a:prstGeom>
                  <a:noFill/>
                  <a:ln w="1905">
                    <a:solidFill>
                      <a:srgbClr val="000000"/>
                    </a:solidFill>
                    <a:round/>
                    <a:headEnd/>
                    <a:tailEnd/>
                  </a:ln>
                </p:spPr>
                <p:txBody>
                  <a:bodyPr/>
                  <a:lstStyle/>
                  <a:p>
                    <a:endParaRPr lang="en-US"/>
                  </a:p>
                </p:txBody>
              </p:sp>
              <p:sp>
                <p:nvSpPr>
                  <p:cNvPr id="7620" name="Line 804"/>
                  <p:cNvSpPr>
                    <a:spLocks noChangeShapeType="1"/>
                  </p:cNvSpPr>
                  <p:nvPr/>
                </p:nvSpPr>
                <p:spPr bwMode="auto">
                  <a:xfrm>
                    <a:off x="9890" y="9673"/>
                    <a:ext cx="9" cy="9"/>
                  </a:xfrm>
                  <a:prstGeom prst="line">
                    <a:avLst/>
                  </a:prstGeom>
                  <a:noFill/>
                  <a:ln w="1905">
                    <a:solidFill>
                      <a:srgbClr val="000000"/>
                    </a:solidFill>
                    <a:round/>
                    <a:headEnd/>
                    <a:tailEnd/>
                  </a:ln>
                </p:spPr>
                <p:txBody>
                  <a:bodyPr/>
                  <a:lstStyle/>
                  <a:p>
                    <a:endParaRPr lang="en-US"/>
                  </a:p>
                </p:txBody>
              </p:sp>
              <p:sp>
                <p:nvSpPr>
                  <p:cNvPr id="7621" name="Line 805"/>
                  <p:cNvSpPr>
                    <a:spLocks noChangeShapeType="1"/>
                  </p:cNvSpPr>
                  <p:nvPr/>
                </p:nvSpPr>
                <p:spPr bwMode="auto">
                  <a:xfrm>
                    <a:off x="9899" y="9682"/>
                    <a:ext cx="3" cy="4"/>
                  </a:xfrm>
                  <a:prstGeom prst="line">
                    <a:avLst/>
                  </a:prstGeom>
                  <a:noFill/>
                  <a:ln w="1905">
                    <a:solidFill>
                      <a:srgbClr val="000000"/>
                    </a:solidFill>
                    <a:round/>
                    <a:headEnd/>
                    <a:tailEnd/>
                  </a:ln>
                </p:spPr>
                <p:txBody>
                  <a:bodyPr/>
                  <a:lstStyle/>
                  <a:p>
                    <a:endParaRPr lang="en-US"/>
                  </a:p>
                </p:txBody>
              </p:sp>
              <p:sp>
                <p:nvSpPr>
                  <p:cNvPr id="7622" name="Line 806"/>
                  <p:cNvSpPr>
                    <a:spLocks noChangeShapeType="1"/>
                  </p:cNvSpPr>
                  <p:nvPr/>
                </p:nvSpPr>
                <p:spPr bwMode="auto">
                  <a:xfrm>
                    <a:off x="9949" y="9714"/>
                    <a:ext cx="13" cy="3"/>
                  </a:xfrm>
                  <a:prstGeom prst="line">
                    <a:avLst/>
                  </a:prstGeom>
                  <a:noFill/>
                  <a:ln w="1905">
                    <a:solidFill>
                      <a:srgbClr val="000000"/>
                    </a:solidFill>
                    <a:round/>
                    <a:headEnd/>
                    <a:tailEnd/>
                  </a:ln>
                </p:spPr>
                <p:txBody>
                  <a:bodyPr/>
                  <a:lstStyle/>
                  <a:p>
                    <a:endParaRPr lang="en-US"/>
                  </a:p>
                </p:txBody>
              </p:sp>
              <p:sp>
                <p:nvSpPr>
                  <p:cNvPr id="7623" name="Line 807"/>
                  <p:cNvSpPr>
                    <a:spLocks noChangeShapeType="1"/>
                  </p:cNvSpPr>
                  <p:nvPr/>
                </p:nvSpPr>
                <p:spPr bwMode="auto">
                  <a:xfrm>
                    <a:off x="10009" y="9733"/>
                    <a:ext cx="12" cy="3"/>
                  </a:xfrm>
                  <a:prstGeom prst="line">
                    <a:avLst/>
                  </a:prstGeom>
                  <a:noFill/>
                  <a:ln w="1905">
                    <a:solidFill>
                      <a:srgbClr val="000000"/>
                    </a:solidFill>
                    <a:round/>
                    <a:headEnd/>
                    <a:tailEnd/>
                  </a:ln>
                </p:spPr>
                <p:txBody>
                  <a:bodyPr/>
                  <a:lstStyle/>
                  <a:p>
                    <a:endParaRPr lang="en-US"/>
                  </a:p>
                </p:txBody>
              </p:sp>
              <p:sp>
                <p:nvSpPr>
                  <p:cNvPr id="7624" name="Line 808"/>
                  <p:cNvSpPr>
                    <a:spLocks noChangeShapeType="1"/>
                  </p:cNvSpPr>
                  <p:nvPr/>
                </p:nvSpPr>
                <p:spPr bwMode="auto">
                  <a:xfrm>
                    <a:off x="10068" y="9742"/>
                    <a:ext cx="10" cy="3"/>
                  </a:xfrm>
                  <a:prstGeom prst="line">
                    <a:avLst/>
                  </a:prstGeom>
                  <a:noFill/>
                  <a:ln w="1905">
                    <a:solidFill>
                      <a:srgbClr val="000000"/>
                    </a:solidFill>
                    <a:round/>
                    <a:headEnd/>
                    <a:tailEnd/>
                  </a:ln>
                </p:spPr>
                <p:txBody>
                  <a:bodyPr/>
                  <a:lstStyle/>
                  <a:p>
                    <a:endParaRPr lang="en-US"/>
                  </a:p>
                </p:txBody>
              </p:sp>
              <p:sp>
                <p:nvSpPr>
                  <p:cNvPr id="7625" name="Line 809"/>
                  <p:cNvSpPr>
                    <a:spLocks noChangeShapeType="1"/>
                  </p:cNvSpPr>
                  <p:nvPr/>
                </p:nvSpPr>
                <p:spPr bwMode="auto">
                  <a:xfrm>
                    <a:off x="10078" y="9742"/>
                    <a:ext cx="3" cy="3"/>
                  </a:xfrm>
                  <a:prstGeom prst="line">
                    <a:avLst/>
                  </a:prstGeom>
                  <a:noFill/>
                  <a:ln w="1905">
                    <a:solidFill>
                      <a:srgbClr val="000000"/>
                    </a:solidFill>
                    <a:round/>
                    <a:headEnd/>
                    <a:tailEnd/>
                  </a:ln>
                </p:spPr>
                <p:txBody>
                  <a:bodyPr/>
                  <a:lstStyle/>
                  <a:p>
                    <a:endParaRPr lang="en-US"/>
                  </a:p>
                </p:txBody>
              </p:sp>
              <p:sp>
                <p:nvSpPr>
                  <p:cNvPr id="7626" name="Line 810"/>
                  <p:cNvSpPr>
                    <a:spLocks noChangeShapeType="1"/>
                  </p:cNvSpPr>
                  <p:nvPr/>
                </p:nvSpPr>
                <p:spPr bwMode="auto">
                  <a:xfrm flipV="1">
                    <a:off x="10128" y="9736"/>
                    <a:ext cx="12" cy="3"/>
                  </a:xfrm>
                  <a:prstGeom prst="line">
                    <a:avLst/>
                  </a:prstGeom>
                  <a:noFill/>
                  <a:ln w="1905">
                    <a:solidFill>
                      <a:srgbClr val="000000"/>
                    </a:solidFill>
                    <a:round/>
                    <a:headEnd/>
                    <a:tailEnd/>
                  </a:ln>
                </p:spPr>
                <p:txBody>
                  <a:bodyPr/>
                  <a:lstStyle/>
                  <a:p>
                    <a:endParaRPr lang="en-US"/>
                  </a:p>
                </p:txBody>
              </p:sp>
              <p:sp>
                <p:nvSpPr>
                  <p:cNvPr id="7627" name="Line 811"/>
                  <p:cNvSpPr>
                    <a:spLocks noChangeShapeType="1"/>
                  </p:cNvSpPr>
                  <p:nvPr/>
                </p:nvSpPr>
                <p:spPr bwMode="auto">
                  <a:xfrm flipV="1">
                    <a:off x="10187" y="9714"/>
                    <a:ext cx="13" cy="6"/>
                  </a:xfrm>
                  <a:prstGeom prst="line">
                    <a:avLst/>
                  </a:prstGeom>
                  <a:noFill/>
                  <a:ln w="1905">
                    <a:solidFill>
                      <a:srgbClr val="000000"/>
                    </a:solidFill>
                    <a:round/>
                    <a:headEnd/>
                    <a:tailEnd/>
                  </a:ln>
                </p:spPr>
                <p:txBody>
                  <a:bodyPr/>
                  <a:lstStyle/>
                  <a:p>
                    <a:endParaRPr lang="en-US"/>
                  </a:p>
                </p:txBody>
              </p:sp>
              <p:sp>
                <p:nvSpPr>
                  <p:cNvPr id="7628" name="Line 812"/>
                  <p:cNvSpPr>
                    <a:spLocks noChangeShapeType="1"/>
                  </p:cNvSpPr>
                  <p:nvPr/>
                </p:nvSpPr>
                <p:spPr bwMode="auto">
                  <a:xfrm flipV="1">
                    <a:off x="10247" y="9682"/>
                    <a:ext cx="6" cy="4"/>
                  </a:xfrm>
                  <a:prstGeom prst="line">
                    <a:avLst/>
                  </a:prstGeom>
                  <a:noFill/>
                  <a:ln w="1905">
                    <a:solidFill>
                      <a:srgbClr val="000000"/>
                    </a:solidFill>
                    <a:round/>
                    <a:headEnd/>
                    <a:tailEnd/>
                  </a:ln>
                </p:spPr>
                <p:txBody>
                  <a:bodyPr/>
                  <a:lstStyle/>
                  <a:p>
                    <a:endParaRPr lang="en-US"/>
                  </a:p>
                </p:txBody>
              </p:sp>
              <p:sp>
                <p:nvSpPr>
                  <p:cNvPr id="7629" name="Line 813"/>
                  <p:cNvSpPr>
                    <a:spLocks noChangeShapeType="1"/>
                  </p:cNvSpPr>
                  <p:nvPr/>
                </p:nvSpPr>
                <p:spPr bwMode="auto">
                  <a:xfrm flipV="1">
                    <a:off x="10253" y="9676"/>
                    <a:ext cx="9" cy="6"/>
                  </a:xfrm>
                  <a:prstGeom prst="line">
                    <a:avLst/>
                  </a:prstGeom>
                  <a:noFill/>
                  <a:ln w="1905">
                    <a:solidFill>
                      <a:srgbClr val="000000"/>
                    </a:solidFill>
                    <a:round/>
                    <a:headEnd/>
                    <a:tailEnd/>
                  </a:ln>
                </p:spPr>
                <p:txBody>
                  <a:bodyPr/>
                  <a:lstStyle/>
                  <a:p>
                    <a:endParaRPr lang="en-US"/>
                  </a:p>
                </p:txBody>
              </p:sp>
              <p:sp>
                <p:nvSpPr>
                  <p:cNvPr id="7630" name="Line 814"/>
                  <p:cNvSpPr>
                    <a:spLocks noChangeShapeType="1"/>
                  </p:cNvSpPr>
                  <p:nvPr/>
                </p:nvSpPr>
                <p:spPr bwMode="auto">
                  <a:xfrm flipV="1">
                    <a:off x="10309" y="9620"/>
                    <a:ext cx="3" cy="6"/>
                  </a:xfrm>
                  <a:prstGeom prst="line">
                    <a:avLst/>
                  </a:prstGeom>
                  <a:noFill/>
                  <a:ln w="1905">
                    <a:solidFill>
                      <a:srgbClr val="000000"/>
                    </a:solidFill>
                    <a:round/>
                    <a:headEnd/>
                    <a:tailEnd/>
                  </a:ln>
                </p:spPr>
                <p:txBody>
                  <a:bodyPr/>
                  <a:lstStyle/>
                  <a:p>
                    <a:endParaRPr lang="en-US"/>
                  </a:p>
                </p:txBody>
              </p:sp>
              <p:sp>
                <p:nvSpPr>
                  <p:cNvPr id="7631" name="Line 815"/>
                  <p:cNvSpPr>
                    <a:spLocks noChangeShapeType="1"/>
                  </p:cNvSpPr>
                  <p:nvPr/>
                </p:nvSpPr>
                <p:spPr bwMode="auto">
                  <a:xfrm flipV="1">
                    <a:off x="10312" y="9607"/>
                    <a:ext cx="10" cy="13"/>
                  </a:xfrm>
                  <a:prstGeom prst="line">
                    <a:avLst/>
                  </a:prstGeom>
                  <a:noFill/>
                  <a:ln w="1905">
                    <a:solidFill>
                      <a:srgbClr val="000000"/>
                    </a:solidFill>
                    <a:round/>
                    <a:headEnd/>
                    <a:tailEnd/>
                  </a:ln>
                </p:spPr>
                <p:txBody>
                  <a:bodyPr/>
                  <a:lstStyle/>
                  <a:p>
                    <a:endParaRPr lang="en-US"/>
                  </a:p>
                </p:txBody>
              </p:sp>
              <p:sp>
                <p:nvSpPr>
                  <p:cNvPr id="7632" name="Line 816"/>
                  <p:cNvSpPr>
                    <a:spLocks noChangeShapeType="1"/>
                  </p:cNvSpPr>
                  <p:nvPr/>
                </p:nvSpPr>
                <p:spPr bwMode="auto">
                  <a:xfrm flipV="1">
                    <a:off x="10347" y="9526"/>
                    <a:ext cx="3" cy="16"/>
                  </a:xfrm>
                  <a:prstGeom prst="line">
                    <a:avLst/>
                  </a:prstGeom>
                  <a:noFill/>
                  <a:ln w="1905">
                    <a:solidFill>
                      <a:srgbClr val="000000"/>
                    </a:solidFill>
                    <a:round/>
                    <a:headEnd/>
                    <a:tailEnd/>
                  </a:ln>
                </p:spPr>
                <p:txBody>
                  <a:bodyPr/>
                  <a:lstStyle/>
                  <a:p>
                    <a:endParaRPr lang="en-US"/>
                  </a:p>
                </p:txBody>
              </p:sp>
            </p:grpSp>
            <p:grpSp>
              <p:nvGrpSpPr>
                <p:cNvPr id="7581" name="Group 817"/>
                <p:cNvGrpSpPr>
                  <a:grpSpLocks/>
                </p:cNvGrpSpPr>
                <p:nvPr/>
              </p:nvGrpSpPr>
              <p:grpSpPr bwMode="auto">
                <a:xfrm>
                  <a:off x="9871" y="9338"/>
                  <a:ext cx="432" cy="351"/>
                  <a:chOff x="9871" y="9338"/>
                  <a:chExt cx="432" cy="351"/>
                </a:xfrm>
              </p:grpSpPr>
              <p:sp>
                <p:nvSpPr>
                  <p:cNvPr id="7582" name="Line 818"/>
                  <p:cNvSpPr>
                    <a:spLocks noChangeShapeType="1"/>
                  </p:cNvSpPr>
                  <p:nvPr/>
                </p:nvSpPr>
                <p:spPr bwMode="auto">
                  <a:xfrm flipH="1" flipV="1">
                    <a:off x="10300" y="9498"/>
                    <a:ext cx="3" cy="15"/>
                  </a:xfrm>
                  <a:prstGeom prst="line">
                    <a:avLst/>
                  </a:prstGeom>
                  <a:noFill/>
                  <a:ln w="1905">
                    <a:solidFill>
                      <a:srgbClr val="000000"/>
                    </a:solidFill>
                    <a:round/>
                    <a:headEnd/>
                    <a:tailEnd/>
                  </a:ln>
                </p:spPr>
                <p:txBody>
                  <a:bodyPr/>
                  <a:lstStyle/>
                  <a:p>
                    <a:endParaRPr lang="en-US"/>
                  </a:p>
                </p:txBody>
              </p:sp>
              <p:sp>
                <p:nvSpPr>
                  <p:cNvPr id="7583" name="Line 819"/>
                  <p:cNvSpPr>
                    <a:spLocks noChangeShapeType="1"/>
                  </p:cNvSpPr>
                  <p:nvPr/>
                </p:nvSpPr>
                <p:spPr bwMode="auto">
                  <a:xfrm flipH="1" flipV="1">
                    <a:off x="10272" y="9426"/>
                    <a:ext cx="3" cy="6"/>
                  </a:xfrm>
                  <a:prstGeom prst="line">
                    <a:avLst/>
                  </a:prstGeom>
                  <a:noFill/>
                  <a:ln w="1905">
                    <a:solidFill>
                      <a:srgbClr val="000000"/>
                    </a:solidFill>
                    <a:round/>
                    <a:headEnd/>
                    <a:tailEnd/>
                  </a:ln>
                </p:spPr>
                <p:txBody>
                  <a:bodyPr/>
                  <a:lstStyle/>
                  <a:p>
                    <a:endParaRPr lang="en-US"/>
                  </a:p>
                </p:txBody>
              </p:sp>
              <p:sp>
                <p:nvSpPr>
                  <p:cNvPr id="7584" name="Line 820"/>
                  <p:cNvSpPr>
                    <a:spLocks noChangeShapeType="1"/>
                  </p:cNvSpPr>
                  <p:nvPr/>
                </p:nvSpPr>
                <p:spPr bwMode="auto">
                  <a:xfrm flipH="1" flipV="1">
                    <a:off x="10262" y="9413"/>
                    <a:ext cx="10" cy="13"/>
                  </a:xfrm>
                  <a:prstGeom prst="line">
                    <a:avLst/>
                  </a:prstGeom>
                  <a:noFill/>
                  <a:ln w="1905">
                    <a:solidFill>
                      <a:srgbClr val="000000"/>
                    </a:solidFill>
                    <a:round/>
                    <a:headEnd/>
                    <a:tailEnd/>
                  </a:ln>
                </p:spPr>
                <p:txBody>
                  <a:bodyPr/>
                  <a:lstStyle/>
                  <a:p>
                    <a:endParaRPr lang="en-US"/>
                  </a:p>
                </p:txBody>
              </p:sp>
              <p:sp>
                <p:nvSpPr>
                  <p:cNvPr id="7585" name="Line 821"/>
                  <p:cNvSpPr>
                    <a:spLocks noChangeShapeType="1"/>
                  </p:cNvSpPr>
                  <p:nvPr/>
                </p:nvSpPr>
                <p:spPr bwMode="auto">
                  <a:xfrm flipH="1" flipV="1">
                    <a:off x="10200" y="9369"/>
                    <a:ext cx="15" cy="7"/>
                  </a:xfrm>
                  <a:prstGeom prst="line">
                    <a:avLst/>
                  </a:prstGeom>
                  <a:noFill/>
                  <a:ln w="1905">
                    <a:solidFill>
                      <a:srgbClr val="000000"/>
                    </a:solidFill>
                    <a:round/>
                    <a:headEnd/>
                    <a:tailEnd/>
                  </a:ln>
                </p:spPr>
                <p:txBody>
                  <a:bodyPr/>
                  <a:lstStyle/>
                  <a:p>
                    <a:endParaRPr lang="en-US"/>
                  </a:p>
                </p:txBody>
              </p:sp>
              <p:sp>
                <p:nvSpPr>
                  <p:cNvPr id="7586" name="Line 822"/>
                  <p:cNvSpPr>
                    <a:spLocks noChangeShapeType="1"/>
                  </p:cNvSpPr>
                  <p:nvPr/>
                </p:nvSpPr>
                <p:spPr bwMode="auto">
                  <a:xfrm flipH="1">
                    <a:off x="10140" y="9348"/>
                    <a:ext cx="13" cy="1"/>
                  </a:xfrm>
                  <a:prstGeom prst="line">
                    <a:avLst/>
                  </a:prstGeom>
                  <a:noFill/>
                  <a:ln w="1905">
                    <a:solidFill>
                      <a:srgbClr val="000000"/>
                    </a:solidFill>
                    <a:round/>
                    <a:headEnd/>
                    <a:tailEnd/>
                  </a:ln>
                </p:spPr>
                <p:txBody>
                  <a:bodyPr/>
                  <a:lstStyle/>
                  <a:p>
                    <a:endParaRPr lang="en-US"/>
                  </a:p>
                </p:txBody>
              </p:sp>
              <p:sp>
                <p:nvSpPr>
                  <p:cNvPr id="7587" name="Line 823"/>
                  <p:cNvSpPr>
                    <a:spLocks noChangeShapeType="1"/>
                  </p:cNvSpPr>
                  <p:nvPr/>
                </p:nvSpPr>
                <p:spPr bwMode="auto">
                  <a:xfrm flipH="1">
                    <a:off x="10087" y="9338"/>
                    <a:ext cx="6" cy="3"/>
                  </a:xfrm>
                  <a:prstGeom prst="line">
                    <a:avLst/>
                  </a:prstGeom>
                  <a:noFill/>
                  <a:ln w="1905">
                    <a:solidFill>
                      <a:srgbClr val="000000"/>
                    </a:solidFill>
                    <a:round/>
                    <a:headEnd/>
                    <a:tailEnd/>
                  </a:ln>
                </p:spPr>
                <p:txBody>
                  <a:bodyPr/>
                  <a:lstStyle/>
                  <a:p>
                    <a:endParaRPr lang="en-US"/>
                  </a:p>
                </p:txBody>
              </p:sp>
              <p:sp>
                <p:nvSpPr>
                  <p:cNvPr id="7588" name="Line 824"/>
                  <p:cNvSpPr>
                    <a:spLocks noChangeShapeType="1"/>
                  </p:cNvSpPr>
                  <p:nvPr/>
                </p:nvSpPr>
                <p:spPr bwMode="auto">
                  <a:xfrm flipH="1">
                    <a:off x="10084" y="9338"/>
                    <a:ext cx="3" cy="3"/>
                  </a:xfrm>
                  <a:prstGeom prst="line">
                    <a:avLst/>
                  </a:prstGeom>
                  <a:noFill/>
                  <a:ln w="1905">
                    <a:solidFill>
                      <a:srgbClr val="000000"/>
                    </a:solidFill>
                    <a:round/>
                    <a:headEnd/>
                    <a:tailEnd/>
                  </a:ln>
                </p:spPr>
                <p:txBody>
                  <a:bodyPr/>
                  <a:lstStyle/>
                  <a:p>
                    <a:endParaRPr lang="en-US"/>
                  </a:p>
                </p:txBody>
              </p:sp>
              <p:sp>
                <p:nvSpPr>
                  <p:cNvPr id="7589" name="Line 825"/>
                  <p:cNvSpPr>
                    <a:spLocks noChangeShapeType="1"/>
                  </p:cNvSpPr>
                  <p:nvPr/>
                </p:nvSpPr>
                <p:spPr bwMode="auto">
                  <a:xfrm flipH="1">
                    <a:off x="10021" y="9344"/>
                    <a:ext cx="16" cy="4"/>
                  </a:xfrm>
                  <a:prstGeom prst="line">
                    <a:avLst/>
                  </a:prstGeom>
                  <a:noFill/>
                  <a:ln w="1905">
                    <a:solidFill>
                      <a:srgbClr val="000000"/>
                    </a:solidFill>
                    <a:round/>
                    <a:headEnd/>
                    <a:tailEnd/>
                  </a:ln>
                </p:spPr>
                <p:txBody>
                  <a:bodyPr/>
                  <a:lstStyle/>
                  <a:p>
                    <a:endParaRPr lang="en-US"/>
                  </a:p>
                </p:txBody>
              </p:sp>
              <p:sp>
                <p:nvSpPr>
                  <p:cNvPr id="7590" name="Line 826"/>
                  <p:cNvSpPr>
                    <a:spLocks noChangeShapeType="1"/>
                  </p:cNvSpPr>
                  <p:nvPr/>
                </p:nvSpPr>
                <p:spPr bwMode="auto">
                  <a:xfrm flipH="1">
                    <a:off x="9962" y="9366"/>
                    <a:ext cx="12" cy="7"/>
                  </a:xfrm>
                  <a:prstGeom prst="line">
                    <a:avLst/>
                  </a:prstGeom>
                  <a:noFill/>
                  <a:ln w="1905">
                    <a:solidFill>
                      <a:srgbClr val="000000"/>
                    </a:solidFill>
                    <a:round/>
                    <a:headEnd/>
                    <a:tailEnd/>
                  </a:ln>
                </p:spPr>
                <p:txBody>
                  <a:bodyPr/>
                  <a:lstStyle/>
                  <a:p>
                    <a:endParaRPr lang="en-US"/>
                  </a:p>
                </p:txBody>
              </p:sp>
              <p:sp>
                <p:nvSpPr>
                  <p:cNvPr id="7591" name="Line 827"/>
                  <p:cNvSpPr>
                    <a:spLocks noChangeShapeType="1"/>
                  </p:cNvSpPr>
                  <p:nvPr/>
                </p:nvSpPr>
                <p:spPr bwMode="auto">
                  <a:xfrm flipH="1">
                    <a:off x="9902" y="9410"/>
                    <a:ext cx="13" cy="16"/>
                  </a:xfrm>
                  <a:prstGeom prst="line">
                    <a:avLst/>
                  </a:prstGeom>
                  <a:noFill/>
                  <a:ln w="1905">
                    <a:solidFill>
                      <a:srgbClr val="000000"/>
                    </a:solidFill>
                    <a:round/>
                    <a:headEnd/>
                    <a:tailEnd/>
                  </a:ln>
                </p:spPr>
                <p:txBody>
                  <a:bodyPr/>
                  <a:lstStyle/>
                  <a:p>
                    <a:endParaRPr lang="en-US"/>
                  </a:p>
                </p:txBody>
              </p:sp>
              <p:sp>
                <p:nvSpPr>
                  <p:cNvPr id="7592" name="Line 828"/>
                  <p:cNvSpPr>
                    <a:spLocks noChangeShapeType="1"/>
                  </p:cNvSpPr>
                  <p:nvPr/>
                </p:nvSpPr>
                <p:spPr bwMode="auto">
                  <a:xfrm flipH="1">
                    <a:off x="9871" y="9488"/>
                    <a:ext cx="3" cy="19"/>
                  </a:xfrm>
                  <a:prstGeom prst="line">
                    <a:avLst/>
                  </a:prstGeom>
                  <a:noFill/>
                  <a:ln w="1905">
                    <a:solidFill>
                      <a:srgbClr val="000000"/>
                    </a:solidFill>
                    <a:round/>
                    <a:headEnd/>
                    <a:tailEnd/>
                  </a:ln>
                </p:spPr>
                <p:txBody>
                  <a:bodyPr/>
                  <a:lstStyle/>
                  <a:p>
                    <a:endParaRPr lang="en-US"/>
                  </a:p>
                </p:txBody>
              </p:sp>
              <p:sp>
                <p:nvSpPr>
                  <p:cNvPr id="7593" name="Line 829"/>
                  <p:cNvSpPr>
                    <a:spLocks noChangeShapeType="1"/>
                  </p:cNvSpPr>
                  <p:nvPr/>
                </p:nvSpPr>
                <p:spPr bwMode="auto">
                  <a:xfrm>
                    <a:off x="9884" y="9570"/>
                    <a:ext cx="3" cy="3"/>
                  </a:xfrm>
                  <a:prstGeom prst="line">
                    <a:avLst/>
                  </a:prstGeom>
                  <a:noFill/>
                  <a:ln w="1905">
                    <a:solidFill>
                      <a:srgbClr val="000000"/>
                    </a:solidFill>
                    <a:round/>
                    <a:headEnd/>
                    <a:tailEnd/>
                  </a:ln>
                </p:spPr>
                <p:txBody>
                  <a:bodyPr/>
                  <a:lstStyle/>
                  <a:p>
                    <a:endParaRPr lang="en-US"/>
                  </a:p>
                </p:txBody>
              </p:sp>
              <p:sp>
                <p:nvSpPr>
                  <p:cNvPr id="7594" name="Line 830"/>
                  <p:cNvSpPr>
                    <a:spLocks noChangeShapeType="1"/>
                  </p:cNvSpPr>
                  <p:nvPr/>
                </p:nvSpPr>
                <p:spPr bwMode="auto">
                  <a:xfrm>
                    <a:off x="9884" y="9573"/>
                    <a:ext cx="9" cy="16"/>
                  </a:xfrm>
                  <a:prstGeom prst="line">
                    <a:avLst/>
                  </a:prstGeom>
                  <a:noFill/>
                  <a:ln w="1905">
                    <a:solidFill>
                      <a:srgbClr val="000000"/>
                    </a:solidFill>
                    <a:round/>
                    <a:headEnd/>
                    <a:tailEnd/>
                  </a:ln>
                </p:spPr>
                <p:txBody>
                  <a:bodyPr/>
                  <a:lstStyle/>
                  <a:p>
                    <a:endParaRPr lang="en-US"/>
                  </a:p>
                </p:txBody>
              </p:sp>
              <p:sp>
                <p:nvSpPr>
                  <p:cNvPr id="7595" name="Line 831"/>
                  <p:cNvSpPr>
                    <a:spLocks noChangeShapeType="1"/>
                  </p:cNvSpPr>
                  <p:nvPr/>
                </p:nvSpPr>
                <p:spPr bwMode="auto">
                  <a:xfrm>
                    <a:off x="9940" y="9642"/>
                    <a:ext cx="6" cy="9"/>
                  </a:xfrm>
                  <a:prstGeom prst="line">
                    <a:avLst/>
                  </a:prstGeom>
                  <a:noFill/>
                  <a:ln w="1905">
                    <a:solidFill>
                      <a:srgbClr val="000000"/>
                    </a:solidFill>
                    <a:round/>
                    <a:headEnd/>
                    <a:tailEnd/>
                  </a:ln>
                </p:spPr>
                <p:txBody>
                  <a:bodyPr/>
                  <a:lstStyle/>
                  <a:p>
                    <a:endParaRPr lang="en-US"/>
                  </a:p>
                </p:txBody>
              </p:sp>
              <p:sp>
                <p:nvSpPr>
                  <p:cNvPr id="7596" name="Line 832"/>
                  <p:cNvSpPr>
                    <a:spLocks noChangeShapeType="1"/>
                  </p:cNvSpPr>
                  <p:nvPr/>
                </p:nvSpPr>
                <p:spPr bwMode="auto">
                  <a:xfrm>
                    <a:off x="9946" y="9651"/>
                    <a:ext cx="6" cy="1"/>
                  </a:xfrm>
                  <a:prstGeom prst="line">
                    <a:avLst/>
                  </a:prstGeom>
                  <a:noFill/>
                  <a:ln w="1905">
                    <a:solidFill>
                      <a:srgbClr val="000000"/>
                    </a:solidFill>
                    <a:round/>
                    <a:headEnd/>
                    <a:tailEnd/>
                  </a:ln>
                </p:spPr>
                <p:txBody>
                  <a:bodyPr/>
                  <a:lstStyle/>
                  <a:p>
                    <a:endParaRPr lang="en-US"/>
                  </a:p>
                </p:txBody>
              </p:sp>
              <p:sp>
                <p:nvSpPr>
                  <p:cNvPr id="7597" name="Line 833"/>
                  <p:cNvSpPr>
                    <a:spLocks noChangeShapeType="1"/>
                  </p:cNvSpPr>
                  <p:nvPr/>
                </p:nvSpPr>
                <p:spPr bwMode="auto">
                  <a:xfrm>
                    <a:off x="9999" y="9670"/>
                    <a:ext cx="13" cy="9"/>
                  </a:xfrm>
                  <a:prstGeom prst="line">
                    <a:avLst/>
                  </a:prstGeom>
                  <a:noFill/>
                  <a:ln w="1905">
                    <a:solidFill>
                      <a:srgbClr val="000000"/>
                    </a:solidFill>
                    <a:round/>
                    <a:headEnd/>
                    <a:tailEnd/>
                  </a:ln>
                </p:spPr>
                <p:txBody>
                  <a:bodyPr/>
                  <a:lstStyle/>
                  <a:p>
                    <a:endParaRPr lang="en-US"/>
                  </a:p>
                </p:txBody>
              </p:sp>
              <p:sp>
                <p:nvSpPr>
                  <p:cNvPr id="7598" name="Line 834"/>
                  <p:cNvSpPr>
                    <a:spLocks noChangeShapeType="1"/>
                  </p:cNvSpPr>
                  <p:nvPr/>
                </p:nvSpPr>
                <p:spPr bwMode="auto">
                  <a:xfrm>
                    <a:off x="10059" y="9686"/>
                    <a:ext cx="12" cy="3"/>
                  </a:xfrm>
                  <a:prstGeom prst="line">
                    <a:avLst/>
                  </a:prstGeom>
                  <a:noFill/>
                  <a:ln w="1905">
                    <a:solidFill>
                      <a:srgbClr val="000000"/>
                    </a:solidFill>
                    <a:round/>
                    <a:headEnd/>
                    <a:tailEnd/>
                  </a:ln>
                </p:spPr>
                <p:txBody>
                  <a:bodyPr/>
                  <a:lstStyle/>
                  <a:p>
                    <a:endParaRPr lang="en-US"/>
                  </a:p>
                </p:txBody>
              </p:sp>
              <p:sp>
                <p:nvSpPr>
                  <p:cNvPr id="7599" name="Line 835"/>
                  <p:cNvSpPr>
                    <a:spLocks noChangeShapeType="1"/>
                  </p:cNvSpPr>
                  <p:nvPr/>
                </p:nvSpPr>
                <p:spPr bwMode="auto">
                  <a:xfrm>
                    <a:off x="10118" y="9686"/>
                    <a:ext cx="3" cy="3"/>
                  </a:xfrm>
                  <a:prstGeom prst="line">
                    <a:avLst/>
                  </a:prstGeom>
                  <a:noFill/>
                  <a:ln w="1905">
                    <a:solidFill>
                      <a:srgbClr val="000000"/>
                    </a:solidFill>
                    <a:round/>
                    <a:headEnd/>
                    <a:tailEnd/>
                  </a:ln>
                </p:spPr>
                <p:txBody>
                  <a:bodyPr/>
                  <a:lstStyle/>
                  <a:p>
                    <a:endParaRPr lang="en-US"/>
                  </a:p>
                </p:txBody>
              </p:sp>
              <p:sp>
                <p:nvSpPr>
                  <p:cNvPr id="7600" name="Line 836"/>
                  <p:cNvSpPr>
                    <a:spLocks noChangeShapeType="1"/>
                  </p:cNvSpPr>
                  <p:nvPr/>
                </p:nvSpPr>
                <p:spPr bwMode="auto">
                  <a:xfrm flipV="1">
                    <a:off x="10121" y="9682"/>
                    <a:ext cx="10" cy="4"/>
                  </a:xfrm>
                  <a:prstGeom prst="line">
                    <a:avLst/>
                  </a:prstGeom>
                  <a:noFill/>
                  <a:ln w="1905">
                    <a:solidFill>
                      <a:srgbClr val="000000"/>
                    </a:solidFill>
                    <a:round/>
                    <a:headEnd/>
                    <a:tailEnd/>
                  </a:ln>
                </p:spPr>
                <p:txBody>
                  <a:bodyPr/>
                  <a:lstStyle/>
                  <a:p>
                    <a:endParaRPr lang="en-US"/>
                  </a:p>
                </p:txBody>
              </p:sp>
              <p:sp>
                <p:nvSpPr>
                  <p:cNvPr id="7601" name="Line 837"/>
                  <p:cNvSpPr>
                    <a:spLocks noChangeShapeType="1"/>
                  </p:cNvSpPr>
                  <p:nvPr/>
                </p:nvSpPr>
                <p:spPr bwMode="auto">
                  <a:xfrm flipV="1">
                    <a:off x="10178" y="9664"/>
                    <a:ext cx="12" cy="6"/>
                  </a:xfrm>
                  <a:prstGeom prst="line">
                    <a:avLst/>
                  </a:prstGeom>
                  <a:noFill/>
                  <a:ln w="1905">
                    <a:solidFill>
                      <a:srgbClr val="000000"/>
                    </a:solidFill>
                    <a:round/>
                    <a:headEnd/>
                    <a:tailEnd/>
                  </a:ln>
                </p:spPr>
                <p:txBody>
                  <a:bodyPr/>
                  <a:lstStyle/>
                  <a:p>
                    <a:endParaRPr lang="en-US"/>
                  </a:p>
                </p:txBody>
              </p:sp>
              <p:sp>
                <p:nvSpPr>
                  <p:cNvPr id="7602" name="Line 838"/>
                  <p:cNvSpPr>
                    <a:spLocks noChangeShapeType="1"/>
                  </p:cNvSpPr>
                  <p:nvPr/>
                </p:nvSpPr>
                <p:spPr bwMode="auto">
                  <a:xfrm flipV="1">
                    <a:off x="10237" y="9629"/>
                    <a:ext cx="13" cy="10"/>
                  </a:xfrm>
                  <a:prstGeom prst="line">
                    <a:avLst/>
                  </a:prstGeom>
                  <a:noFill/>
                  <a:ln w="1905">
                    <a:solidFill>
                      <a:srgbClr val="000000"/>
                    </a:solidFill>
                    <a:round/>
                    <a:headEnd/>
                    <a:tailEnd/>
                  </a:ln>
                </p:spPr>
                <p:txBody>
                  <a:bodyPr/>
                  <a:lstStyle/>
                  <a:p>
                    <a:endParaRPr lang="en-US"/>
                  </a:p>
                </p:txBody>
              </p:sp>
              <p:sp>
                <p:nvSpPr>
                  <p:cNvPr id="7603" name="Line 839"/>
                  <p:cNvSpPr>
                    <a:spLocks noChangeShapeType="1"/>
                  </p:cNvSpPr>
                  <p:nvPr/>
                </p:nvSpPr>
                <p:spPr bwMode="auto">
                  <a:xfrm flipV="1">
                    <a:off x="10290" y="9545"/>
                    <a:ext cx="7" cy="19"/>
                  </a:xfrm>
                  <a:prstGeom prst="line">
                    <a:avLst/>
                  </a:prstGeom>
                  <a:noFill/>
                  <a:ln w="1905">
                    <a:solidFill>
                      <a:srgbClr val="000000"/>
                    </a:solidFill>
                    <a:round/>
                    <a:headEnd/>
                    <a:tailEnd/>
                  </a:ln>
                </p:spPr>
                <p:txBody>
                  <a:bodyPr/>
                  <a:lstStyle/>
                  <a:p>
                    <a:endParaRPr lang="en-US"/>
                  </a:p>
                </p:txBody>
              </p:sp>
            </p:grpSp>
          </p:grpSp>
          <p:grpSp>
            <p:nvGrpSpPr>
              <p:cNvPr id="7549" name="Group 840"/>
              <p:cNvGrpSpPr>
                <a:grpSpLocks/>
              </p:cNvGrpSpPr>
              <p:nvPr/>
            </p:nvGrpSpPr>
            <p:grpSpPr bwMode="auto">
              <a:xfrm>
                <a:off x="9902" y="9441"/>
                <a:ext cx="348" cy="955"/>
                <a:chOff x="9902" y="9441"/>
                <a:chExt cx="348" cy="955"/>
              </a:xfrm>
            </p:grpSpPr>
            <p:grpSp>
              <p:nvGrpSpPr>
                <p:cNvPr id="7550" name="Group 841"/>
                <p:cNvGrpSpPr>
                  <a:grpSpLocks/>
                </p:cNvGrpSpPr>
                <p:nvPr/>
              </p:nvGrpSpPr>
              <p:grpSpPr bwMode="auto">
                <a:xfrm>
                  <a:off x="9924" y="9751"/>
                  <a:ext cx="326" cy="645"/>
                  <a:chOff x="9924" y="9751"/>
                  <a:chExt cx="326" cy="645"/>
                </a:xfrm>
              </p:grpSpPr>
              <p:grpSp>
                <p:nvGrpSpPr>
                  <p:cNvPr id="7564" name="Group 842"/>
                  <p:cNvGrpSpPr>
                    <a:grpSpLocks/>
                  </p:cNvGrpSpPr>
                  <p:nvPr/>
                </p:nvGrpSpPr>
                <p:grpSpPr bwMode="auto">
                  <a:xfrm>
                    <a:off x="9924" y="9776"/>
                    <a:ext cx="216" cy="614"/>
                    <a:chOff x="9924" y="9776"/>
                    <a:chExt cx="216" cy="614"/>
                  </a:xfrm>
                </p:grpSpPr>
                <p:sp>
                  <p:nvSpPr>
                    <p:cNvPr id="7572" name="Line 843"/>
                    <p:cNvSpPr>
                      <a:spLocks noChangeShapeType="1"/>
                    </p:cNvSpPr>
                    <p:nvPr/>
                  </p:nvSpPr>
                  <p:spPr bwMode="auto">
                    <a:xfrm>
                      <a:off x="10006" y="9776"/>
                      <a:ext cx="84" cy="4"/>
                    </a:xfrm>
                    <a:prstGeom prst="line">
                      <a:avLst/>
                    </a:prstGeom>
                    <a:noFill/>
                    <a:ln w="10160">
                      <a:solidFill>
                        <a:srgbClr val="000000"/>
                      </a:solidFill>
                      <a:round/>
                      <a:headEnd/>
                      <a:tailEnd/>
                    </a:ln>
                  </p:spPr>
                  <p:txBody>
                    <a:bodyPr/>
                    <a:lstStyle/>
                    <a:p>
                      <a:endParaRPr lang="en-US"/>
                    </a:p>
                  </p:txBody>
                </p:sp>
                <p:sp>
                  <p:nvSpPr>
                    <p:cNvPr id="7573" name="Line 844"/>
                    <p:cNvSpPr>
                      <a:spLocks noChangeShapeType="1"/>
                    </p:cNvSpPr>
                    <p:nvPr/>
                  </p:nvSpPr>
                  <p:spPr bwMode="auto">
                    <a:xfrm flipV="1">
                      <a:off x="9984" y="9783"/>
                      <a:ext cx="91" cy="122"/>
                    </a:xfrm>
                    <a:prstGeom prst="line">
                      <a:avLst/>
                    </a:prstGeom>
                    <a:noFill/>
                    <a:ln w="10160">
                      <a:solidFill>
                        <a:srgbClr val="000000"/>
                      </a:solidFill>
                      <a:round/>
                      <a:headEnd/>
                      <a:tailEnd/>
                    </a:ln>
                  </p:spPr>
                  <p:txBody>
                    <a:bodyPr/>
                    <a:lstStyle/>
                    <a:p>
                      <a:endParaRPr lang="en-US"/>
                    </a:p>
                  </p:txBody>
                </p:sp>
                <p:sp>
                  <p:nvSpPr>
                    <p:cNvPr id="7574" name="Line 845"/>
                    <p:cNvSpPr>
                      <a:spLocks noChangeShapeType="1"/>
                    </p:cNvSpPr>
                    <p:nvPr/>
                  </p:nvSpPr>
                  <p:spPr bwMode="auto">
                    <a:xfrm>
                      <a:off x="9981" y="9908"/>
                      <a:ext cx="134" cy="285"/>
                    </a:xfrm>
                    <a:prstGeom prst="line">
                      <a:avLst/>
                    </a:prstGeom>
                    <a:noFill/>
                    <a:ln w="10160">
                      <a:solidFill>
                        <a:srgbClr val="000000"/>
                      </a:solidFill>
                      <a:round/>
                      <a:headEnd/>
                      <a:tailEnd/>
                    </a:ln>
                  </p:spPr>
                  <p:txBody>
                    <a:bodyPr/>
                    <a:lstStyle/>
                    <a:p>
                      <a:endParaRPr lang="en-US"/>
                    </a:p>
                  </p:txBody>
                </p:sp>
                <p:sp>
                  <p:nvSpPr>
                    <p:cNvPr id="7575" name="Line 846"/>
                    <p:cNvSpPr>
                      <a:spLocks noChangeShapeType="1"/>
                    </p:cNvSpPr>
                    <p:nvPr/>
                  </p:nvSpPr>
                  <p:spPr bwMode="auto">
                    <a:xfrm flipV="1">
                      <a:off x="9924" y="10168"/>
                      <a:ext cx="182" cy="200"/>
                    </a:xfrm>
                    <a:prstGeom prst="line">
                      <a:avLst/>
                    </a:prstGeom>
                    <a:noFill/>
                    <a:ln w="10160">
                      <a:solidFill>
                        <a:srgbClr val="000000"/>
                      </a:solidFill>
                      <a:round/>
                      <a:headEnd/>
                      <a:tailEnd/>
                    </a:ln>
                  </p:spPr>
                  <p:txBody>
                    <a:bodyPr/>
                    <a:lstStyle/>
                    <a:p>
                      <a:endParaRPr lang="en-US"/>
                    </a:p>
                  </p:txBody>
                </p:sp>
                <p:sp>
                  <p:nvSpPr>
                    <p:cNvPr id="7576" name="Line 847"/>
                    <p:cNvSpPr>
                      <a:spLocks noChangeShapeType="1"/>
                    </p:cNvSpPr>
                    <p:nvPr/>
                  </p:nvSpPr>
                  <p:spPr bwMode="auto">
                    <a:xfrm>
                      <a:off x="9949" y="10171"/>
                      <a:ext cx="191" cy="219"/>
                    </a:xfrm>
                    <a:prstGeom prst="line">
                      <a:avLst/>
                    </a:prstGeom>
                    <a:noFill/>
                    <a:ln w="10160">
                      <a:solidFill>
                        <a:srgbClr val="000000"/>
                      </a:solidFill>
                      <a:round/>
                      <a:headEnd/>
                      <a:tailEnd/>
                    </a:ln>
                  </p:spPr>
                  <p:txBody>
                    <a:bodyPr/>
                    <a:lstStyle/>
                    <a:p>
                      <a:endParaRPr lang="en-US"/>
                    </a:p>
                  </p:txBody>
                </p:sp>
                <p:sp>
                  <p:nvSpPr>
                    <p:cNvPr id="7577" name="Line 848"/>
                    <p:cNvSpPr>
                      <a:spLocks noChangeShapeType="1"/>
                    </p:cNvSpPr>
                    <p:nvPr/>
                  </p:nvSpPr>
                  <p:spPr bwMode="auto">
                    <a:xfrm flipV="1">
                      <a:off x="9946" y="9908"/>
                      <a:ext cx="141" cy="257"/>
                    </a:xfrm>
                    <a:prstGeom prst="line">
                      <a:avLst/>
                    </a:prstGeom>
                    <a:noFill/>
                    <a:ln w="10160">
                      <a:solidFill>
                        <a:srgbClr val="000000"/>
                      </a:solidFill>
                      <a:round/>
                      <a:headEnd/>
                      <a:tailEnd/>
                    </a:ln>
                  </p:spPr>
                  <p:txBody>
                    <a:bodyPr/>
                    <a:lstStyle/>
                    <a:p>
                      <a:endParaRPr lang="en-US"/>
                    </a:p>
                  </p:txBody>
                </p:sp>
                <p:sp>
                  <p:nvSpPr>
                    <p:cNvPr id="7578" name="Line 849"/>
                    <p:cNvSpPr>
                      <a:spLocks noChangeShapeType="1"/>
                    </p:cNvSpPr>
                    <p:nvPr/>
                  </p:nvSpPr>
                  <p:spPr bwMode="auto">
                    <a:xfrm>
                      <a:off x="10006" y="9776"/>
                      <a:ext cx="94" cy="157"/>
                    </a:xfrm>
                    <a:prstGeom prst="line">
                      <a:avLst/>
                    </a:prstGeom>
                    <a:noFill/>
                    <a:ln w="10160">
                      <a:solidFill>
                        <a:srgbClr val="000000"/>
                      </a:solidFill>
                      <a:round/>
                      <a:headEnd/>
                      <a:tailEnd/>
                    </a:ln>
                  </p:spPr>
                  <p:txBody>
                    <a:bodyPr/>
                    <a:lstStyle/>
                    <a:p>
                      <a:endParaRPr lang="en-US"/>
                    </a:p>
                  </p:txBody>
                </p:sp>
              </p:grpSp>
              <p:sp>
                <p:nvSpPr>
                  <p:cNvPr id="7565" name="Line 850"/>
                  <p:cNvSpPr>
                    <a:spLocks noChangeShapeType="1"/>
                  </p:cNvSpPr>
                  <p:nvPr/>
                </p:nvSpPr>
                <p:spPr bwMode="auto">
                  <a:xfrm flipV="1">
                    <a:off x="10115" y="10130"/>
                    <a:ext cx="78" cy="266"/>
                  </a:xfrm>
                  <a:prstGeom prst="line">
                    <a:avLst/>
                  </a:prstGeom>
                  <a:noFill/>
                  <a:ln w="10160">
                    <a:solidFill>
                      <a:srgbClr val="000000"/>
                    </a:solidFill>
                    <a:round/>
                    <a:headEnd/>
                    <a:tailEnd/>
                  </a:ln>
                </p:spPr>
                <p:txBody>
                  <a:bodyPr/>
                  <a:lstStyle/>
                  <a:p>
                    <a:endParaRPr lang="en-US"/>
                  </a:p>
                </p:txBody>
              </p:sp>
              <p:sp>
                <p:nvSpPr>
                  <p:cNvPr id="7566" name="Line 851"/>
                  <p:cNvSpPr>
                    <a:spLocks noChangeShapeType="1"/>
                  </p:cNvSpPr>
                  <p:nvPr/>
                </p:nvSpPr>
                <p:spPr bwMode="auto">
                  <a:xfrm>
                    <a:off x="10090" y="9914"/>
                    <a:ext cx="116" cy="241"/>
                  </a:xfrm>
                  <a:prstGeom prst="line">
                    <a:avLst/>
                  </a:prstGeom>
                  <a:noFill/>
                  <a:ln w="10160">
                    <a:solidFill>
                      <a:srgbClr val="000000"/>
                    </a:solidFill>
                    <a:round/>
                    <a:headEnd/>
                    <a:tailEnd/>
                  </a:ln>
                </p:spPr>
                <p:txBody>
                  <a:bodyPr/>
                  <a:lstStyle/>
                  <a:p>
                    <a:endParaRPr lang="en-US"/>
                  </a:p>
                </p:txBody>
              </p:sp>
              <p:sp>
                <p:nvSpPr>
                  <p:cNvPr id="7567" name="Line 852"/>
                  <p:cNvSpPr>
                    <a:spLocks noChangeShapeType="1"/>
                  </p:cNvSpPr>
                  <p:nvPr/>
                </p:nvSpPr>
                <p:spPr bwMode="auto">
                  <a:xfrm flipV="1">
                    <a:off x="10087" y="9761"/>
                    <a:ext cx="34" cy="172"/>
                  </a:xfrm>
                  <a:prstGeom prst="line">
                    <a:avLst/>
                  </a:prstGeom>
                  <a:noFill/>
                  <a:ln w="10160">
                    <a:solidFill>
                      <a:srgbClr val="000000"/>
                    </a:solidFill>
                    <a:round/>
                    <a:headEnd/>
                    <a:tailEnd/>
                  </a:ln>
                </p:spPr>
                <p:txBody>
                  <a:bodyPr/>
                  <a:lstStyle/>
                  <a:p>
                    <a:endParaRPr lang="en-US"/>
                  </a:p>
                </p:txBody>
              </p:sp>
              <p:sp>
                <p:nvSpPr>
                  <p:cNvPr id="7568" name="Line 853"/>
                  <p:cNvSpPr>
                    <a:spLocks noChangeShapeType="1"/>
                  </p:cNvSpPr>
                  <p:nvPr/>
                </p:nvSpPr>
                <p:spPr bwMode="auto">
                  <a:xfrm flipV="1">
                    <a:off x="10081" y="9751"/>
                    <a:ext cx="56" cy="29"/>
                  </a:xfrm>
                  <a:prstGeom prst="line">
                    <a:avLst/>
                  </a:prstGeom>
                  <a:noFill/>
                  <a:ln w="10160">
                    <a:solidFill>
                      <a:srgbClr val="000000"/>
                    </a:solidFill>
                    <a:round/>
                    <a:headEnd/>
                    <a:tailEnd/>
                  </a:ln>
                </p:spPr>
                <p:txBody>
                  <a:bodyPr/>
                  <a:lstStyle/>
                  <a:p>
                    <a:endParaRPr lang="en-US"/>
                  </a:p>
                </p:txBody>
              </p:sp>
              <p:sp>
                <p:nvSpPr>
                  <p:cNvPr id="7569" name="Line 854"/>
                  <p:cNvSpPr>
                    <a:spLocks noChangeShapeType="1"/>
                  </p:cNvSpPr>
                  <p:nvPr/>
                </p:nvSpPr>
                <p:spPr bwMode="auto">
                  <a:xfrm>
                    <a:off x="10081" y="9776"/>
                    <a:ext cx="75" cy="132"/>
                  </a:xfrm>
                  <a:prstGeom prst="line">
                    <a:avLst/>
                  </a:prstGeom>
                  <a:noFill/>
                  <a:ln w="10160">
                    <a:solidFill>
                      <a:srgbClr val="000000"/>
                    </a:solidFill>
                    <a:round/>
                    <a:headEnd/>
                    <a:tailEnd/>
                  </a:ln>
                </p:spPr>
                <p:txBody>
                  <a:bodyPr/>
                  <a:lstStyle/>
                  <a:p>
                    <a:endParaRPr lang="en-US"/>
                  </a:p>
                </p:txBody>
              </p:sp>
              <p:sp>
                <p:nvSpPr>
                  <p:cNvPr id="7570" name="Line 855"/>
                  <p:cNvSpPr>
                    <a:spLocks noChangeShapeType="1"/>
                  </p:cNvSpPr>
                  <p:nvPr/>
                </p:nvSpPr>
                <p:spPr bwMode="auto">
                  <a:xfrm flipV="1">
                    <a:off x="10106" y="9889"/>
                    <a:ext cx="31" cy="304"/>
                  </a:xfrm>
                  <a:prstGeom prst="line">
                    <a:avLst/>
                  </a:prstGeom>
                  <a:noFill/>
                  <a:ln w="10160">
                    <a:solidFill>
                      <a:srgbClr val="000000"/>
                    </a:solidFill>
                    <a:round/>
                    <a:headEnd/>
                    <a:tailEnd/>
                  </a:ln>
                </p:spPr>
                <p:txBody>
                  <a:bodyPr/>
                  <a:lstStyle/>
                  <a:p>
                    <a:endParaRPr lang="en-US"/>
                  </a:p>
                </p:txBody>
              </p:sp>
              <p:sp>
                <p:nvSpPr>
                  <p:cNvPr id="7571" name="Line 856"/>
                  <p:cNvSpPr>
                    <a:spLocks noChangeShapeType="1"/>
                  </p:cNvSpPr>
                  <p:nvPr/>
                </p:nvSpPr>
                <p:spPr bwMode="auto">
                  <a:xfrm>
                    <a:off x="10109" y="10171"/>
                    <a:ext cx="141" cy="147"/>
                  </a:xfrm>
                  <a:prstGeom prst="line">
                    <a:avLst/>
                  </a:prstGeom>
                  <a:noFill/>
                  <a:ln w="10160">
                    <a:solidFill>
                      <a:srgbClr val="000000"/>
                    </a:solidFill>
                    <a:round/>
                    <a:headEnd/>
                    <a:tailEnd/>
                  </a:ln>
                </p:spPr>
                <p:txBody>
                  <a:bodyPr/>
                  <a:lstStyle/>
                  <a:p>
                    <a:endParaRPr lang="en-US"/>
                  </a:p>
                </p:txBody>
              </p:sp>
            </p:grpSp>
            <p:grpSp>
              <p:nvGrpSpPr>
                <p:cNvPr id="7551" name="Group 857"/>
                <p:cNvGrpSpPr>
                  <a:grpSpLocks/>
                </p:cNvGrpSpPr>
                <p:nvPr/>
              </p:nvGrpSpPr>
              <p:grpSpPr bwMode="auto">
                <a:xfrm>
                  <a:off x="9902" y="9463"/>
                  <a:ext cx="345" cy="933"/>
                  <a:chOff x="9902" y="9463"/>
                  <a:chExt cx="345" cy="933"/>
                </a:xfrm>
              </p:grpSpPr>
              <p:sp>
                <p:nvSpPr>
                  <p:cNvPr id="7559" name="Freeform 858"/>
                  <p:cNvSpPr>
                    <a:spLocks/>
                  </p:cNvSpPr>
                  <p:nvPr/>
                </p:nvSpPr>
                <p:spPr bwMode="auto">
                  <a:xfrm>
                    <a:off x="9902" y="9463"/>
                    <a:ext cx="154" cy="924"/>
                  </a:xfrm>
                  <a:custGeom>
                    <a:avLst/>
                    <a:gdLst>
                      <a:gd name="T0" fmla="*/ 0 w 154"/>
                      <a:gd name="T1" fmla="*/ 921 h 924"/>
                      <a:gd name="T2" fmla="*/ 32 w 154"/>
                      <a:gd name="T3" fmla="*/ 924 h 924"/>
                      <a:gd name="T4" fmla="*/ 154 w 154"/>
                      <a:gd name="T5" fmla="*/ 4 h 924"/>
                      <a:gd name="T6" fmla="*/ 122 w 154"/>
                      <a:gd name="T7" fmla="*/ 0 h 924"/>
                      <a:gd name="T8" fmla="*/ 0 w 154"/>
                      <a:gd name="T9" fmla="*/ 921 h 924"/>
                      <a:gd name="T10" fmla="*/ 0 60000 65536"/>
                      <a:gd name="T11" fmla="*/ 0 60000 65536"/>
                      <a:gd name="T12" fmla="*/ 0 60000 65536"/>
                      <a:gd name="T13" fmla="*/ 0 60000 65536"/>
                      <a:gd name="T14" fmla="*/ 0 60000 65536"/>
                      <a:gd name="T15" fmla="*/ 0 w 154"/>
                      <a:gd name="T16" fmla="*/ 0 h 924"/>
                      <a:gd name="T17" fmla="*/ 154 w 154"/>
                      <a:gd name="T18" fmla="*/ 924 h 924"/>
                    </a:gdLst>
                    <a:ahLst/>
                    <a:cxnLst>
                      <a:cxn ang="T10">
                        <a:pos x="T0" y="T1"/>
                      </a:cxn>
                      <a:cxn ang="T11">
                        <a:pos x="T2" y="T3"/>
                      </a:cxn>
                      <a:cxn ang="T12">
                        <a:pos x="T4" y="T5"/>
                      </a:cxn>
                      <a:cxn ang="T13">
                        <a:pos x="T6" y="T7"/>
                      </a:cxn>
                      <a:cxn ang="T14">
                        <a:pos x="T8" y="T9"/>
                      </a:cxn>
                    </a:cxnLst>
                    <a:rect l="T15" t="T16" r="T17" b="T18"/>
                    <a:pathLst>
                      <a:path w="154" h="924">
                        <a:moveTo>
                          <a:pt x="0" y="921"/>
                        </a:moveTo>
                        <a:lnTo>
                          <a:pt x="32" y="924"/>
                        </a:lnTo>
                        <a:lnTo>
                          <a:pt x="154" y="4"/>
                        </a:lnTo>
                        <a:lnTo>
                          <a:pt x="122" y="0"/>
                        </a:lnTo>
                        <a:lnTo>
                          <a:pt x="0" y="921"/>
                        </a:lnTo>
                        <a:close/>
                      </a:path>
                    </a:pathLst>
                  </a:custGeom>
                  <a:solidFill>
                    <a:srgbClr val="000000"/>
                  </a:solidFill>
                  <a:ln w="9525">
                    <a:noFill/>
                    <a:round/>
                    <a:headEnd/>
                    <a:tailEnd/>
                  </a:ln>
                </p:spPr>
                <p:txBody>
                  <a:bodyPr/>
                  <a:lstStyle/>
                  <a:p>
                    <a:endParaRPr lang="en-US"/>
                  </a:p>
                </p:txBody>
              </p:sp>
              <p:sp>
                <p:nvSpPr>
                  <p:cNvPr id="7560" name="Freeform 859"/>
                  <p:cNvSpPr>
                    <a:spLocks/>
                  </p:cNvSpPr>
                  <p:nvPr/>
                </p:nvSpPr>
                <p:spPr bwMode="auto">
                  <a:xfrm>
                    <a:off x="10031" y="9492"/>
                    <a:ext cx="109" cy="904"/>
                  </a:xfrm>
                  <a:custGeom>
                    <a:avLst/>
                    <a:gdLst>
                      <a:gd name="T0" fmla="*/ 34 w 109"/>
                      <a:gd name="T1" fmla="*/ 0 h 904"/>
                      <a:gd name="T2" fmla="*/ 0 w 109"/>
                      <a:gd name="T3" fmla="*/ 3 h 904"/>
                      <a:gd name="T4" fmla="*/ 75 w 109"/>
                      <a:gd name="T5" fmla="*/ 904 h 904"/>
                      <a:gd name="T6" fmla="*/ 109 w 109"/>
                      <a:gd name="T7" fmla="*/ 901 h 904"/>
                      <a:gd name="T8" fmla="*/ 34 w 109"/>
                      <a:gd name="T9" fmla="*/ 0 h 904"/>
                      <a:gd name="T10" fmla="*/ 0 60000 65536"/>
                      <a:gd name="T11" fmla="*/ 0 60000 65536"/>
                      <a:gd name="T12" fmla="*/ 0 60000 65536"/>
                      <a:gd name="T13" fmla="*/ 0 60000 65536"/>
                      <a:gd name="T14" fmla="*/ 0 60000 65536"/>
                      <a:gd name="T15" fmla="*/ 0 w 109"/>
                      <a:gd name="T16" fmla="*/ 0 h 904"/>
                      <a:gd name="T17" fmla="*/ 109 w 109"/>
                      <a:gd name="T18" fmla="*/ 904 h 904"/>
                    </a:gdLst>
                    <a:ahLst/>
                    <a:cxnLst>
                      <a:cxn ang="T10">
                        <a:pos x="T0" y="T1"/>
                      </a:cxn>
                      <a:cxn ang="T11">
                        <a:pos x="T2" y="T3"/>
                      </a:cxn>
                      <a:cxn ang="T12">
                        <a:pos x="T4" y="T5"/>
                      </a:cxn>
                      <a:cxn ang="T13">
                        <a:pos x="T6" y="T7"/>
                      </a:cxn>
                      <a:cxn ang="T14">
                        <a:pos x="T8" y="T9"/>
                      </a:cxn>
                    </a:cxnLst>
                    <a:rect l="T15" t="T16" r="T17" b="T18"/>
                    <a:pathLst>
                      <a:path w="109" h="904">
                        <a:moveTo>
                          <a:pt x="34" y="0"/>
                        </a:moveTo>
                        <a:lnTo>
                          <a:pt x="0" y="3"/>
                        </a:lnTo>
                        <a:lnTo>
                          <a:pt x="75" y="904"/>
                        </a:lnTo>
                        <a:lnTo>
                          <a:pt x="109" y="901"/>
                        </a:lnTo>
                        <a:lnTo>
                          <a:pt x="34" y="0"/>
                        </a:lnTo>
                        <a:close/>
                      </a:path>
                    </a:pathLst>
                  </a:custGeom>
                  <a:solidFill>
                    <a:srgbClr val="000000"/>
                  </a:solidFill>
                  <a:ln w="9525">
                    <a:noFill/>
                    <a:round/>
                    <a:headEnd/>
                    <a:tailEnd/>
                  </a:ln>
                </p:spPr>
                <p:txBody>
                  <a:bodyPr/>
                  <a:lstStyle/>
                  <a:p>
                    <a:endParaRPr lang="en-US"/>
                  </a:p>
                </p:txBody>
              </p:sp>
              <p:sp>
                <p:nvSpPr>
                  <p:cNvPr id="7561" name="Freeform 860"/>
                  <p:cNvSpPr>
                    <a:spLocks/>
                  </p:cNvSpPr>
                  <p:nvPr/>
                </p:nvSpPr>
                <p:spPr bwMode="auto">
                  <a:xfrm>
                    <a:off x="10112" y="10280"/>
                    <a:ext cx="125" cy="100"/>
                  </a:xfrm>
                  <a:custGeom>
                    <a:avLst/>
                    <a:gdLst>
                      <a:gd name="T0" fmla="*/ 0 w 125"/>
                      <a:gd name="T1" fmla="*/ 72 h 100"/>
                      <a:gd name="T2" fmla="*/ 19 w 125"/>
                      <a:gd name="T3" fmla="*/ 100 h 100"/>
                      <a:gd name="T4" fmla="*/ 125 w 125"/>
                      <a:gd name="T5" fmla="*/ 28 h 100"/>
                      <a:gd name="T6" fmla="*/ 107 w 125"/>
                      <a:gd name="T7" fmla="*/ 0 h 100"/>
                      <a:gd name="T8" fmla="*/ 0 w 125"/>
                      <a:gd name="T9" fmla="*/ 72 h 100"/>
                      <a:gd name="T10" fmla="*/ 0 60000 65536"/>
                      <a:gd name="T11" fmla="*/ 0 60000 65536"/>
                      <a:gd name="T12" fmla="*/ 0 60000 65536"/>
                      <a:gd name="T13" fmla="*/ 0 60000 65536"/>
                      <a:gd name="T14" fmla="*/ 0 60000 65536"/>
                      <a:gd name="T15" fmla="*/ 0 w 125"/>
                      <a:gd name="T16" fmla="*/ 0 h 100"/>
                      <a:gd name="T17" fmla="*/ 125 w 125"/>
                      <a:gd name="T18" fmla="*/ 100 h 100"/>
                    </a:gdLst>
                    <a:ahLst/>
                    <a:cxnLst>
                      <a:cxn ang="T10">
                        <a:pos x="T0" y="T1"/>
                      </a:cxn>
                      <a:cxn ang="T11">
                        <a:pos x="T2" y="T3"/>
                      </a:cxn>
                      <a:cxn ang="T12">
                        <a:pos x="T4" y="T5"/>
                      </a:cxn>
                      <a:cxn ang="T13">
                        <a:pos x="T6" y="T7"/>
                      </a:cxn>
                      <a:cxn ang="T14">
                        <a:pos x="T8" y="T9"/>
                      </a:cxn>
                    </a:cxnLst>
                    <a:rect l="T15" t="T16" r="T17" b="T18"/>
                    <a:pathLst>
                      <a:path w="125" h="100">
                        <a:moveTo>
                          <a:pt x="0" y="72"/>
                        </a:moveTo>
                        <a:lnTo>
                          <a:pt x="19" y="100"/>
                        </a:lnTo>
                        <a:lnTo>
                          <a:pt x="125" y="28"/>
                        </a:lnTo>
                        <a:lnTo>
                          <a:pt x="107" y="0"/>
                        </a:lnTo>
                        <a:lnTo>
                          <a:pt x="0" y="72"/>
                        </a:lnTo>
                        <a:close/>
                      </a:path>
                    </a:pathLst>
                  </a:custGeom>
                  <a:solidFill>
                    <a:srgbClr val="000000"/>
                  </a:solidFill>
                  <a:ln w="9525">
                    <a:noFill/>
                    <a:round/>
                    <a:headEnd/>
                    <a:tailEnd/>
                  </a:ln>
                </p:spPr>
                <p:txBody>
                  <a:bodyPr/>
                  <a:lstStyle/>
                  <a:p>
                    <a:endParaRPr lang="en-US"/>
                  </a:p>
                </p:txBody>
              </p:sp>
              <p:sp>
                <p:nvSpPr>
                  <p:cNvPr id="7562" name="Freeform 861"/>
                  <p:cNvSpPr>
                    <a:spLocks/>
                  </p:cNvSpPr>
                  <p:nvPr/>
                </p:nvSpPr>
                <p:spPr bwMode="auto">
                  <a:xfrm>
                    <a:off x="10046" y="9479"/>
                    <a:ext cx="201" cy="845"/>
                  </a:xfrm>
                  <a:custGeom>
                    <a:avLst/>
                    <a:gdLst>
                      <a:gd name="T0" fmla="*/ 32 w 201"/>
                      <a:gd name="T1" fmla="*/ 0 h 845"/>
                      <a:gd name="T2" fmla="*/ 0 w 201"/>
                      <a:gd name="T3" fmla="*/ 6 h 845"/>
                      <a:gd name="T4" fmla="*/ 169 w 201"/>
                      <a:gd name="T5" fmla="*/ 845 h 845"/>
                      <a:gd name="T6" fmla="*/ 201 w 201"/>
                      <a:gd name="T7" fmla="*/ 839 h 845"/>
                      <a:gd name="T8" fmla="*/ 32 w 201"/>
                      <a:gd name="T9" fmla="*/ 0 h 845"/>
                      <a:gd name="T10" fmla="*/ 0 60000 65536"/>
                      <a:gd name="T11" fmla="*/ 0 60000 65536"/>
                      <a:gd name="T12" fmla="*/ 0 60000 65536"/>
                      <a:gd name="T13" fmla="*/ 0 60000 65536"/>
                      <a:gd name="T14" fmla="*/ 0 60000 65536"/>
                      <a:gd name="T15" fmla="*/ 0 w 201"/>
                      <a:gd name="T16" fmla="*/ 0 h 845"/>
                      <a:gd name="T17" fmla="*/ 201 w 201"/>
                      <a:gd name="T18" fmla="*/ 845 h 845"/>
                    </a:gdLst>
                    <a:ahLst/>
                    <a:cxnLst>
                      <a:cxn ang="T10">
                        <a:pos x="T0" y="T1"/>
                      </a:cxn>
                      <a:cxn ang="T11">
                        <a:pos x="T2" y="T3"/>
                      </a:cxn>
                      <a:cxn ang="T12">
                        <a:pos x="T4" y="T5"/>
                      </a:cxn>
                      <a:cxn ang="T13">
                        <a:pos x="T6" y="T7"/>
                      </a:cxn>
                      <a:cxn ang="T14">
                        <a:pos x="T8" y="T9"/>
                      </a:cxn>
                    </a:cxnLst>
                    <a:rect l="T15" t="T16" r="T17" b="T18"/>
                    <a:pathLst>
                      <a:path w="201" h="845">
                        <a:moveTo>
                          <a:pt x="32" y="0"/>
                        </a:moveTo>
                        <a:lnTo>
                          <a:pt x="0" y="6"/>
                        </a:lnTo>
                        <a:lnTo>
                          <a:pt x="169" y="845"/>
                        </a:lnTo>
                        <a:lnTo>
                          <a:pt x="201" y="839"/>
                        </a:lnTo>
                        <a:lnTo>
                          <a:pt x="32" y="0"/>
                        </a:lnTo>
                        <a:close/>
                      </a:path>
                    </a:pathLst>
                  </a:custGeom>
                  <a:solidFill>
                    <a:srgbClr val="000000"/>
                  </a:solidFill>
                  <a:ln w="9525">
                    <a:noFill/>
                    <a:round/>
                    <a:headEnd/>
                    <a:tailEnd/>
                  </a:ln>
                </p:spPr>
                <p:txBody>
                  <a:bodyPr/>
                  <a:lstStyle/>
                  <a:p>
                    <a:endParaRPr lang="en-US"/>
                  </a:p>
                </p:txBody>
              </p:sp>
              <p:sp>
                <p:nvSpPr>
                  <p:cNvPr id="7563" name="Freeform 862"/>
                  <p:cNvSpPr>
                    <a:spLocks/>
                  </p:cNvSpPr>
                  <p:nvPr/>
                </p:nvSpPr>
                <p:spPr bwMode="auto">
                  <a:xfrm>
                    <a:off x="9924" y="10349"/>
                    <a:ext cx="216" cy="38"/>
                  </a:xfrm>
                  <a:custGeom>
                    <a:avLst/>
                    <a:gdLst>
                      <a:gd name="T0" fmla="*/ 0 w 216"/>
                      <a:gd name="T1" fmla="*/ 0 h 38"/>
                      <a:gd name="T2" fmla="*/ 0 w 216"/>
                      <a:gd name="T3" fmla="*/ 35 h 38"/>
                      <a:gd name="T4" fmla="*/ 216 w 216"/>
                      <a:gd name="T5" fmla="*/ 38 h 38"/>
                      <a:gd name="T6" fmla="*/ 216 w 216"/>
                      <a:gd name="T7" fmla="*/ 3 h 38"/>
                      <a:gd name="T8" fmla="*/ 0 w 216"/>
                      <a:gd name="T9" fmla="*/ 0 h 38"/>
                      <a:gd name="T10" fmla="*/ 0 60000 65536"/>
                      <a:gd name="T11" fmla="*/ 0 60000 65536"/>
                      <a:gd name="T12" fmla="*/ 0 60000 65536"/>
                      <a:gd name="T13" fmla="*/ 0 60000 65536"/>
                      <a:gd name="T14" fmla="*/ 0 60000 65536"/>
                      <a:gd name="T15" fmla="*/ 0 w 216"/>
                      <a:gd name="T16" fmla="*/ 0 h 38"/>
                      <a:gd name="T17" fmla="*/ 216 w 216"/>
                      <a:gd name="T18" fmla="*/ 38 h 38"/>
                    </a:gdLst>
                    <a:ahLst/>
                    <a:cxnLst>
                      <a:cxn ang="T10">
                        <a:pos x="T0" y="T1"/>
                      </a:cxn>
                      <a:cxn ang="T11">
                        <a:pos x="T2" y="T3"/>
                      </a:cxn>
                      <a:cxn ang="T12">
                        <a:pos x="T4" y="T5"/>
                      </a:cxn>
                      <a:cxn ang="T13">
                        <a:pos x="T6" y="T7"/>
                      </a:cxn>
                      <a:cxn ang="T14">
                        <a:pos x="T8" y="T9"/>
                      </a:cxn>
                    </a:cxnLst>
                    <a:rect l="T15" t="T16" r="T17" b="T18"/>
                    <a:pathLst>
                      <a:path w="216" h="38">
                        <a:moveTo>
                          <a:pt x="0" y="0"/>
                        </a:moveTo>
                        <a:lnTo>
                          <a:pt x="0" y="35"/>
                        </a:lnTo>
                        <a:lnTo>
                          <a:pt x="216" y="38"/>
                        </a:lnTo>
                        <a:lnTo>
                          <a:pt x="216" y="3"/>
                        </a:lnTo>
                        <a:lnTo>
                          <a:pt x="0" y="0"/>
                        </a:lnTo>
                        <a:close/>
                      </a:path>
                    </a:pathLst>
                  </a:custGeom>
                  <a:solidFill>
                    <a:srgbClr val="000000"/>
                  </a:solidFill>
                  <a:ln w="9525">
                    <a:noFill/>
                    <a:round/>
                    <a:headEnd/>
                    <a:tailEnd/>
                  </a:ln>
                </p:spPr>
                <p:txBody>
                  <a:bodyPr/>
                  <a:lstStyle/>
                  <a:p>
                    <a:endParaRPr lang="en-US"/>
                  </a:p>
                </p:txBody>
              </p:sp>
            </p:grpSp>
            <p:grpSp>
              <p:nvGrpSpPr>
                <p:cNvPr id="7552" name="Group 863"/>
                <p:cNvGrpSpPr>
                  <a:grpSpLocks/>
                </p:cNvGrpSpPr>
                <p:nvPr/>
              </p:nvGrpSpPr>
              <p:grpSpPr bwMode="auto">
                <a:xfrm>
                  <a:off x="10018" y="9441"/>
                  <a:ext cx="91" cy="119"/>
                  <a:chOff x="10018" y="9441"/>
                  <a:chExt cx="91" cy="119"/>
                </a:xfrm>
              </p:grpSpPr>
              <p:grpSp>
                <p:nvGrpSpPr>
                  <p:cNvPr id="7553" name="Group 864"/>
                  <p:cNvGrpSpPr>
                    <a:grpSpLocks/>
                  </p:cNvGrpSpPr>
                  <p:nvPr/>
                </p:nvGrpSpPr>
                <p:grpSpPr bwMode="auto">
                  <a:xfrm>
                    <a:off x="10018" y="9441"/>
                    <a:ext cx="91" cy="119"/>
                    <a:chOff x="10018" y="9441"/>
                    <a:chExt cx="91" cy="119"/>
                  </a:xfrm>
                </p:grpSpPr>
                <p:sp>
                  <p:nvSpPr>
                    <p:cNvPr id="7555" name="Rectangle 865"/>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sp>
                  <p:nvSpPr>
                    <p:cNvPr id="7556" name="Freeform 866"/>
                    <p:cNvSpPr>
                      <a:spLocks/>
                    </p:cNvSpPr>
                    <p:nvPr/>
                  </p:nvSpPr>
                  <p:spPr bwMode="auto">
                    <a:xfrm>
                      <a:off x="10018" y="9441"/>
                      <a:ext cx="85" cy="113"/>
                    </a:xfrm>
                    <a:custGeom>
                      <a:avLst/>
                      <a:gdLst>
                        <a:gd name="T0" fmla="*/ 41 w 85"/>
                        <a:gd name="T1" fmla="*/ 0 h 113"/>
                        <a:gd name="T2" fmla="*/ 25 w 85"/>
                        <a:gd name="T3" fmla="*/ 4 h 113"/>
                        <a:gd name="T4" fmla="*/ 13 w 85"/>
                        <a:gd name="T5" fmla="*/ 16 h 113"/>
                        <a:gd name="T6" fmla="*/ 3 w 85"/>
                        <a:gd name="T7" fmla="*/ 35 h 113"/>
                        <a:gd name="T8" fmla="*/ 0 w 85"/>
                        <a:gd name="T9" fmla="*/ 57 h 113"/>
                        <a:gd name="T10" fmla="*/ 3 w 85"/>
                        <a:gd name="T11" fmla="*/ 79 h 113"/>
                        <a:gd name="T12" fmla="*/ 13 w 85"/>
                        <a:gd name="T13" fmla="*/ 97 h 113"/>
                        <a:gd name="T14" fmla="*/ 25 w 85"/>
                        <a:gd name="T15" fmla="*/ 110 h 113"/>
                        <a:gd name="T16" fmla="*/ 41 w 85"/>
                        <a:gd name="T17" fmla="*/ 113 h 113"/>
                        <a:gd name="T18" fmla="*/ 60 w 85"/>
                        <a:gd name="T19" fmla="*/ 110 h 113"/>
                        <a:gd name="T20" fmla="*/ 72 w 85"/>
                        <a:gd name="T21" fmla="*/ 97 h 113"/>
                        <a:gd name="T22" fmla="*/ 82 w 85"/>
                        <a:gd name="T23" fmla="*/ 79 h 113"/>
                        <a:gd name="T24" fmla="*/ 85 w 85"/>
                        <a:gd name="T25" fmla="*/ 57 h 113"/>
                        <a:gd name="T26" fmla="*/ 82 w 85"/>
                        <a:gd name="T27" fmla="*/ 35 h 113"/>
                        <a:gd name="T28" fmla="*/ 72 w 85"/>
                        <a:gd name="T29" fmla="*/ 16 h 113"/>
                        <a:gd name="T30" fmla="*/ 60 w 85"/>
                        <a:gd name="T31" fmla="*/ 4 h 113"/>
                        <a:gd name="T32" fmla="*/ 41 w 85"/>
                        <a:gd name="T33" fmla="*/ 0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
                        <a:gd name="T52" fmla="*/ 0 h 113"/>
                        <a:gd name="T53" fmla="*/ 85 w 85"/>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 h="113">
                          <a:moveTo>
                            <a:pt x="41" y="0"/>
                          </a:moveTo>
                          <a:lnTo>
                            <a:pt x="25" y="4"/>
                          </a:lnTo>
                          <a:lnTo>
                            <a:pt x="13" y="16"/>
                          </a:lnTo>
                          <a:lnTo>
                            <a:pt x="3" y="35"/>
                          </a:lnTo>
                          <a:lnTo>
                            <a:pt x="0" y="57"/>
                          </a:lnTo>
                          <a:lnTo>
                            <a:pt x="3" y="79"/>
                          </a:lnTo>
                          <a:lnTo>
                            <a:pt x="13" y="97"/>
                          </a:lnTo>
                          <a:lnTo>
                            <a:pt x="25" y="110"/>
                          </a:lnTo>
                          <a:lnTo>
                            <a:pt x="41" y="113"/>
                          </a:lnTo>
                          <a:lnTo>
                            <a:pt x="60" y="110"/>
                          </a:lnTo>
                          <a:lnTo>
                            <a:pt x="72" y="97"/>
                          </a:lnTo>
                          <a:lnTo>
                            <a:pt x="82" y="79"/>
                          </a:lnTo>
                          <a:lnTo>
                            <a:pt x="85" y="57"/>
                          </a:lnTo>
                          <a:lnTo>
                            <a:pt x="82" y="35"/>
                          </a:lnTo>
                          <a:lnTo>
                            <a:pt x="72" y="16"/>
                          </a:lnTo>
                          <a:lnTo>
                            <a:pt x="60" y="4"/>
                          </a:lnTo>
                          <a:lnTo>
                            <a:pt x="41" y="0"/>
                          </a:lnTo>
                          <a:close/>
                        </a:path>
                      </a:pathLst>
                    </a:custGeom>
                    <a:solidFill>
                      <a:srgbClr val="919191"/>
                    </a:solidFill>
                    <a:ln w="0">
                      <a:solidFill>
                        <a:srgbClr val="FFFFFF"/>
                      </a:solidFill>
                      <a:prstDash val="solid"/>
                      <a:round/>
                      <a:headEnd/>
                      <a:tailEnd/>
                    </a:ln>
                  </p:spPr>
                  <p:txBody>
                    <a:bodyPr/>
                    <a:lstStyle/>
                    <a:p>
                      <a:endParaRPr lang="en-US"/>
                    </a:p>
                  </p:txBody>
                </p:sp>
                <p:sp>
                  <p:nvSpPr>
                    <p:cNvPr id="7557" name="Oval 867"/>
                    <p:cNvSpPr>
                      <a:spLocks noChangeArrowheads="1"/>
                    </p:cNvSpPr>
                    <p:nvPr/>
                  </p:nvSpPr>
                  <p:spPr bwMode="auto">
                    <a:xfrm>
                      <a:off x="10018" y="9441"/>
                      <a:ext cx="88" cy="116"/>
                    </a:xfrm>
                    <a:prstGeom prst="ellipse">
                      <a:avLst/>
                    </a:prstGeom>
                    <a:blipFill dpi="0" rotWithShape="0">
                      <a:blip r:embed="rId10" cstate="print"/>
                      <a:srcRect/>
                      <a:tile tx="0" ty="0" sx="100000" sy="100000" flip="none" algn="tl"/>
                    </a:blipFill>
                    <a:ln w="9525">
                      <a:noFill/>
                      <a:round/>
                      <a:headEnd/>
                      <a:tailEnd/>
                    </a:ln>
                  </p:spPr>
                  <p:txBody>
                    <a:bodyPr/>
                    <a:lstStyle/>
                    <a:p>
                      <a:endParaRPr lang="en-US"/>
                    </a:p>
                  </p:txBody>
                </p:sp>
                <p:sp>
                  <p:nvSpPr>
                    <p:cNvPr id="7558" name="Rectangle 868"/>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grpSp>
              <p:sp>
                <p:nvSpPr>
                  <p:cNvPr id="7554" name="Oval 869"/>
                  <p:cNvSpPr>
                    <a:spLocks noChangeArrowheads="1"/>
                  </p:cNvSpPr>
                  <p:nvPr/>
                </p:nvSpPr>
                <p:spPr bwMode="auto">
                  <a:xfrm>
                    <a:off x="10018" y="9441"/>
                    <a:ext cx="88" cy="116"/>
                  </a:xfrm>
                  <a:prstGeom prst="ellipse">
                    <a:avLst/>
                  </a:prstGeom>
                  <a:noFill/>
                  <a:ln w="10160">
                    <a:solidFill>
                      <a:srgbClr val="919191"/>
                    </a:solidFill>
                    <a:round/>
                    <a:headEnd/>
                    <a:tailEnd/>
                  </a:ln>
                </p:spPr>
                <p:txBody>
                  <a:bodyPr/>
                  <a:lstStyle/>
                  <a:p>
                    <a:endParaRPr lang="en-US"/>
                  </a:p>
                </p:txBody>
              </p:sp>
            </p:grpSp>
          </p:grpSp>
        </p:grpSp>
        <p:grpSp>
          <p:nvGrpSpPr>
            <p:cNvPr id="7218" name="Group 870"/>
            <p:cNvGrpSpPr>
              <a:grpSpLocks/>
            </p:cNvGrpSpPr>
            <p:nvPr/>
          </p:nvGrpSpPr>
          <p:grpSpPr bwMode="auto">
            <a:xfrm>
              <a:off x="3495" y="3118"/>
              <a:ext cx="151" cy="88"/>
              <a:chOff x="8205" y="10971"/>
              <a:chExt cx="1785" cy="755"/>
            </a:xfrm>
          </p:grpSpPr>
          <p:grpSp>
            <p:nvGrpSpPr>
              <p:cNvPr id="7534" name="Group 871"/>
              <p:cNvGrpSpPr>
                <a:grpSpLocks/>
              </p:cNvGrpSpPr>
              <p:nvPr/>
            </p:nvGrpSpPr>
            <p:grpSpPr bwMode="auto">
              <a:xfrm>
                <a:off x="8247" y="11005"/>
                <a:ext cx="1743" cy="721"/>
                <a:chOff x="4203" y="2587"/>
                <a:chExt cx="453" cy="233"/>
              </a:xfrm>
            </p:grpSpPr>
            <p:sp>
              <p:nvSpPr>
                <p:cNvPr id="7545" name="Rectangle 872"/>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7546" name="Oval 873"/>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7547" name="Oval 874"/>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7535" name="Rectangle 875"/>
              <p:cNvSpPr>
                <a:spLocks noChangeArrowheads="1"/>
              </p:cNvSpPr>
              <p:nvPr/>
            </p:nvSpPr>
            <p:spPr bwMode="auto">
              <a:xfrm>
                <a:off x="8205" y="11209"/>
                <a:ext cx="1743" cy="245"/>
              </a:xfrm>
              <a:prstGeom prst="rect">
                <a:avLst/>
              </a:prstGeom>
              <a:solidFill>
                <a:srgbClr val="339966"/>
              </a:solidFill>
              <a:ln w="9525">
                <a:noFill/>
                <a:miter lim="800000"/>
                <a:headEnd/>
                <a:tailEnd/>
              </a:ln>
            </p:spPr>
            <p:txBody>
              <a:bodyPr wrap="none" anchor="ctr"/>
              <a:lstStyle/>
              <a:p>
                <a:endParaRPr lang="en-US"/>
              </a:p>
            </p:txBody>
          </p:sp>
          <p:sp>
            <p:nvSpPr>
              <p:cNvPr id="7536" name="Oval 876"/>
              <p:cNvSpPr>
                <a:spLocks noChangeArrowheads="1"/>
              </p:cNvSpPr>
              <p:nvPr/>
            </p:nvSpPr>
            <p:spPr bwMode="auto">
              <a:xfrm>
                <a:off x="8232" y="11225"/>
                <a:ext cx="1716" cy="464"/>
              </a:xfrm>
              <a:prstGeom prst="ellipse">
                <a:avLst/>
              </a:prstGeom>
              <a:solidFill>
                <a:srgbClr val="339966"/>
              </a:solidFill>
              <a:ln w="9525">
                <a:noFill/>
                <a:round/>
                <a:headEnd/>
                <a:tailEnd/>
              </a:ln>
            </p:spPr>
            <p:txBody>
              <a:bodyPr wrap="none" anchor="ctr"/>
              <a:lstStyle/>
              <a:p>
                <a:endParaRPr lang="en-US"/>
              </a:p>
            </p:txBody>
          </p:sp>
          <p:sp>
            <p:nvSpPr>
              <p:cNvPr id="7537" name="Oval 877"/>
              <p:cNvSpPr>
                <a:spLocks noChangeArrowheads="1"/>
              </p:cNvSpPr>
              <p:nvPr/>
            </p:nvSpPr>
            <p:spPr bwMode="auto">
              <a:xfrm>
                <a:off x="8232" y="10971"/>
                <a:ext cx="1716" cy="449"/>
              </a:xfrm>
              <a:prstGeom prst="ellipse">
                <a:avLst/>
              </a:prstGeom>
              <a:solidFill>
                <a:srgbClr val="99CC00"/>
              </a:solidFill>
              <a:ln w="9525">
                <a:noFill/>
                <a:round/>
                <a:headEnd/>
                <a:tailEnd/>
              </a:ln>
            </p:spPr>
            <p:txBody>
              <a:bodyPr wrap="none" anchor="ctr"/>
              <a:lstStyle/>
              <a:p>
                <a:endParaRPr lang="en-US"/>
              </a:p>
            </p:txBody>
          </p:sp>
          <p:grpSp>
            <p:nvGrpSpPr>
              <p:cNvPr id="7538" name="Group 878"/>
              <p:cNvGrpSpPr>
                <a:grpSpLocks/>
              </p:cNvGrpSpPr>
              <p:nvPr/>
            </p:nvGrpSpPr>
            <p:grpSpPr bwMode="auto">
              <a:xfrm>
                <a:off x="8547" y="11036"/>
                <a:ext cx="1085" cy="337"/>
                <a:chOff x="4281" y="2597"/>
                <a:chExt cx="282" cy="109"/>
              </a:xfrm>
            </p:grpSpPr>
            <p:grpSp>
              <p:nvGrpSpPr>
                <p:cNvPr id="7539" name="Group 879"/>
                <p:cNvGrpSpPr>
                  <a:grpSpLocks/>
                </p:cNvGrpSpPr>
                <p:nvPr/>
              </p:nvGrpSpPr>
              <p:grpSpPr bwMode="auto">
                <a:xfrm>
                  <a:off x="4281" y="2597"/>
                  <a:ext cx="282" cy="109"/>
                  <a:chOff x="4281" y="2597"/>
                  <a:chExt cx="282" cy="109"/>
                </a:xfrm>
              </p:grpSpPr>
              <p:sp>
                <p:nvSpPr>
                  <p:cNvPr id="7543" name="Freeform 880"/>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7544" name="Freeform 881"/>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7540" name="Group 882"/>
                <p:cNvGrpSpPr>
                  <a:grpSpLocks/>
                </p:cNvGrpSpPr>
                <p:nvPr/>
              </p:nvGrpSpPr>
              <p:grpSpPr bwMode="auto">
                <a:xfrm>
                  <a:off x="4292" y="2597"/>
                  <a:ext cx="260" cy="109"/>
                  <a:chOff x="4292" y="2597"/>
                  <a:chExt cx="260" cy="109"/>
                </a:xfrm>
              </p:grpSpPr>
              <p:sp>
                <p:nvSpPr>
                  <p:cNvPr id="7541" name="Freeform 883"/>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7542" name="Freeform 884"/>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sp>
          <p:nvSpPr>
            <p:cNvPr id="7219" name="AutoShape 885"/>
            <p:cNvSpPr>
              <a:spLocks noChangeArrowheads="1"/>
            </p:cNvSpPr>
            <p:nvPr/>
          </p:nvSpPr>
          <p:spPr bwMode="auto">
            <a:xfrm>
              <a:off x="3525" y="3253"/>
              <a:ext cx="360" cy="131"/>
            </a:xfrm>
            <a:prstGeom prst="hexagon">
              <a:avLst>
                <a:gd name="adj" fmla="val 68702"/>
                <a:gd name="vf" fmla="val 115470"/>
              </a:avLst>
            </a:prstGeom>
            <a:gradFill rotWithShape="0">
              <a:gsLst>
                <a:gs pos="0">
                  <a:srgbClr val="61765A"/>
                </a:gs>
                <a:gs pos="50000">
                  <a:srgbClr val="D1FFC3"/>
                </a:gs>
                <a:gs pos="100000">
                  <a:srgbClr val="61765A"/>
                </a:gs>
              </a:gsLst>
              <a:lin ang="5400000" scaled="1"/>
            </a:gradFill>
            <a:ln w="9525">
              <a:solidFill>
                <a:srgbClr val="000000"/>
              </a:solidFill>
              <a:miter lim="800000"/>
              <a:headEnd/>
              <a:tailEnd/>
            </a:ln>
          </p:spPr>
          <p:txBody>
            <a:bodyPr/>
            <a:lstStyle/>
            <a:p>
              <a:endParaRPr lang="en-US"/>
            </a:p>
          </p:txBody>
        </p:sp>
        <p:grpSp>
          <p:nvGrpSpPr>
            <p:cNvPr id="7220" name="Group 886"/>
            <p:cNvGrpSpPr>
              <a:grpSpLocks/>
            </p:cNvGrpSpPr>
            <p:nvPr/>
          </p:nvGrpSpPr>
          <p:grpSpPr bwMode="auto">
            <a:xfrm>
              <a:off x="3667" y="3162"/>
              <a:ext cx="123" cy="169"/>
              <a:chOff x="9724" y="9175"/>
              <a:chExt cx="727" cy="1221"/>
            </a:xfrm>
          </p:grpSpPr>
          <p:grpSp>
            <p:nvGrpSpPr>
              <p:cNvPr id="7412" name="Group 887"/>
              <p:cNvGrpSpPr>
                <a:grpSpLocks/>
              </p:cNvGrpSpPr>
              <p:nvPr/>
            </p:nvGrpSpPr>
            <p:grpSpPr bwMode="auto">
              <a:xfrm>
                <a:off x="9724" y="9175"/>
                <a:ext cx="727" cy="634"/>
                <a:chOff x="9724" y="9175"/>
                <a:chExt cx="727" cy="634"/>
              </a:xfrm>
            </p:grpSpPr>
            <p:grpSp>
              <p:nvGrpSpPr>
                <p:cNvPr id="7443" name="Group 888"/>
                <p:cNvGrpSpPr>
                  <a:grpSpLocks/>
                </p:cNvGrpSpPr>
                <p:nvPr/>
              </p:nvGrpSpPr>
              <p:grpSpPr bwMode="auto">
                <a:xfrm>
                  <a:off x="9724" y="9175"/>
                  <a:ext cx="727" cy="634"/>
                  <a:chOff x="9724" y="9175"/>
                  <a:chExt cx="727" cy="634"/>
                </a:xfrm>
              </p:grpSpPr>
              <p:sp>
                <p:nvSpPr>
                  <p:cNvPr id="7497" name="Line 889"/>
                  <p:cNvSpPr>
                    <a:spLocks noChangeShapeType="1"/>
                  </p:cNvSpPr>
                  <p:nvPr/>
                </p:nvSpPr>
                <p:spPr bwMode="auto">
                  <a:xfrm flipV="1">
                    <a:off x="10450" y="9476"/>
                    <a:ext cx="1" cy="19"/>
                  </a:xfrm>
                  <a:prstGeom prst="line">
                    <a:avLst/>
                  </a:prstGeom>
                  <a:noFill/>
                  <a:ln w="1905">
                    <a:solidFill>
                      <a:srgbClr val="000000"/>
                    </a:solidFill>
                    <a:round/>
                    <a:headEnd/>
                    <a:tailEnd/>
                  </a:ln>
                </p:spPr>
                <p:txBody>
                  <a:bodyPr/>
                  <a:lstStyle/>
                  <a:p>
                    <a:endParaRPr lang="en-US"/>
                  </a:p>
                </p:txBody>
              </p:sp>
              <p:sp>
                <p:nvSpPr>
                  <p:cNvPr id="7498" name="Line 890"/>
                  <p:cNvSpPr>
                    <a:spLocks noChangeShapeType="1"/>
                  </p:cNvSpPr>
                  <p:nvPr/>
                </p:nvSpPr>
                <p:spPr bwMode="auto">
                  <a:xfrm flipH="1" flipV="1">
                    <a:off x="10431" y="9395"/>
                    <a:ext cx="7" cy="15"/>
                  </a:xfrm>
                  <a:prstGeom prst="line">
                    <a:avLst/>
                  </a:prstGeom>
                  <a:noFill/>
                  <a:ln w="1905">
                    <a:solidFill>
                      <a:srgbClr val="000000"/>
                    </a:solidFill>
                    <a:round/>
                    <a:headEnd/>
                    <a:tailEnd/>
                  </a:ln>
                </p:spPr>
                <p:txBody>
                  <a:bodyPr/>
                  <a:lstStyle/>
                  <a:p>
                    <a:endParaRPr lang="en-US"/>
                  </a:p>
                </p:txBody>
              </p:sp>
              <p:sp>
                <p:nvSpPr>
                  <p:cNvPr id="7499" name="Line 891"/>
                  <p:cNvSpPr>
                    <a:spLocks noChangeShapeType="1"/>
                  </p:cNvSpPr>
                  <p:nvPr/>
                </p:nvSpPr>
                <p:spPr bwMode="auto">
                  <a:xfrm flipH="1" flipV="1">
                    <a:off x="10384" y="9313"/>
                    <a:ext cx="13" cy="19"/>
                  </a:xfrm>
                  <a:prstGeom prst="line">
                    <a:avLst/>
                  </a:prstGeom>
                  <a:noFill/>
                  <a:ln w="1905">
                    <a:solidFill>
                      <a:srgbClr val="000000"/>
                    </a:solidFill>
                    <a:round/>
                    <a:headEnd/>
                    <a:tailEnd/>
                  </a:ln>
                </p:spPr>
                <p:txBody>
                  <a:bodyPr/>
                  <a:lstStyle/>
                  <a:p>
                    <a:endParaRPr lang="en-US"/>
                  </a:p>
                </p:txBody>
              </p:sp>
              <p:sp>
                <p:nvSpPr>
                  <p:cNvPr id="7500" name="Line 892"/>
                  <p:cNvSpPr>
                    <a:spLocks noChangeShapeType="1"/>
                  </p:cNvSpPr>
                  <p:nvPr/>
                </p:nvSpPr>
                <p:spPr bwMode="auto">
                  <a:xfrm flipH="1" flipV="1">
                    <a:off x="10325" y="9254"/>
                    <a:ext cx="12" cy="12"/>
                  </a:xfrm>
                  <a:prstGeom prst="line">
                    <a:avLst/>
                  </a:prstGeom>
                  <a:noFill/>
                  <a:ln w="1905">
                    <a:solidFill>
                      <a:srgbClr val="000000"/>
                    </a:solidFill>
                    <a:round/>
                    <a:headEnd/>
                    <a:tailEnd/>
                  </a:ln>
                </p:spPr>
                <p:txBody>
                  <a:bodyPr/>
                  <a:lstStyle/>
                  <a:p>
                    <a:endParaRPr lang="en-US"/>
                  </a:p>
                </p:txBody>
              </p:sp>
              <p:sp>
                <p:nvSpPr>
                  <p:cNvPr id="7501" name="Line 893"/>
                  <p:cNvSpPr>
                    <a:spLocks noChangeShapeType="1"/>
                  </p:cNvSpPr>
                  <p:nvPr/>
                </p:nvSpPr>
                <p:spPr bwMode="auto">
                  <a:xfrm flipH="1" flipV="1">
                    <a:off x="10265" y="9222"/>
                    <a:ext cx="13" cy="3"/>
                  </a:xfrm>
                  <a:prstGeom prst="line">
                    <a:avLst/>
                  </a:prstGeom>
                  <a:noFill/>
                  <a:ln w="1905">
                    <a:solidFill>
                      <a:srgbClr val="000000"/>
                    </a:solidFill>
                    <a:round/>
                    <a:headEnd/>
                    <a:tailEnd/>
                  </a:ln>
                </p:spPr>
                <p:txBody>
                  <a:bodyPr/>
                  <a:lstStyle/>
                  <a:p>
                    <a:endParaRPr lang="en-US"/>
                  </a:p>
                </p:txBody>
              </p:sp>
              <p:sp>
                <p:nvSpPr>
                  <p:cNvPr id="7502" name="Line 894"/>
                  <p:cNvSpPr>
                    <a:spLocks noChangeShapeType="1"/>
                  </p:cNvSpPr>
                  <p:nvPr/>
                </p:nvSpPr>
                <p:spPr bwMode="auto">
                  <a:xfrm flipH="1" flipV="1">
                    <a:off x="10262" y="9219"/>
                    <a:ext cx="3" cy="3"/>
                  </a:xfrm>
                  <a:prstGeom prst="line">
                    <a:avLst/>
                  </a:prstGeom>
                  <a:noFill/>
                  <a:ln w="1905">
                    <a:solidFill>
                      <a:srgbClr val="000000"/>
                    </a:solidFill>
                    <a:round/>
                    <a:headEnd/>
                    <a:tailEnd/>
                  </a:ln>
                </p:spPr>
                <p:txBody>
                  <a:bodyPr/>
                  <a:lstStyle/>
                  <a:p>
                    <a:endParaRPr lang="en-US"/>
                  </a:p>
                </p:txBody>
              </p:sp>
              <p:sp>
                <p:nvSpPr>
                  <p:cNvPr id="7503" name="Line 895"/>
                  <p:cNvSpPr>
                    <a:spLocks noChangeShapeType="1"/>
                  </p:cNvSpPr>
                  <p:nvPr/>
                </p:nvSpPr>
                <p:spPr bwMode="auto">
                  <a:xfrm flipH="1" flipV="1">
                    <a:off x="10209" y="9194"/>
                    <a:ext cx="6" cy="3"/>
                  </a:xfrm>
                  <a:prstGeom prst="line">
                    <a:avLst/>
                  </a:prstGeom>
                  <a:noFill/>
                  <a:ln w="1905">
                    <a:solidFill>
                      <a:srgbClr val="000000"/>
                    </a:solidFill>
                    <a:round/>
                    <a:headEnd/>
                    <a:tailEnd/>
                  </a:ln>
                </p:spPr>
                <p:txBody>
                  <a:bodyPr/>
                  <a:lstStyle/>
                  <a:p>
                    <a:endParaRPr lang="en-US"/>
                  </a:p>
                </p:txBody>
              </p:sp>
              <p:sp>
                <p:nvSpPr>
                  <p:cNvPr id="7504" name="Line 896"/>
                  <p:cNvSpPr>
                    <a:spLocks noChangeShapeType="1"/>
                  </p:cNvSpPr>
                  <p:nvPr/>
                </p:nvSpPr>
                <p:spPr bwMode="auto">
                  <a:xfrm flipH="1">
                    <a:off x="10203" y="9194"/>
                    <a:ext cx="6" cy="3"/>
                  </a:xfrm>
                  <a:prstGeom prst="line">
                    <a:avLst/>
                  </a:prstGeom>
                  <a:noFill/>
                  <a:ln w="1905">
                    <a:solidFill>
                      <a:srgbClr val="000000"/>
                    </a:solidFill>
                    <a:round/>
                    <a:headEnd/>
                    <a:tailEnd/>
                  </a:ln>
                </p:spPr>
                <p:txBody>
                  <a:bodyPr/>
                  <a:lstStyle/>
                  <a:p>
                    <a:endParaRPr lang="en-US"/>
                  </a:p>
                </p:txBody>
              </p:sp>
              <p:sp>
                <p:nvSpPr>
                  <p:cNvPr id="7505" name="Line 897"/>
                  <p:cNvSpPr>
                    <a:spLocks noChangeShapeType="1"/>
                  </p:cNvSpPr>
                  <p:nvPr/>
                </p:nvSpPr>
                <p:spPr bwMode="auto">
                  <a:xfrm flipH="1" flipV="1">
                    <a:off x="10150" y="9182"/>
                    <a:ext cx="6" cy="3"/>
                  </a:xfrm>
                  <a:prstGeom prst="line">
                    <a:avLst/>
                  </a:prstGeom>
                  <a:noFill/>
                  <a:ln w="1905">
                    <a:solidFill>
                      <a:srgbClr val="000000"/>
                    </a:solidFill>
                    <a:round/>
                    <a:headEnd/>
                    <a:tailEnd/>
                  </a:ln>
                </p:spPr>
                <p:txBody>
                  <a:bodyPr/>
                  <a:lstStyle/>
                  <a:p>
                    <a:endParaRPr lang="en-US"/>
                  </a:p>
                </p:txBody>
              </p:sp>
              <p:sp>
                <p:nvSpPr>
                  <p:cNvPr id="7506" name="Line 898"/>
                  <p:cNvSpPr>
                    <a:spLocks noChangeShapeType="1"/>
                  </p:cNvSpPr>
                  <p:nvPr/>
                </p:nvSpPr>
                <p:spPr bwMode="auto">
                  <a:xfrm flipH="1">
                    <a:off x="10143" y="9182"/>
                    <a:ext cx="7" cy="3"/>
                  </a:xfrm>
                  <a:prstGeom prst="line">
                    <a:avLst/>
                  </a:prstGeom>
                  <a:noFill/>
                  <a:ln w="1905">
                    <a:solidFill>
                      <a:srgbClr val="000000"/>
                    </a:solidFill>
                    <a:round/>
                    <a:headEnd/>
                    <a:tailEnd/>
                  </a:ln>
                </p:spPr>
                <p:txBody>
                  <a:bodyPr/>
                  <a:lstStyle/>
                  <a:p>
                    <a:endParaRPr lang="en-US"/>
                  </a:p>
                </p:txBody>
              </p:sp>
              <p:sp>
                <p:nvSpPr>
                  <p:cNvPr id="7507" name="Line 899"/>
                  <p:cNvSpPr>
                    <a:spLocks noChangeShapeType="1"/>
                  </p:cNvSpPr>
                  <p:nvPr/>
                </p:nvSpPr>
                <p:spPr bwMode="auto">
                  <a:xfrm flipH="1">
                    <a:off x="10087" y="9175"/>
                    <a:ext cx="9" cy="4"/>
                  </a:xfrm>
                  <a:prstGeom prst="line">
                    <a:avLst/>
                  </a:prstGeom>
                  <a:noFill/>
                  <a:ln w="1905">
                    <a:solidFill>
                      <a:srgbClr val="000000"/>
                    </a:solidFill>
                    <a:round/>
                    <a:headEnd/>
                    <a:tailEnd/>
                  </a:ln>
                </p:spPr>
                <p:txBody>
                  <a:bodyPr/>
                  <a:lstStyle/>
                  <a:p>
                    <a:endParaRPr lang="en-US"/>
                  </a:p>
                </p:txBody>
              </p:sp>
              <p:sp>
                <p:nvSpPr>
                  <p:cNvPr id="7508" name="Line 900"/>
                  <p:cNvSpPr>
                    <a:spLocks noChangeShapeType="1"/>
                  </p:cNvSpPr>
                  <p:nvPr/>
                </p:nvSpPr>
                <p:spPr bwMode="auto">
                  <a:xfrm flipH="1">
                    <a:off x="10084" y="9175"/>
                    <a:ext cx="3" cy="4"/>
                  </a:xfrm>
                  <a:prstGeom prst="line">
                    <a:avLst/>
                  </a:prstGeom>
                  <a:noFill/>
                  <a:ln w="1905">
                    <a:solidFill>
                      <a:srgbClr val="000000"/>
                    </a:solidFill>
                    <a:round/>
                    <a:headEnd/>
                    <a:tailEnd/>
                  </a:ln>
                </p:spPr>
                <p:txBody>
                  <a:bodyPr/>
                  <a:lstStyle/>
                  <a:p>
                    <a:endParaRPr lang="en-US"/>
                  </a:p>
                </p:txBody>
              </p:sp>
              <p:sp>
                <p:nvSpPr>
                  <p:cNvPr id="7509" name="Line 901"/>
                  <p:cNvSpPr>
                    <a:spLocks noChangeShapeType="1"/>
                  </p:cNvSpPr>
                  <p:nvPr/>
                </p:nvSpPr>
                <p:spPr bwMode="auto">
                  <a:xfrm flipH="1">
                    <a:off x="10024" y="9182"/>
                    <a:ext cx="13" cy="3"/>
                  </a:xfrm>
                  <a:prstGeom prst="line">
                    <a:avLst/>
                  </a:prstGeom>
                  <a:noFill/>
                  <a:ln w="1905">
                    <a:solidFill>
                      <a:srgbClr val="000000"/>
                    </a:solidFill>
                    <a:round/>
                    <a:headEnd/>
                    <a:tailEnd/>
                  </a:ln>
                </p:spPr>
                <p:txBody>
                  <a:bodyPr/>
                  <a:lstStyle/>
                  <a:p>
                    <a:endParaRPr lang="en-US"/>
                  </a:p>
                </p:txBody>
              </p:sp>
              <p:sp>
                <p:nvSpPr>
                  <p:cNvPr id="7510" name="Line 902"/>
                  <p:cNvSpPr>
                    <a:spLocks noChangeShapeType="1"/>
                  </p:cNvSpPr>
                  <p:nvPr/>
                </p:nvSpPr>
                <p:spPr bwMode="auto">
                  <a:xfrm flipH="1">
                    <a:off x="9965" y="9191"/>
                    <a:ext cx="13" cy="3"/>
                  </a:xfrm>
                  <a:prstGeom prst="line">
                    <a:avLst/>
                  </a:prstGeom>
                  <a:noFill/>
                  <a:ln w="1905">
                    <a:solidFill>
                      <a:srgbClr val="000000"/>
                    </a:solidFill>
                    <a:round/>
                    <a:headEnd/>
                    <a:tailEnd/>
                  </a:ln>
                </p:spPr>
                <p:txBody>
                  <a:bodyPr/>
                  <a:lstStyle/>
                  <a:p>
                    <a:endParaRPr lang="en-US"/>
                  </a:p>
                </p:txBody>
              </p:sp>
              <p:sp>
                <p:nvSpPr>
                  <p:cNvPr id="7511" name="Line 903"/>
                  <p:cNvSpPr>
                    <a:spLocks noChangeShapeType="1"/>
                  </p:cNvSpPr>
                  <p:nvPr/>
                </p:nvSpPr>
                <p:spPr bwMode="auto">
                  <a:xfrm flipH="1">
                    <a:off x="9906" y="9216"/>
                    <a:ext cx="12" cy="6"/>
                  </a:xfrm>
                  <a:prstGeom prst="line">
                    <a:avLst/>
                  </a:prstGeom>
                  <a:noFill/>
                  <a:ln w="1905">
                    <a:solidFill>
                      <a:srgbClr val="000000"/>
                    </a:solidFill>
                    <a:round/>
                    <a:headEnd/>
                    <a:tailEnd/>
                  </a:ln>
                </p:spPr>
                <p:txBody>
                  <a:bodyPr/>
                  <a:lstStyle/>
                  <a:p>
                    <a:endParaRPr lang="en-US"/>
                  </a:p>
                </p:txBody>
              </p:sp>
              <p:sp>
                <p:nvSpPr>
                  <p:cNvPr id="7512" name="Line 904"/>
                  <p:cNvSpPr>
                    <a:spLocks noChangeShapeType="1"/>
                  </p:cNvSpPr>
                  <p:nvPr/>
                </p:nvSpPr>
                <p:spPr bwMode="auto">
                  <a:xfrm flipH="1">
                    <a:off x="9849" y="9247"/>
                    <a:ext cx="10" cy="7"/>
                  </a:xfrm>
                  <a:prstGeom prst="line">
                    <a:avLst/>
                  </a:prstGeom>
                  <a:noFill/>
                  <a:ln w="1905">
                    <a:solidFill>
                      <a:srgbClr val="000000"/>
                    </a:solidFill>
                    <a:round/>
                    <a:headEnd/>
                    <a:tailEnd/>
                  </a:ln>
                </p:spPr>
                <p:txBody>
                  <a:bodyPr/>
                  <a:lstStyle/>
                  <a:p>
                    <a:endParaRPr lang="en-US"/>
                  </a:p>
                </p:txBody>
              </p:sp>
              <p:sp>
                <p:nvSpPr>
                  <p:cNvPr id="7513" name="Line 905"/>
                  <p:cNvSpPr>
                    <a:spLocks noChangeShapeType="1"/>
                  </p:cNvSpPr>
                  <p:nvPr/>
                </p:nvSpPr>
                <p:spPr bwMode="auto">
                  <a:xfrm flipH="1">
                    <a:off x="9846" y="9254"/>
                    <a:ext cx="3" cy="3"/>
                  </a:xfrm>
                  <a:prstGeom prst="line">
                    <a:avLst/>
                  </a:prstGeom>
                  <a:noFill/>
                  <a:ln w="1905">
                    <a:solidFill>
                      <a:srgbClr val="000000"/>
                    </a:solidFill>
                    <a:round/>
                    <a:headEnd/>
                    <a:tailEnd/>
                  </a:ln>
                </p:spPr>
                <p:txBody>
                  <a:bodyPr/>
                  <a:lstStyle/>
                  <a:p>
                    <a:endParaRPr lang="en-US"/>
                  </a:p>
                </p:txBody>
              </p:sp>
              <p:sp>
                <p:nvSpPr>
                  <p:cNvPr id="7514" name="Line 906"/>
                  <p:cNvSpPr>
                    <a:spLocks noChangeShapeType="1"/>
                  </p:cNvSpPr>
                  <p:nvPr/>
                </p:nvSpPr>
                <p:spPr bwMode="auto">
                  <a:xfrm flipH="1">
                    <a:off x="9787" y="9301"/>
                    <a:ext cx="12" cy="15"/>
                  </a:xfrm>
                  <a:prstGeom prst="line">
                    <a:avLst/>
                  </a:prstGeom>
                  <a:noFill/>
                  <a:ln w="1905">
                    <a:solidFill>
                      <a:srgbClr val="000000"/>
                    </a:solidFill>
                    <a:round/>
                    <a:headEnd/>
                    <a:tailEnd/>
                  </a:ln>
                </p:spPr>
                <p:txBody>
                  <a:bodyPr/>
                  <a:lstStyle/>
                  <a:p>
                    <a:endParaRPr lang="en-US"/>
                  </a:p>
                </p:txBody>
              </p:sp>
              <p:sp>
                <p:nvSpPr>
                  <p:cNvPr id="7515" name="Line 907"/>
                  <p:cNvSpPr>
                    <a:spLocks noChangeShapeType="1"/>
                  </p:cNvSpPr>
                  <p:nvPr/>
                </p:nvSpPr>
                <p:spPr bwMode="auto">
                  <a:xfrm flipH="1">
                    <a:off x="9743" y="9382"/>
                    <a:ext cx="3" cy="6"/>
                  </a:xfrm>
                  <a:prstGeom prst="line">
                    <a:avLst/>
                  </a:prstGeom>
                  <a:noFill/>
                  <a:ln w="1905">
                    <a:solidFill>
                      <a:srgbClr val="000000"/>
                    </a:solidFill>
                    <a:round/>
                    <a:headEnd/>
                    <a:tailEnd/>
                  </a:ln>
                </p:spPr>
                <p:txBody>
                  <a:bodyPr/>
                  <a:lstStyle/>
                  <a:p>
                    <a:endParaRPr lang="en-US"/>
                  </a:p>
                </p:txBody>
              </p:sp>
              <p:sp>
                <p:nvSpPr>
                  <p:cNvPr id="7516" name="Line 908"/>
                  <p:cNvSpPr>
                    <a:spLocks noChangeShapeType="1"/>
                  </p:cNvSpPr>
                  <p:nvPr/>
                </p:nvSpPr>
                <p:spPr bwMode="auto">
                  <a:xfrm flipH="1">
                    <a:off x="9740" y="9388"/>
                    <a:ext cx="3" cy="13"/>
                  </a:xfrm>
                  <a:prstGeom prst="line">
                    <a:avLst/>
                  </a:prstGeom>
                  <a:noFill/>
                  <a:ln w="1905">
                    <a:solidFill>
                      <a:srgbClr val="000000"/>
                    </a:solidFill>
                    <a:round/>
                    <a:headEnd/>
                    <a:tailEnd/>
                  </a:ln>
                </p:spPr>
                <p:txBody>
                  <a:bodyPr/>
                  <a:lstStyle/>
                  <a:p>
                    <a:endParaRPr lang="en-US"/>
                  </a:p>
                </p:txBody>
              </p:sp>
              <p:sp>
                <p:nvSpPr>
                  <p:cNvPr id="7517" name="Line 909"/>
                  <p:cNvSpPr>
                    <a:spLocks noChangeShapeType="1"/>
                  </p:cNvSpPr>
                  <p:nvPr/>
                </p:nvSpPr>
                <p:spPr bwMode="auto">
                  <a:xfrm>
                    <a:off x="9724" y="9463"/>
                    <a:ext cx="1" cy="19"/>
                  </a:xfrm>
                  <a:prstGeom prst="line">
                    <a:avLst/>
                  </a:prstGeom>
                  <a:noFill/>
                  <a:ln w="1905">
                    <a:solidFill>
                      <a:srgbClr val="000000"/>
                    </a:solidFill>
                    <a:round/>
                    <a:headEnd/>
                    <a:tailEnd/>
                  </a:ln>
                </p:spPr>
                <p:txBody>
                  <a:bodyPr/>
                  <a:lstStyle/>
                  <a:p>
                    <a:endParaRPr lang="en-US"/>
                  </a:p>
                </p:txBody>
              </p:sp>
              <p:sp>
                <p:nvSpPr>
                  <p:cNvPr id="7518" name="Line 910"/>
                  <p:cNvSpPr>
                    <a:spLocks noChangeShapeType="1"/>
                  </p:cNvSpPr>
                  <p:nvPr/>
                </p:nvSpPr>
                <p:spPr bwMode="auto">
                  <a:xfrm>
                    <a:off x="9724" y="9542"/>
                    <a:ext cx="3" cy="6"/>
                  </a:xfrm>
                  <a:prstGeom prst="line">
                    <a:avLst/>
                  </a:prstGeom>
                  <a:noFill/>
                  <a:ln w="1905">
                    <a:solidFill>
                      <a:srgbClr val="000000"/>
                    </a:solidFill>
                    <a:round/>
                    <a:headEnd/>
                    <a:tailEnd/>
                  </a:ln>
                </p:spPr>
                <p:txBody>
                  <a:bodyPr/>
                  <a:lstStyle/>
                  <a:p>
                    <a:endParaRPr lang="en-US"/>
                  </a:p>
                </p:txBody>
              </p:sp>
              <p:sp>
                <p:nvSpPr>
                  <p:cNvPr id="7519" name="Line 911"/>
                  <p:cNvSpPr>
                    <a:spLocks noChangeShapeType="1"/>
                  </p:cNvSpPr>
                  <p:nvPr/>
                </p:nvSpPr>
                <p:spPr bwMode="auto">
                  <a:xfrm>
                    <a:off x="9724" y="9548"/>
                    <a:ext cx="6" cy="12"/>
                  </a:xfrm>
                  <a:prstGeom prst="line">
                    <a:avLst/>
                  </a:prstGeom>
                  <a:noFill/>
                  <a:ln w="1905">
                    <a:solidFill>
                      <a:srgbClr val="000000"/>
                    </a:solidFill>
                    <a:round/>
                    <a:headEnd/>
                    <a:tailEnd/>
                  </a:ln>
                </p:spPr>
                <p:txBody>
                  <a:bodyPr/>
                  <a:lstStyle/>
                  <a:p>
                    <a:endParaRPr lang="en-US"/>
                  </a:p>
                </p:txBody>
              </p:sp>
              <p:sp>
                <p:nvSpPr>
                  <p:cNvPr id="7520" name="Line 912"/>
                  <p:cNvSpPr>
                    <a:spLocks noChangeShapeType="1"/>
                  </p:cNvSpPr>
                  <p:nvPr/>
                </p:nvSpPr>
                <p:spPr bwMode="auto">
                  <a:xfrm>
                    <a:off x="9758" y="9626"/>
                    <a:ext cx="10" cy="19"/>
                  </a:xfrm>
                  <a:prstGeom prst="line">
                    <a:avLst/>
                  </a:prstGeom>
                  <a:noFill/>
                  <a:ln w="1905">
                    <a:solidFill>
                      <a:srgbClr val="000000"/>
                    </a:solidFill>
                    <a:round/>
                    <a:headEnd/>
                    <a:tailEnd/>
                  </a:ln>
                </p:spPr>
                <p:txBody>
                  <a:bodyPr/>
                  <a:lstStyle/>
                  <a:p>
                    <a:endParaRPr lang="en-US"/>
                  </a:p>
                </p:txBody>
              </p:sp>
              <p:sp>
                <p:nvSpPr>
                  <p:cNvPr id="7521" name="Line 913"/>
                  <p:cNvSpPr>
                    <a:spLocks noChangeShapeType="1"/>
                  </p:cNvSpPr>
                  <p:nvPr/>
                </p:nvSpPr>
                <p:spPr bwMode="auto">
                  <a:xfrm>
                    <a:off x="9812" y="9701"/>
                    <a:ext cx="12" cy="13"/>
                  </a:xfrm>
                  <a:prstGeom prst="line">
                    <a:avLst/>
                  </a:prstGeom>
                  <a:noFill/>
                  <a:ln w="1905">
                    <a:solidFill>
                      <a:srgbClr val="000000"/>
                    </a:solidFill>
                    <a:round/>
                    <a:headEnd/>
                    <a:tailEnd/>
                  </a:ln>
                </p:spPr>
                <p:txBody>
                  <a:bodyPr/>
                  <a:lstStyle/>
                  <a:p>
                    <a:endParaRPr lang="en-US"/>
                  </a:p>
                </p:txBody>
              </p:sp>
              <p:sp>
                <p:nvSpPr>
                  <p:cNvPr id="7522" name="Line 914"/>
                  <p:cNvSpPr>
                    <a:spLocks noChangeShapeType="1"/>
                  </p:cNvSpPr>
                  <p:nvPr/>
                </p:nvSpPr>
                <p:spPr bwMode="auto">
                  <a:xfrm>
                    <a:off x="9871" y="9748"/>
                    <a:ext cx="16" cy="10"/>
                  </a:xfrm>
                  <a:prstGeom prst="line">
                    <a:avLst/>
                  </a:prstGeom>
                  <a:noFill/>
                  <a:ln w="1905">
                    <a:solidFill>
                      <a:srgbClr val="000000"/>
                    </a:solidFill>
                    <a:round/>
                    <a:headEnd/>
                    <a:tailEnd/>
                  </a:ln>
                </p:spPr>
                <p:txBody>
                  <a:bodyPr/>
                  <a:lstStyle/>
                  <a:p>
                    <a:endParaRPr lang="en-US"/>
                  </a:p>
                </p:txBody>
              </p:sp>
              <p:sp>
                <p:nvSpPr>
                  <p:cNvPr id="7523" name="Line 915"/>
                  <p:cNvSpPr>
                    <a:spLocks noChangeShapeType="1"/>
                  </p:cNvSpPr>
                  <p:nvPr/>
                </p:nvSpPr>
                <p:spPr bwMode="auto">
                  <a:xfrm>
                    <a:off x="9934" y="9776"/>
                    <a:ext cx="12" cy="7"/>
                  </a:xfrm>
                  <a:prstGeom prst="line">
                    <a:avLst/>
                  </a:prstGeom>
                  <a:noFill/>
                  <a:ln w="1905">
                    <a:solidFill>
                      <a:srgbClr val="000000"/>
                    </a:solidFill>
                    <a:round/>
                    <a:headEnd/>
                    <a:tailEnd/>
                  </a:ln>
                </p:spPr>
                <p:txBody>
                  <a:bodyPr/>
                  <a:lstStyle/>
                  <a:p>
                    <a:endParaRPr lang="en-US"/>
                  </a:p>
                </p:txBody>
              </p:sp>
              <p:sp>
                <p:nvSpPr>
                  <p:cNvPr id="7524" name="Line 916"/>
                  <p:cNvSpPr>
                    <a:spLocks noChangeShapeType="1"/>
                  </p:cNvSpPr>
                  <p:nvPr/>
                </p:nvSpPr>
                <p:spPr bwMode="auto">
                  <a:xfrm>
                    <a:off x="9993" y="9798"/>
                    <a:ext cx="13" cy="3"/>
                  </a:xfrm>
                  <a:prstGeom prst="line">
                    <a:avLst/>
                  </a:prstGeom>
                  <a:noFill/>
                  <a:ln w="1905">
                    <a:solidFill>
                      <a:srgbClr val="000000"/>
                    </a:solidFill>
                    <a:round/>
                    <a:headEnd/>
                    <a:tailEnd/>
                  </a:ln>
                </p:spPr>
                <p:txBody>
                  <a:bodyPr/>
                  <a:lstStyle/>
                  <a:p>
                    <a:endParaRPr lang="en-US"/>
                  </a:p>
                </p:txBody>
              </p:sp>
              <p:sp>
                <p:nvSpPr>
                  <p:cNvPr id="7525" name="Line 917"/>
                  <p:cNvSpPr>
                    <a:spLocks noChangeShapeType="1"/>
                  </p:cNvSpPr>
                  <p:nvPr/>
                </p:nvSpPr>
                <p:spPr bwMode="auto">
                  <a:xfrm>
                    <a:off x="10053" y="9808"/>
                    <a:ext cx="15" cy="1"/>
                  </a:xfrm>
                  <a:prstGeom prst="line">
                    <a:avLst/>
                  </a:prstGeom>
                  <a:noFill/>
                  <a:ln w="1905">
                    <a:solidFill>
                      <a:srgbClr val="000000"/>
                    </a:solidFill>
                    <a:round/>
                    <a:headEnd/>
                    <a:tailEnd/>
                  </a:ln>
                </p:spPr>
                <p:txBody>
                  <a:bodyPr/>
                  <a:lstStyle/>
                  <a:p>
                    <a:endParaRPr lang="en-US"/>
                  </a:p>
                </p:txBody>
              </p:sp>
              <p:sp>
                <p:nvSpPr>
                  <p:cNvPr id="7526" name="Line 918"/>
                  <p:cNvSpPr>
                    <a:spLocks noChangeShapeType="1"/>
                  </p:cNvSpPr>
                  <p:nvPr/>
                </p:nvSpPr>
                <p:spPr bwMode="auto">
                  <a:xfrm>
                    <a:off x="10112" y="9808"/>
                    <a:ext cx="13" cy="1"/>
                  </a:xfrm>
                  <a:prstGeom prst="line">
                    <a:avLst/>
                  </a:prstGeom>
                  <a:noFill/>
                  <a:ln w="1905">
                    <a:solidFill>
                      <a:srgbClr val="000000"/>
                    </a:solidFill>
                    <a:round/>
                    <a:headEnd/>
                    <a:tailEnd/>
                  </a:ln>
                </p:spPr>
                <p:txBody>
                  <a:bodyPr/>
                  <a:lstStyle/>
                  <a:p>
                    <a:endParaRPr lang="en-US"/>
                  </a:p>
                </p:txBody>
              </p:sp>
              <p:sp>
                <p:nvSpPr>
                  <p:cNvPr id="7527" name="Line 919"/>
                  <p:cNvSpPr>
                    <a:spLocks noChangeShapeType="1"/>
                  </p:cNvSpPr>
                  <p:nvPr/>
                </p:nvSpPr>
                <p:spPr bwMode="auto">
                  <a:xfrm flipV="1">
                    <a:off x="10172" y="9795"/>
                    <a:ext cx="12" cy="3"/>
                  </a:xfrm>
                  <a:prstGeom prst="line">
                    <a:avLst/>
                  </a:prstGeom>
                  <a:noFill/>
                  <a:ln w="1905">
                    <a:solidFill>
                      <a:srgbClr val="000000"/>
                    </a:solidFill>
                    <a:round/>
                    <a:headEnd/>
                    <a:tailEnd/>
                  </a:ln>
                </p:spPr>
                <p:txBody>
                  <a:bodyPr/>
                  <a:lstStyle/>
                  <a:p>
                    <a:endParaRPr lang="en-US"/>
                  </a:p>
                </p:txBody>
              </p:sp>
              <p:sp>
                <p:nvSpPr>
                  <p:cNvPr id="7528" name="Line 920"/>
                  <p:cNvSpPr>
                    <a:spLocks noChangeShapeType="1"/>
                  </p:cNvSpPr>
                  <p:nvPr/>
                </p:nvSpPr>
                <p:spPr bwMode="auto">
                  <a:xfrm flipV="1">
                    <a:off x="10231" y="9776"/>
                    <a:ext cx="16" cy="4"/>
                  </a:xfrm>
                  <a:prstGeom prst="line">
                    <a:avLst/>
                  </a:prstGeom>
                  <a:noFill/>
                  <a:ln w="1905">
                    <a:solidFill>
                      <a:srgbClr val="000000"/>
                    </a:solidFill>
                    <a:round/>
                    <a:headEnd/>
                    <a:tailEnd/>
                  </a:ln>
                </p:spPr>
                <p:txBody>
                  <a:bodyPr/>
                  <a:lstStyle/>
                  <a:p>
                    <a:endParaRPr lang="en-US"/>
                  </a:p>
                </p:txBody>
              </p:sp>
              <p:sp>
                <p:nvSpPr>
                  <p:cNvPr id="7529" name="Line 921"/>
                  <p:cNvSpPr>
                    <a:spLocks noChangeShapeType="1"/>
                  </p:cNvSpPr>
                  <p:nvPr/>
                </p:nvSpPr>
                <p:spPr bwMode="auto">
                  <a:xfrm flipV="1">
                    <a:off x="10294" y="9745"/>
                    <a:ext cx="12" cy="9"/>
                  </a:xfrm>
                  <a:prstGeom prst="line">
                    <a:avLst/>
                  </a:prstGeom>
                  <a:noFill/>
                  <a:ln w="1905">
                    <a:solidFill>
                      <a:srgbClr val="000000"/>
                    </a:solidFill>
                    <a:round/>
                    <a:headEnd/>
                    <a:tailEnd/>
                  </a:ln>
                </p:spPr>
                <p:txBody>
                  <a:bodyPr/>
                  <a:lstStyle/>
                  <a:p>
                    <a:endParaRPr lang="en-US"/>
                  </a:p>
                </p:txBody>
              </p:sp>
              <p:sp>
                <p:nvSpPr>
                  <p:cNvPr id="7530" name="Line 922"/>
                  <p:cNvSpPr>
                    <a:spLocks noChangeShapeType="1"/>
                  </p:cNvSpPr>
                  <p:nvPr/>
                </p:nvSpPr>
                <p:spPr bwMode="auto">
                  <a:xfrm flipV="1">
                    <a:off x="10353" y="9698"/>
                    <a:ext cx="13" cy="13"/>
                  </a:xfrm>
                  <a:prstGeom prst="line">
                    <a:avLst/>
                  </a:prstGeom>
                  <a:noFill/>
                  <a:ln w="1905">
                    <a:solidFill>
                      <a:srgbClr val="000000"/>
                    </a:solidFill>
                    <a:round/>
                    <a:headEnd/>
                    <a:tailEnd/>
                  </a:ln>
                </p:spPr>
                <p:txBody>
                  <a:bodyPr/>
                  <a:lstStyle/>
                  <a:p>
                    <a:endParaRPr lang="en-US"/>
                  </a:p>
                </p:txBody>
              </p:sp>
              <p:sp>
                <p:nvSpPr>
                  <p:cNvPr id="7531" name="Line 923"/>
                  <p:cNvSpPr>
                    <a:spLocks noChangeShapeType="1"/>
                  </p:cNvSpPr>
                  <p:nvPr/>
                </p:nvSpPr>
                <p:spPr bwMode="auto">
                  <a:xfrm flipV="1">
                    <a:off x="10409" y="9620"/>
                    <a:ext cx="10" cy="16"/>
                  </a:xfrm>
                  <a:prstGeom prst="line">
                    <a:avLst/>
                  </a:prstGeom>
                  <a:noFill/>
                  <a:ln w="1905">
                    <a:solidFill>
                      <a:srgbClr val="000000"/>
                    </a:solidFill>
                    <a:round/>
                    <a:headEnd/>
                    <a:tailEnd/>
                  </a:ln>
                </p:spPr>
                <p:txBody>
                  <a:bodyPr/>
                  <a:lstStyle/>
                  <a:p>
                    <a:endParaRPr lang="en-US"/>
                  </a:p>
                </p:txBody>
              </p:sp>
              <p:sp>
                <p:nvSpPr>
                  <p:cNvPr id="7532" name="Line 924"/>
                  <p:cNvSpPr>
                    <a:spLocks noChangeShapeType="1"/>
                  </p:cNvSpPr>
                  <p:nvPr/>
                </p:nvSpPr>
                <p:spPr bwMode="auto">
                  <a:xfrm flipV="1">
                    <a:off x="10444" y="9548"/>
                    <a:ext cx="3" cy="6"/>
                  </a:xfrm>
                  <a:prstGeom prst="line">
                    <a:avLst/>
                  </a:prstGeom>
                  <a:noFill/>
                  <a:ln w="1905">
                    <a:solidFill>
                      <a:srgbClr val="000000"/>
                    </a:solidFill>
                    <a:round/>
                    <a:headEnd/>
                    <a:tailEnd/>
                  </a:ln>
                </p:spPr>
                <p:txBody>
                  <a:bodyPr/>
                  <a:lstStyle/>
                  <a:p>
                    <a:endParaRPr lang="en-US"/>
                  </a:p>
                </p:txBody>
              </p:sp>
              <p:sp>
                <p:nvSpPr>
                  <p:cNvPr id="7533" name="Line 925"/>
                  <p:cNvSpPr>
                    <a:spLocks noChangeShapeType="1"/>
                  </p:cNvSpPr>
                  <p:nvPr/>
                </p:nvSpPr>
                <p:spPr bwMode="auto">
                  <a:xfrm flipV="1">
                    <a:off x="10447" y="9535"/>
                    <a:ext cx="3" cy="13"/>
                  </a:xfrm>
                  <a:prstGeom prst="line">
                    <a:avLst/>
                  </a:prstGeom>
                  <a:noFill/>
                  <a:ln w="1905">
                    <a:solidFill>
                      <a:srgbClr val="000000"/>
                    </a:solidFill>
                    <a:round/>
                    <a:headEnd/>
                    <a:tailEnd/>
                  </a:ln>
                </p:spPr>
                <p:txBody>
                  <a:bodyPr/>
                  <a:lstStyle/>
                  <a:p>
                    <a:endParaRPr lang="en-US"/>
                  </a:p>
                </p:txBody>
              </p:sp>
            </p:grpSp>
            <p:grpSp>
              <p:nvGrpSpPr>
                <p:cNvPr id="7444" name="Group 926"/>
                <p:cNvGrpSpPr>
                  <a:grpSpLocks/>
                </p:cNvGrpSpPr>
                <p:nvPr/>
              </p:nvGrpSpPr>
              <p:grpSpPr bwMode="auto">
                <a:xfrm>
                  <a:off x="9805" y="9269"/>
                  <a:ext cx="545" cy="476"/>
                  <a:chOff x="9805" y="9269"/>
                  <a:chExt cx="545" cy="476"/>
                </a:xfrm>
              </p:grpSpPr>
              <p:sp>
                <p:nvSpPr>
                  <p:cNvPr id="7468" name="Line 927"/>
                  <p:cNvSpPr>
                    <a:spLocks noChangeShapeType="1"/>
                  </p:cNvSpPr>
                  <p:nvPr/>
                </p:nvSpPr>
                <p:spPr bwMode="auto">
                  <a:xfrm flipH="1" flipV="1">
                    <a:off x="10347" y="9488"/>
                    <a:ext cx="3" cy="16"/>
                  </a:xfrm>
                  <a:prstGeom prst="line">
                    <a:avLst/>
                  </a:prstGeom>
                  <a:noFill/>
                  <a:ln w="1905">
                    <a:solidFill>
                      <a:srgbClr val="000000"/>
                    </a:solidFill>
                    <a:round/>
                    <a:headEnd/>
                    <a:tailEnd/>
                  </a:ln>
                </p:spPr>
                <p:txBody>
                  <a:bodyPr/>
                  <a:lstStyle/>
                  <a:p>
                    <a:endParaRPr lang="en-US"/>
                  </a:p>
                </p:txBody>
              </p:sp>
              <p:sp>
                <p:nvSpPr>
                  <p:cNvPr id="7469" name="Line 928"/>
                  <p:cNvSpPr>
                    <a:spLocks noChangeShapeType="1"/>
                  </p:cNvSpPr>
                  <p:nvPr/>
                </p:nvSpPr>
                <p:spPr bwMode="auto">
                  <a:xfrm flipH="1" flipV="1">
                    <a:off x="10322" y="9407"/>
                    <a:ext cx="9" cy="16"/>
                  </a:xfrm>
                  <a:prstGeom prst="line">
                    <a:avLst/>
                  </a:prstGeom>
                  <a:noFill/>
                  <a:ln w="1905">
                    <a:solidFill>
                      <a:srgbClr val="000000"/>
                    </a:solidFill>
                    <a:round/>
                    <a:headEnd/>
                    <a:tailEnd/>
                  </a:ln>
                </p:spPr>
                <p:txBody>
                  <a:bodyPr/>
                  <a:lstStyle/>
                  <a:p>
                    <a:endParaRPr lang="en-US"/>
                  </a:p>
                </p:txBody>
              </p:sp>
              <p:sp>
                <p:nvSpPr>
                  <p:cNvPr id="7470" name="Line 929"/>
                  <p:cNvSpPr>
                    <a:spLocks noChangeShapeType="1"/>
                  </p:cNvSpPr>
                  <p:nvPr/>
                </p:nvSpPr>
                <p:spPr bwMode="auto">
                  <a:xfrm flipH="1" flipV="1">
                    <a:off x="10265" y="9332"/>
                    <a:ext cx="13" cy="16"/>
                  </a:xfrm>
                  <a:prstGeom prst="line">
                    <a:avLst/>
                  </a:prstGeom>
                  <a:noFill/>
                  <a:ln w="1905">
                    <a:solidFill>
                      <a:srgbClr val="000000"/>
                    </a:solidFill>
                    <a:round/>
                    <a:headEnd/>
                    <a:tailEnd/>
                  </a:ln>
                </p:spPr>
                <p:txBody>
                  <a:bodyPr/>
                  <a:lstStyle/>
                  <a:p>
                    <a:endParaRPr lang="en-US"/>
                  </a:p>
                </p:txBody>
              </p:sp>
              <p:sp>
                <p:nvSpPr>
                  <p:cNvPr id="7471" name="Line 930"/>
                  <p:cNvSpPr>
                    <a:spLocks noChangeShapeType="1"/>
                  </p:cNvSpPr>
                  <p:nvPr/>
                </p:nvSpPr>
                <p:spPr bwMode="auto">
                  <a:xfrm flipH="1">
                    <a:off x="10215" y="9301"/>
                    <a:ext cx="4" cy="1"/>
                  </a:xfrm>
                  <a:prstGeom prst="line">
                    <a:avLst/>
                  </a:prstGeom>
                  <a:noFill/>
                  <a:ln w="1905">
                    <a:solidFill>
                      <a:srgbClr val="000000"/>
                    </a:solidFill>
                    <a:round/>
                    <a:headEnd/>
                    <a:tailEnd/>
                  </a:ln>
                </p:spPr>
                <p:txBody>
                  <a:bodyPr/>
                  <a:lstStyle/>
                  <a:p>
                    <a:endParaRPr lang="en-US"/>
                  </a:p>
                </p:txBody>
              </p:sp>
              <p:sp>
                <p:nvSpPr>
                  <p:cNvPr id="7472" name="Line 931"/>
                  <p:cNvSpPr>
                    <a:spLocks noChangeShapeType="1"/>
                  </p:cNvSpPr>
                  <p:nvPr/>
                </p:nvSpPr>
                <p:spPr bwMode="auto">
                  <a:xfrm flipH="1" flipV="1">
                    <a:off x="10206" y="9297"/>
                    <a:ext cx="9" cy="4"/>
                  </a:xfrm>
                  <a:prstGeom prst="line">
                    <a:avLst/>
                  </a:prstGeom>
                  <a:noFill/>
                  <a:ln w="1905">
                    <a:solidFill>
                      <a:srgbClr val="000000"/>
                    </a:solidFill>
                    <a:round/>
                    <a:headEnd/>
                    <a:tailEnd/>
                  </a:ln>
                </p:spPr>
                <p:txBody>
                  <a:bodyPr/>
                  <a:lstStyle/>
                  <a:p>
                    <a:endParaRPr lang="en-US"/>
                  </a:p>
                </p:txBody>
              </p:sp>
              <p:sp>
                <p:nvSpPr>
                  <p:cNvPr id="7473" name="Line 932"/>
                  <p:cNvSpPr>
                    <a:spLocks noChangeShapeType="1"/>
                  </p:cNvSpPr>
                  <p:nvPr/>
                </p:nvSpPr>
                <p:spPr bwMode="auto">
                  <a:xfrm flipH="1" flipV="1">
                    <a:off x="10147" y="9276"/>
                    <a:ext cx="12" cy="3"/>
                  </a:xfrm>
                  <a:prstGeom prst="line">
                    <a:avLst/>
                  </a:prstGeom>
                  <a:noFill/>
                  <a:ln w="1905">
                    <a:solidFill>
                      <a:srgbClr val="000000"/>
                    </a:solidFill>
                    <a:round/>
                    <a:headEnd/>
                    <a:tailEnd/>
                  </a:ln>
                </p:spPr>
                <p:txBody>
                  <a:bodyPr/>
                  <a:lstStyle/>
                  <a:p>
                    <a:endParaRPr lang="en-US"/>
                  </a:p>
                </p:txBody>
              </p:sp>
              <p:sp>
                <p:nvSpPr>
                  <p:cNvPr id="7474" name="Line 933"/>
                  <p:cNvSpPr>
                    <a:spLocks noChangeShapeType="1"/>
                  </p:cNvSpPr>
                  <p:nvPr/>
                </p:nvSpPr>
                <p:spPr bwMode="auto">
                  <a:xfrm flipH="1">
                    <a:off x="10087" y="9269"/>
                    <a:ext cx="13" cy="1"/>
                  </a:xfrm>
                  <a:prstGeom prst="line">
                    <a:avLst/>
                  </a:prstGeom>
                  <a:noFill/>
                  <a:ln w="1905">
                    <a:solidFill>
                      <a:srgbClr val="000000"/>
                    </a:solidFill>
                    <a:round/>
                    <a:headEnd/>
                    <a:tailEnd/>
                  </a:ln>
                </p:spPr>
                <p:txBody>
                  <a:bodyPr/>
                  <a:lstStyle/>
                  <a:p>
                    <a:endParaRPr lang="en-US"/>
                  </a:p>
                </p:txBody>
              </p:sp>
              <p:sp>
                <p:nvSpPr>
                  <p:cNvPr id="7475" name="Line 934"/>
                  <p:cNvSpPr>
                    <a:spLocks noChangeShapeType="1"/>
                  </p:cNvSpPr>
                  <p:nvPr/>
                </p:nvSpPr>
                <p:spPr bwMode="auto">
                  <a:xfrm flipH="1">
                    <a:off x="10028" y="9269"/>
                    <a:ext cx="12" cy="3"/>
                  </a:xfrm>
                  <a:prstGeom prst="line">
                    <a:avLst/>
                  </a:prstGeom>
                  <a:noFill/>
                  <a:ln w="1905">
                    <a:solidFill>
                      <a:srgbClr val="000000"/>
                    </a:solidFill>
                    <a:round/>
                    <a:headEnd/>
                    <a:tailEnd/>
                  </a:ln>
                </p:spPr>
                <p:txBody>
                  <a:bodyPr/>
                  <a:lstStyle/>
                  <a:p>
                    <a:endParaRPr lang="en-US"/>
                  </a:p>
                </p:txBody>
              </p:sp>
              <p:sp>
                <p:nvSpPr>
                  <p:cNvPr id="7476" name="Line 935"/>
                  <p:cNvSpPr>
                    <a:spLocks noChangeShapeType="1"/>
                  </p:cNvSpPr>
                  <p:nvPr/>
                </p:nvSpPr>
                <p:spPr bwMode="auto">
                  <a:xfrm flipH="1">
                    <a:off x="10028" y="9269"/>
                    <a:ext cx="3" cy="3"/>
                  </a:xfrm>
                  <a:prstGeom prst="line">
                    <a:avLst/>
                  </a:prstGeom>
                  <a:noFill/>
                  <a:ln w="1905">
                    <a:solidFill>
                      <a:srgbClr val="000000"/>
                    </a:solidFill>
                    <a:round/>
                    <a:headEnd/>
                    <a:tailEnd/>
                  </a:ln>
                </p:spPr>
                <p:txBody>
                  <a:bodyPr/>
                  <a:lstStyle/>
                  <a:p>
                    <a:endParaRPr lang="en-US"/>
                  </a:p>
                </p:txBody>
              </p:sp>
              <p:sp>
                <p:nvSpPr>
                  <p:cNvPr id="7477" name="Line 936"/>
                  <p:cNvSpPr>
                    <a:spLocks noChangeShapeType="1"/>
                  </p:cNvSpPr>
                  <p:nvPr/>
                </p:nvSpPr>
                <p:spPr bwMode="auto">
                  <a:xfrm flipH="1">
                    <a:off x="9965" y="9285"/>
                    <a:ext cx="16" cy="1"/>
                  </a:xfrm>
                  <a:prstGeom prst="line">
                    <a:avLst/>
                  </a:prstGeom>
                  <a:noFill/>
                  <a:ln w="1905">
                    <a:solidFill>
                      <a:srgbClr val="000000"/>
                    </a:solidFill>
                    <a:round/>
                    <a:headEnd/>
                    <a:tailEnd/>
                  </a:ln>
                </p:spPr>
                <p:txBody>
                  <a:bodyPr/>
                  <a:lstStyle/>
                  <a:p>
                    <a:endParaRPr lang="en-US"/>
                  </a:p>
                </p:txBody>
              </p:sp>
              <p:sp>
                <p:nvSpPr>
                  <p:cNvPr id="7478" name="Line 937"/>
                  <p:cNvSpPr>
                    <a:spLocks noChangeShapeType="1"/>
                  </p:cNvSpPr>
                  <p:nvPr/>
                </p:nvSpPr>
                <p:spPr bwMode="auto">
                  <a:xfrm flipH="1">
                    <a:off x="9906" y="9313"/>
                    <a:ext cx="12" cy="6"/>
                  </a:xfrm>
                  <a:prstGeom prst="line">
                    <a:avLst/>
                  </a:prstGeom>
                  <a:noFill/>
                  <a:ln w="1905">
                    <a:solidFill>
                      <a:srgbClr val="000000"/>
                    </a:solidFill>
                    <a:round/>
                    <a:headEnd/>
                    <a:tailEnd/>
                  </a:ln>
                </p:spPr>
                <p:txBody>
                  <a:bodyPr/>
                  <a:lstStyle/>
                  <a:p>
                    <a:endParaRPr lang="en-US"/>
                  </a:p>
                </p:txBody>
              </p:sp>
              <p:sp>
                <p:nvSpPr>
                  <p:cNvPr id="7479" name="Line 938"/>
                  <p:cNvSpPr>
                    <a:spLocks noChangeShapeType="1"/>
                  </p:cNvSpPr>
                  <p:nvPr/>
                </p:nvSpPr>
                <p:spPr bwMode="auto">
                  <a:xfrm flipH="1">
                    <a:off x="9846" y="9363"/>
                    <a:ext cx="13" cy="16"/>
                  </a:xfrm>
                  <a:prstGeom prst="line">
                    <a:avLst/>
                  </a:prstGeom>
                  <a:noFill/>
                  <a:ln w="1905">
                    <a:solidFill>
                      <a:srgbClr val="000000"/>
                    </a:solidFill>
                    <a:round/>
                    <a:headEnd/>
                    <a:tailEnd/>
                  </a:ln>
                </p:spPr>
                <p:txBody>
                  <a:bodyPr/>
                  <a:lstStyle/>
                  <a:p>
                    <a:endParaRPr lang="en-US"/>
                  </a:p>
                </p:txBody>
              </p:sp>
              <p:sp>
                <p:nvSpPr>
                  <p:cNvPr id="7480" name="Line 939"/>
                  <p:cNvSpPr>
                    <a:spLocks noChangeShapeType="1"/>
                  </p:cNvSpPr>
                  <p:nvPr/>
                </p:nvSpPr>
                <p:spPr bwMode="auto">
                  <a:xfrm flipH="1">
                    <a:off x="9805" y="9441"/>
                    <a:ext cx="10" cy="19"/>
                  </a:xfrm>
                  <a:prstGeom prst="line">
                    <a:avLst/>
                  </a:prstGeom>
                  <a:noFill/>
                  <a:ln w="1905">
                    <a:solidFill>
                      <a:srgbClr val="000000"/>
                    </a:solidFill>
                    <a:round/>
                    <a:headEnd/>
                    <a:tailEnd/>
                  </a:ln>
                </p:spPr>
                <p:txBody>
                  <a:bodyPr/>
                  <a:lstStyle/>
                  <a:p>
                    <a:endParaRPr lang="en-US"/>
                  </a:p>
                </p:txBody>
              </p:sp>
              <p:sp>
                <p:nvSpPr>
                  <p:cNvPr id="7481" name="Line 940"/>
                  <p:cNvSpPr>
                    <a:spLocks noChangeShapeType="1"/>
                  </p:cNvSpPr>
                  <p:nvPr/>
                </p:nvSpPr>
                <p:spPr bwMode="auto">
                  <a:xfrm>
                    <a:off x="9805" y="9526"/>
                    <a:ext cx="4" cy="16"/>
                  </a:xfrm>
                  <a:prstGeom prst="line">
                    <a:avLst/>
                  </a:prstGeom>
                  <a:noFill/>
                  <a:ln w="1905">
                    <a:solidFill>
                      <a:srgbClr val="000000"/>
                    </a:solidFill>
                    <a:round/>
                    <a:headEnd/>
                    <a:tailEnd/>
                  </a:ln>
                </p:spPr>
                <p:txBody>
                  <a:bodyPr/>
                  <a:lstStyle/>
                  <a:p>
                    <a:endParaRPr lang="en-US"/>
                  </a:p>
                </p:txBody>
              </p:sp>
              <p:sp>
                <p:nvSpPr>
                  <p:cNvPr id="7482" name="Line 941"/>
                  <p:cNvSpPr>
                    <a:spLocks noChangeShapeType="1"/>
                  </p:cNvSpPr>
                  <p:nvPr/>
                </p:nvSpPr>
                <p:spPr bwMode="auto">
                  <a:xfrm>
                    <a:off x="9834" y="9604"/>
                    <a:ext cx="6" cy="16"/>
                  </a:xfrm>
                  <a:prstGeom prst="line">
                    <a:avLst/>
                  </a:prstGeom>
                  <a:noFill/>
                  <a:ln w="1905">
                    <a:solidFill>
                      <a:srgbClr val="000000"/>
                    </a:solidFill>
                    <a:round/>
                    <a:headEnd/>
                    <a:tailEnd/>
                  </a:ln>
                </p:spPr>
                <p:txBody>
                  <a:bodyPr/>
                  <a:lstStyle/>
                  <a:p>
                    <a:endParaRPr lang="en-US"/>
                  </a:p>
                </p:txBody>
              </p:sp>
              <p:sp>
                <p:nvSpPr>
                  <p:cNvPr id="7483" name="Line 942"/>
                  <p:cNvSpPr>
                    <a:spLocks noChangeShapeType="1"/>
                  </p:cNvSpPr>
                  <p:nvPr/>
                </p:nvSpPr>
                <p:spPr bwMode="auto">
                  <a:xfrm>
                    <a:off x="9840" y="9620"/>
                    <a:ext cx="3" cy="3"/>
                  </a:xfrm>
                  <a:prstGeom prst="line">
                    <a:avLst/>
                  </a:prstGeom>
                  <a:noFill/>
                  <a:ln w="1905">
                    <a:solidFill>
                      <a:srgbClr val="000000"/>
                    </a:solidFill>
                    <a:round/>
                    <a:headEnd/>
                    <a:tailEnd/>
                  </a:ln>
                </p:spPr>
                <p:txBody>
                  <a:bodyPr/>
                  <a:lstStyle/>
                  <a:p>
                    <a:endParaRPr lang="en-US"/>
                  </a:p>
                </p:txBody>
              </p:sp>
              <p:sp>
                <p:nvSpPr>
                  <p:cNvPr id="7484" name="Line 943"/>
                  <p:cNvSpPr>
                    <a:spLocks noChangeShapeType="1"/>
                  </p:cNvSpPr>
                  <p:nvPr/>
                </p:nvSpPr>
                <p:spPr bwMode="auto">
                  <a:xfrm>
                    <a:off x="9890" y="9673"/>
                    <a:ext cx="9" cy="9"/>
                  </a:xfrm>
                  <a:prstGeom prst="line">
                    <a:avLst/>
                  </a:prstGeom>
                  <a:noFill/>
                  <a:ln w="1905">
                    <a:solidFill>
                      <a:srgbClr val="000000"/>
                    </a:solidFill>
                    <a:round/>
                    <a:headEnd/>
                    <a:tailEnd/>
                  </a:ln>
                </p:spPr>
                <p:txBody>
                  <a:bodyPr/>
                  <a:lstStyle/>
                  <a:p>
                    <a:endParaRPr lang="en-US"/>
                  </a:p>
                </p:txBody>
              </p:sp>
              <p:sp>
                <p:nvSpPr>
                  <p:cNvPr id="7485" name="Line 944"/>
                  <p:cNvSpPr>
                    <a:spLocks noChangeShapeType="1"/>
                  </p:cNvSpPr>
                  <p:nvPr/>
                </p:nvSpPr>
                <p:spPr bwMode="auto">
                  <a:xfrm>
                    <a:off x="9899" y="9682"/>
                    <a:ext cx="3" cy="4"/>
                  </a:xfrm>
                  <a:prstGeom prst="line">
                    <a:avLst/>
                  </a:prstGeom>
                  <a:noFill/>
                  <a:ln w="1905">
                    <a:solidFill>
                      <a:srgbClr val="000000"/>
                    </a:solidFill>
                    <a:round/>
                    <a:headEnd/>
                    <a:tailEnd/>
                  </a:ln>
                </p:spPr>
                <p:txBody>
                  <a:bodyPr/>
                  <a:lstStyle/>
                  <a:p>
                    <a:endParaRPr lang="en-US"/>
                  </a:p>
                </p:txBody>
              </p:sp>
              <p:sp>
                <p:nvSpPr>
                  <p:cNvPr id="7486" name="Line 945"/>
                  <p:cNvSpPr>
                    <a:spLocks noChangeShapeType="1"/>
                  </p:cNvSpPr>
                  <p:nvPr/>
                </p:nvSpPr>
                <p:spPr bwMode="auto">
                  <a:xfrm>
                    <a:off x="9949" y="9714"/>
                    <a:ext cx="13" cy="3"/>
                  </a:xfrm>
                  <a:prstGeom prst="line">
                    <a:avLst/>
                  </a:prstGeom>
                  <a:noFill/>
                  <a:ln w="1905">
                    <a:solidFill>
                      <a:srgbClr val="000000"/>
                    </a:solidFill>
                    <a:round/>
                    <a:headEnd/>
                    <a:tailEnd/>
                  </a:ln>
                </p:spPr>
                <p:txBody>
                  <a:bodyPr/>
                  <a:lstStyle/>
                  <a:p>
                    <a:endParaRPr lang="en-US"/>
                  </a:p>
                </p:txBody>
              </p:sp>
              <p:sp>
                <p:nvSpPr>
                  <p:cNvPr id="7487" name="Line 946"/>
                  <p:cNvSpPr>
                    <a:spLocks noChangeShapeType="1"/>
                  </p:cNvSpPr>
                  <p:nvPr/>
                </p:nvSpPr>
                <p:spPr bwMode="auto">
                  <a:xfrm>
                    <a:off x="10009" y="9733"/>
                    <a:ext cx="12" cy="3"/>
                  </a:xfrm>
                  <a:prstGeom prst="line">
                    <a:avLst/>
                  </a:prstGeom>
                  <a:noFill/>
                  <a:ln w="1905">
                    <a:solidFill>
                      <a:srgbClr val="000000"/>
                    </a:solidFill>
                    <a:round/>
                    <a:headEnd/>
                    <a:tailEnd/>
                  </a:ln>
                </p:spPr>
                <p:txBody>
                  <a:bodyPr/>
                  <a:lstStyle/>
                  <a:p>
                    <a:endParaRPr lang="en-US"/>
                  </a:p>
                </p:txBody>
              </p:sp>
              <p:sp>
                <p:nvSpPr>
                  <p:cNvPr id="7488" name="Line 947"/>
                  <p:cNvSpPr>
                    <a:spLocks noChangeShapeType="1"/>
                  </p:cNvSpPr>
                  <p:nvPr/>
                </p:nvSpPr>
                <p:spPr bwMode="auto">
                  <a:xfrm>
                    <a:off x="10068" y="9742"/>
                    <a:ext cx="10" cy="3"/>
                  </a:xfrm>
                  <a:prstGeom prst="line">
                    <a:avLst/>
                  </a:prstGeom>
                  <a:noFill/>
                  <a:ln w="1905">
                    <a:solidFill>
                      <a:srgbClr val="000000"/>
                    </a:solidFill>
                    <a:round/>
                    <a:headEnd/>
                    <a:tailEnd/>
                  </a:ln>
                </p:spPr>
                <p:txBody>
                  <a:bodyPr/>
                  <a:lstStyle/>
                  <a:p>
                    <a:endParaRPr lang="en-US"/>
                  </a:p>
                </p:txBody>
              </p:sp>
              <p:sp>
                <p:nvSpPr>
                  <p:cNvPr id="7489" name="Line 948"/>
                  <p:cNvSpPr>
                    <a:spLocks noChangeShapeType="1"/>
                  </p:cNvSpPr>
                  <p:nvPr/>
                </p:nvSpPr>
                <p:spPr bwMode="auto">
                  <a:xfrm>
                    <a:off x="10078" y="9742"/>
                    <a:ext cx="3" cy="3"/>
                  </a:xfrm>
                  <a:prstGeom prst="line">
                    <a:avLst/>
                  </a:prstGeom>
                  <a:noFill/>
                  <a:ln w="1905">
                    <a:solidFill>
                      <a:srgbClr val="000000"/>
                    </a:solidFill>
                    <a:round/>
                    <a:headEnd/>
                    <a:tailEnd/>
                  </a:ln>
                </p:spPr>
                <p:txBody>
                  <a:bodyPr/>
                  <a:lstStyle/>
                  <a:p>
                    <a:endParaRPr lang="en-US"/>
                  </a:p>
                </p:txBody>
              </p:sp>
              <p:sp>
                <p:nvSpPr>
                  <p:cNvPr id="7490" name="Line 949"/>
                  <p:cNvSpPr>
                    <a:spLocks noChangeShapeType="1"/>
                  </p:cNvSpPr>
                  <p:nvPr/>
                </p:nvSpPr>
                <p:spPr bwMode="auto">
                  <a:xfrm flipV="1">
                    <a:off x="10128" y="9736"/>
                    <a:ext cx="12" cy="3"/>
                  </a:xfrm>
                  <a:prstGeom prst="line">
                    <a:avLst/>
                  </a:prstGeom>
                  <a:noFill/>
                  <a:ln w="1905">
                    <a:solidFill>
                      <a:srgbClr val="000000"/>
                    </a:solidFill>
                    <a:round/>
                    <a:headEnd/>
                    <a:tailEnd/>
                  </a:ln>
                </p:spPr>
                <p:txBody>
                  <a:bodyPr/>
                  <a:lstStyle/>
                  <a:p>
                    <a:endParaRPr lang="en-US"/>
                  </a:p>
                </p:txBody>
              </p:sp>
              <p:sp>
                <p:nvSpPr>
                  <p:cNvPr id="7491" name="Line 950"/>
                  <p:cNvSpPr>
                    <a:spLocks noChangeShapeType="1"/>
                  </p:cNvSpPr>
                  <p:nvPr/>
                </p:nvSpPr>
                <p:spPr bwMode="auto">
                  <a:xfrm flipV="1">
                    <a:off x="10187" y="9714"/>
                    <a:ext cx="13" cy="6"/>
                  </a:xfrm>
                  <a:prstGeom prst="line">
                    <a:avLst/>
                  </a:prstGeom>
                  <a:noFill/>
                  <a:ln w="1905">
                    <a:solidFill>
                      <a:srgbClr val="000000"/>
                    </a:solidFill>
                    <a:round/>
                    <a:headEnd/>
                    <a:tailEnd/>
                  </a:ln>
                </p:spPr>
                <p:txBody>
                  <a:bodyPr/>
                  <a:lstStyle/>
                  <a:p>
                    <a:endParaRPr lang="en-US"/>
                  </a:p>
                </p:txBody>
              </p:sp>
              <p:sp>
                <p:nvSpPr>
                  <p:cNvPr id="7492" name="Line 951"/>
                  <p:cNvSpPr>
                    <a:spLocks noChangeShapeType="1"/>
                  </p:cNvSpPr>
                  <p:nvPr/>
                </p:nvSpPr>
                <p:spPr bwMode="auto">
                  <a:xfrm flipV="1">
                    <a:off x="10247" y="9682"/>
                    <a:ext cx="6" cy="4"/>
                  </a:xfrm>
                  <a:prstGeom prst="line">
                    <a:avLst/>
                  </a:prstGeom>
                  <a:noFill/>
                  <a:ln w="1905">
                    <a:solidFill>
                      <a:srgbClr val="000000"/>
                    </a:solidFill>
                    <a:round/>
                    <a:headEnd/>
                    <a:tailEnd/>
                  </a:ln>
                </p:spPr>
                <p:txBody>
                  <a:bodyPr/>
                  <a:lstStyle/>
                  <a:p>
                    <a:endParaRPr lang="en-US"/>
                  </a:p>
                </p:txBody>
              </p:sp>
              <p:sp>
                <p:nvSpPr>
                  <p:cNvPr id="7493" name="Line 952"/>
                  <p:cNvSpPr>
                    <a:spLocks noChangeShapeType="1"/>
                  </p:cNvSpPr>
                  <p:nvPr/>
                </p:nvSpPr>
                <p:spPr bwMode="auto">
                  <a:xfrm flipV="1">
                    <a:off x="10253" y="9676"/>
                    <a:ext cx="9" cy="6"/>
                  </a:xfrm>
                  <a:prstGeom prst="line">
                    <a:avLst/>
                  </a:prstGeom>
                  <a:noFill/>
                  <a:ln w="1905">
                    <a:solidFill>
                      <a:srgbClr val="000000"/>
                    </a:solidFill>
                    <a:round/>
                    <a:headEnd/>
                    <a:tailEnd/>
                  </a:ln>
                </p:spPr>
                <p:txBody>
                  <a:bodyPr/>
                  <a:lstStyle/>
                  <a:p>
                    <a:endParaRPr lang="en-US"/>
                  </a:p>
                </p:txBody>
              </p:sp>
              <p:sp>
                <p:nvSpPr>
                  <p:cNvPr id="7494" name="Line 953"/>
                  <p:cNvSpPr>
                    <a:spLocks noChangeShapeType="1"/>
                  </p:cNvSpPr>
                  <p:nvPr/>
                </p:nvSpPr>
                <p:spPr bwMode="auto">
                  <a:xfrm flipV="1">
                    <a:off x="10309" y="9620"/>
                    <a:ext cx="3" cy="6"/>
                  </a:xfrm>
                  <a:prstGeom prst="line">
                    <a:avLst/>
                  </a:prstGeom>
                  <a:noFill/>
                  <a:ln w="1905">
                    <a:solidFill>
                      <a:srgbClr val="000000"/>
                    </a:solidFill>
                    <a:round/>
                    <a:headEnd/>
                    <a:tailEnd/>
                  </a:ln>
                </p:spPr>
                <p:txBody>
                  <a:bodyPr/>
                  <a:lstStyle/>
                  <a:p>
                    <a:endParaRPr lang="en-US"/>
                  </a:p>
                </p:txBody>
              </p:sp>
              <p:sp>
                <p:nvSpPr>
                  <p:cNvPr id="7495" name="Line 954"/>
                  <p:cNvSpPr>
                    <a:spLocks noChangeShapeType="1"/>
                  </p:cNvSpPr>
                  <p:nvPr/>
                </p:nvSpPr>
                <p:spPr bwMode="auto">
                  <a:xfrm flipV="1">
                    <a:off x="10312" y="9607"/>
                    <a:ext cx="10" cy="13"/>
                  </a:xfrm>
                  <a:prstGeom prst="line">
                    <a:avLst/>
                  </a:prstGeom>
                  <a:noFill/>
                  <a:ln w="1905">
                    <a:solidFill>
                      <a:srgbClr val="000000"/>
                    </a:solidFill>
                    <a:round/>
                    <a:headEnd/>
                    <a:tailEnd/>
                  </a:ln>
                </p:spPr>
                <p:txBody>
                  <a:bodyPr/>
                  <a:lstStyle/>
                  <a:p>
                    <a:endParaRPr lang="en-US"/>
                  </a:p>
                </p:txBody>
              </p:sp>
              <p:sp>
                <p:nvSpPr>
                  <p:cNvPr id="7496" name="Line 955"/>
                  <p:cNvSpPr>
                    <a:spLocks noChangeShapeType="1"/>
                  </p:cNvSpPr>
                  <p:nvPr/>
                </p:nvSpPr>
                <p:spPr bwMode="auto">
                  <a:xfrm flipV="1">
                    <a:off x="10347" y="9526"/>
                    <a:ext cx="3" cy="16"/>
                  </a:xfrm>
                  <a:prstGeom prst="line">
                    <a:avLst/>
                  </a:prstGeom>
                  <a:noFill/>
                  <a:ln w="1905">
                    <a:solidFill>
                      <a:srgbClr val="000000"/>
                    </a:solidFill>
                    <a:round/>
                    <a:headEnd/>
                    <a:tailEnd/>
                  </a:ln>
                </p:spPr>
                <p:txBody>
                  <a:bodyPr/>
                  <a:lstStyle/>
                  <a:p>
                    <a:endParaRPr lang="en-US"/>
                  </a:p>
                </p:txBody>
              </p:sp>
            </p:grpSp>
            <p:grpSp>
              <p:nvGrpSpPr>
                <p:cNvPr id="7445" name="Group 956"/>
                <p:cNvGrpSpPr>
                  <a:grpSpLocks/>
                </p:cNvGrpSpPr>
                <p:nvPr/>
              </p:nvGrpSpPr>
              <p:grpSpPr bwMode="auto">
                <a:xfrm>
                  <a:off x="9871" y="9338"/>
                  <a:ext cx="432" cy="351"/>
                  <a:chOff x="9871" y="9338"/>
                  <a:chExt cx="432" cy="351"/>
                </a:xfrm>
              </p:grpSpPr>
              <p:sp>
                <p:nvSpPr>
                  <p:cNvPr id="7446" name="Line 957"/>
                  <p:cNvSpPr>
                    <a:spLocks noChangeShapeType="1"/>
                  </p:cNvSpPr>
                  <p:nvPr/>
                </p:nvSpPr>
                <p:spPr bwMode="auto">
                  <a:xfrm flipH="1" flipV="1">
                    <a:off x="10300" y="9498"/>
                    <a:ext cx="3" cy="15"/>
                  </a:xfrm>
                  <a:prstGeom prst="line">
                    <a:avLst/>
                  </a:prstGeom>
                  <a:noFill/>
                  <a:ln w="1905">
                    <a:solidFill>
                      <a:srgbClr val="000000"/>
                    </a:solidFill>
                    <a:round/>
                    <a:headEnd/>
                    <a:tailEnd/>
                  </a:ln>
                </p:spPr>
                <p:txBody>
                  <a:bodyPr/>
                  <a:lstStyle/>
                  <a:p>
                    <a:endParaRPr lang="en-US"/>
                  </a:p>
                </p:txBody>
              </p:sp>
              <p:sp>
                <p:nvSpPr>
                  <p:cNvPr id="7447" name="Line 958"/>
                  <p:cNvSpPr>
                    <a:spLocks noChangeShapeType="1"/>
                  </p:cNvSpPr>
                  <p:nvPr/>
                </p:nvSpPr>
                <p:spPr bwMode="auto">
                  <a:xfrm flipH="1" flipV="1">
                    <a:off x="10272" y="9426"/>
                    <a:ext cx="3" cy="6"/>
                  </a:xfrm>
                  <a:prstGeom prst="line">
                    <a:avLst/>
                  </a:prstGeom>
                  <a:noFill/>
                  <a:ln w="1905">
                    <a:solidFill>
                      <a:srgbClr val="000000"/>
                    </a:solidFill>
                    <a:round/>
                    <a:headEnd/>
                    <a:tailEnd/>
                  </a:ln>
                </p:spPr>
                <p:txBody>
                  <a:bodyPr/>
                  <a:lstStyle/>
                  <a:p>
                    <a:endParaRPr lang="en-US"/>
                  </a:p>
                </p:txBody>
              </p:sp>
              <p:sp>
                <p:nvSpPr>
                  <p:cNvPr id="7448" name="Line 959"/>
                  <p:cNvSpPr>
                    <a:spLocks noChangeShapeType="1"/>
                  </p:cNvSpPr>
                  <p:nvPr/>
                </p:nvSpPr>
                <p:spPr bwMode="auto">
                  <a:xfrm flipH="1" flipV="1">
                    <a:off x="10262" y="9413"/>
                    <a:ext cx="10" cy="13"/>
                  </a:xfrm>
                  <a:prstGeom prst="line">
                    <a:avLst/>
                  </a:prstGeom>
                  <a:noFill/>
                  <a:ln w="1905">
                    <a:solidFill>
                      <a:srgbClr val="000000"/>
                    </a:solidFill>
                    <a:round/>
                    <a:headEnd/>
                    <a:tailEnd/>
                  </a:ln>
                </p:spPr>
                <p:txBody>
                  <a:bodyPr/>
                  <a:lstStyle/>
                  <a:p>
                    <a:endParaRPr lang="en-US"/>
                  </a:p>
                </p:txBody>
              </p:sp>
              <p:sp>
                <p:nvSpPr>
                  <p:cNvPr id="7449" name="Line 960"/>
                  <p:cNvSpPr>
                    <a:spLocks noChangeShapeType="1"/>
                  </p:cNvSpPr>
                  <p:nvPr/>
                </p:nvSpPr>
                <p:spPr bwMode="auto">
                  <a:xfrm flipH="1" flipV="1">
                    <a:off x="10200" y="9369"/>
                    <a:ext cx="15" cy="7"/>
                  </a:xfrm>
                  <a:prstGeom prst="line">
                    <a:avLst/>
                  </a:prstGeom>
                  <a:noFill/>
                  <a:ln w="1905">
                    <a:solidFill>
                      <a:srgbClr val="000000"/>
                    </a:solidFill>
                    <a:round/>
                    <a:headEnd/>
                    <a:tailEnd/>
                  </a:ln>
                </p:spPr>
                <p:txBody>
                  <a:bodyPr/>
                  <a:lstStyle/>
                  <a:p>
                    <a:endParaRPr lang="en-US"/>
                  </a:p>
                </p:txBody>
              </p:sp>
              <p:sp>
                <p:nvSpPr>
                  <p:cNvPr id="7450" name="Line 961"/>
                  <p:cNvSpPr>
                    <a:spLocks noChangeShapeType="1"/>
                  </p:cNvSpPr>
                  <p:nvPr/>
                </p:nvSpPr>
                <p:spPr bwMode="auto">
                  <a:xfrm flipH="1">
                    <a:off x="10140" y="9348"/>
                    <a:ext cx="13" cy="1"/>
                  </a:xfrm>
                  <a:prstGeom prst="line">
                    <a:avLst/>
                  </a:prstGeom>
                  <a:noFill/>
                  <a:ln w="1905">
                    <a:solidFill>
                      <a:srgbClr val="000000"/>
                    </a:solidFill>
                    <a:round/>
                    <a:headEnd/>
                    <a:tailEnd/>
                  </a:ln>
                </p:spPr>
                <p:txBody>
                  <a:bodyPr/>
                  <a:lstStyle/>
                  <a:p>
                    <a:endParaRPr lang="en-US"/>
                  </a:p>
                </p:txBody>
              </p:sp>
              <p:sp>
                <p:nvSpPr>
                  <p:cNvPr id="7451" name="Line 962"/>
                  <p:cNvSpPr>
                    <a:spLocks noChangeShapeType="1"/>
                  </p:cNvSpPr>
                  <p:nvPr/>
                </p:nvSpPr>
                <p:spPr bwMode="auto">
                  <a:xfrm flipH="1">
                    <a:off x="10087" y="9338"/>
                    <a:ext cx="6" cy="3"/>
                  </a:xfrm>
                  <a:prstGeom prst="line">
                    <a:avLst/>
                  </a:prstGeom>
                  <a:noFill/>
                  <a:ln w="1905">
                    <a:solidFill>
                      <a:srgbClr val="000000"/>
                    </a:solidFill>
                    <a:round/>
                    <a:headEnd/>
                    <a:tailEnd/>
                  </a:ln>
                </p:spPr>
                <p:txBody>
                  <a:bodyPr/>
                  <a:lstStyle/>
                  <a:p>
                    <a:endParaRPr lang="en-US"/>
                  </a:p>
                </p:txBody>
              </p:sp>
              <p:sp>
                <p:nvSpPr>
                  <p:cNvPr id="7452" name="Line 963"/>
                  <p:cNvSpPr>
                    <a:spLocks noChangeShapeType="1"/>
                  </p:cNvSpPr>
                  <p:nvPr/>
                </p:nvSpPr>
                <p:spPr bwMode="auto">
                  <a:xfrm flipH="1">
                    <a:off x="10084" y="9338"/>
                    <a:ext cx="3" cy="3"/>
                  </a:xfrm>
                  <a:prstGeom prst="line">
                    <a:avLst/>
                  </a:prstGeom>
                  <a:noFill/>
                  <a:ln w="1905">
                    <a:solidFill>
                      <a:srgbClr val="000000"/>
                    </a:solidFill>
                    <a:round/>
                    <a:headEnd/>
                    <a:tailEnd/>
                  </a:ln>
                </p:spPr>
                <p:txBody>
                  <a:bodyPr/>
                  <a:lstStyle/>
                  <a:p>
                    <a:endParaRPr lang="en-US"/>
                  </a:p>
                </p:txBody>
              </p:sp>
              <p:sp>
                <p:nvSpPr>
                  <p:cNvPr id="7453" name="Line 964"/>
                  <p:cNvSpPr>
                    <a:spLocks noChangeShapeType="1"/>
                  </p:cNvSpPr>
                  <p:nvPr/>
                </p:nvSpPr>
                <p:spPr bwMode="auto">
                  <a:xfrm flipH="1">
                    <a:off x="10021" y="9344"/>
                    <a:ext cx="16" cy="4"/>
                  </a:xfrm>
                  <a:prstGeom prst="line">
                    <a:avLst/>
                  </a:prstGeom>
                  <a:noFill/>
                  <a:ln w="1905">
                    <a:solidFill>
                      <a:srgbClr val="000000"/>
                    </a:solidFill>
                    <a:round/>
                    <a:headEnd/>
                    <a:tailEnd/>
                  </a:ln>
                </p:spPr>
                <p:txBody>
                  <a:bodyPr/>
                  <a:lstStyle/>
                  <a:p>
                    <a:endParaRPr lang="en-US"/>
                  </a:p>
                </p:txBody>
              </p:sp>
              <p:sp>
                <p:nvSpPr>
                  <p:cNvPr id="7454" name="Line 965"/>
                  <p:cNvSpPr>
                    <a:spLocks noChangeShapeType="1"/>
                  </p:cNvSpPr>
                  <p:nvPr/>
                </p:nvSpPr>
                <p:spPr bwMode="auto">
                  <a:xfrm flipH="1">
                    <a:off x="9962" y="9366"/>
                    <a:ext cx="12" cy="7"/>
                  </a:xfrm>
                  <a:prstGeom prst="line">
                    <a:avLst/>
                  </a:prstGeom>
                  <a:noFill/>
                  <a:ln w="1905">
                    <a:solidFill>
                      <a:srgbClr val="000000"/>
                    </a:solidFill>
                    <a:round/>
                    <a:headEnd/>
                    <a:tailEnd/>
                  </a:ln>
                </p:spPr>
                <p:txBody>
                  <a:bodyPr/>
                  <a:lstStyle/>
                  <a:p>
                    <a:endParaRPr lang="en-US"/>
                  </a:p>
                </p:txBody>
              </p:sp>
              <p:sp>
                <p:nvSpPr>
                  <p:cNvPr id="7455" name="Line 966"/>
                  <p:cNvSpPr>
                    <a:spLocks noChangeShapeType="1"/>
                  </p:cNvSpPr>
                  <p:nvPr/>
                </p:nvSpPr>
                <p:spPr bwMode="auto">
                  <a:xfrm flipH="1">
                    <a:off x="9902" y="9410"/>
                    <a:ext cx="13" cy="16"/>
                  </a:xfrm>
                  <a:prstGeom prst="line">
                    <a:avLst/>
                  </a:prstGeom>
                  <a:noFill/>
                  <a:ln w="1905">
                    <a:solidFill>
                      <a:srgbClr val="000000"/>
                    </a:solidFill>
                    <a:round/>
                    <a:headEnd/>
                    <a:tailEnd/>
                  </a:ln>
                </p:spPr>
                <p:txBody>
                  <a:bodyPr/>
                  <a:lstStyle/>
                  <a:p>
                    <a:endParaRPr lang="en-US"/>
                  </a:p>
                </p:txBody>
              </p:sp>
              <p:sp>
                <p:nvSpPr>
                  <p:cNvPr id="7456" name="Line 967"/>
                  <p:cNvSpPr>
                    <a:spLocks noChangeShapeType="1"/>
                  </p:cNvSpPr>
                  <p:nvPr/>
                </p:nvSpPr>
                <p:spPr bwMode="auto">
                  <a:xfrm flipH="1">
                    <a:off x="9871" y="9488"/>
                    <a:ext cx="3" cy="19"/>
                  </a:xfrm>
                  <a:prstGeom prst="line">
                    <a:avLst/>
                  </a:prstGeom>
                  <a:noFill/>
                  <a:ln w="1905">
                    <a:solidFill>
                      <a:srgbClr val="000000"/>
                    </a:solidFill>
                    <a:round/>
                    <a:headEnd/>
                    <a:tailEnd/>
                  </a:ln>
                </p:spPr>
                <p:txBody>
                  <a:bodyPr/>
                  <a:lstStyle/>
                  <a:p>
                    <a:endParaRPr lang="en-US"/>
                  </a:p>
                </p:txBody>
              </p:sp>
              <p:sp>
                <p:nvSpPr>
                  <p:cNvPr id="7457" name="Line 968"/>
                  <p:cNvSpPr>
                    <a:spLocks noChangeShapeType="1"/>
                  </p:cNvSpPr>
                  <p:nvPr/>
                </p:nvSpPr>
                <p:spPr bwMode="auto">
                  <a:xfrm>
                    <a:off x="9884" y="9570"/>
                    <a:ext cx="3" cy="3"/>
                  </a:xfrm>
                  <a:prstGeom prst="line">
                    <a:avLst/>
                  </a:prstGeom>
                  <a:noFill/>
                  <a:ln w="1905">
                    <a:solidFill>
                      <a:srgbClr val="000000"/>
                    </a:solidFill>
                    <a:round/>
                    <a:headEnd/>
                    <a:tailEnd/>
                  </a:ln>
                </p:spPr>
                <p:txBody>
                  <a:bodyPr/>
                  <a:lstStyle/>
                  <a:p>
                    <a:endParaRPr lang="en-US"/>
                  </a:p>
                </p:txBody>
              </p:sp>
              <p:sp>
                <p:nvSpPr>
                  <p:cNvPr id="7458" name="Line 969"/>
                  <p:cNvSpPr>
                    <a:spLocks noChangeShapeType="1"/>
                  </p:cNvSpPr>
                  <p:nvPr/>
                </p:nvSpPr>
                <p:spPr bwMode="auto">
                  <a:xfrm>
                    <a:off x="9884" y="9573"/>
                    <a:ext cx="9" cy="16"/>
                  </a:xfrm>
                  <a:prstGeom prst="line">
                    <a:avLst/>
                  </a:prstGeom>
                  <a:noFill/>
                  <a:ln w="1905">
                    <a:solidFill>
                      <a:srgbClr val="000000"/>
                    </a:solidFill>
                    <a:round/>
                    <a:headEnd/>
                    <a:tailEnd/>
                  </a:ln>
                </p:spPr>
                <p:txBody>
                  <a:bodyPr/>
                  <a:lstStyle/>
                  <a:p>
                    <a:endParaRPr lang="en-US"/>
                  </a:p>
                </p:txBody>
              </p:sp>
              <p:sp>
                <p:nvSpPr>
                  <p:cNvPr id="7459" name="Line 970"/>
                  <p:cNvSpPr>
                    <a:spLocks noChangeShapeType="1"/>
                  </p:cNvSpPr>
                  <p:nvPr/>
                </p:nvSpPr>
                <p:spPr bwMode="auto">
                  <a:xfrm>
                    <a:off x="9940" y="9642"/>
                    <a:ext cx="6" cy="9"/>
                  </a:xfrm>
                  <a:prstGeom prst="line">
                    <a:avLst/>
                  </a:prstGeom>
                  <a:noFill/>
                  <a:ln w="1905">
                    <a:solidFill>
                      <a:srgbClr val="000000"/>
                    </a:solidFill>
                    <a:round/>
                    <a:headEnd/>
                    <a:tailEnd/>
                  </a:ln>
                </p:spPr>
                <p:txBody>
                  <a:bodyPr/>
                  <a:lstStyle/>
                  <a:p>
                    <a:endParaRPr lang="en-US"/>
                  </a:p>
                </p:txBody>
              </p:sp>
              <p:sp>
                <p:nvSpPr>
                  <p:cNvPr id="7460" name="Line 971"/>
                  <p:cNvSpPr>
                    <a:spLocks noChangeShapeType="1"/>
                  </p:cNvSpPr>
                  <p:nvPr/>
                </p:nvSpPr>
                <p:spPr bwMode="auto">
                  <a:xfrm>
                    <a:off x="9946" y="9651"/>
                    <a:ext cx="6" cy="1"/>
                  </a:xfrm>
                  <a:prstGeom prst="line">
                    <a:avLst/>
                  </a:prstGeom>
                  <a:noFill/>
                  <a:ln w="1905">
                    <a:solidFill>
                      <a:srgbClr val="000000"/>
                    </a:solidFill>
                    <a:round/>
                    <a:headEnd/>
                    <a:tailEnd/>
                  </a:ln>
                </p:spPr>
                <p:txBody>
                  <a:bodyPr/>
                  <a:lstStyle/>
                  <a:p>
                    <a:endParaRPr lang="en-US"/>
                  </a:p>
                </p:txBody>
              </p:sp>
              <p:sp>
                <p:nvSpPr>
                  <p:cNvPr id="7461" name="Line 972"/>
                  <p:cNvSpPr>
                    <a:spLocks noChangeShapeType="1"/>
                  </p:cNvSpPr>
                  <p:nvPr/>
                </p:nvSpPr>
                <p:spPr bwMode="auto">
                  <a:xfrm>
                    <a:off x="9999" y="9670"/>
                    <a:ext cx="13" cy="9"/>
                  </a:xfrm>
                  <a:prstGeom prst="line">
                    <a:avLst/>
                  </a:prstGeom>
                  <a:noFill/>
                  <a:ln w="1905">
                    <a:solidFill>
                      <a:srgbClr val="000000"/>
                    </a:solidFill>
                    <a:round/>
                    <a:headEnd/>
                    <a:tailEnd/>
                  </a:ln>
                </p:spPr>
                <p:txBody>
                  <a:bodyPr/>
                  <a:lstStyle/>
                  <a:p>
                    <a:endParaRPr lang="en-US"/>
                  </a:p>
                </p:txBody>
              </p:sp>
              <p:sp>
                <p:nvSpPr>
                  <p:cNvPr id="7462" name="Line 973"/>
                  <p:cNvSpPr>
                    <a:spLocks noChangeShapeType="1"/>
                  </p:cNvSpPr>
                  <p:nvPr/>
                </p:nvSpPr>
                <p:spPr bwMode="auto">
                  <a:xfrm>
                    <a:off x="10059" y="9686"/>
                    <a:ext cx="12" cy="3"/>
                  </a:xfrm>
                  <a:prstGeom prst="line">
                    <a:avLst/>
                  </a:prstGeom>
                  <a:noFill/>
                  <a:ln w="1905">
                    <a:solidFill>
                      <a:srgbClr val="000000"/>
                    </a:solidFill>
                    <a:round/>
                    <a:headEnd/>
                    <a:tailEnd/>
                  </a:ln>
                </p:spPr>
                <p:txBody>
                  <a:bodyPr/>
                  <a:lstStyle/>
                  <a:p>
                    <a:endParaRPr lang="en-US"/>
                  </a:p>
                </p:txBody>
              </p:sp>
              <p:sp>
                <p:nvSpPr>
                  <p:cNvPr id="7463" name="Line 974"/>
                  <p:cNvSpPr>
                    <a:spLocks noChangeShapeType="1"/>
                  </p:cNvSpPr>
                  <p:nvPr/>
                </p:nvSpPr>
                <p:spPr bwMode="auto">
                  <a:xfrm>
                    <a:off x="10118" y="9686"/>
                    <a:ext cx="3" cy="3"/>
                  </a:xfrm>
                  <a:prstGeom prst="line">
                    <a:avLst/>
                  </a:prstGeom>
                  <a:noFill/>
                  <a:ln w="1905">
                    <a:solidFill>
                      <a:srgbClr val="000000"/>
                    </a:solidFill>
                    <a:round/>
                    <a:headEnd/>
                    <a:tailEnd/>
                  </a:ln>
                </p:spPr>
                <p:txBody>
                  <a:bodyPr/>
                  <a:lstStyle/>
                  <a:p>
                    <a:endParaRPr lang="en-US"/>
                  </a:p>
                </p:txBody>
              </p:sp>
              <p:sp>
                <p:nvSpPr>
                  <p:cNvPr id="7464" name="Line 975"/>
                  <p:cNvSpPr>
                    <a:spLocks noChangeShapeType="1"/>
                  </p:cNvSpPr>
                  <p:nvPr/>
                </p:nvSpPr>
                <p:spPr bwMode="auto">
                  <a:xfrm flipV="1">
                    <a:off x="10121" y="9682"/>
                    <a:ext cx="10" cy="4"/>
                  </a:xfrm>
                  <a:prstGeom prst="line">
                    <a:avLst/>
                  </a:prstGeom>
                  <a:noFill/>
                  <a:ln w="1905">
                    <a:solidFill>
                      <a:srgbClr val="000000"/>
                    </a:solidFill>
                    <a:round/>
                    <a:headEnd/>
                    <a:tailEnd/>
                  </a:ln>
                </p:spPr>
                <p:txBody>
                  <a:bodyPr/>
                  <a:lstStyle/>
                  <a:p>
                    <a:endParaRPr lang="en-US"/>
                  </a:p>
                </p:txBody>
              </p:sp>
              <p:sp>
                <p:nvSpPr>
                  <p:cNvPr id="7465" name="Line 976"/>
                  <p:cNvSpPr>
                    <a:spLocks noChangeShapeType="1"/>
                  </p:cNvSpPr>
                  <p:nvPr/>
                </p:nvSpPr>
                <p:spPr bwMode="auto">
                  <a:xfrm flipV="1">
                    <a:off x="10178" y="9664"/>
                    <a:ext cx="12" cy="6"/>
                  </a:xfrm>
                  <a:prstGeom prst="line">
                    <a:avLst/>
                  </a:prstGeom>
                  <a:noFill/>
                  <a:ln w="1905">
                    <a:solidFill>
                      <a:srgbClr val="000000"/>
                    </a:solidFill>
                    <a:round/>
                    <a:headEnd/>
                    <a:tailEnd/>
                  </a:ln>
                </p:spPr>
                <p:txBody>
                  <a:bodyPr/>
                  <a:lstStyle/>
                  <a:p>
                    <a:endParaRPr lang="en-US"/>
                  </a:p>
                </p:txBody>
              </p:sp>
              <p:sp>
                <p:nvSpPr>
                  <p:cNvPr id="7466" name="Line 977"/>
                  <p:cNvSpPr>
                    <a:spLocks noChangeShapeType="1"/>
                  </p:cNvSpPr>
                  <p:nvPr/>
                </p:nvSpPr>
                <p:spPr bwMode="auto">
                  <a:xfrm flipV="1">
                    <a:off x="10237" y="9629"/>
                    <a:ext cx="13" cy="10"/>
                  </a:xfrm>
                  <a:prstGeom prst="line">
                    <a:avLst/>
                  </a:prstGeom>
                  <a:noFill/>
                  <a:ln w="1905">
                    <a:solidFill>
                      <a:srgbClr val="000000"/>
                    </a:solidFill>
                    <a:round/>
                    <a:headEnd/>
                    <a:tailEnd/>
                  </a:ln>
                </p:spPr>
                <p:txBody>
                  <a:bodyPr/>
                  <a:lstStyle/>
                  <a:p>
                    <a:endParaRPr lang="en-US"/>
                  </a:p>
                </p:txBody>
              </p:sp>
              <p:sp>
                <p:nvSpPr>
                  <p:cNvPr id="7467" name="Line 978"/>
                  <p:cNvSpPr>
                    <a:spLocks noChangeShapeType="1"/>
                  </p:cNvSpPr>
                  <p:nvPr/>
                </p:nvSpPr>
                <p:spPr bwMode="auto">
                  <a:xfrm flipV="1">
                    <a:off x="10290" y="9545"/>
                    <a:ext cx="7" cy="19"/>
                  </a:xfrm>
                  <a:prstGeom prst="line">
                    <a:avLst/>
                  </a:prstGeom>
                  <a:noFill/>
                  <a:ln w="1905">
                    <a:solidFill>
                      <a:srgbClr val="000000"/>
                    </a:solidFill>
                    <a:round/>
                    <a:headEnd/>
                    <a:tailEnd/>
                  </a:ln>
                </p:spPr>
                <p:txBody>
                  <a:bodyPr/>
                  <a:lstStyle/>
                  <a:p>
                    <a:endParaRPr lang="en-US"/>
                  </a:p>
                </p:txBody>
              </p:sp>
            </p:grpSp>
          </p:grpSp>
          <p:grpSp>
            <p:nvGrpSpPr>
              <p:cNvPr id="7413" name="Group 979"/>
              <p:cNvGrpSpPr>
                <a:grpSpLocks/>
              </p:cNvGrpSpPr>
              <p:nvPr/>
            </p:nvGrpSpPr>
            <p:grpSpPr bwMode="auto">
              <a:xfrm>
                <a:off x="9902" y="9441"/>
                <a:ext cx="348" cy="955"/>
                <a:chOff x="9902" y="9441"/>
                <a:chExt cx="348" cy="955"/>
              </a:xfrm>
            </p:grpSpPr>
            <p:grpSp>
              <p:nvGrpSpPr>
                <p:cNvPr id="7414" name="Group 980"/>
                <p:cNvGrpSpPr>
                  <a:grpSpLocks/>
                </p:cNvGrpSpPr>
                <p:nvPr/>
              </p:nvGrpSpPr>
              <p:grpSpPr bwMode="auto">
                <a:xfrm>
                  <a:off x="9924" y="9751"/>
                  <a:ext cx="326" cy="645"/>
                  <a:chOff x="9924" y="9751"/>
                  <a:chExt cx="326" cy="645"/>
                </a:xfrm>
              </p:grpSpPr>
              <p:grpSp>
                <p:nvGrpSpPr>
                  <p:cNvPr id="7428" name="Group 981"/>
                  <p:cNvGrpSpPr>
                    <a:grpSpLocks/>
                  </p:cNvGrpSpPr>
                  <p:nvPr/>
                </p:nvGrpSpPr>
                <p:grpSpPr bwMode="auto">
                  <a:xfrm>
                    <a:off x="9924" y="9776"/>
                    <a:ext cx="216" cy="614"/>
                    <a:chOff x="9924" y="9776"/>
                    <a:chExt cx="216" cy="614"/>
                  </a:xfrm>
                </p:grpSpPr>
                <p:sp>
                  <p:nvSpPr>
                    <p:cNvPr id="7436" name="Line 982"/>
                    <p:cNvSpPr>
                      <a:spLocks noChangeShapeType="1"/>
                    </p:cNvSpPr>
                    <p:nvPr/>
                  </p:nvSpPr>
                  <p:spPr bwMode="auto">
                    <a:xfrm>
                      <a:off x="10006" y="9776"/>
                      <a:ext cx="84" cy="4"/>
                    </a:xfrm>
                    <a:prstGeom prst="line">
                      <a:avLst/>
                    </a:prstGeom>
                    <a:noFill/>
                    <a:ln w="10160">
                      <a:solidFill>
                        <a:srgbClr val="000000"/>
                      </a:solidFill>
                      <a:round/>
                      <a:headEnd/>
                      <a:tailEnd/>
                    </a:ln>
                  </p:spPr>
                  <p:txBody>
                    <a:bodyPr/>
                    <a:lstStyle/>
                    <a:p>
                      <a:endParaRPr lang="en-US"/>
                    </a:p>
                  </p:txBody>
                </p:sp>
                <p:sp>
                  <p:nvSpPr>
                    <p:cNvPr id="7437" name="Line 983"/>
                    <p:cNvSpPr>
                      <a:spLocks noChangeShapeType="1"/>
                    </p:cNvSpPr>
                    <p:nvPr/>
                  </p:nvSpPr>
                  <p:spPr bwMode="auto">
                    <a:xfrm flipV="1">
                      <a:off x="9984" y="9783"/>
                      <a:ext cx="91" cy="122"/>
                    </a:xfrm>
                    <a:prstGeom prst="line">
                      <a:avLst/>
                    </a:prstGeom>
                    <a:noFill/>
                    <a:ln w="10160">
                      <a:solidFill>
                        <a:srgbClr val="000000"/>
                      </a:solidFill>
                      <a:round/>
                      <a:headEnd/>
                      <a:tailEnd/>
                    </a:ln>
                  </p:spPr>
                  <p:txBody>
                    <a:bodyPr/>
                    <a:lstStyle/>
                    <a:p>
                      <a:endParaRPr lang="en-US"/>
                    </a:p>
                  </p:txBody>
                </p:sp>
                <p:sp>
                  <p:nvSpPr>
                    <p:cNvPr id="7438" name="Line 984"/>
                    <p:cNvSpPr>
                      <a:spLocks noChangeShapeType="1"/>
                    </p:cNvSpPr>
                    <p:nvPr/>
                  </p:nvSpPr>
                  <p:spPr bwMode="auto">
                    <a:xfrm>
                      <a:off x="9981" y="9908"/>
                      <a:ext cx="134" cy="285"/>
                    </a:xfrm>
                    <a:prstGeom prst="line">
                      <a:avLst/>
                    </a:prstGeom>
                    <a:noFill/>
                    <a:ln w="10160">
                      <a:solidFill>
                        <a:srgbClr val="000000"/>
                      </a:solidFill>
                      <a:round/>
                      <a:headEnd/>
                      <a:tailEnd/>
                    </a:ln>
                  </p:spPr>
                  <p:txBody>
                    <a:bodyPr/>
                    <a:lstStyle/>
                    <a:p>
                      <a:endParaRPr lang="en-US"/>
                    </a:p>
                  </p:txBody>
                </p:sp>
                <p:sp>
                  <p:nvSpPr>
                    <p:cNvPr id="7439" name="Line 985"/>
                    <p:cNvSpPr>
                      <a:spLocks noChangeShapeType="1"/>
                    </p:cNvSpPr>
                    <p:nvPr/>
                  </p:nvSpPr>
                  <p:spPr bwMode="auto">
                    <a:xfrm flipV="1">
                      <a:off x="9924" y="10168"/>
                      <a:ext cx="182" cy="200"/>
                    </a:xfrm>
                    <a:prstGeom prst="line">
                      <a:avLst/>
                    </a:prstGeom>
                    <a:noFill/>
                    <a:ln w="10160">
                      <a:solidFill>
                        <a:srgbClr val="000000"/>
                      </a:solidFill>
                      <a:round/>
                      <a:headEnd/>
                      <a:tailEnd/>
                    </a:ln>
                  </p:spPr>
                  <p:txBody>
                    <a:bodyPr/>
                    <a:lstStyle/>
                    <a:p>
                      <a:endParaRPr lang="en-US"/>
                    </a:p>
                  </p:txBody>
                </p:sp>
                <p:sp>
                  <p:nvSpPr>
                    <p:cNvPr id="7440" name="Line 986"/>
                    <p:cNvSpPr>
                      <a:spLocks noChangeShapeType="1"/>
                    </p:cNvSpPr>
                    <p:nvPr/>
                  </p:nvSpPr>
                  <p:spPr bwMode="auto">
                    <a:xfrm>
                      <a:off x="9949" y="10171"/>
                      <a:ext cx="191" cy="219"/>
                    </a:xfrm>
                    <a:prstGeom prst="line">
                      <a:avLst/>
                    </a:prstGeom>
                    <a:noFill/>
                    <a:ln w="10160">
                      <a:solidFill>
                        <a:srgbClr val="000000"/>
                      </a:solidFill>
                      <a:round/>
                      <a:headEnd/>
                      <a:tailEnd/>
                    </a:ln>
                  </p:spPr>
                  <p:txBody>
                    <a:bodyPr/>
                    <a:lstStyle/>
                    <a:p>
                      <a:endParaRPr lang="en-US"/>
                    </a:p>
                  </p:txBody>
                </p:sp>
                <p:sp>
                  <p:nvSpPr>
                    <p:cNvPr id="7441" name="Line 987"/>
                    <p:cNvSpPr>
                      <a:spLocks noChangeShapeType="1"/>
                    </p:cNvSpPr>
                    <p:nvPr/>
                  </p:nvSpPr>
                  <p:spPr bwMode="auto">
                    <a:xfrm flipV="1">
                      <a:off x="9946" y="9908"/>
                      <a:ext cx="141" cy="257"/>
                    </a:xfrm>
                    <a:prstGeom prst="line">
                      <a:avLst/>
                    </a:prstGeom>
                    <a:noFill/>
                    <a:ln w="10160">
                      <a:solidFill>
                        <a:srgbClr val="000000"/>
                      </a:solidFill>
                      <a:round/>
                      <a:headEnd/>
                      <a:tailEnd/>
                    </a:ln>
                  </p:spPr>
                  <p:txBody>
                    <a:bodyPr/>
                    <a:lstStyle/>
                    <a:p>
                      <a:endParaRPr lang="en-US"/>
                    </a:p>
                  </p:txBody>
                </p:sp>
                <p:sp>
                  <p:nvSpPr>
                    <p:cNvPr id="7442" name="Line 988"/>
                    <p:cNvSpPr>
                      <a:spLocks noChangeShapeType="1"/>
                    </p:cNvSpPr>
                    <p:nvPr/>
                  </p:nvSpPr>
                  <p:spPr bwMode="auto">
                    <a:xfrm>
                      <a:off x="10006" y="9776"/>
                      <a:ext cx="94" cy="157"/>
                    </a:xfrm>
                    <a:prstGeom prst="line">
                      <a:avLst/>
                    </a:prstGeom>
                    <a:noFill/>
                    <a:ln w="10160">
                      <a:solidFill>
                        <a:srgbClr val="000000"/>
                      </a:solidFill>
                      <a:round/>
                      <a:headEnd/>
                      <a:tailEnd/>
                    </a:ln>
                  </p:spPr>
                  <p:txBody>
                    <a:bodyPr/>
                    <a:lstStyle/>
                    <a:p>
                      <a:endParaRPr lang="en-US"/>
                    </a:p>
                  </p:txBody>
                </p:sp>
              </p:grpSp>
              <p:sp>
                <p:nvSpPr>
                  <p:cNvPr id="7429" name="Line 989"/>
                  <p:cNvSpPr>
                    <a:spLocks noChangeShapeType="1"/>
                  </p:cNvSpPr>
                  <p:nvPr/>
                </p:nvSpPr>
                <p:spPr bwMode="auto">
                  <a:xfrm flipV="1">
                    <a:off x="10115" y="10130"/>
                    <a:ext cx="78" cy="266"/>
                  </a:xfrm>
                  <a:prstGeom prst="line">
                    <a:avLst/>
                  </a:prstGeom>
                  <a:noFill/>
                  <a:ln w="10160">
                    <a:solidFill>
                      <a:srgbClr val="000000"/>
                    </a:solidFill>
                    <a:round/>
                    <a:headEnd/>
                    <a:tailEnd/>
                  </a:ln>
                </p:spPr>
                <p:txBody>
                  <a:bodyPr/>
                  <a:lstStyle/>
                  <a:p>
                    <a:endParaRPr lang="en-US"/>
                  </a:p>
                </p:txBody>
              </p:sp>
              <p:sp>
                <p:nvSpPr>
                  <p:cNvPr id="7430" name="Line 990"/>
                  <p:cNvSpPr>
                    <a:spLocks noChangeShapeType="1"/>
                  </p:cNvSpPr>
                  <p:nvPr/>
                </p:nvSpPr>
                <p:spPr bwMode="auto">
                  <a:xfrm>
                    <a:off x="10090" y="9914"/>
                    <a:ext cx="116" cy="241"/>
                  </a:xfrm>
                  <a:prstGeom prst="line">
                    <a:avLst/>
                  </a:prstGeom>
                  <a:noFill/>
                  <a:ln w="10160">
                    <a:solidFill>
                      <a:srgbClr val="000000"/>
                    </a:solidFill>
                    <a:round/>
                    <a:headEnd/>
                    <a:tailEnd/>
                  </a:ln>
                </p:spPr>
                <p:txBody>
                  <a:bodyPr/>
                  <a:lstStyle/>
                  <a:p>
                    <a:endParaRPr lang="en-US"/>
                  </a:p>
                </p:txBody>
              </p:sp>
              <p:sp>
                <p:nvSpPr>
                  <p:cNvPr id="7431" name="Line 991"/>
                  <p:cNvSpPr>
                    <a:spLocks noChangeShapeType="1"/>
                  </p:cNvSpPr>
                  <p:nvPr/>
                </p:nvSpPr>
                <p:spPr bwMode="auto">
                  <a:xfrm flipV="1">
                    <a:off x="10087" y="9761"/>
                    <a:ext cx="34" cy="172"/>
                  </a:xfrm>
                  <a:prstGeom prst="line">
                    <a:avLst/>
                  </a:prstGeom>
                  <a:noFill/>
                  <a:ln w="10160">
                    <a:solidFill>
                      <a:srgbClr val="000000"/>
                    </a:solidFill>
                    <a:round/>
                    <a:headEnd/>
                    <a:tailEnd/>
                  </a:ln>
                </p:spPr>
                <p:txBody>
                  <a:bodyPr/>
                  <a:lstStyle/>
                  <a:p>
                    <a:endParaRPr lang="en-US"/>
                  </a:p>
                </p:txBody>
              </p:sp>
              <p:sp>
                <p:nvSpPr>
                  <p:cNvPr id="7432" name="Line 992"/>
                  <p:cNvSpPr>
                    <a:spLocks noChangeShapeType="1"/>
                  </p:cNvSpPr>
                  <p:nvPr/>
                </p:nvSpPr>
                <p:spPr bwMode="auto">
                  <a:xfrm flipV="1">
                    <a:off x="10081" y="9751"/>
                    <a:ext cx="56" cy="29"/>
                  </a:xfrm>
                  <a:prstGeom prst="line">
                    <a:avLst/>
                  </a:prstGeom>
                  <a:noFill/>
                  <a:ln w="10160">
                    <a:solidFill>
                      <a:srgbClr val="000000"/>
                    </a:solidFill>
                    <a:round/>
                    <a:headEnd/>
                    <a:tailEnd/>
                  </a:ln>
                </p:spPr>
                <p:txBody>
                  <a:bodyPr/>
                  <a:lstStyle/>
                  <a:p>
                    <a:endParaRPr lang="en-US"/>
                  </a:p>
                </p:txBody>
              </p:sp>
              <p:sp>
                <p:nvSpPr>
                  <p:cNvPr id="7433" name="Line 993"/>
                  <p:cNvSpPr>
                    <a:spLocks noChangeShapeType="1"/>
                  </p:cNvSpPr>
                  <p:nvPr/>
                </p:nvSpPr>
                <p:spPr bwMode="auto">
                  <a:xfrm>
                    <a:off x="10081" y="9776"/>
                    <a:ext cx="75" cy="132"/>
                  </a:xfrm>
                  <a:prstGeom prst="line">
                    <a:avLst/>
                  </a:prstGeom>
                  <a:noFill/>
                  <a:ln w="10160">
                    <a:solidFill>
                      <a:srgbClr val="000000"/>
                    </a:solidFill>
                    <a:round/>
                    <a:headEnd/>
                    <a:tailEnd/>
                  </a:ln>
                </p:spPr>
                <p:txBody>
                  <a:bodyPr/>
                  <a:lstStyle/>
                  <a:p>
                    <a:endParaRPr lang="en-US"/>
                  </a:p>
                </p:txBody>
              </p:sp>
              <p:sp>
                <p:nvSpPr>
                  <p:cNvPr id="7434" name="Line 994"/>
                  <p:cNvSpPr>
                    <a:spLocks noChangeShapeType="1"/>
                  </p:cNvSpPr>
                  <p:nvPr/>
                </p:nvSpPr>
                <p:spPr bwMode="auto">
                  <a:xfrm flipV="1">
                    <a:off x="10106" y="9889"/>
                    <a:ext cx="31" cy="304"/>
                  </a:xfrm>
                  <a:prstGeom prst="line">
                    <a:avLst/>
                  </a:prstGeom>
                  <a:noFill/>
                  <a:ln w="10160">
                    <a:solidFill>
                      <a:srgbClr val="000000"/>
                    </a:solidFill>
                    <a:round/>
                    <a:headEnd/>
                    <a:tailEnd/>
                  </a:ln>
                </p:spPr>
                <p:txBody>
                  <a:bodyPr/>
                  <a:lstStyle/>
                  <a:p>
                    <a:endParaRPr lang="en-US"/>
                  </a:p>
                </p:txBody>
              </p:sp>
              <p:sp>
                <p:nvSpPr>
                  <p:cNvPr id="7435" name="Line 995"/>
                  <p:cNvSpPr>
                    <a:spLocks noChangeShapeType="1"/>
                  </p:cNvSpPr>
                  <p:nvPr/>
                </p:nvSpPr>
                <p:spPr bwMode="auto">
                  <a:xfrm>
                    <a:off x="10109" y="10171"/>
                    <a:ext cx="141" cy="147"/>
                  </a:xfrm>
                  <a:prstGeom prst="line">
                    <a:avLst/>
                  </a:prstGeom>
                  <a:noFill/>
                  <a:ln w="10160">
                    <a:solidFill>
                      <a:srgbClr val="000000"/>
                    </a:solidFill>
                    <a:round/>
                    <a:headEnd/>
                    <a:tailEnd/>
                  </a:ln>
                </p:spPr>
                <p:txBody>
                  <a:bodyPr/>
                  <a:lstStyle/>
                  <a:p>
                    <a:endParaRPr lang="en-US"/>
                  </a:p>
                </p:txBody>
              </p:sp>
            </p:grpSp>
            <p:grpSp>
              <p:nvGrpSpPr>
                <p:cNvPr id="7415" name="Group 996"/>
                <p:cNvGrpSpPr>
                  <a:grpSpLocks/>
                </p:cNvGrpSpPr>
                <p:nvPr/>
              </p:nvGrpSpPr>
              <p:grpSpPr bwMode="auto">
                <a:xfrm>
                  <a:off x="9902" y="9463"/>
                  <a:ext cx="345" cy="933"/>
                  <a:chOff x="9902" y="9463"/>
                  <a:chExt cx="345" cy="933"/>
                </a:xfrm>
              </p:grpSpPr>
              <p:sp>
                <p:nvSpPr>
                  <p:cNvPr id="7423" name="Freeform 997"/>
                  <p:cNvSpPr>
                    <a:spLocks/>
                  </p:cNvSpPr>
                  <p:nvPr/>
                </p:nvSpPr>
                <p:spPr bwMode="auto">
                  <a:xfrm>
                    <a:off x="9902" y="9463"/>
                    <a:ext cx="154" cy="924"/>
                  </a:xfrm>
                  <a:custGeom>
                    <a:avLst/>
                    <a:gdLst>
                      <a:gd name="T0" fmla="*/ 0 w 154"/>
                      <a:gd name="T1" fmla="*/ 921 h 924"/>
                      <a:gd name="T2" fmla="*/ 32 w 154"/>
                      <a:gd name="T3" fmla="*/ 924 h 924"/>
                      <a:gd name="T4" fmla="*/ 154 w 154"/>
                      <a:gd name="T5" fmla="*/ 4 h 924"/>
                      <a:gd name="T6" fmla="*/ 122 w 154"/>
                      <a:gd name="T7" fmla="*/ 0 h 924"/>
                      <a:gd name="T8" fmla="*/ 0 w 154"/>
                      <a:gd name="T9" fmla="*/ 921 h 924"/>
                      <a:gd name="T10" fmla="*/ 0 60000 65536"/>
                      <a:gd name="T11" fmla="*/ 0 60000 65536"/>
                      <a:gd name="T12" fmla="*/ 0 60000 65536"/>
                      <a:gd name="T13" fmla="*/ 0 60000 65536"/>
                      <a:gd name="T14" fmla="*/ 0 60000 65536"/>
                      <a:gd name="T15" fmla="*/ 0 w 154"/>
                      <a:gd name="T16" fmla="*/ 0 h 924"/>
                      <a:gd name="T17" fmla="*/ 154 w 154"/>
                      <a:gd name="T18" fmla="*/ 924 h 924"/>
                    </a:gdLst>
                    <a:ahLst/>
                    <a:cxnLst>
                      <a:cxn ang="T10">
                        <a:pos x="T0" y="T1"/>
                      </a:cxn>
                      <a:cxn ang="T11">
                        <a:pos x="T2" y="T3"/>
                      </a:cxn>
                      <a:cxn ang="T12">
                        <a:pos x="T4" y="T5"/>
                      </a:cxn>
                      <a:cxn ang="T13">
                        <a:pos x="T6" y="T7"/>
                      </a:cxn>
                      <a:cxn ang="T14">
                        <a:pos x="T8" y="T9"/>
                      </a:cxn>
                    </a:cxnLst>
                    <a:rect l="T15" t="T16" r="T17" b="T18"/>
                    <a:pathLst>
                      <a:path w="154" h="924">
                        <a:moveTo>
                          <a:pt x="0" y="921"/>
                        </a:moveTo>
                        <a:lnTo>
                          <a:pt x="32" y="924"/>
                        </a:lnTo>
                        <a:lnTo>
                          <a:pt x="154" y="4"/>
                        </a:lnTo>
                        <a:lnTo>
                          <a:pt x="122" y="0"/>
                        </a:lnTo>
                        <a:lnTo>
                          <a:pt x="0" y="921"/>
                        </a:lnTo>
                        <a:close/>
                      </a:path>
                    </a:pathLst>
                  </a:custGeom>
                  <a:solidFill>
                    <a:srgbClr val="000000"/>
                  </a:solidFill>
                  <a:ln w="9525">
                    <a:noFill/>
                    <a:round/>
                    <a:headEnd/>
                    <a:tailEnd/>
                  </a:ln>
                </p:spPr>
                <p:txBody>
                  <a:bodyPr/>
                  <a:lstStyle/>
                  <a:p>
                    <a:endParaRPr lang="en-US"/>
                  </a:p>
                </p:txBody>
              </p:sp>
              <p:sp>
                <p:nvSpPr>
                  <p:cNvPr id="7424" name="Freeform 998"/>
                  <p:cNvSpPr>
                    <a:spLocks/>
                  </p:cNvSpPr>
                  <p:nvPr/>
                </p:nvSpPr>
                <p:spPr bwMode="auto">
                  <a:xfrm>
                    <a:off x="10031" y="9492"/>
                    <a:ext cx="109" cy="904"/>
                  </a:xfrm>
                  <a:custGeom>
                    <a:avLst/>
                    <a:gdLst>
                      <a:gd name="T0" fmla="*/ 34 w 109"/>
                      <a:gd name="T1" fmla="*/ 0 h 904"/>
                      <a:gd name="T2" fmla="*/ 0 w 109"/>
                      <a:gd name="T3" fmla="*/ 3 h 904"/>
                      <a:gd name="T4" fmla="*/ 75 w 109"/>
                      <a:gd name="T5" fmla="*/ 904 h 904"/>
                      <a:gd name="T6" fmla="*/ 109 w 109"/>
                      <a:gd name="T7" fmla="*/ 901 h 904"/>
                      <a:gd name="T8" fmla="*/ 34 w 109"/>
                      <a:gd name="T9" fmla="*/ 0 h 904"/>
                      <a:gd name="T10" fmla="*/ 0 60000 65536"/>
                      <a:gd name="T11" fmla="*/ 0 60000 65536"/>
                      <a:gd name="T12" fmla="*/ 0 60000 65536"/>
                      <a:gd name="T13" fmla="*/ 0 60000 65536"/>
                      <a:gd name="T14" fmla="*/ 0 60000 65536"/>
                      <a:gd name="T15" fmla="*/ 0 w 109"/>
                      <a:gd name="T16" fmla="*/ 0 h 904"/>
                      <a:gd name="T17" fmla="*/ 109 w 109"/>
                      <a:gd name="T18" fmla="*/ 904 h 904"/>
                    </a:gdLst>
                    <a:ahLst/>
                    <a:cxnLst>
                      <a:cxn ang="T10">
                        <a:pos x="T0" y="T1"/>
                      </a:cxn>
                      <a:cxn ang="T11">
                        <a:pos x="T2" y="T3"/>
                      </a:cxn>
                      <a:cxn ang="T12">
                        <a:pos x="T4" y="T5"/>
                      </a:cxn>
                      <a:cxn ang="T13">
                        <a:pos x="T6" y="T7"/>
                      </a:cxn>
                      <a:cxn ang="T14">
                        <a:pos x="T8" y="T9"/>
                      </a:cxn>
                    </a:cxnLst>
                    <a:rect l="T15" t="T16" r="T17" b="T18"/>
                    <a:pathLst>
                      <a:path w="109" h="904">
                        <a:moveTo>
                          <a:pt x="34" y="0"/>
                        </a:moveTo>
                        <a:lnTo>
                          <a:pt x="0" y="3"/>
                        </a:lnTo>
                        <a:lnTo>
                          <a:pt x="75" y="904"/>
                        </a:lnTo>
                        <a:lnTo>
                          <a:pt x="109" y="901"/>
                        </a:lnTo>
                        <a:lnTo>
                          <a:pt x="34" y="0"/>
                        </a:lnTo>
                        <a:close/>
                      </a:path>
                    </a:pathLst>
                  </a:custGeom>
                  <a:solidFill>
                    <a:srgbClr val="000000"/>
                  </a:solidFill>
                  <a:ln w="9525">
                    <a:noFill/>
                    <a:round/>
                    <a:headEnd/>
                    <a:tailEnd/>
                  </a:ln>
                </p:spPr>
                <p:txBody>
                  <a:bodyPr/>
                  <a:lstStyle/>
                  <a:p>
                    <a:endParaRPr lang="en-US"/>
                  </a:p>
                </p:txBody>
              </p:sp>
              <p:sp>
                <p:nvSpPr>
                  <p:cNvPr id="7425" name="Freeform 999"/>
                  <p:cNvSpPr>
                    <a:spLocks/>
                  </p:cNvSpPr>
                  <p:nvPr/>
                </p:nvSpPr>
                <p:spPr bwMode="auto">
                  <a:xfrm>
                    <a:off x="10112" y="10280"/>
                    <a:ext cx="125" cy="100"/>
                  </a:xfrm>
                  <a:custGeom>
                    <a:avLst/>
                    <a:gdLst>
                      <a:gd name="T0" fmla="*/ 0 w 125"/>
                      <a:gd name="T1" fmla="*/ 72 h 100"/>
                      <a:gd name="T2" fmla="*/ 19 w 125"/>
                      <a:gd name="T3" fmla="*/ 100 h 100"/>
                      <a:gd name="T4" fmla="*/ 125 w 125"/>
                      <a:gd name="T5" fmla="*/ 28 h 100"/>
                      <a:gd name="T6" fmla="*/ 107 w 125"/>
                      <a:gd name="T7" fmla="*/ 0 h 100"/>
                      <a:gd name="T8" fmla="*/ 0 w 125"/>
                      <a:gd name="T9" fmla="*/ 72 h 100"/>
                      <a:gd name="T10" fmla="*/ 0 60000 65536"/>
                      <a:gd name="T11" fmla="*/ 0 60000 65536"/>
                      <a:gd name="T12" fmla="*/ 0 60000 65536"/>
                      <a:gd name="T13" fmla="*/ 0 60000 65536"/>
                      <a:gd name="T14" fmla="*/ 0 60000 65536"/>
                      <a:gd name="T15" fmla="*/ 0 w 125"/>
                      <a:gd name="T16" fmla="*/ 0 h 100"/>
                      <a:gd name="T17" fmla="*/ 125 w 125"/>
                      <a:gd name="T18" fmla="*/ 100 h 100"/>
                    </a:gdLst>
                    <a:ahLst/>
                    <a:cxnLst>
                      <a:cxn ang="T10">
                        <a:pos x="T0" y="T1"/>
                      </a:cxn>
                      <a:cxn ang="T11">
                        <a:pos x="T2" y="T3"/>
                      </a:cxn>
                      <a:cxn ang="T12">
                        <a:pos x="T4" y="T5"/>
                      </a:cxn>
                      <a:cxn ang="T13">
                        <a:pos x="T6" y="T7"/>
                      </a:cxn>
                      <a:cxn ang="T14">
                        <a:pos x="T8" y="T9"/>
                      </a:cxn>
                    </a:cxnLst>
                    <a:rect l="T15" t="T16" r="T17" b="T18"/>
                    <a:pathLst>
                      <a:path w="125" h="100">
                        <a:moveTo>
                          <a:pt x="0" y="72"/>
                        </a:moveTo>
                        <a:lnTo>
                          <a:pt x="19" y="100"/>
                        </a:lnTo>
                        <a:lnTo>
                          <a:pt x="125" y="28"/>
                        </a:lnTo>
                        <a:lnTo>
                          <a:pt x="107" y="0"/>
                        </a:lnTo>
                        <a:lnTo>
                          <a:pt x="0" y="72"/>
                        </a:lnTo>
                        <a:close/>
                      </a:path>
                    </a:pathLst>
                  </a:custGeom>
                  <a:solidFill>
                    <a:srgbClr val="000000"/>
                  </a:solidFill>
                  <a:ln w="9525">
                    <a:noFill/>
                    <a:round/>
                    <a:headEnd/>
                    <a:tailEnd/>
                  </a:ln>
                </p:spPr>
                <p:txBody>
                  <a:bodyPr/>
                  <a:lstStyle/>
                  <a:p>
                    <a:endParaRPr lang="en-US"/>
                  </a:p>
                </p:txBody>
              </p:sp>
              <p:sp>
                <p:nvSpPr>
                  <p:cNvPr id="7426" name="Freeform 1000"/>
                  <p:cNvSpPr>
                    <a:spLocks/>
                  </p:cNvSpPr>
                  <p:nvPr/>
                </p:nvSpPr>
                <p:spPr bwMode="auto">
                  <a:xfrm>
                    <a:off x="10046" y="9479"/>
                    <a:ext cx="201" cy="845"/>
                  </a:xfrm>
                  <a:custGeom>
                    <a:avLst/>
                    <a:gdLst>
                      <a:gd name="T0" fmla="*/ 32 w 201"/>
                      <a:gd name="T1" fmla="*/ 0 h 845"/>
                      <a:gd name="T2" fmla="*/ 0 w 201"/>
                      <a:gd name="T3" fmla="*/ 6 h 845"/>
                      <a:gd name="T4" fmla="*/ 169 w 201"/>
                      <a:gd name="T5" fmla="*/ 845 h 845"/>
                      <a:gd name="T6" fmla="*/ 201 w 201"/>
                      <a:gd name="T7" fmla="*/ 839 h 845"/>
                      <a:gd name="T8" fmla="*/ 32 w 201"/>
                      <a:gd name="T9" fmla="*/ 0 h 845"/>
                      <a:gd name="T10" fmla="*/ 0 60000 65536"/>
                      <a:gd name="T11" fmla="*/ 0 60000 65536"/>
                      <a:gd name="T12" fmla="*/ 0 60000 65536"/>
                      <a:gd name="T13" fmla="*/ 0 60000 65536"/>
                      <a:gd name="T14" fmla="*/ 0 60000 65536"/>
                      <a:gd name="T15" fmla="*/ 0 w 201"/>
                      <a:gd name="T16" fmla="*/ 0 h 845"/>
                      <a:gd name="T17" fmla="*/ 201 w 201"/>
                      <a:gd name="T18" fmla="*/ 845 h 845"/>
                    </a:gdLst>
                    <a:ahLst/>
                    <a:cxnLst>
                      <a:cxn ang="T10">
                        <a:pos x="T0" y="T1"/>
                      </a:cxn>
                      <a:cxn ang="T11">
                        <a:pos x="T2" y="T3"/>
                      </a:cxn>
                      <a:cxn ang="T12">
                        <a:pos x="T4" y="T5"/>
                      </a:cxn>
                      <a:cxn ang="T13">
                        <a:pos x="T6" y="T7"/>
                      </a:cxn>
                      <a:cxn ang="T14">
                        <a:pos x="T8" y="T9"/>
                      </a:cxn>
                    </a:cxnLst>
                    <a:rect l="T15" t="T16" r="T17" b="T18"/>
                    <a:pathLst>
                      <a:path w="201" h="845">
                        <a:moveTo>
                          <a:pt x="32" y="0"/>
                        </a:moveTo>
                        <a:lnTo>
                          <a:pt x="0" y="6"/>
                        </a:lnTo>
                        <a:lnTo>
                          <a:pt x="169" y="845"/>
                        </a:lnTo>
                        <a:lnTo>
                          <a:pt x="201" y="839"/>
                        </a:lnTo>
                        <a:lnTo>
                          <a:pt x="32" y="0"/>
                        </a:lnTo>
                        <a:close/>
                      </a:path>
                    </a:pathLst>
                  </a:custGeom>
                  <a:solidFill>
                    <a:srgbClr val="000000"/>
                  </a:solidFill>
                  <a:ln w="9525">
                    <a:noFill/>
                    <a:round/>
                    <a:headEnd/>
                    <a:tailEnd/>
                  </a:ln>
                </p:spPr>
                <p:txBody>
                  <a:bodyPr/>
                  <a:lstStyle/>
                  <a:p>
                    <a:endParaRPr lang="en-US"/>
                  </a:p>
                </p:txBody>
              </p:sp>
              <p:sp>
                <p:nvSpPr>
                  <p:cNvPr id="7427" name="Freeform 1001"/>
                  <p:cNvSpPr>
                    <a:spLocks/>
                  </p:cNvSpPr>
                  <p:nvPr/>
                </p:nvSpPr>
                <p:spPr bwMode="auto">
                  <a:xfrm>
                    <a:off x="9924" y="10349"/>
                    <a:ext cx="216" cy="38"/>
                  </a:xfrm>
                  <a:custGeom>
                    <a:avLst/>
                    <a:gdLst>
                      <a:gd name="T0" fmla="*/ 0 w 216"/>
                      <a:gd name="T1" fmla="*/ 0 h 38"/>
                      <a:gd name="T2" fmla="*/ 0 w 216"/>
                      <a:gd name="T3" fmla="*/ 35 h 38"/>
                      <a:gd name="T4" fmla="*/ 216 w 216"/>
                      <a:gd name="T5" fmla="*/ 38 h 38"/>
                      <a:gd name="T6" fmla="*/ 216 w 216"/>
                      <a:gd name="T7" fmla="*/ 3 h 38"/>
                      <a:gd name="T8" fmla="*/ 0 w 216"/>
                      <a:gd name="T9" fmla="*/ 0 h 38"/>
                      <a:gd name="T10" fmla="*/ 0 60000 65536"/>
                      <a:gd name="T11" fmla="*/ 0 60000 65536"/>
                      <a:gd name="T12" fmla="*/ 0 60000 65536"/>
                      <a:gd name="T13" fmla="*/ 0 60000 65536"/>
                      <a:gd name="T14" fmla="*/ 0 60000 65536"/>
                      <a:gd name="T15" fmla="*/ 0 w 216"/>
                      <a:gd name="T16" fmla="*/ 0 h 38"/>
                      <a:gd name="T17" fmla="*/ 216 w 216"/>
                      <a:gd name="T18" fmla="*/ 38 h 38"/>
                    </a:gdLst>
                    <a:ahLst/>
                    <a:cxnLst>
                      <a:cxn ang="T10">
                        <a:pos x="T0" y="T1"/>
                      </a:cxn>
                      <a:cxn ang="T11">
                        <a:pos x="T2" y="T3"/>
                      </a:cxn>
                      <a:cxn ang="T12">
                        <a:pos x="T4" y="T5"/>
                      </a:cxn>
                      <a:cxn ang="T13">
                        <a:pos x="T6" y="T7"/>
                      </a:cxn>
                      <a:cxn ang="T14">
                        <a:pos x="T8" y="T9"/>
                      </a:cxn>
                    </a:cxnLst>
                    <a:rect l="T15" t="T16" r="T17" b="T18"/>
                    <a:pathLst>
                      <a:path w="216" h="38">
                        <a:moveTo>
                          <a:pt x="0" y="0"/>
                        </a:moveTo>
                        <a:lnTo>
                          <a:pt x="0" y="35"/>
                        </a:lnTo>
                        <a:lnTo>
                          <a:pt x="216" y="38"/>
                        </a:lnTo>
                        <a:lnTo>
                          <a:pt x="216" y="3"/>
                        </a:lnTo>
                        <a:lnTo>
                          <a:pt x="0" y="0"/>
                        </a:lnTo>
                        <a:close/>
                      </a:path>
                    </a:pathLst>
                  </a:custGeom>
                  <a:solidFill>
                    <a:srgbClr val="000000"/>
                  </a:solidFill>
                  <a:ln w="9525">
                    <a:noFill/>
                    <a:round/>
                    <a:headEnd/>
                    <a:tailEnd/>
                  </a:ln>
                </p:spPr>
                <p:txBody>
                  <a:bodyPr/>
                  <a:lstStyle/>
                  <a:p>
                    <a:endParaRPr lang="en-US"/>
                  </a:p>
                </p:txBody>
              </p:sp>
            </p:grpSp>
            <p:grpSp>
              <p:nvGrpSpPr>
                <p:cNvPr id="7416" name="Group 1002"/>
                <p:cNvGrpSpPr>
                  <a:grpSpLocks/>
                </p:cNvGrpSpPr>
                <p:nvPr/>
              </p:nvGrpSpPr>
              <p:grpSpPr bwMode="auto">
                <a:xfrm>
                  <a:off x="10018" y="9441"/>
                  <a:ext cx="91" cy="119"/>
                  <a:chOff x="10018" y="9441"/>
                  <a:chExt cx="91" cy="119"/>
                </a:xfrm>
              </p:grpSpPr>
              <p:grpSp>
                <p:nvGrpSpPr>
                  <p:cNvPr id="7417" name="Group 1003"/>
                  <p:cNvGrpSpPr>
                    <a:grpSpLocks/>
                  </p:cNvGrpSpPr>
                  <p:nvPr/>
                </p:nvGrpSpPr>
                <p:grpSpPr bwMode="auto">
                  <a:xfrm>
                    <a:off x="10018" y="9441"/>
                    <a:ext cx="91" cy="119"/>
                    <a:chOff x="10018" y="9441"/>
                    <a:chExt cx="91" cy="119"/>
                  </a:xfrm>
                </p:grpSpPr>
                <p:sp>
                  <p:nvSpPr>
                    <p:cNvPr id="7419" name="Rectangle 1004"/>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sp>
                  <p:nvSpPr>
                    <p:cNvPr id="7420" name="Freeform 1005"/>
                    <p:cNvSpPr>
                      <a:spLocks/>
                    </p:cNvSpPr>
                    <p:nvPr/>
                  </p:nvSpPr>
                  <p:spPr bwMode="auto">
                    <a:xfrm>
                      <a:off x="10018" y="9441"/>
                      <a:ext cx="85" cy="113"/>
                    </a:xfrm>
                    <a:custGeom>
                      <a:avLst/>
                      <a:gdLst>
                        <a:gd name="T0" fmla="*/ 41 w 85"/>
                        <a:gd name="T1" fmla="*/ 0 h 113"/>
                        <a:gd name="T2" fmla="*/ 25 w 85"/>
                        <a:gd name="T3" fmla="*/ 4 h 113"/>
                        <a:gd name="T4" fmla="*/ 13 w 85"/>
                        <a:gd name="T5" fmla="*/ 16 h 113"/>
                        <a:gd name="T6" fmla="*/ 3 w 85"/>
                        <a:gd name="T7" fmla="*/ 35 h 113"/>
                        <a:gd name="T8" fmla="*/ 0 w 85"/>
                        <a:gd name="T9" fmla="*/ 57 h 113"/>
                        <a:gd name="T10" fmla="*/ 3 w 85"/>
                        <a:gd name="T11" fmla="*/ 79 h 113"/>
                        <a:gd name="T12" fmla="*/ 13 w 85"/>
                        <a:gd name="T13" fmla="*/ 97 h 113"/>
                        <a:gd name="T14" fmla="*/ 25 w 85"/>
                        <a:gd name="T15" fmla="*/ 110 h 113"/>
                        <a:gd name="T16" fmla="*/ 41 w 85"/>
                        <a:gd name="T17" fmla="*/ 113 h 113"/>
                        <a:gd name="T18" fmla="*/ 60 w 85"/>
                        <a:gd name="T19" fmla="*/ 110 h 113"/>
                        <a:gd name="T20" fmla="*/ 72 w 85"/>
                        <a:gd name="T21" fmla="*/ 97 h 113"/>
                        <a:gd name="T22" fmla="*/ 82 w 85"/>
                        <a:gd name="T23" fmla="*/ 79 h 113"/>
                        <a:gd name="T24" fmla="*/ 85 w 85"/>
                        <a:gd name="T25" fmla="*/ 57 h 113"/>
                        <a:gd name="T26" fmla="*/ 82 w 85"/>
                        <a:gd name="T27" fmla="*/ 35 h 113"/>
                        <a:gd name="T28" fmla="*/ 72 w 85"/>
                        <a:gd name="T29" fmla="*/ 16 h 113"/>
                        <a:gd name="T30" fmla="*/ 60 w 85"/>
                        <a:gd name="T31" fmla="*/ 4 h 113"/>
                        <a:gd name="T32" fmla="*/ 41 w 85"/>
                        <a:gd name="T33" fmla="*/ 0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
                        <a:gd name="T52" fmla="*/ 0 h 113"/>
                        <a:gd name="T53" fmla="*/ 85 w 85"/>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 h="113">
                          <a:moveTo>
                            <a:pt x="41" y="0"/>
                          </a:moveTo>
                          <a:lnTo>
                            <a:pt x="25" y="4"/>
                          </a:lnTo>
                          <a:lnTo>
                            <a:pt x="13" y="16"/>
                          </a:lnTo>
                          <a:lnTo>
                            <a:pt x="3" y="35"/>
                          </a:lnTo>
                          <a:lnTo>
                            <a:pt x="0" y="57"/>
                          </a:lnTo>
                          <a:lnTo>
                            <a:pt x="3" y="79"/>
                          </a:lnTo>
                          <a:lnTo>
                            <a:pt x="13" y="97"/>
                          </a:lnTo>
                          <a:lnTo>
                            <a:pt x="25" y="110"/>
                          </a:lnTo>
                          <a:lnTo>
                            <a:pt x="41" y="113"/>
                          </a:lnTo>
                          <a:lnTo>
                            <a:pt x="60" y="110"/>
                          </a:lnTo>
                          <a:lnTo>
                            <a:pt x="72" y="97"/>
                          </a:lnTo>
                          <a:lnTo>
                            <a:pt x="82" y="79"/>
                          </a:lnTo>
                          <a:lnTo>
                            <a:pt x="85" y="57"/>
                          </a:lnTo>
                          <a:lnTo>
                            <a:pt x="82" y="35"/>
                          </a:lnTo>
                          <a:lnTo>
                            <a:pt x="72" y="16"/>
                          </a:lnTo>
                          <a:lnTo>
                            <a:pt x="60" y="4"/>
                          </a:lnTo>
                          <a:lnTo>
                            <a:pt x="41" y="0"/>
                          </a:lnTo>
                          <a:close/>
                        </a:path>
                      </a:pathLst>
                    </a:custGeom>
                    <a:solidFill>
                      <a:srgbClr val="919191"/>
                    </a:solidFill>
                    <a:ln w="0">
                      <a:solidFill>
                        <a:srgbClr val="FFFFFF"/>
                      </a:solidFill>
                      <a:prstDash val="solid"/>
                      <a:round/>
                      <a:headEnd/>
                      <a:tailEnd/>
                    </a:ln>
                  </p:spPr>
                  <p:txBody>
                    <a:bodyPr/>
                    <a:lstStyle/>
                    <a:p>
                      <a:endParaRPr lang="en-US"/>
                    </a:p>
                  </p:txBody>
                </p:sp>
                <p:sp>
                  <p:nvSpPr>
                    <p:cNvPr id="7421" name="Oval 1006"/>
                    <p:cNvSpPr>
                      <a:spLocks noChangeArrowheads="1"/>
                    </p:cNvSpPr>
                    <p:nvPr/>
                  </p:nvSpPr>
                  <p:spPr bwMode="auto">
                    <a:xfrm>
                      <a:off x="10018" y="9441"/>
                      <a:ext cx="88" cy="116"/>
                    </a:xfrm>
                    <a:prstGeom prst="ellipse">
                      <a:avLst/>
                    </a:prstGeom>
                    <a:blipFill dpi="0" rotWithShape="0">
                      <a:blip r:embed="rId10" cstate="print"/>
                      <a:srcRect/>
                      <a:tile tx="0" ty="0" sx="100000" sy="100000" flip="none" algn="tl"/>
                    </a:blipFill>
                    <a:ln w="9525">
                      <a:noFill/>
                      <a:round/>
                      <a:headEnd/>
                      <a:tailEnd/>
                    </a:ln>
                  </p:spPr>
                  <p:txBody>
                    <a:bodyPr/>
                    <a:lstStyle/>
                    <a:p>
                      <a:endParaRPr lang="en-US"/>
                    </a:p>
                  </p:txBody>
                </p:sp>
                <p:sp>
                  <p:nvSpPr>
                    <p:cNvPr id="7422" name="Rectangle 1007"/>
                    <p:cNvSpPr>
                      <a:spLocks noChangeArrowheads="1"/>
                    </p:cNvSpPr>
                    <p:nvPr/>
                  </p:nvSpPr>
                  <p:spPr bwMode="auto">
                    <a:xfrm>
                      <a:off x="10018" y="9441"/>
                      <a:ext cx="91" cy="119"/>
                    </a:xfrm>
                    <a:prstGeom prst="rect">
                      <a:avLst/>
                    </a:prstGeom>
                    <a:solidFill>
                      <a:srgbClr val="919191"/>
                    </a:solidFill>
                    <a:ln w="9525">
                      <a:noFill/>
                      <a:miter lim="800000"/>
                      <a:headEnd/>
                      <a:tailEnd/>
                    </a:ln>
                  </p:spPr>
                  <p:txBody>
                    <a:bodyPr/>
                    <a:lstStyle/>
                    <a:p>
                      <a:endParaRPr lang="en-US"/>
                    </a:p>
                  </p:txBody>
                </p:sp>
              </p:grpSp>
              <p:sp>
                <p:nvSpPr>
                  <p:cNvPr id="7418" name="Oval 1008"/>
                  <p:cNvSpPr>
                    <a:spLocks noChangeArrowheads="1"/>
                  </p:cNvSpPr>
                  <p:nvPr/>
                </p:nvSpPr>
                <p:spPr bwMode="auto">
                  <a:xfrm>
                    <a:off x="10018" y="9441"/>
                    <a:ext cx="88" cy="116"/>
                  </a:xfrm>
                  <a:prstGeom prst="ellipse">
                    <a:avLst/>
                  </a:prstGeom>
                  <a:noFill/>
                  <a:ln w="10160">
                    <a:solidFill>
                      <a:srgbClr val="919191"/>
                    </a:solidFill>
                    <a:round/>
                    <a:headEnd/>
                    <a:tailEnd/>
                  </a:ln>
                </p:spPr>
                <p:txBody>
                  <a:bodyPr/>
                  <a:lstStyle/>
                  <a:p>
                    <a:endParaRPr lang="en-US"/>
                  </a:p>
                </p:txBody>
              </p:sp>
            </p:grpSp>
          </p:grpSp>
        </p:grpSp>
        <p:grpSp>
          <p:nvGrpSpPr>
            <p:cNvPr id="7221" name="Group 1009"/>
            <p:cNvGrpSpPr>
              <a:grpSpLocks/>
            </p:cNvGrpSpPr>
            <p:nvPr/>
          </p:nvGrpSpPr>
          <p:grpSpPr bwMode="auto">
            <a:xfrm>
              <a:off x="3775" y="3173"/>
              <a:ext cx="150" cy="88"/>
              <a:chOff x="8205" y="10971"/>
              <a:chExt cx="1785" cy="755"/>
            </a:xfrm>
          </p:grpSpPr>
          <p:grpSp>
            <p:nvGrpSpPr>
              <p:cNvPr id="7398" name="Group 1010"/>
              <p:cNvGrpSpPr>
                <a:grpSpLocks/>
              </p:cNvGrpSpPr>
              <p:nvPr/>
            </p:nvGrpSpPr>
            <p:grpSpPr bwMode="auto">
              <a:xfrm>
                <a:off x="8247" y="11005"/>
                <a:ext cx="1743" cy="721"/>
                <a:chOff x="4203" y="2587"/>
                <a:chExt cx="453" cy="233"/>
              </a:xfrm>
            </p:grpSpPr>
            <p:sp>
              <p:nvSpPr>
                <p:cNvPr id="7409" name="Rectangle 1011"/>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7410" name="Oval 1012"/>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7411" name="Oval 1013"/>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7399" name="Rectangle 1014"/>
              <p:cNvSpPr>
                <a:spLocks noChangeArrowheads="1"/>
              </p:cNvSpPr>
              <p:nvPr/>
            </p:nvSpPr>
            <p:spPr bwMode="auto">
              <a:xfrm>
                <a:off x="8205" y="11209"/>
                <a:ext cx="1743" cy="245"/>
              </a:xfrm>
              <a:prstGeom prst="rect">
                <a:avLst/>
              </a:prstGeom>
              <a:solidFill>
                <a:srgbClr val="339966"/>
              </a:solidFill>
              <a:ln w="9525">
                <a:noFill/>
                <a:miter lim="800000"/>
                <a:headEnd/>
                <a:tailEnd/>
              </a:ln>
            </p:spPr>
            <p:txBody>
              <a:bodyPr wrap="none" anchor="ctr"/>
              <a:lstStyle/>
              <a:p>
                <a:endParaRPr lang="en-US"/>
              </a:p>
            </p:txBody>
          </p:sp>
          <p:sp>
            <p:nvSpPr>
              <p:cNvPr id="7400" name="Oval 1015"/>
              <p:cNvSpPr>
                <a:spLocks noChangeArrowheads="1"/>
              </p:cNvSpPr>
              <p:nvPr/>
            </p:nvSpPr>
            <p:spPr bwMode="auto">
              <a:xfrm>
                <a:off x="8232" y="11225"/>
                <a:ext cx="1716" cy="464"/>
              </a:xfrm>
              <a:prstGeom prst="ellipse">
                <a:avLst/>
              </a:prstGeom>
              <a:solidFill>
                <a:srgbClr val="339966"/>
              </a:solidFill>
              <a:ln w="9525">
                <a:noFill/>
                <a:round/>
                <a:headEnd/>
                <a:tailEnd/>
              </a:ln>
            </p:spPr>
            <p:txBody>
              <a:bodyPr wrap="none" anchor="ctr"/>
              <a:lstStyle/>
              <a:p>
                <a:endParaRPr lang="en-US"/>
              </a:p>
            </p:txBody>
          </p:sp>
          <p:sp>
            <p:nvSpPr>
              <p:cNvPr id="7401" name="Oval 1016"/>
              <p:cNvSpPr>
                <a:spLocks noChangeArrowheads="1"/>
              </p:cNvSpPr>
              <p:nvPr/>
            </p:nvSpPr>
            <p:spPr bwMode="auto">
              <a:xfrm>
                <a:off x="8232" y="10971"/>
                <a:ext cx="1716" cy="449"/>
              </a:xfrm>
              <a:prstGeom prst="ellipse">
                <a:avLst/>
              </a:prstGeom>
              <a:solidFill>
                <a:srgbClr val="99CC00"/>
              </a:solidFill>
              <a:ln w="9525">
                <a:noFill/>
                <a:round/>
                <a:headEnd/>
                <a:tailEnd/>
              </a:ln>
            </p:spPr>
            <p:txBody>
              <a:bodyPr wrap="none" anchor="ctr"/>
              <a:lstStyle/>
              <a:p>
                <a:endParaRPr lang="en-US"/>
              </a:p>
            </p:txBody>
          </p:sp>
          <p:grpSp>
            <p:nvGrpSpPr>
              <p:cNvPr id="7402" name="Group 1017"/>
              <p:cNvGrpSpPr>
                <a:grpSpLocks/>
              </p:cNvGrpSpPr>
              <p:nvPr/>
            </p:nvGrpSpPr>
            <p:grpSpPr bwMode="auto">
              <a:xfrm>
                <a:off x="8547" y="11036"/>
                <a:ext cx="1085" cy="337"/>
                <a:chOff x="4281" y="2597"/>
                <a:chExt cx="282" cy="109"/>
              </a:xfrm>
            </p:grpSpPr>
            <p:grpSp>
              <p:nvGrpSpPr>
                <p:cNvPr id="7403" name="Group 1018"/>
                <p:cNvGrpSpPr>
                  <a:grpSpLocks/>
                </p:cNvGrpSpPr>
                <p:nvPr/>
              </p:nvGrpSpPr>
              <p:grpSpPr bwMode="auto">
                <a:xfrm>
                  <a:off x="4281" y="2597"/>
                  <a:ext cx="282" cy="109"/>
                  <a:chOff x="4281" y="2597"/>
                  <a:chExt cx="282" cy="109"/>
                </a:xfrm>
              </p:grpSpPr>
              <p:sp>
                <p:nvSpPr>
                  <p:cNvPr id="7407" name="Freeform 1019"/>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7408" name="Freeform 1020"/>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7404" name="Group 1021"/>
                <p:cNvGrpSpPr>
                  <a:grpSpLocks/>
                </p:cNvGrpSpPr>
                <p:nvPr/>
              </p:nvGrpSpPr>
              <p:grpSpPr bwMode="auto">
                <a:xfrm>
                  <a:off x="4292" y="2597"/>
                  <a:ext cx="260" cy="109"/>
                  <a:chOff x="4292" y="2597"/>
                  <a:chExt cx="260" cy="109"/>
                </a:xfrm>
              </p:grpSpPr>
              <p:sp>
                <p:nvSpPr>
                  <p:cNvPr id="7405" name="Freeform 1022"/>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7406" name="Freeform 1023"/>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sp>
          <p:nvSpPr>
            <p:cNvPr id="7222" name="Text Box 1024"/>
            <p:cNvSpPr txBox="1">
              <a:spLocks noChangeArrowheads="1"/>
            </p:cNvSpPr>
            <p:nvPr/>
          </p:nvSpPr>
          <p:spPr bwMode="auto">
            <a:xfrm>
              <a:off x="4225" y="2950"/>
              <a:ext cx="458" cy="184"/>
            </a:xfrm>
            <a:prstGeom prst="rect">
              <a:avLst/>
            </a:prstGeom>
            <a:noFill/>
            <a:ln w="9525">
              <a:noFill/>
              <a:miter lim="800000"/>
              <a:headEnd/>
              <a:tailEnd/>
            </a:ln>
          </p:spPr>
          <p:txBody>
            <a:bodyPr lIns="0" tIns="0" rIns="0" bIns="0"/>
            <a:lstStyle/>
            <a:p>
              <a:pPr algn="ctr" eaLnBrk="0" hangingPunct="0"/>
              <a:r>
                <a:rPr lang="en-GB" sz="1000" b="1"/>
                <a:t>Wireless LANs</a:t>
              </a:r>
            </a:p>
          </p:txBody>
        </p:sp>
        <p:sp>
          <p:nvSpPr>
            <p:cNvPr id="7223" name="Line 1025"/>
            <p:cNvSpPr>
              <a:spLocks noChangeShapeType="1"/>
            </p:cNvSpPr>
            <p:nvPr/>
          </p:nvSpPr>
          <p:spPr bwMode="auto">
            <a:xfrm>
              <a:off x="4443" y="1384"/>
              <a:ext cx="751" cy="2"/>
            </a:xfrm>
            <a:prstGeom prst="line">
              <a:avLst/>
            </a:prstGeom>
            <a:noFill/>
            <a:ln w="12700">
              <a:solidFill>
                <a:schemeClr val="tx1"/>
              </a:solidFill>
              <a:round/>
              <a:headEnd/>
              <a:tailEnd/>
            </a:ln>
          </p:spPr>
          <p:txBody>
            <a:bodyPr wrap="none" anchor="ctr"/>
            <a:lstStyle/>
            <a:p>
              <a:endParaRPr lang="en-US"/>
            </a:p>
          </p:txBody>
        </p:sp>
        <p:grpSp>
          <p:nvGrpSpPr>
            <p:cNvPr id="7224" name="Group 1026"/>
            <p:cNvGrpSpPr>
              <a:grpSpLocks/>
            </p:cNvGrpSpPr>
            <p:nvPr/>
          </p:nvGrpSpPr>
          <p:grpSpPr bwMode="auto">
            <a:xfrm>
              <a:off x="5093" y="1273"/>
              <a:ext cx="179" cy="241"/>
              <a:chOff x="1536" y="1016"/>
              <a:chExt cx="219" cy="316"/>
            </a:xfrm>
          </p:grpSpPr>
          <p:grpSp>
            <p:nvGrpSpPr>
              <p:cNvPr id="7383" name="Group 1027"/>
              <p:cNvGrpSpPr>
                <a:grpSpLocks/>
              </p:cNvGrpSpPr>
              <p:nvPr/>
            </p:nvGrpSpPr>
            <p:grpSpPr bwMode="auto">
              <a:xfrm>
                <a:off x="1536" y="1208"/>
                <a:ext cx="219" cy="124"/>
                <a:chOff x="4192" y="2576"/>
                <a:chExt cx="464" cy="244"/>
              </a:xfrm>
            </p:grpSpPr>
            <p:grpSp>
              <p:nvGrpSpPr>
                <p:cNvPr id="7384" name="Group 1028"/>
                <p:cNvGrpSpPr>
                  <a:grpSpLocks/>
                </p:cNvGrpSpPr>
                <p:nvPr/>
              </p:nvGrpSpPr>
              <p:grpSpPr bwMode="auto">
                <a:xfrm>
                  <a:off x="4203" y="2587"/>
                  <a:ext cx="453" cy="233"/>
                  <a:chOff x="4203" y="2587"/>
                  <a:chExt cx="453" cy="233"/>
                </a:xfrm>
              </p:grpSpPr>
              <p:sp>
                <p:nvSpPr>
                  <p:cNvPr id="7395" name="Rectangle 1029"/>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7396" name="Oval 1030"/>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7397" name="Oval 1031"/>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7385" name="Rectangle 1032"/>
                <p:cNvSpPr>
                  <a:spLocks noChangeArrowheads="1"/>
                </p:cNvSpPr>
                <p:nvPr/>
              </p:nvSpPr>
              <p:spPr bwMode="auto">
                <a:xfrm>
                  <a:off x="4192" y="2653"/>
                  <a:ext cx="453" cy="79"/>
                </a:xfrm>
                <a:prstGeom prst="rect">
                  <a:avLst/>
                </a:prstGeom>
                <a:solidFill>
                  <a:srgbClr val="004EFF"/>
                </a:solidFill>
                <a:ln w="9525">
                  <a:noFill/>
                  <a:miter lim="800000"/>
                  <a:headEnd/>
                  <a:tailEnd/>
                </a:ln>
              </p:spPr>
              <p:txBody>
                <a:bodyPr wrap="none" anchor="ctr"/>
                <a:lstStyle/>
                <a:p>
                  <a:endParaRPr lang="en-US"/>
                </a:p>
              </p:txBody>
            </p:sp>
            <p:sp>
              <p:nvSpPr>
                <p:cNvPr id="7386" name="Oval 1033"/>
                <p:cNvSpPr>
                  <a:spLocks noChangeArrowheads="1"/>
                </p:cNvSpPr>
                <p:nvPr/>
              </p:nvSpPr>
              <p:spPr bwMode="auto">
                <a:xfrm>
                  <a:off x="4199" y="2659"/>
                  <a:ext cx="446" cy="150"/>
                </a:xfrm>
                <a:prstGeom prst="ellipse">
                  <a:avLst/>
                </a:prstGeom>
                <a:solidFill>
                  <a:srgbClr val="004EFF"/>
                </a:solidFill>
                <a:ln w="9525">
                  <a:noFill/>
                  <a:round/>
                  <a:headEnd/>
                  <a:tailEnd/>
                </a:ln>
              </p:spPr>
              <p:txBody>
                <a:bodyPr wrap="none" anchor="ctr"/>
                <a:lstStyle/>
                <a:p>
                  <a:endParaRPr lang="en-US"/>
                </a:p>
              </p:txBody>
            </p:sp>
            <p:sp>
              <p:nvSpPr>
                <p:cNvPr id="7387" name="Oval 1034"/>
                <p:cNvSpPr>
                  <a:spLocks noChangeArrowheads="1"/>
                </p:cNvSpPr>
                <p:nvPr/>
              </p:nvSpPr>
              <p:spPr bwMode="auto">
                <a:xfrm>
                  <a:off x="4199" y="2576"/>
                  <a:ext cx="446" cy="145"/>
                </a:xfrm>
                <a:prstGeom prst="ellipse">
                  <a:avLst/>
                </a:prstGeom>
                <a:solidFill>
                  <a:srgbClr val="5589FF"/>
                </a:solidFill>
                <a:ln w="9525">
                  <a:noFill/>
                  <a:round/>
                  <a:headEnd/>
                  <a:tailEnd/>
                </a:ln>
              </p:spPr>
              <p:txBody>
                <a:bodyPr wrap="none" anchor="ctr"/>
                <a:lstStyle/>
                <a:p>
                  <a:endParaRPr lang="en-US"/>
                </a:p>
              </p:txBody>
            </p:sp>
            <p:grpSp>
              <p:nvGrpSpPr>
                <p:cNvPr id="7388" name="Group 1035"/>
                <p:cNvGrpSpPr>
                  <a:grpSpLocks/>
                </p:cNvGrpSpPr>
                <p:nvPr/>
              </p:nvGrpSpPr>
              <p:grpSpPr bwMode="auto">
                <a:xfrm>
                  <a:off x="4281" y="2597"/>
                  <a:ext cx="282" cy="109"/>
                  <a:chOff x="4281" y="2597"/>
                  <a:chExt cx="282" cy="109"/>
                </a:xfrm>
              </p:grpSpPr>
              <p:grpSp>
                <p:nvGrpSpPr>
                  <p:cNvPr id="7389" name="Group 1036"/>
                  <p:cNvGrpSpPr>
                    <a:grpSpLocks/>
                  </p:cNvGrpSpPr>
                  <p:nvPr/>
                </p:nvGrpSpPr>
                <p:grpSpPr bwMode="auto">
                  <a:xfrm>
                    <a:off x="4281" y="2597"/>
                    <a:ext cx="282" cy="109"/>
                    <a:chOff x="4281" y="2597"/>
                    <a:chExt cx="282" cy="109"/>
                  </a:xfrm>
                </p:grpSpPr>
                <p:sp>
                  <p:nvSpPr>
                    <p:cNvPr id="7393" name="Freeform 1037"/>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7394" name="Freeform 1038"/>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7390" name="Group 1039"/>
                  <p:cNvGrpSpPr>
                    <a:grpSpLocks/>
                  </p:cNvGrpSpPr>
                  <p:nvPr/>
                </p:nvGrpSpPr>
                <p:grpSpPr bwMode="auto">
                  <a:xfrm>
                    <a:off x="4292" y="2597"/>
                    <a:ext cx="260" cy="109"/>
                    <a:chOff x="4292" y="2597"/>
                    <a:chExt cx="260" cy="109"/>
                  </a:xfrm>
                </p:grpSpPr>
                <p:sp>
                  <p:nvSpPr>
                    <p:cNvPr id="7391" name="Freeform 1040"/>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7392" name="Freeform 1041"/>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graphicFrame>
            <p:nvGraphicFramePr>
              <p:cNvPr id="7171" name="Object 1042"/>
              <p:cNvGraphicFramePr>
                <a:graphicFrameLocks noChangeAspect="1"/>
              </p:cNvGraphicFramePr>
              <p:nvPr/>
            </p:nvGraphicFramePr>
            <p:xfrm>
              <a:off x="1584" y="1016"/>
              <a:ext cx="153" cy="230"/>
            </p:xfrm>
            <a:graphic>
              <a:graphicData uri="http://schemas.openxmlformats.org/presentationml/2006/ole">
                <mc:AlternateContent xmlns:mc="http://schemas.openxmlformats.org/markup-compatibility/2006">
                  <mc:Choice xmlns:v="urn:schemas-microsoft-com:vml" Requires="v">
                    <p:oleObj spid="_x0000_s7347" name="Clip" r:id="rId11" imgW="3031560" imgH="4533480" progId="MS_ClipArt_Gallery.2">
                      <p:embed/>
                    </p:oleObj>
                  </mc:Choice>
                  <mc:Fallback>
                    <p:oleObj name="Clip" r:id="rId11" imgW="3031560" imgH="4533480" progId="MS_ClipArt_Gallery.2">
                      <p:embed/>
                      <p:pic>
                        <p:nvPicPr>
                          <p:cNvPr id="0" name="Object 10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1016"/>
                            <a:ext cx="153"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225" name="Group 1043"/>
            <p:cNvGrpSpPr>
              <a:grpSpLocks/>
            </p:cNvGrpSpPr>
            <p:nvPr/>
          </p:nvGrpSpPr>
          <p:grpSpPr bwMode="auto">
            <a:xfrm>
              <a:off x="4302" y="1200"/>
              <a:ext cx="354" cy="310"/>
              <a:chOff x="2132" y="150"/>
              <a:chExt cx="298" cy="406"/>
            </a:xfrm>
          </p:grpSpPr>
          <p:grpSp>
            <p:nvGrpSpPr>
              <p:cNvPr id="7375" name="Group 1044"/>
              <p:cNvGrpSpPr>
                <a:grpSpLocks/>
              </p:cNvGrpSpPr>
              <p:nvPr/>
            </p:nvGrpSpPr>
            <p:grpSpPr bwMode="auto">
              <a:xfrm>
                <a:off x="2222" y="287"/>
                <a:ext cx="139" cy="269"/>
                <a:chOff x="3993" y="547"/>
                <a:chExt cx="327" cy="462"/>
              </a:xfrm>
            </p:grpSpPr>
            <p:sp>
              <p:nvSpPr>
                <p:cNvPr id="7377" name="Freeform 1045"/>
                <p:cNvSpPr>
                  <a:spLocks/>
                </p:cNvSpPr>
                <p:nvPr/>
              </p:nvSpPr>
              <p:spPr bwMode="auto">
                <a:xfrm>
                  <a:off x="4173" y="593"/>
                  <a:ext cx="147" cy="416"/>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gradFill rotWithShape="0">
                  <a:gsLst>
                    <a:gs pos="0">
                      <a:srgbClr val="0099FF"/>
                    </a:gs>
                    <a:gs pos="50000">
                      <a:srgbClr val="FFFFFF"/>
                    </a:gs>
                    <a:gs pos="100000">
                      <a:srgbClr val="0099FF"/>
                    </a:gs>
                  </a:gsLst>
                  <a:lin ang="5400000" scaled="1"/>
                </a:gradFill>
                <a:ln w="12700" cap="rnd" cmpd="sng">
                  <a:solidFill>
                    <a:srgbClr val="3366FF"/>
                  </a:solidFill>
                  <a:prstDash val="solid"/>
                  <a:round/>
                  <a:headEnd/>
                  <a:tailEnd/>
                </a:ln>
              </p:spPr>
              <p:txBody>
                <a:bodyPr/>
                <a:lstStyle/>
                <a:p>
                  <a:endParaRPr lang="en-US"/>
                </a:p>
              </p:txBody>
            </p:sp>
            <p:sp>
              <p:nvSpPr>
                <p:cNvPr id="7378" name="Freeform 1046"/>
                <p:cNvSpPr>
                  <a:spLocks/>
                </p:cNvSpPr>
                <p:nvPr/>
              </p:nvSpPr>
              <p:spPr bwMode="auto">
                <a:xfrm>
                  <a:off x="3993" y="593"/>
                  <a:ext cx="185" cy="416"/>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gradFill rotWithShape="0">
                  <a:gsLst>
                    <a:gs pos="0">
                      <a:srgbClr val="0099FF"/>
                    </a:gs>
                    <a:gs pos="50000">
                      <a:srgbClr val="FFFFFF"/>
                    </a:gs>
                    <a:gs pos="100000">
                      <a:srgbClr val="0099FF"/>
                    </a:gs>
                  </a:gsLst>
                  <a:lin ang="5400000" scaled="1"/>
                </a:gradFill>
                <a:ln w="12700" cap="rnd" cmpd="sng">
                  <a:solidFill>
                    <a:srgbClr val="3366FF"/>
                  </a:solidFill>
                  <a:prstDash val="solid"/>
                  <a:round/>
                  <a:headEnd/>
                  <a:tailEnd/>
                </a:ln>
              </p:spPr>
              <p:txBody>
                <a:bodyPr/>
                <a:lstStyle/>
                <a:p>
                  <a:endParaRPr lang="en-US"/>
                </a:p>
              </p:txBody>
            </p:sp>
            <p:sp>
              <p:nvSpPr>
                <p:cNvPr id="7379" name="Freeform 1047"/>
                <p:cNvSpPr>
                  <a:spLocks/>
                </p:cNvSpPr>
                <p:nvPr/>
              </p:nvSpPr>
              <p:spPr bwMode="auto">
                <a:xfrm>
                  <a:off x="3996" y="547"/>
                  <a:ext cx="324" cy="9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gradFill rotWithShape="0">
                  <a:gsLst>
                    <a:gs pos="0">
                      <a:srgbClr val="0099FF"/>
                    </a:gs>
                    <a:gs pos="50000">
                      <a:srgbClr val="FFFFFF"/>
                    </a:gs>
                    <a:gs pos="100000">
                      <a:srgbClr val="0099FF"/>
                    </a:gs>
                  </a:gsLst>
                  <a:lin ang="5400000" scaled="1"/>
                </a:gradFill>
                <a:ln w="12700" cap="rnd" cmpd="sng">
                  <a:solidFill>
                    <a:srgbClr val="3366FF"/>
                  </a:solidFill>
                  <a:prstDash val="solid"/>
                  <a:round/>
                  <a:headEnd/>
                  <a:tailEnd/>
                </a:ln>
              </p:spPr>
              <p:txBody>
                <a:bodyPr/>
                <a:lstStyle/>
                <a:p>
                  <a:endParaRPr lang="en-US"/>
                </a:p>
              </p:txBody>
            </p:sp>
            <p:sp>
              <p:nvSpPr>
                <p:cNvPr id="7380" name="Freeform 1048"/>
                <p:cNvSpPr>
                  <a:spLocks/>
                </p:cNvSpPr>
                <p:nvPr/>
              </p:nvSpPr>
              <p:spPr bwMode="auto">
                <a:xfrm>
                  <a:off x="4006" y="679"/>
                  <a:ext cx="151" cy="291"/>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gradFill rotWithShape="0">
                  <a:gsLst>
                    <a:gs pos="0">
                      <a:srgbClr val="0099FF"/>
                    </a:gs>
                    <a:gs pos="50000">
                      <a:srgbClr val="FFFFFF"/>
                    </a:gs>
                    <a:gs pos="100000">
                      <a:srgbClr val="0099FF"/>
                    </a:gs>
                  </a:gsLst>
                  <a:lin ang="5400000" scaled="1"/>
                </a:gradFill>
                <a:ln w="9525" cap="rnd">
                  <a:solidFill>
                    <a:srgbClr val="3366FF"/>
                  </a:solidFill>
                  <a:round/>
                  <a:headEnd/>
                  <a:tailEnd/>
                </a:ln>
              </p:spPr>
              <p:txBody>
                <a:bodyPr/>
                <a:lstStyle/>
                <a:p>
                  <a:endParaRPr lang="en-US"/>
                </a:p>
              </p:txBody>
            </p:sp>
            <p:sp>
              <p:nvSpPr>
                <p:cNvPr id="7381" name="Line 1049"/>
                <p:cNvSpPr>
                  <a:spLocks noChangeShapeType="1"/>
                </p:cNvSpPr>
                <p:nvPr/>
              </p:nvSpPr>
              <p:spPr bwMode="auto">
                <a:xfrm>
                  <a:off x="4014" y="711"/>
                  <a:ext cx="0" cy="183"/>
                </a:xfrm>
                <a:prstGeom prst="line">
                  <a:avLst/>
                </a:prstGeom>
                <a:noFill/>
                <a:ln w="25400">
                  <a:solidFill>
                    <a:srgbClr val="3366FF"/>
                  </a:solidFill>
                  <a:round/>
                  <a:headEnd type="none" w="sm" len="sm"/>
                  <a:tailEnd type="none" w="sm" len="sm"/>
                </a:ln>
              </p:spPr>
              <p:txBody>
                <a:bodyPr wrap="none" anchor="ctr"/>
                <a:lstStyle/>
                <a:p>
                  <a:endParaRPr lang="en-US"/>
                </a:p>
              </p:txBody>
            </p:sp>
            <p:sp>
              <p:nvSpPr>
                <p:cNvPr id="7382" name="Line 1050"/>
                <p:cNvSpPr>
                  <a:spLocks noChangeShapeType="1"/>
                </p:cNvSpPr>
                <p:nvPr/>
              </p:nvSpPr>
              <p:spPr bwMode="auto">
                <a:xfrm>
                  <a:off x="4035" y="922"/>
                  <a:ext cx="109" cy="30"/>
                </a:xfrm>
                <a:prstGeom prst="line">
                  <a:avLst/>
                </a:prstGeom>
                <a:noFill/>
                <a:ln w="25400">
                  <a:solidFill>
                    <a:srgbClr val="3366FF"/>
                  </a:solidFill>
                  <a:round/>
                  <a:headEnd type="none" w="sm" len="sm"/>
                  <a:tailEnd type="none" w="sm" len="sm"/>
                </a:ln>
              </p:spPr>
              <p:txBody>
                <a:bodyPr wrap="none" anchor="ctr"/>
                <a:lstStyle/>
                <a:p>
                  <a:endParaRPr lang="en-US"/>
                </a:p>
              </p:txBody>
            </p:sp>
          </p:grpSp>
          <p:sp>
            <p:nvSpPr>
              <p:cNvPr id="7376" name="Text Box 1051"/>
              <p:cNvSpPr txBox="1">
                <a:spLocks noChangeArrowheads="1"/>
              </p:cNvSpPr>
              <p:nvPr/>
            </p:nvSpPr>
            <p:spPr bwMode="auto">
              <a:xfrm>
                <a:off x="2132" y="150"/>
                <a:ext cx="298" cy="227"/>
              </a:xfrm>
              <a:prstGeom prst="rect">
                <a:avLst/>
              </a:prstGeom>
              <a:noFill/>
              <a:ln w="9525">
                <a:noFill/>
                <a:miter lim="800000"/>
                <a:headEnd/>
                <a:tailEnd/>
              </a:ln>
            </p:spPr>
            <p:txBody>
              <a:bodyPr>
                <a:spAutoFit/>
              </a:bodyPr>
              <a:lstStyle/>
              <a:p>
                <a:pPr algn="ctr">
                  <a:spcBef>
                    <a:spcPct val="50000"/>
                  </a:spcBef>
                </a:pPr>
                <a:r>
                  <a:rPr lang="en-GB" sz="1200" b="1">
                    <a:latin typeface="Times New Roman" pitchFamily="18" charset="0"/>
                  </a:rPr>
                  <a:t>ISP</a:t>
                </a:r>
              </a:p>
            </p:txBody>
          </p:sp>
        </p:grpSp>
        <p:grpSp>
          <p:nvGrpSpPr>
            <p:cNvPr id="7226" name="Group 1052"/>
            <p:cNvGrpSpPr>
              <a:grpSpLocks/>
            </p:cNvGrpSpPr>
            <p:nvPr/>
          </p:nvGrpSpPr>
          <p:grpSpPr bwMode="auto">
            <a:xfrm>
              <a:off x="4321" y="2367"/>
              <a:ext cx="177" cy="95"/>
              <a:chOff x="4192" y="2576"/>
              <a:chExt cx="464" cy="244"/>
            </a:xfrm>
          </p:grpSpPr>
          <p:grpSp>
            <p:nvGrpSpPr>
              <p:cNvPr id="7361" name="Group 1053"/>
              <p:cNvGrpSpPr>
                <a:grpSpLocks/>
              </p:cNvGrpSpPr>
              <p:nvPr/>
            </p:nvGrpSpPr>
            <p:grpSpPr bwMode="auto">
              <a:xfrm>
                <a:off x="4203" y="2587"/>
                <a:ext cx="453" cy="233"/>
                <a:chOff x="4203" y="2587"/>
                <a:chExt cx="453" cy="233"/>
              </a:xfrm>
            </p:grpSpPr>
            <p:sp>
              <p:nvSpPr>
                <p:cNvPr id="7372" name="Rectangle 1054"/>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7373" name="Oval 1055"/>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7374" name="Oval 1056"/>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7362" name="Rectangle 1057"/>
              <p:cNvSpPr>
                <a:spLocks noChangeArrowheads="1"/>
              </p:cNvSpPr>
              <p:nvPr/>
            </p:nvSpPr>
            <p:spPr bwMode="auto">
              <a:xfrm>
                <a:off x="4192" y="2653"/>
                <a:ext cx="453" cy="79"/>
              </a:xfrm>
              <a:prstGeom prst="rect">
                <a:avLst/>
              </a:prstGeom>
              <a:solidFill>
                <a:srgbClr val="004EFF"/>
              </a:solidFill>
              <a:ln w="9525">
                <a:noFill/>
                <a:miter lim="800000"/>
                <a:headEnd/>
                <a:tailEnd/>
              </a:ln>
            </p:spPr>
            <p:txBody>
              <a:bodyPr wrap="none" anchor="ctr"/>
              <a:lstStyle/>
              <a:p>
                <a:endParaRPr lang="en-US"/>
              </a:p>
            </p:txBody>
          </p:sp>
          <p:sp>
            <p:nvSpPr>
              <p:cNvPr id="7363" name="Oval 1058"/>
              <p:cNvSpPr>
                <a:spLocks noChangeArrowheads="1"/>
              </p:cNvSpPr>
              <p:nvPr/>
            </p:nvSpPr>
            <p:spPr bwMode="auto">
              <a:xfrm>
                <a:off x="4199" y="2659"/>
                <a:ext cx="446" cy="150"/>
              </a:xfrm>
              <a:prstGeom prst="ellipse">
                <a:avLst/>
              </a:prstGeom>
              <a:solidFill>
                <a:srgbClr val="004EFF"/>
              </a:solidFill>
              <a:ln w="9525">
                <a:noFill/>
                <a:round/>
                <a:headEnd/>
                <a:tailEnd/>
              </a:ln>
            </p:spPr>
            <p:txBody>
              <a:bodyPr wrap="none" anchor="ctr"/>
              <a:lstStyle/>
              <a:p>
                <a:endParaRPr lang="en-US"/>
              </a:p>
            </p:txBody>
          </p:sp>
          <p:sp>
            <p:nvSpPr>
              <p:cNvPr id="7364" name="Oval 1059"/>
              <p:cNvSpPr>
                <a:spLocks noChangeArrowheads="1"/>
              </p:cNvSpPr>
              <p:nvPr/>
            </p:nvSpPr>
            <p:spPr bwMode="auto">
              <a:xfrm>
                <a:off x="4199" y="2576"/>
                <a:ext cx="446" cy="145"/>
              </a:xfrm>
              <a:prstGeom prst="ellipse">
                <a:avLst/>
              </a:prstGeom>
              <a:solidFill>
                <a:srgbClr val="5589FF"/>
              </a:solidFill>
              <a:ln w="9525">
                <a:noFill/>
                <a:round/>
                <a:headEnd/>
                <a:tailEnd/>
              </a:ln>
            </p:spPr>
            <p:txBody>
              <a:bodyPr wrap="none" anchor="ctr"/>
              <a:lstStyle/>
              <a:p>
                <a:endParaRPr lang="en-US"/>
              </a:p>
            </p:txBody>
          </p:sp>
          <p:grpSp>
            <p:nvGrpSpPr>
              <p:cNvPr id="7365" name="Group 1060"/>
              <p:cNvGrpSpPr>
                <a:grpSpLocks/>
              </p:cNvGrpSpPr>
              <p:nvPr/>
            </p:nvGrpSpPr>
            <p:grpSpPr bwMode="auto">
              <a:xfrm>
                <a:off x="4281" y="2597"/>
                <a:ext cx="282" cy="109"/>
                <a:chOff x="4281" y="2597"/>
                <a:chExt cx="282" cy="109"/>
              </a:xfrm>
            </p:grpSpPr>
            <p:grpSp>
              <p:nvGrpSpPr>
                <p:cNvPr id="7366" name="Group 1061"/>
                <p:cNvGrpSpPr>
                  <a:grpSpLocks/>
                </p:cNvGrpSpPr>
                <p:nvPr/>
              </p:nvGrpSpPr>
              <p:grpSpPr bwMode="auto">
                <a:xfrm>
                  <a:off x="4281" y="2597"/>
                  <a:ext cx="282" cy="109"/>
                  <a:chOff x="4281" y="2597"/>
                  <a:chExt cx="282" cy="109"/>
                </a:xfrm>
              </p:grpSpPr>
              <p:sp>
                <p:nvSpPr>
                  <p:cNvPr id="7370" name="Freeform 1062"/>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7371" name="Freeform 1063"/>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7367" name="Group 1064"/>
                <p:cNvGrpSpPr>
                  <a:grpSpLocks/>
                </p:cNvGrpSpPr>
                <p:nvPr/>
              </p:nvGrpSpPr>
              <p:grpSpPr bwMode="auto">
                <a:xfrm>
                  <a:off x="4292" y="2597"/>
                  <a:ext cx="260" cy="109"/>
                  <a:chOff x="4292" y="2597"/>
                  <a:chExt cx="260" cy="109"/>
                </a:xfrm>
              </p:grpSpPr>
              <p:sp>
                <p:nvSpPr>
                  <p:cNvPr id="7368" name="Freeform 1065"/>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7369" name="Freeform 1066"/>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grpSp>
          <p:nvGrpSpPr>
            <p:cNvPr id="7227" name="Group 1067"/>
            <p:cNvGrpSpPr>
              <a:grpSpLocks/>
            </p:cNvGrpSpPr>
            <p:nvPr/>
          </p:nvGrpSpPr>
          <p:grpSpPr bwMode="auto">
            <a:xfrm>
              <a:off x="4355" y="2187"/>
              <a:ext cx="105" cy="186"/>
              <a:chOff x="7337" y="10101"/>
              <a:chExt cx="293" cy="513"/>
            </a:xfrm>
          </p:grpSpPr>
          <p:sp>
            <p:nvSpPr>
              <p:cNvPr id="7355" name="Freeform 1068"/>
              <p:cNvSpPr>
                <a:spLocks/>
              </p:cNvSpPr>
              <p:nvPr/>
            </p:nvSpPr>
            <p:spPr bwMode="auto">
              <a:xfrm>
                <a:off x="7498" y="10152"/>
                <a:ext cx="132" cy="462"/>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solidFill>
                <a:srgbClr val="339966"/>
              </a:solidFill>
              <a:ln w="12700" cap="rnd" cmpd="sng">
                <a:solidFill>
                  <a:srgbClr val="00FF00"/>
                </a:solidFill>
                <a:prstDash val="solid"/>
                <a:round/>
                <a:headEnd/>
                <a:tailEnd/>
              </a:ln>
            </p:spPr>
            <p:txBody>
              <a:bodyPr/>
              <a:lstStyle/>
              <a:p>
                <a:endParaRPr lang="en-US"/>
              </a:p>
            </p:txBody>
          </p:sp>
          <p:sp>
            <p:nvSpPr>
              <p:cNvPr id="7356" name="Freeform 1069"/>
              <p:cNvSpPr>
                <a:spLocks/>
              </p:cNvSpPr>
              <p:nvPr/>
            </p:nvSpPr>
            <p:spPr bwMode="auto">
              <a:xfrm>
                <a:off x="7337" y="10152"/>
                <a:ext cx="166" cy="462"/>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7357" name="Freeform 1070"/>
              <p:cNvSpPr>
                <a:spLocks/>
              </p:cNvSpPr>
              <p:nvPr/>
            </p:nvSpPr>
            <p:spPr bwMode="auto">
              <a:xfrm>
                <a:off x="7340" y="10101"/>
                <a:ext cx="290" cy="10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7358" name="Freeform 1071"/>
              <p:cNvSpPr>
                <a:spLocks/>
              </p:cNvSpPr>
              <p:nvPr/>
            </p:nvSpPr>
            <p:spPr bwMode="auto">
              <a:xfrm>
                <a:off x="7349" y="10248"/>
                <a:ext cx="135" cy="323"/>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solidFill>
                <a:srgbClr val="008000"/>
              </a:solidFill>
              <a:ln w="9525" cap="rnd">
                <a:noFill/>
                <a:round/>
                <a:headEnd/>
                <a:tailEnd/>
              </a:ln>
            </p:spPr>
            <p:txBody>
              <a:bodyPr/>
              <a:lstStyle/>
              <a:p>
                <a:endParaRPr lang="en-US"/>
              </a:p>
            </p:txBody>
          </p:sp>
          <p:sp>
            <p:nvSpPr>
              <p:cNvPr id="7359" name="Line 1072"/>
              <p:cNvSpPr>
                <a:spLocks noChangeShapeType="1"/>
              </p:cNvSpPr>
              <p:nvPr/>
            </p:nvSpPr>
            <p:spPr bwMode="auto">
              <a:xfrm>
                <a:off x="7356" y="10283"/>
                <a:ext cx="0" cy="203"/>
              </a:xfrm>
              <a:prstGeom prst="line">
                <a:avLst/>
              </a:prstGeom>
              <a:noFill/>
              <a:ln w="25400">
                <a:solidFill>
                  <a:srgbClr val="808000"/>
                </a:solidFill>
                <a:round/>
                <a:headEnd type="none" w="sm" len="sm"/>
                <a:tailEnd type="none" w="sm" len="sm"/>
              </a:ln>
            </p:spPr>
            <p:txBody>
              <a:bodyPr wrap="none" anchor="ctr"/>
              <a:lstStyle/>
              <a:p>
                <a:endParaRPr lang="en-US"/>
              </a:p>
            </p:txBody>
          </p:sp>
          <p:sp>
            <p:nvSpPr>
              <p:cNvPr id="7360" name="Line 1073"/>
              <p:cNvSpPr>
                <a:spLocks noChangeShapeType="1"/>
              </p:cNvSpPr>
              <p:nvPr/>
            </p:nvSpPr>
            <p:spPr bwMode="auto">
              <a:xfrm>
                <a:off x="7378" y="10517"/>
                <a:ext cx="97" cy="34"/>
              </a:xfrm>
              <a:prstGeom prst="line">
                <a:avLst/>
              </a:prstGeom>
              <a:noFill/>
              <a:ln w="25400">
                <a:solidFill>
                  <a:srgbClr val="808000"/>
                </a:solidFill>
                <a:round/>
                <a:headEnd type="none" w="sm" len="sm"/>
                <a:tailEnd type="none" w="sm" len="sm"/>
              </a:ln>
            </p:spPr>
            <p:txBody>
              <a:bodyPr wrap="none" anchor="ctr"/>
              <a:lstStyle/>
              <a:p>
                <a:endParaRPr lang="en-US"/>
              </a:p>
            </p:txBody>
          </p:sp>
        </p:grpSp>
        <p:grpSp>
          <p:nvGrpSpPr>
            <p:cNvPr id="7228" name="Group 1074"/>
            <p:cNvGrpSpPr>
              <a:grpSpLocks/>
            </p:cNvGrpSpPr>
            <p:nvPr/>
          </p:nvGrpSpPr>
          <p:grpSpPr bwMode="auto">
            <a:xfrm>
              <a:off x="2591" y="2341"/>
              <a:ext cx="177" cy="275"/>
              <a:chOff x="1465" y="2291"/>
              <a:chExt cx="217" cy="359"/>
            </a:xfrm>
          </p:grpSpPr>
          <p:grpSp>
            <p:nvGrpSpPr>
              <p:cNvPr id="7333" name="Group 1075"/>
              <p:cNvGrpSpPr>
                <a:grpSpLocks/>
              </p:cNvGrpSpPr>
              <p:nvPr/>
            </p:nvGrpSpPr>
            <p:grpSpPr bwMode="auto">
              <a:xfrm>
                <a:off x="1465" y="2526"/>
                <a:ext cx="217" cy="124"/>
                <a:chOff x="4192" y="2576"/>
                <a:chExt cx="464" cy="244"/>
              </a:xfrm>
            </p:grpSpPr>
            <p:grpSp>
              <p:nvGrpSpPr>
                <p:cNvPr id="7341" name="Group 1076"/>
                <p:cNvGrpSpPr>
                  <a:grpSpLocks/>
                </p:cNvGrpSpPr>
                <p:nvPr/>
              </p:nvGrpSpPr>
              <p:grpSpPr bwMode="auto">
                <a:xfrm>
                  <a:off x="4203" y="2587"/>
                  <a:ext cx="453" cy="233"/>
                  <a:chOff x="4203" y="2587"/>
                  <a:chExt cx="453" cy="233"/>
                </a:xfrm>
              </p:grpSpPr>
              <p:sp>
                <p:nvSpPr>
                  <p:cNvPr id="7352" name="Rectangle 1077"/>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7353" name="Oval 1078"/>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7354" name="Oval 1079"/>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7342" name="Rectangle 1080"/>
                <p:cNvSpPr>
                  <a:spLocks noChangeArrowheads="1"/>
                </p:cNvSpPr>
                <p:nvPr/>
              </p:nvSpPr>
              <p:spPr bwMode="auto">
                <a:xfrm>
                  <a:off x="4192" y="2653"/>
                  <a:ext cx="453" cy="79"/>
                </a:xfrm>
                <a:prstGeom prst="rect">
                  <a:avLst/>
                </a:prstGeom>
                <a:solidFill>
                  <a:srgbClr val="004EFF"/>
                </a:solidFill>
                <a:ln w="9525">
                  <a:noFill/>
                  <a:miter lim="800000"/>
                  <a:headEnd/>
                  <a:tailEnd/>
                </a:ln>
              </p:spPr>
              <p:txBody>
                <a:bodyPr wrap="none" anchor="ctr"/>
                <a:lstStyle/>
                <a:p>
                  <a:endParaRPr lang="en-US"/>
                </a:p>
              </p:txBody>
            </p:sp>
            <p:sp>
              <p:nvSpPr>
                <p:cNvPr id="7343" name="Oval 1081"/>
                <p:cNvSpPr>
                  <a:spLocks noChangeArrowheads="1"/>
                </p:cNvSpPr>
                <p:nvPr/>
              </p:nvSpPr>
              <p:spPr bwMode="auto">
                <a:xfrm>
                  <a:off x="4199" y="2659"/>
                  <a:ext cx="446" cy="150"/>
                </a:xfrm>
                <a:prstGeom prst="ellipse">
                  <a:avLst/>
                </a:prstGeom>
                <a:solidFill>
                  <a:srgbClr val="004EFF"/>
                </a:solidFill>
                <a:ln w="9525">
                  <a:noFill/>
                  <a:round/>
                  <a:headEnd/>
                  <a:tailEnd/>
                </a:ln>
              </p:spPr>
              <p:txBody>
                <a:bodyPr wrap="none" anchor="ctr"/>
                <a:lstStyle/>
                <a:p>
                  <a:endParaRPr lang="en-US"/>
                </a:p>
              </p:txBody>
            </p:sp>
            <p:sp>
              <p:nvSpPr>
                <p:cNvPr id="7344" name="Oval 1082"/>
                <p:cNvSpPr>
                  <a:spLocks noChangeArrowheads="1"/>
                </p:cNvSpPr>
                <p:nvPr/>
              </p:nvSpPr>
              <p:spPr bwMode="auto">
                <a:xfrm>
                  <a:off x="4199" y="2576"/>
                  <a:ext cx="446" cy="145"/>
                </a:xfrm>
                <a:prstGeom prst="ellipse">
                  <a:avLst/>
                </a:prstGeom>
                <a:solidFill>
                  <a:srgbClr val="5589FF"/>
                </a:solidFill>
                <a:ln w="9525">
                  <a:noFill/>
                  <a:round/>
                  <a:headEnd/>
                  <a:tailEnd/>
                </a:ln>
              </p:spPr>
              <p:txBody>
                <a:bodyPr wrap="none" anchor="ctr"/>
                <a:lstStyle/>
                <a:p>
                  <a:endParaRPr lang="en-US"/>
                </a:p>
              </p:txBody>
            </p:sp>
            <p:grpSp>
              <p:nvGrpSpPr>
                <p:cNvPr id="7345" name="Group 1083"/>
                <p:cNvGrpSpPr>
                  <a:grpSpLocks/>
                </p:cNvGrpSpPr>
                <p:nvPr/>
              </p:nvGrpSpPr>
              <p:grpSpPr bwMode="auto">
                <a:xfrm>
                  <a:off x="4281" y="2597"/>
                  <a:ext cx="282" cy="109"/>
                  <a:chOff x="4281" y="2597"/>
                  <a:chExt cx="282" cy="109"/>
                </a:xfrm>
              </p:grpSpPr>
              <p:grpSp>
                <p:nvGrpSpPr>
                  <p:cNvPr id="7346" name="Group 1084"/>
                  <p:cNvGrpSpPr>
                    <a:grpSpLocks/>
                  </p:cNvGrpSpPr>
                  <p:nvPr/>
                </p:nvGrpSpPr>
                <p:grpSpPr bwMode="auto">
                  <a:xfrm>
                    <a:off x="4281" y="2597"/>
                    <a:ext cx="282" cy="109"/>
                    <a:chOff x="4281" y="2597"/>
                    <a:chExt cx="282" cy="109"/>
                  </a:xfrm>
                </p:grpSpPr>
                <p:sp>
                  <p:nvSpPr>
                    <p:cNvPr id="7350" name="Freeform 1085"/>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7351" name="Freeform 1086"/>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7347" name="Group 1087"/>
                  <p:cNvGrpSpPr>
                    <a:grpSpLocks/>
                  </p:cNvGrpSpPr>
                  <p:nvPr/>
                </p:nvGrpSpPr>
                <p:grpSpPr bwMode="auto">
                  <a:xfrm>
                    <a:off x="4292" y="2597"/>
                    <a:ext cx="260" cy="109"/>
                    <a:chOff x="4292" y="2597"/>
                    <a:chExt cx="260" cy="109"/>
                  </a:xfrm>
                </p:grpSpPr>
                <p:sp>
                  <p:nvSpPr>
                    <p:cNvPr id="7348" name="Freeform 1088"/>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7349" name="Freeform 1089"/>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grpSp>
            <p:nvGrpSpPr>
              <p:cNvPr id="7334" name="Group 1090"/>
              <p:cNvGrpSpPr>
                <a:grpSpLocks/>
              </p:cNvGrpSpPr>
              <p:nvPr/>
            </p:nvGrpSpPr>
            <p:grpSpPr bwMode="auto">
              <a:xfrm>
                <a:off x="1507" y="2291"/>
                <a:ext cx="129" cy="243"/>
                <a:chOff x="7337" y="10101"/>
                <a:chExt cx="293" cy="513"/>
              </a:xfrm>
            </p:grpSpPr>
            <p:sp>
              <p:nvSpPr>
                <p:cNvPr id="7335" name="Freeform 1091"/>
                <p:cNvSpPr>
                  <a:spLocks/>
                </p:cNvSpPr>
                <p:nvPr/>
              </p:nvSpPr>
              <p:spPr bwMode="auto">
                <a:xfrm>
                  <a:off x="7498" y="10152"/>
                  <a:ext cx="132" cy="462"/>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solidFill>
                  <a:srgbClr val="339966"/>
                </a:solidFill>
                <a:ln w="12700" cap="rnd" cmpd="sng">
                  <a:solidFill>
                    <a:srgbClr val="00FF00"/>
                  </a:solidFill>
                  <a:prstDash val="solid"/>
                  <a:round/>
                  <a:headEnd/>
                  <a:tailEnd/>
                </a:ln>
              </p:spPr>
              <p:txBody>
                <a:bodyPr/>
                <a:lstStyle/>
                <a:p>
                  <a:endParaRPr lang="en-US"/>
                </a:p>
              </p:txBody>
            </p:sp>
            <p:sp>
              <p:nvSpPr>
                <p:cNvPr id="7336" name="Freeform 1092"/>
                <p:cNvSpPr>
                  <a:spLocks/>
                </p:cNvSpPr>
                <p:nvPr/>
              </p:nvSpPr>
              <p:spPr bwMode="auto">
                <a:xfrm>
                  <a:off x="7337" y="10152"/>
                  <a:ext cx="166" cy="462"/>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7337" name="Freeform 1093"/>
                <p:cNvSpPr>
                  <a:spLocks/>
                </p:cNvSpPr>
                <p:nvPr/>
              </p:nvSpPr>
              <p:spPr bwMode="auto">
                <a:xfrm>
                  <a:off x="7340" y="10101"/>
                  <a:ext cx="290" cy="10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7338" name="Freeform 1094"/>
                <p:cNvSpPr>
                  <a:spLocks/>
                </p:cNvSpPr>
                <p:nvPr/>
              </p:nvSpPr>
              <p:spPr bwMode="auto">
                <a:xfrm>
                  <a:off x="7349" y="10248"/>
                  <a:ext cx="135" cy="323"/>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solidFill>
                  <a:srgbClr val="008000"/>
                </a:solidFill>
                <a:ln w="9525" cap="rnd">
                  <a:noFill/>
                  <a:round/>
                  <a:headEnd/>
                  <a:tailEnd/>
                </a:ln>
              </p:spPr>
              <p:txBody>
                <a:bodyPr/>
                <a:lstStyle/>
                <a:p>
                  <a:endParaRPr lang="en-US"/>
                </a:p>
              </p:txBody>
            </p:sp>
            <p:sp>
              <p:nvSpPr>
                <p:cNvPr id="7339" name="Line 1095"/>
                <p:cNvSpPr>
                  <a:spLocks noChangeShapeType="1"/>
                </p:cNvSpPr>
                <p:nvPr/>
              </p:nvSpPr>
              <p:spPr bwMode="auto">
                <a:xfrm>
                  <a:off x="7356" y="10283"/>
                  <a:ext cx="0" cy="203"/>
                </a:xfrm>
                <a:prstGeom prst="line">
                  <a:avLst/>
                </a:prstGeom>
                <a:noFill/>
                <a:ln w="25400">
                  <a:solidFill>
                    <a:srgbClr val="808000"/>
                  </a:solidFill>
                  <a:round/>
                  <a:headEnd type="none" w="sm" len="sm"/>
                  <a:tailEnd type="none" w="sm" len="sm"/>
                </a:ln>
              </p:spPr>
              <p:txBody>
                <a:bodyPr wrap="none" anchor="ctr"/>
                <a:lstStyle/>
                <a:p>
                  <a:endParaRPr lang="en-US"/>
                </a:p>
              </p:txBody>
            </p:sp>
            <p:sp>
              <p:nvSpPr>
                <p:cNvPr id="7340" name="Line 1096"/>
                <p:cNvSpPr>
                  <a:spLocks noChangeShapeType="1"/>
                </p:cNvSpPr>
                <p:nvPr/>
              </p:nvSpPr>
              <p:spPr bwMode="auto">
                <a:xfrm>
                  <a:off x="7378" y="10517"/>
                  <a:ext cx="97" cy="34"/>
                </a:xfrm>
                <a:prstGeom prst="line">
                  <a:avLst/>
                </a:prstGeom>
                <a:noFill/>
                <a:ln w="25400">
                  <a:solidFill>
                    <a:srgbClr val="808000"/>
                  </a:solidFill>
                  <a:round/>
                  <a:headEnd type="none" w="sm" len="sm"/>
                  <a:tailEnd type="none" w="sm" len="sm"/>
                </a:ln>
              </p:spPr>
              <p:txBody>
                <a:bodyPr wrap="none" anchor="ctr"/>
                <a:lstStyle/>
                <a:p>
                  <a:endParaRPr lang="en-US"/>
                </a:p>
              </p:txBody>
            </p:sp>
          </p:grpSp>
        </p:grpSp>
        <p:grpSp>
          <p:nvGrpSpPr>
            <p:cNvPr id="7229" name="Group 1097"/>
            <p:cNvGrpSpPr>
              <a:grpSpLocks/>
            </p:cNvGrpSpPr>
            <p:nvPr/>
          </p:nvGrpSpPr>
          <p:grpSpPr bwMode="auto">
            <a:xfrm>
              <a:off x="3490" y="2433"/>
              <a:ext cx="177" cy="274"/>
              <a:chOff x="1465" y="2291"/>
              <a:chExt cx="217" cy="359"/>
            </a:xfrm>
          </p:grpSpPr>
          <p:grpSp>
            <p:nvGrpSpPr>
              <p:cNvPr id="7311" name="Group 1098"/>
              <p:cNvGrpSpPr>
                <a:grpSpLocks/>
              </p:cNvGrpSpPr>
              <p:nvPr/>
            </p:nvGrpSpPr>
            <p:grpSpPr bwMode="auto">
              <a:xfrm>
                <a:off x="1465" y="2526"/>
                <a:ext cx="217" cy="124"/>
                <a:chOff x="4192" y="2576"/>
                <a:chExt cx="464" cy="244"/>
              </a:xfrm>
            </p:grpSpPr>
            <p:grpSp>
              <p:nvGrpSpPr>
                <p:cNvPr id="7319" name="Group 1099"/>
                <p:cNvGrpSpPr>
                  <a:grpSpLocks/>
                </p:cNvGrpSpPr>
                <p:nvPr/>
              </p:nvGrpSpPr>
              <p:grpSpPr bwMode="auto">
                <a:xfrm>
                  <a:off x="4203" y="2587"/>
                  <a:ext cx="453" cy="233"/>
                  <a:chOff x="4203" y="2587"/>
                  <a:chExt cx="453" cy="233"/>
                </a:xfrm>
              </p:grpSpPr>
              <p:sp>
                <p:nvSpPr>
                  <p:cNvPr id="7330" name="Rectangle 1100"/>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7331" name="Oval 1101"/>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7332" name="Oval 1102"/>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7320" name="Rectangle 1103"/>
                <p:cNvSpPr>
                  <a:spLocks noChangeArrowheads="1"/>
                </p:cNvSpPr>
                <p:nvPr/>
              </p:nvSpPr>
              <p:spPr bwMode="auto">
                <a:xfrm>
                  <a:off x="4192" y="2653"/>
                  <a:ext cx="453" cy="79"/>
                </a:xfrm>
                <a:prstGeom prst="rect">
                  <a:avLst/>
                </a:prstGeom>
                <a:solidFill>
                  <a:srgbClr val="004EFF"/>
                </a:solidFill>
                <a:ln w="9525">
                  <a:noFill/>
                  <a:miter lim="800000"/>
                  <a:headEnd/>
                  <a:tailEnd/>
                </a:ln>
              </p:spPr>
              <p:txBody>
                <a:bodyPr wrap="none" anchor="ctr"/>
                <a:lstStyle/>
                <a:p>
                  <a:endParaRPr lang="en-US"/>
                </a:p>
              </p:txBody>
            </p:sp>
            <p:sp>
              <p:nvSpPr>
                <p:cNvPr id="7321" name="Oval 1104"/>
                <p:cNvSpPr>
                  <a:spLocks noChangeArrowheads="1"/>
                </p:cNvSpPr>
                <p:nvPr/>
              </p:nvSpPr>
              <p:spPr bwMode="auto">
                <a:xfrm>
                  <a:off x="4199" y="2659"/>
                  <a:ext cx="446" cy="150"/>
                </a:xfrm>
                <a:prstGeom prst="ellipse">
                  <a:avLst/>
                </a:prstGeom>
                <a:solidFill>
                  <a:srgbClr val="004EFF"/>
                </a:solidFill>
                <a:ln w="9525">
                  <a:noFill/>
                  <a:round/>
                  <a:headEnd/>
                  <a:tailEnd/>
                </a:ln>
              </p:spPr>
              <p:txBody>
                <a:bodyPr wrap="none" anchor="ctr"/>
                <a:lstStyle/>
                <a:p>
                  <a:endParaRPr lang="en-US"/>
                </a:p>
              </p:txBody>
            </p:sp>
            <p:sp>
              <p:nvSpPr>
                <p:cNvPr id="7322" name="Oval 1105"/>
                <p:cNvSpPr>
                  <a:spLocks noChangeArrowheads="1"/>
                </p:cNvSpPr>
                <p:nvPr/>
              </p:nvSpPr>
              <p:spPr bwMode="auto">
                <a:xfrm>
                  <a:off x="4199" y="2576"/>
                  <a:ext cx="446" cy="145"/>
                </a:xfrm>
                <a:prstGeom prst="ellipse">
                  <a:avLst/>
                </a:prstGeom>
                <a:solidFill>
                  <a:srgbClr val="5589FF"/>
                </a:solidFill>
                <a:ln w="9525">
                  <a:noFill/>
                  <a:round/>
                  <a:headEnd/>
                  <a:tailEnd/>
                </a:ln>
              </p:spPr>
              <p:txBody>
                <a:bodyPr wrap="none" anchor="ctr"/>
                <a:lstStyle/>
                <a:p>
                  <a:endParaRPr lang="en-US"/>
                </a:p>
              </p:txBody>
            </p:sp>
            <p:grpSp>
              <p:nvGrpSpPr>
                <p:cNvPr id="7323" name="Group 1106"/>
                <p:cNvGrpSpPr>
                  <a:grpSpLocks/>
                </p:cNvGrpSpPr>
                <p:nvPr/>
              </p:nvGrpSpPr>
              <p:grpSpPr bwMode="auto">
                <a:xfrm>
                  <a:off x="4281" y="2597"/>
                  <a:ext cx="282" cy="109"/>
                  <a:chOff x="4281" y="2597"/>
                  <a:chExt cx="282" cy="109"/>
                </a:xfrm>
              </p:grpSpPr>
              <p:grpSp>
                <p:nvGrpSpPr>
                  <p:cNvPr id="7324" name="Group 1107"/>
                  <p:cNvGrpSpPr>
                    <a:grpSpLocks/>
                  </p:cNvGrpSpPr>
                  <p:nvPr/>
                </p:nvGrpSpPr>
                <p:grpSpPr bwMode="auto">
                  <a:xfrm>
                    <a:off x="4281" y="2597"/>
                    <a:ext cx="282" cy="109"/>
                    <a:chOff x="4281" y="2597"/>
                    <a:chExt cx="282" cy="109"/>
                  </a:xfrm>
                </p:grpSpPr>
                <p:sp>
                  <p:nvSpPr>
                    <p:cNvPr id="7328" name="Freeform 1108"/>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7329" name="Freeform 1109"/>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7325" name="Group 1110"/>
                  <p:cNvGrpSpPr>
                    <a:grpSpLocks/>
                  </p:cNvGrpSpPr>
                  <p:nvPr/>
                </p:nvGrpSpPr>
                <p:grpSpPr bwMode="auto">
                  <a:xfrm>
                    <a:off x="4292" y="2597"/>
                    <a:ext cx="260" cy="109"/>
                    <a:chOff x="4292" y="2597"/>
                    <a:chExt cx="260" cy="109"/>
                  </a:xfrm>
                </p:grpSpPr>
                <p:sp>
                  <p:nvSpPr>
                    <p:cNvPr id="7326" name="Freeform 1111"/>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7327" name="Freeform 1112"/>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grpSp>
            <p:nvGrpSpPr>
              <p:cNvPr id="7312" name="Group 1113"/>
              <p:cNvGrpSpPr>
                <a:grpSpLocks/>
              </p:cNvGrpSpPr>
              <p:nvPr/>
            </p:nvGrpSpPr>
            <p:grpSpPr bwMode="auto">
              <a:xfrm>
                <a:off x="1507" y="2291"/>
                <a:ext cx="129" cy="243"/>
                <a:chOff x="7337" y="10101"/>
                <a:chExt cx="293" cy="513"/>
              </a:xfrm>
            </p:grpSpPr>
            <p:sp>
              <p:nvSpPr>
                <p:cNvPr id="7313" name="Freeform 1114"/>
                <p:cNvSpPr>
                  <a:spLocks/>
                </p:cNvSpPr>
                <p:nvPr/>
              </p:nvSpPr>
              <p:spPr bwMode="auto">
                <a:xfrm>
                  <a:off x="7498" y="10152"/>
                  <a:ext cx="132" cy="462"/>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solidFill>
                  <a:srgbClr val="339966"/>
                </a:solidFill>
                <a:ln w="12700" cap="rnd" cmpd="sng">
                  <a:solidFill>
                    <a:srgbClr val="00FF00"/>
                  </a:solidFill>
                  <a:prstDash val="solid"/>
                  <a:round/>
                  <a:headEnd/>
                  <a:tailEnd/>
                </a:ln>
              </p:spPr>
              <p:txBody>
                <a:bodyPr/>
                <a:lstStyle/>
                <a:p>
                  <a:endParaRPr lang="en-US"/>
                </a:p>
              </p:txBody>
            </p:sp>
            <p:sp>
              <p:nvSpPr>
                <p:cNvPr id="7314" name="Freeform 1115"/>
                <p:cNvSpPr>
                  <a:spLocks/>
                </p:cNvSpPr>
                <p:nvPr/>
              </p:nvSpPr>
              <p:spPr bwMode="auto">
                <a:xfrm>
                  <a:off x="7337" y="10152"/>
                  <a:ext cx="166" cy="462"/>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7315" name="Freeform 1116"/>
                <p:cNvSpPr>
                  <a:spLocks/>
                </p:cNvSpPr>
                <p:nvPr/>
              </p:nvSpPr>
              <p:spPr bwMode="auto">
                <a:xfrm>
                  <a:off x="7340" y="10101"/>
                  <a:ext cx="290" cy="10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7316" name="Freeform 1117"/>
                <p:cNvSpPr>
                  <a:spLocks/>
                </p:cNvSpPr>
                <p:nvPr/>
              </p:nvSpPr>
              <p:spPr bwMode="auto">
                <a:xfrm>
                  <a:off x="7349" y="10248"/>
                  <a:ext cx="135" cy="323"/>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solidFill>
                  <a:srgbClr val="008000"/>
                </a:solidFill>
                <a:ln w="9525" cap="rnd">
                  <a:noFill/>
                  <a:round/>
                  <a:headEnd/>
                  <a:tailEnd/>
                </a:ln>
              </p:spPr>
              <p:txBody>
                <a:bodyPr/>
                <a:lstStyle/>
                <a:p>
                  <a:endParaRPr lang="en-US"/>
                </a:p>
              </p:txBody>
            </p:sp>
            <p:sp>
              <p:nvSpPr>
                <p:cNvPr id="7317" name="Line 1118"/>
                <p:cNvSpPr>
                  <a:spLocks noChangeShapeType="1"/>
                </p:cNvSpPr>
                <p:nvPr/>
              </p:nvSpPr>
              <p:spPr bwMode="auto">
                <a:xfrm>
                  <a:off x="7356" y="10283"/>
                  <a:ext cx="0" cy="203"/>
                </a:xfrm>
                <a:prstGeom prst="line">
                  <a:avLst/>
                </a:prstGeom>
                <a:noFill/>
                <a:ln w="25400">
                  <a:solidFill>
                    <a:srgbClr val="808000"/>
                  </a:solidFill>
                  <a:round/>
                  <a:headEnd type="none" w="sm" len="sm"/>
                  <a:tailEnd type="none" w="sm" len="sm"/>
                </a:ln>
              </p:spPr>
              <p:txBody>
                <a:bodyPr wrap="none" anchor="ctr"/>
                <a:lstStyle/>
                <a:p>
                  <a:endParaRPr lang="en-US"/>
                </a:p>
              </p:txBody>
            </p:sp>
            <p:sp>
              <p:nvSpPr>
                <p:cNvPr id="7318" name="Line 1119"/>
                <p:cNvSpPr>
                  <a:spLocks noChangeShapeType="1"/>
                </p:cNvSpPr>
                <p:nvPr/>
              </p:nvSpPr>
              <p:spPr bwMode="auto">
                <a:xfrm>
                  <a:off x="7378" y="10517"/>
                  <a:ext cx="97" cy="34"/>
                </a:xfrm>
                <a:prstGeom prst="line">
                  <a:avLst/>
                </a:prstGeom>
                <a:noFill/>
                <a:ln w="25400">
                  <a:solidFill>
                    <a:srgbClr val="808000"/>
                  </a:solidFill>
                  <a:round/>
                  <a:headEnd type="none" w="sm" len="sm"/>
                  <a:tailEnd type="none" w="sm" len="sm"/>
                </a:ln>
              </p:spPr>
              <p:txBody>
                <a:bodyPr wrap="none" anchor="ctr"/>
                <a:lstStyle/>
                <a:p>
                  <a:endParaRPr lang="en-US"/>
                </a:p>
              </p:txBody>
            </p:sp>
          </p:grpSp>
        </p:grpSp>
        <p:grpSp>
          <p:nvGrpSpPr>
            <p:cNvPr id="7230" name="Group 1120"/>
            <p:cNvGrpSpPr>
              <a:grpSpLocks/>
            </p:cNvGrpSpPr>
            <p:nvPr/>
          </p:nvGrpSpPr>
          <p:grpSpPr bwMode="auto">
            <a:xfrm>
              <a:off x="2175" y="1883"/>
              <a:ext cx="176" cy="95"/>
              <a:chOff x="4192" y="2576"/>
              <a:chExt cx="464" cy="244"/>
            </a:xfrm>
          </p:grpSpPr>
          <p:grpSp>
            <p:nvGrpSpPr>
              <p:cNvPr id="7297" name="Group 1121"/>
              <p:cNvGrpSpPr>
                <a:grpSpLocks/>
              </p:cNvGrpSpPr>
              <p:nvPr/>
            </p:nvGrpSpPr>
            <p:grpSpPr bwMode="auto">
              <a:xfrm>
                <a:off x="4203" y="2587"/>
                <a:ext cx="453" cy="233"/>
                <a:chOff x="4203" y="2587"/>
                <a:chExt cx="453" cy="233"/>
              </a:xfrm>
            </p:grpSpPr>
            <p:sp>
              <p:nvSpPr>
                <p:cNvPr id="7308" name="Rectangle 1122"/>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7309" name="Oval 1123"/>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7310" name="Oval 1124"/>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7298" name="Rectangle 1125"/>
              <p:cNvSpPr>
                <a:spLocks noChangeArrowheads="1"/>
              </p:cNvSpPr>
              <p:nvPr/>
            </p:nvSpPr>
            <p:spPr bwMode="auto">
              <a:xfrm>
                <a:off x="4192" y="2653"/>
                <a:ext cx="453" cy="79"/>
              </a:xfrm>
              <a:prstGeom prst="rect">
                <a:avLst/>
              </a:prstGeom>
              <a:solidFill>
                <a:srgbClr val="004EFF"/>
              </a:solidFill>
              <a:ln w="9525">
                <a:noFill/>
                <a:miter lim="800000"/>
                <a:headEnd/>
                <a:tailEnd/>
              </a:ln>
            </p:spPr>
            <p:txBody>
              <a:bodyPr wrap="none" anchor="ctr"/>
              <a:lstStyle/>
              <a:p>
                <a:endParaRPr lang="en-US"/>
              </a:p>
            </p:txBody>
          </p:sp>
          <p:sp>
            <p:nvSpPr>
              <p:cNvPr id="7299" name="Oval 1126"/>
              <p:cNvSpPr>
                <a:spLocks noChangeArrowheads="1"/>
              </p:cNvSpPr>
              <p:nvPr/>
            </p:nvSpPr>
            <p:spPr bwMode="auto">
              <a:xfrm>
                <a:off x="4199" y="2659"/>
                <a:ext cx="446" cy="150"/>
              </a:xfrm>
              <a:prstGeom prst="ellipse">
                <a:avLst/>
              </a:prstGeom>
              <a:solidFill>
                <a:srgbClr val="004EFF"/>
              </a:solidFill>
              <a:ln w="9525">
                <a:noFill/>
                <a:round/>
                <a:headEnd/>
                <a:tailEnd/>
              </a:ln>
            </p:spPr>
            <p:txBody>
              <a:bodyPr wrap="none" anchor="ctr"/>
              <a:lstStyle/>
              <a:p>
                <a:endParaRPr lang="en-US"/>
              </a:p>
            </p:txBody>
          </p:sp>
          <p:sp>
            <p:nvSpPr>
              <p:cNvPr id="7300" name="Oval 1127"/>
              <p:cNvSpPr>
                <a:spLocks noChangeArrowheads="1"/>
              </p:cNvSpPr>
              <p:nvPr/>
            </p:nvSpPr>
            <p:spPr bwMode="auto">
              <a:xfrm>
                <a:off x="4199" y="2576"/>
                <a:ext cx="446" cy="145"/>
              </a:xfrm>
              <a:prstGeom prst="ellipse">
                <a:avLst/>
              </a:prstGeom>
              <a:solidFill>
                <a:srgbClr val="5589FF"/>
              </a:solidFill>
              <a:ln w="9525">
                <a:noFill/>
                <a:round/>
                <a:headEnd/>
                <a:tailEnd/>
              </a:ln>
            </p:spPr>
            <p:txBody>
              <a:bodyPr wrap="none" anchor="ctr"/>
              <a:lstStyle/>
              <a:p>
                <a:endParaRPr lang="en-US"/>
              </a:p>
            </p:txBody>
          </p:sp>
          <p:grpSp>
            <p:nvGrpSpPr>
              <p:cNvPr id="7301" name="Group 1128"/>
              <p:cNvGrpSpPr>
                <a:grpSpLocks/>
              </p:cNvGrpSpPr>
              <p:nvPr/>
            </p:nvGrpSpPr>
            <p:grpSpPr bwMode="auto">
              <a:xfrm>
                <a:off x="4281" y="2597"/>
                <a:ext cx="282" cy="109"/>
                <a:chOff x="4281" y="2597"/>
                <a:chExt cx="282" cy="109"/>
              </a:xfrm>
            </p:grpSpPr>
            <p:grpSp>
              <p:nvGrpSpPr>
                <p:cNvPr id="7302" name="Group 1129"/>
                <p:cNvGrpSpPr>
                  <a:grpSpLocks/>
                </p:cNvGrpSpPr>
                <p:nvPr/>
              </p:nvGrpSpPr>
              <p:grpSpPr bwMode="auto">
                <a:xfrm>
                  <a:off x="4281" y="2597"/>
                  <a:ext cx="282" cy="109"/>
                  <a:chOff x="4281" y="2597"/>
                  <a:chExt cx="282" cy="109"/>
                </a:xfrm>
              </p:grpSpPr>
              <p:sp>
                <p:nvSpPr>
                  <p:cNvPr id="7306" name="Freeform 1130"/>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7307" name="Freeform 1131"/>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7303" name="Group 1132"/>
                <p:cNvGrpSpPr>
                  <a:grpSpLocks/>
                </p:cNvGrpSpPr>
                <p:nvPr/>
              </p:nvGrpSpPr>
              <p:grpSpPr bwMode="auto">
                <a:xfrm>
                  <a:off x="4292" y="2597"/>
                  <a:ext cx="260" cy="109"/>
                  <a:chOff x="4292" y="2597"/>
                  <a:chExt cx="260" cy="109"/>
                </a:xfrm>
              </p:grpSpPr>
              <p:sp>
                <p:nvSpPr>
                  <p:cNvPr id="7304" name="Freeform 1133"/>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7305" name="Freeform 1134"/>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grpSp>
          <p:nvGrpSpPr>
            <p:cNvPr id="7231" name="Group 1135"/>
            <p:cNvGrpSpPr>
              <a:grpSpLocks/>
            </p:cNvGrpSpPr>
            <p:nvPr/>
          </p:nvGrpSpPr>
          <p:grpSpPr bwMode="auto">
            <a:xfrm>
              <a:off x="2189" y="1734"/>
              <a:ext cx="105" cy="186"/>
              <a:chOff x="7337" y="10101"/>
              <a:chExt cx="293" cy="513"/>
            </a:xfrm>
          </p:grpSpPr>
          <p:sp>
            <p:nvSpPr>
              <p:cNvPr id="7291" name="Freeform 1136"/>
              <p:cNvSpPr>
                <a:spLocks/>
              </p:cNvSpPr>
              <p:nvPr/>
            </p:nvSpPr>
            <p:spPr bwMode="auto">
              <a:xfrm>
                <a:off x="7498" y="10152"/>
                <a:ext cx="132" cy="462"/>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solidFill>
                <a:srgbClr val="339966"/>
              </a:solidFill>
              <a:ln w="12700" cap="rnd" cmpd="sng">
                <a:solidFill>
                  <a:srgbClr val="00FF00"/>
                </a:solidFill>
                <a:prstDash val="solid"/>
                <a:round/>
                <a:headEnd/>
                <a:tailEnd/>
              </a:ln>
            </p:spPr>
            <p:txBody>
              <a:bodyPr/>
              <a:lstStyle/>
              <a:p>
                <a:endParaRPr lang="en-US"/>
              </a:p>
            </p:txBody>
          </p:sp>
          <p:sp>
            <p:nvSpPr>
              <p:cNvPr id="7292" name="Freeform 1137"/>
              <p:cNvSpPr>
                <a:spLocks/>
              </p:cNvSpPr>
              <p:nvPr/>
            </p:nvSpPr>
            <p:spPr bwMode="auto">
              <a:xfrm>
                <a:off x="7337" y="10152"/>
                <a:ext cx="166" cy="462"/>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7293" name="Freeform 1138"/>
              <p:cNvSpPr>
                <a:spLocks/>
              </p:cNvSpPr>
              <p:nvPr/>
            </p:nvSpPr>
            <p:spPr bwMode="auto">
              <a:xfrm>
                <a:off x="7340" y="10101"/>
                <a:ext cx="290" cy="10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solidFill>
                <a:srgbClr val="99CC00"/>
              </a:solidFill>
              <a:ln w="12700" cap="rnd" cmpd="sng">
                <a:solidFill>
                  <a:srgbClr val="00FF00"/>
                </a:solidFill>
                <a:prstDash val="solid"/>
                <a:round/>
                <a:headEnd/>
                <a:tailEnd/>
              </a:ln>
            </p:spPr>
            <p:txBody>
              <a:bodyPr/>
              <a:lstStyle/>
              <a:p>
                <a:endParaRPr lang="en-US"/>
              </a:p>
            </p:txBody>
          </p:sp>
          <p:sp>
            <p:nvSpPr>
              <p:cNvPr id="7294" name="Freeform 1139"/>
              <p:cNvSpPr>
                <a:spLocks/>
              </p:cNvSpPr>
              <p:nvPr/>
            </p:nvSpPr>
            <p:spPr bwMode="auto">
              <a:xfrm>
                <a:off x="7349" y="10248"/>
                <a:ext cx="135" cy="323"/>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solidFill>
                <a:srgbClr val="008000"/>
              </a:solidFill>
              <a:ln w="9525" cap="rnd">
                <a:noFill/>
                <a:round/>
                <a:headEnd/>
                <a:tailEnd/>
              </a:ln>
            </p:spPr>
            <p:txBody>
              <a:bodyPr/>
              <a:lstStyle/>
              <a:p>
                <a:endParaRPr lang="en-US"/>
              </a:p>
            </p:txBody>
          </p:sp>
          <p:sp>
            <p:nvSpPr>
              <p:cNvPr id="7295" name="Line 1140"/>
              <p:cNvSpPr>
                <a:spLocks noChangeShapeType="1"/>
              </p:cNvSpPr>
              <p:nvPr/>
            </p:nvSpPr>
            <p:spPr bwMode="auto">
              <a:xfrm>
                <a:off x="7356" y="10283"/>
                <a:ext cx="0" cy="203"/>
              </a:xfrm>
              <a:prstGeom prst="line">
                <a:avLst/>
              </a:prstGeom>
              <a:noFill/>
              <a:ln w="25400">
                <a:solidFill>
                  <a:srgbClr val="808000"/>
                </a:solidFill>
                <a:round/>
                <a:headEnd type="none" w="sm" len="sm"/>
                <a:tailEnd type="none" w="sm" len="sm"/>
              </a:ln>
            </p:spPr>
            <p:txBody>
              <a:bodyPr wrap="none" anchor="ctr"/>
              <a:lstStyle/>
              <a:p>
                <a:endParaRPr lang="en-US"/>
              </a:p>
            </p:txBody>
          </p:sp>
          <p:sp>
            <p:nvSpPr>
              <p:cNvPr id="7296" name="Line 1141"/>
              <p:cNvSpPr>
                <a:spLocks noChangeShapeType="1"/>
              </p:cNvSpPr>
              <p:nvPr/>
            </p:nvSpPr>
            <p:spPr bwMode="auto">
              <a:xfrm>
                <a:off x="7378" y="10517"/>
                <a:ext cx="97" cy="34"/>
              </a:xfrm>
              <a:prstGeom prst="line">
                <a:avLst/>
              </a:prstGeom>
              <a:noFill/>
              <a:ln w="25400">
                <a:solidFill>
                  <a:srgbClr val="808000"/>
                </a:solidFill>
                <a:round/>
                <a:headEnd type="none" w="sm" len="sm"/>
                <a:tailEnd type="none" w="sm" len="sm"/>
              </a:ln>
            </p:spPr>
            <p:txBody>
              <a:bodyPr wrap="none" anchor="ctr"/>
              <a:lstStyle/>
              <a:p>
                <a:endParaRPr lang="en-US"/>
              </a:p>
            </p:txBody>
          </p:sp>
        </p:grpSp>
        <p:sp>
          <p:nvSpPr>
            <p:cNvPr id="7232" name="Line 1142"/>
            <p:cNvSpPr>
              <a:spLocks noChangeShapeType="1"/>
            </p:cNvSpPr>
            <p:nvPr/>
          </p:nvSpPr>
          <p:spPr bwMode="auto">
            <a:xfrm flipH="1">
              <a:off x="752" y="2102"/>
              <a:ext cx="951" cy="1517"/>
            </a:xfrm>
            <a:prstGeom prst="line">
              <a:avLst/>
            </a:prstGeom>
            <a:noFill/>
            <a:ln w="9525">
              <a:solidFill>
                <a:schemeClr val="tx1"/>
              </a:solidFill>
              <a:prstDash val="dash"/>
              <a:round/>
              <a:headEnd/>
              <a:tailEnd/>
            </a:ln>
          </p:spPr>
          <p:txBody>
            <a:bodyPr wrap="none" anchor="ctr"/>
            <a:lstStyle/>
            <a:p>
              <a:endParaRPr lang="en-US"/>
            </a:p>
          </p:txBody>
        </p:sp>
        <p:sp>
          <p:nvSpPr>
            <p:cNvPr id="7233" name="Line 1143"/>
            <p:cNvSpPr>
              <a:spLocks noChangeShapeType="1"/>
            </p:cNvSpPr>
            <p:nvPr/>
          </p:nvSpPr>
          <p:spPr bwMode="auto">
            <a:xfrm>
              <a:off x="1872" y="2083"/>
              <a:ext cx="1376" cy="1563"/>
            </a:xfrm>
            <a:prstGeom prst="line">
              <a:avLst/>
            </a:prstGeom>
            <a:noFill/>
            <a:ln w="9525">
              <a:solidFill>
                <a:schemeClr val="tx1"/>
              </a:solidFill>
              <a:prstDash val="dash"/>
              <a:round/>
              <a:headEnd/>
              <a:tailEnd/>
            </a:ln>
          </p:spPr>
          <p:txBody>
            <a:bodyPr wrap="none" anchor="ctr"/>
            <a:lstStyle/>
            <a:p>
              <a:endParaRPr lang="en-US"/>
            </a:p>
          </p:txBody>
        </p:sp>
        <p:sp>
          <p:nvSpPr>
            <p:cNvPr id="7234" name="Oval 1144"/>
            <p:cNvSpPr>
              <a:spLocks noChangeArrowheads="1"/>
            </p:cNvSpPr>
            <p:nvPr/>
          </p:nvSpPr>
          <p:spPr bwMode="auto">
            <a:xfrm rot="45496">
              <a:off x="1537" y="3500"/>
              <a:ext cx="840" cy="283"/>
            </a:xfrm>
            <a:prstGeom prst="ellipse">
              <a:avLst/>
            </a:prstGeom>
            <a:solidFill>
              <a:srgbClr val="FFCC00">
                <a:alpha val="50195"/>
              </a:srgbClr>
            </a:solidFill>
            <a:ln w="9525">
              <a:solidFill>
                <a:schemeClr val="tx1"/>
              </a:solidFill>
              <a:round/>
              <a:headEnd/>
              <a:tailEnd/>
            </a:ln>
          </p:spPr>
          <p:txBody>
            <a:bodyPr wrap="none" anchor="ctr"/>
            <a:lstStyle/>
            <a:p>
              <a:endParaRPr lang="en-US"/>
            </a:p>
          </p:txBody>
        </p:sp>
        <p:sp>
          <p:nvSpPr>
            <p:cNvPr id="7235" name="Line 1145"/>
            <p:cNvSpPr>
              <a:spLocks noChangeShapeType="1"/>
            </p:cNvSpPr>
            <p:nvPr/>
          </p:nvSpPr>
          <p:spPr bwMode="auto">
            <a:xfrm flipH="1">
              <a:off x="1546" y="2395"/>
              <a:ext cx="789" cy="1212"/>
            </a:xfrm>
            <a:prstGeom prst="line">
              <a:avLst/>
            </a:prstGeom>
            <a:noFill/>
            <a:ln w="9525">
              <a:solidFill>
                <a:schemeClr val="tx1"/>
              </a:solidFill>
              <a:prstDash val="dash"/>
              <a:round/>
              <a:headEnd/>
              <a:tailEnd/>
            </a:ln>
          </p:spPr>
          <p:txBody>
            <a:bodyPr wrap="none" anchor="ctr"/>
            <a:lstStyle/>
            <a:p>
              <a:endParaRPr lang="en-US"/>
            </a:p>
          </p:txBody>
        </p:sp>
        <p:sp>
          <p:nvSpPr>
            <p:cNvPr id="7236" name="Line 1146"/>
            <p:cNvSpPr>
              <a:spLocks noChangeShapeType="1"/>
            </p:cNvSpPr>
            <p:nvPr/>
          </p:nvSpPr>
          <p:spPr bwMode="auto">
            <a:xfrm flipH="1">
              <a:off x="2387" y="2372"/>
              <a:ext cx="203" cy="1284"/>
            </a:xfrm>
            <a:prstGeom prst="line">
              <a:avLst/>
            </a:prstGeom>
            <a:noFill/>
            <a:ln w="9525">
              <a:solidFill>
                <a:schemeClr val="tx1"/>
              </a:solidFill>
              <a:prstDash val="dash"/>
              <a:round/>
              <a:headEnd/>
              <a:tailEnd/>
            </a:ln>
          </p:spPr>
          <p:txBody>
            <a:bodyPr wrap="none" anchor="ctr"/>
            <a:lstStyle/>
            <a:p>
              <a:endParaRPr lang="en-US"/>
            </a:p>
          </p:txBody>
        </p:sp>
        <p:sp>
          <p:nvSpPr>
            <p:cNvPr id="7237" name="Oval 1147"/>
            <p:cNvSpPr>
              <a:spLocks noChangeArrowheads="1"/>
            </p:cNvSpPr>
            <p:nvPr/>
          </p:nvSpPr>
          <p:spPr bwMode="auto">
            <a:xfrm>
              <a:off x="1897" y="3584"/>
              <a:ext cx="430" cy="154"/>
            </a:xfrm>
            <a:prstGeom prst="ellipse">
              <a:avLst/>
            </a:prstGeom>
            <a:solidFill>
              <a:schemeClr val="accent1">
                <a:alpha val="50195"/>
              </a:schemeClr>
            </a:solidFill>
            <a:ln w="9525">
              <a:solidFill>
                <a:schemeClr val="tx1"/>
              </a:solidFill>
              <a:round/>
              <a:headEnd/>
              <a:tailEnd/>
            </a:ln>
          </p:spPr>
          <p:txBody>
            <a:bodyPr wrap="none" anchor="ctr"/>
            <a:lstStyle/>
            <a:p>
              <a:endParaRPr lang="en-US"/>
            </a:p>
          </p:txBody>
        </p:sp>
        <p:sp>
          <p:nvSpPr>
            <p:cNvPr id="7238" name="Line 1148"/>
            <p:cNvSpPr>
              <a:spLocks noChangeShapeType="1"/>
            </p:cNvSpPr>
            <p:nvPr/>
          </p:nvSpPr>
          <p:spPr bwMode="auto">
            <a:xfrm flipH="1">
              <a:off x="1903" y="3046"/>
              <a:ext cx="1206" cy="581"/>
            </a:xfrm>
            <a:prstGeom prst="line">
              <a:avLst/>
            </a:prstGeom>
            <a:noFill/>
            <a:ln w="9525">
              <a:solidFill>
                <a:schemeClr val="tx1"/>
              </a:solidFill>
              <a:prstDash val="dash"/>
              <a:round/>
              <a:headEnd/>
              <a:tailEnd/>
            </a:ln>
          </p:spPr>
          <p:txBody>
            <a:bodyPr wrap="none" anchor="ctr"/>
            <a:lstStyle/>
            <a:p>
              <a:endParaRPr lang="en-US"/>
            </a:p>
          </p:txBody>
        </p:sp>
        <p:sp>
          <p:nvSpPr>
            <p:cNvPr id="7239" name="Line 1149"/>
            <p:cNvSpPr>
              <a:spLocks noChangeShapeType="1"/>
            </p:cNvSpPr>
            <p:nvPr/>
          </p:nvSpPr>
          <p:spPr bwMode="auto">
            <a:xfrm flipH="1">
              <a:off x="2318" y="3093"/>
              <a:ext cx="905" cy="582"/>
            </a:xfrm>
            <a:prstGeom prst="line">
              <a:avLst/>
            </a:prstGeom>
            <a:noFill/>
            <a:ln w="9525">
              <a:solidFill>
                <a:schemeClr val="tx1"/>
              </a:solidFill>
              <a:prstDash val="dash"/>
              <a:round/>
              <a:headEnd/>
              <a:tailEnd/>
            </a:ln>
          </p:spPr>
          <p:txBody>
            <a:bodyPr wrap="none" anchor="ctr"/>
            <a:lstStyle/>
            <a:p>
              <a:endParaRPr lang="en-US"/>
            </a:p>
          </p:txBody>
        </p:sp>
        <p:grpSp>
          <p:nvGrpSpPr>
            <p:cNvPr id="7240" name="Group 1150"/>
            <p:cNvGrpSpPr>
              <a:grpSpLocks/>
            </p:cNvGrpSpPr>
            <p:nvPr/>
          </p:nvGrpSpPr>
          <p:grpSpPr bwMode="auto">
            <a:xfrm>
              <a:off x="2067" y="3493"/>
              <a:ext cx="216" cy="312"/>
              <a:chOff x="4992" y="1248"/>
              <a:chExt cx="768" cy="1074"/>
            </a:xfrm>
          </p:grpSpPr>
          <p:sp>
            <p:nvSpPr>
              <p:cNvPr id="7289" name="Freeform 1151"/>
              <p:cNvSpPr>
                <a:spLocks/>
              </p:cNvSpPr>
              <p:nvPr/>
            </p:nvSpPr>
            <p:spPr bwMode="auto">
              <a:xfrm>
                <a:off x="5241" y="1425"/>
                <a:ext cx="471" cy="345"/>
              </a:xfrm>
              <a:custGeom>
                <a:avLst/>
                <a:gdLst>
                  <a:gd name="T0" fmla="*/ 471 w 471"/>
                  <a:gd name="T1" fmla="*/ 6 h 345"/>
                  <a:gd name="T2" fmla="*/ 459 w 471"/>
                  <a:gd name="T3" fmla="*/ 51 h 345"/>
                  <a:gd name="T4" fmla="*/ 447 w 471"/>
                  <a:gd name="T5" fmla="*/ 72 h 345"/>
                  <a:gd name="T6" fmla="*/ 432 w 471"/>
                  <a:gd name="T7" fmla="*/ 93 h 345"/>
                  <a:gd name="T8" fmla="*/ 420 w 471"/>
                  <a:gd name="T9" fmla="*/ 123 h 345"/>
                  <a:gd name="T10" fmla="*/ 435 w 471"/>
                  <a:gd name="T11" fmla="*/ 156 h 345"/>
                  <a:gd name="T12" fmla="*/ 429 w 471"/>
                  <a:gd name="T13" fmla="*/ 243 h 345"/>
                  <a:gd name="T14" fmla="*/ 414 w 471"/>
                  <a:gd name="T15" fmla="*/ 345 h 345"/>
                  <a:gd name="T16" fmla="*/ 93 w 471"/>
                  <a:gd name="T17" fmla="*/ 303 h 345"/>
                  <a:gd name="T18" fmla="*/ 0 w 471"/>
                  <a:gd name="T19" fmla="*/ 189 h 345"/>
                  <a:gd name="T20" fmla="*/ 3 w 471"/>
                  <a:gd name="T21" fmla="*/ 102 h 345"/>
                  <a:gd name="T22" fmla="*/ 48 w 471"/>
                  <a:gd name="T23" fmla="*/ 48 h 345"/>
                  <a:gd name="T24" fmla="*/ 111 w 471"/>
                  <a:gd name="T25" fmla="*/ 48 h 345"/>
                  <a:gd name="T26" fmla="*/ 168 w 471"/>
                  <a:gd name="T27" fmla="*/ 42 h 345"/>
                  <a:gd name="T28" fmla="*/ 252 w 471"/>
                  <a:gd name="T29" fmla="*/ 51 h 345"/>
                  <a:gd name="T30" fmla="*/ 333 w 471"/>
                  <a:gd name="T31" fmla="*/ 66 h 345"/>
                  <a:gd name="T32" fmla="*/ 363 w 471"/>
                  <a:gd name="T33" fmla="*/ 81 h 345"/>
                  <a:gd name="T34" fmla="*/ 393 w 471"/>
                  <a:gd name="T35" fmla="*/ 6 h 345"/>
                  <a:gd name="T36" fmla="*/ 411 w 471"/>
                  <a:gd name="T37" fmla="*/ 0 h 345"/>
                  <a:gd name="T38" fmla="*/ 471 w 471"/>
                  <a:gd name="T39" fmla="*/ 6 h 3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1"/>
                  <a:gd name="T61" fmla="*/ 0 h 345"/>
                  <a:gd name="T62" fmla="*/ 471 w 471"/>
                  <a:gd name="T63" fmla="*/ 345 h 34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1" h="345">
                    <a:moveTo>
                      <a:pt x="471" y="6"/>
                    </a:moveTo>
                    <a:cubicBezTo>
                      <a:pt x="467" y="21"/>
                      <a:pt x="465" y="36"/>
                      <a:pt x="459" y="51"/>
                    </a:cubicBezTo>
                    <a:cubicBezTo>
                      <a:pt x="446" y="84"/>
                      <a:pt x="447" y="60"/>
                      <a:pt x="447" y="72"/>
                    </a:cubicBezTo>
                    <a:lnTo>
                      <a:pt x="432" y="93"/>
                    </a:lnTo>
                    <a:lnTo>
                      <a:pt x="420" y="123"/>
                    </a:lnTo>
                    <a:lnTo>
                      <a:pt x="435" y="156"/>
                    </a:lnTo>
                    <a:lnTo>
                      <a:pt x="429" y="243"/>
                    </a:lnTo>
                    <a:lnTo>
                      <a:pt x="414" y="345"/>
                    </a:lnTo>
                    <a:lnTo>
                      <a:pt x="93" y="303"/>
                    </a:lnTo>
                    <a:lnTo>
                      <a:pt x="0" y="189"/>
                    </a:lnTo>
                    <a:lnTo>
                      <a:pt x="3" y="102"/>
                    </a:lnTo>
                    <a:lnTo>
                      <a:pt x="48" y="48"/>
                    </a:lnTo>
                    <a:lnTo>
                      <a:pt x="111" y="48"/>
                    </a:lnTo>
                    <a:lnTo>
                      <a:pt x="168" y="42"/>
                    </a:lnTo>
                    <a:lnTo>
                      <a:pt x="252" y="51"/>
                    </a:lnTo>
                    <a:lnTo>
                      <a:pt x="333" y="66"/>
                    </a:lnTo>
                    <a:lnTo>
                      <a:pt x="363" y="81"/>
                    </a:lnTo>
                    <a:lnTo>
                      <a:pt x="393" y="6"/>
                    </a:lnTo>
                    <a:lnTo>
                      <a:pt x="411" y="0"/>
                    </a:lnTo>
                    <a:lnTo>
                      <a:pt x="471" y="6"/>
                    </a:lnTo>
                    <a:close/>
                  </a:path>
                </a:pathLst>
              </a:custGeom>
              <a:noFill/>
              <a:ln w="9525" cap="flat" cmpd="sng">
                <a:noFill/>
                <a:prstDash val="solid"/>
                <a:round/>
                <a:headEnd/>
                <a:tailEnd/>
              </a:ln>
            </p:spPr>
            <p:txBody>
              <a:bodyPr wrap="none" anchor="ctr"/>
              <a:lstStyle/>
              <a:p>
                <a:endParaRPr lang="en-US"/>
              </a:p>
            </p:txBody>
          </p:sp>
          <p:pic>
            <p:nvPicPr>
              <p:cNvPr id="7290" name="Picture 1152" descr="Grafik1"/>
              <p:cNvPicPr>
                <a:picLocks noChangeAspect="1" noChangeArrowheads="1"/>
              </p:cNvPicPr>
              <p:nvPr/>
            </p:nvPicPr>
            <p:blipFill>
              <a:blip r:embed="rId12" cstate="print"/>
              <a:srcRect/>
              <a:stretch>
                <a:fillRect/>
              </a:stretch>
            </p:blipFill>
            <p:spPr bwMode="auto">
              <a:xfrm>
                <a:off x="4992" y="1248"/>
                <a:ext cx="768" cy="1074"/>
              </a:xfrm>
              <a:prstGeom prst="rect">
                <a:avLst/>
              </a:prstGeom>
              <a:noFill/>
              <a:ln w="9525">
                <a:noFill/>
                <a:miter lim="800000"/>
                <a:headEnd/>
                <a:tailEnd/>
              </a:ln>
            </p:spPr>
          </p:pic>
        </p:grpSp>
        <p:grpSp>
          <p:nvGrpSpPr>
            <p:cNvPr id="7241" name="Group 1153"/>
            <p:cNvGrpSpPr>
              <a:grpSpLocks/>
            </p:cNvGrpSpPr>
            <p:nvPr/>
          </p:nvGrpSpPr>
          <p:grpSpPr bwMode="auto">
            <a:xfrm>
              <a:off x="3368" y="1359"/>
              <a:ext cx="113" cy="206"/>
              <a:chOff x="3993" y="547"/>
              <a:chExt cx="327" cy="462"/>
            </a:xfrm>
          </p:grpSpPr>
          <p:sp>
            <p:nvSpPr>
              <p:cNvPr id="7283" name="Freeform 1154"/>
              <p:cNvSpPr>
                <a:spLocks/>
              </p:cNvSpPr>
              <p:nvPr/>
            </p:nvSpPr>
            <p:spPr bwMode="auto">
              <a:xfrm>
                <a:off x="4173" y="593"/>
                <a:ext cx="147" cy="416"/>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solidFill>
                <a:srgbClr val="CC6600"/>
              </a:solidFill>
              <a:ln w="12700" cap="rnd" cmpd="sng">
                <a:solidFill>
                  <a:srgbClr val="FFFF00"/>
                </a:solidFill>
                <a:prstDash val="solid"/>
                <a:round/>
                <a:headEnd/>
                <a:tailEnd/>
              </a:ln>
            </p:spPr>
            <p:txBody>
              <a:bodyPr/>
              <a:lstStyle/>
              <a:p>
                <a:endParaRPr lang="en-US"/>
              </a:p>
            </p:txBody>
          </p:sp>
          <p:sp>
            <p:nvSpPr>
              <p:cNvPr id="7284" name="Freeform 1155"/>
              <p:cNvSpPr>
                <a:spLocks/>
              </p:cNvSpPr>
              <p:nvPr/>
            </p:nvSpPr>
            <p:spPr bwMode="auto">
              <a:xfrm>
                <a:off x="3993" y="593"/>
                <a:ext cx="185" cy="416"/>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solidFill>
                <a:srgbClr val="FF9933"/>
              </a:solidFill>
              <a:ln w="12700" cap="rnd" cmpd="sng">
                <a:solidFill>
                  <a:srgbClr val="FFFF00"/>
                </a:solidFill>
                <a:prstDash val="solid"/>
                <a:round/>
                <a:headEnd/>
                <a:tailEnd/>
              </a:ln>
            </p:spPr>
            <p:txBody>
              <a:bodyPr/>
              <a:lstStyle/>
              <a:p>
                <a:endParaRPr lang="en-US"/>
              </a:p>
            </p:txBody>
          </p:sp>
          <p:sp>
            <p:nvSpPr>
              <p:cNvPr id="7285" name="Freeform 1156"/>
              <p:cNvSpPr>
                <a:spLocks/>
              </p:cNvSpPr>
              <p:nvPr/>
            </p:nvSpPr>
            <p:spPr bwMode="auto">
              <a:xfrm>
                <a:off x="3996" y="547"/>
                <a:ext cx="324" cy="9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solidFill>
                <a:srgbClr val="F3AF02"/>
              </a:solidFill>
              <a:ln w="12700" cap="rnd" cmpd="sng">
                <a:solidFill>
                  <a:srgbClr val="FFFF00"/>
                </a:solidFill>
                <a:prstDash val="solid"/>
                <a:round/>
                <a:headEnd/>
                <a:tailEnd/>
              </a:ln>
            </p:spPr>
            <p:txBody>
              <a:bodyPr/>
              <a:lstStyle/>
              <a:p>
                <a:endParaRPr lang="en-US"/>
              </a:p>
            </p:txBody>
          </p:sp>
          <p:sp>
            <p:nvSpPr>
              <p:cNvPr id="7286" name="Freeform 1157"/>
              <p:cNvSpPr>
                <a:spLocks/>
              </p:cNvSpPr>
              <p:nvPr/>
            </p:nvSpPr>
            <p:spPr bwMode="auto">
              <a:xfrm>
                <a:off x="4006" y="679"/>
                <a:ext cx="151" cy="291"/>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solidFill>
                <a:srgbClr val="CC6600"/>
              </a:solidFill>
              <a:ln w="9525" cap="rnd">
                <a:noFill/>
                <a:round/>
                <a:headEnd/>
                <a:tailEnd/>
              </a:ln>
            </p:spPr>
            <p:txBody>
              <a:bodyPr/>
              <a:lstStyle/>
              <a:p>
                <a:endParaRPr lang="en-US"/>
              </a:p>
            </p:txBody>
          </p:sp>
          <p:sp>
            <p:nvSpPr>
              <p:cNvPr id="7287" name="Line 1158"/>
              <p:cNvSpPr>
                <a:spLocks noChangeShapeType="1"/>
              </p:cNvSpPr>
              <p:nvPr/>
            </p:nvSpPr>
            <p:spPr bwMode="auto">
              <a:xfrm>
                <a:off x="4014" y="711"/>
                <a:ext cx="0" cy="183"/>
              </a:xfrm>
              <a:prstGeom prst="line">
                <a:avLst/>
              </a:prstGeom>
              <a:noFill/>
              <a:ln w="25400">
                <a:solidFill>
                  <a:srgbClr val="993300"/>
                </a:solidFill>
                <a:round/>
                <a:headEnd type="none" w="sm" len="sm"/>
                <a:tailEnd type="none" w="sm" len="sm"/>
              </a:ln>
            </p:spPr>
            <p:txBody>
              <a:bodyPr wrap="none" anchor="ctr"/>
              <a:lstStyle/>
              <a:p>
                <a:endParaRPr lang="en-US"/>
              </a:p>
            </p:txBody>
          </p:sp>
          <p:sp>
            <p:nvSpPr>
              <p:cNvPr id="7288" name="Line 1159"/>
              <p:cNvSpPr>
                <a:spLocks noChangeShapeType="1"/>
              </p:cNvSpPr>
              <p:nvPr/>
            </p:nvSpPr>
            <p:spPr bwMode="auto">
              <a:xfrm>
                <a:off x="4035" y="922"/>
                <a:ext cx="109" cy="30"/>
              </a:xfrm>
              <a:prstGeom prst="line">
                <a:avLst/>
              </a:prstGeom>
              <a:noFill/>
              <a:ln w="25400">
                <a:solidFill>
                  <a:srgbClr val="993300"/>
                </a:solidFill>
                <a:round/>
                <a:headEnd type="none" w="sm" len="sm"/>
                <a:tailEnd type="none" w="sm" len="sm"/>
              </a:ln>
            </p:spPr>
            <p:txBody>
              <a:bodyPr wrap="none" anchor="ctr"/>
              <a:lstStyle/>
              <a:p>
                <a:endParaRPr lang="en-US"/>
              </a:p>
            </p:txBody>
          </p:sp>
        </p:grpSp>
        <p:grpSp>
          <p:nvGrpSpPr>
            <p:cNvPr id="7242" name="Group 1160"/>
            <p:cNvGrpSpPr>
              <a:grpSpLocks/>
            </p:cNvGrpSpPr>
            <p:nvPr/>
          </p:nvGrpSpPr>
          <p:grpSpPr bwMode="auto">
            <a:xfrm>
              <a:off x="3578" y="1364"/>
              <a:ext cx="113" cy="205"/>
              <a:chOff x="8442" y="11256"/>
              <a:chExt cx="293" cy="513"/>
            </a:xfrm>
          </p:grpSpPr>
          <p:sp>
            <p:nvSpPr>
              <p:cNvPr id="7277" name="Freeform 1161"/>
              <p:cNvSpPr>
                <a:spLocks/>
              </p:cNvSpPr>
              <p:nvPr/>
            </p:nvSpPr>
            <p:spPr bwMode="auto">
              <a:xfrm>
                <a:off x="8603" y="11307"/>
                <a:ext cx="132" cy="462"/>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solidFill>
                <a:srgbClr val="0000FF"/>
              </a:solidFill>
              <a:ln w="12700" cap="rnd" cmpd="sng">
                <a:solidFill>
                  <a:srgbClr val="00FFFF"/>
                </a:solidFill>
                <a:prstDash val="solid"/>
                <a:round/>
                <a:headEnd/>
                <a:tailEnd/>
              </a:ln>
            </p:spPr>
            <p:txBody>
              <a:bodyPr/>
              <a:lstStyle/>
              <a:p>
                <a:endParaRPr lang="en-US"/>
              </a:p>
            </p:txBody>
          </p:sp>
          <p:sp>
            <p:nvSpPr>
              <p:cNvPr id="7278" name="Freeform 1162"/>
              <p:cNvSpPr>
                <a:spLocks/>
              </p:cNvSpPr>
              <p:nvPr/>
            </p:nvSpPr>
            <p:spPr bwMode="auto">
              <a:xfrm>
                <a:off x="8442" y="11307"/>
                <a:ext cx="166" cy="462"/>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solidFill>
                <a:srgbClr val="33CCCC"/>
              </a:solidFill>
              <a:ln w="12700" cap="rnd" cmpd="sng">
                <a:solidFill>
                  <a:srgbClr val="00FFFF"/>
                </a:solidFill>
                <a:prstDash val="solid"/>
                <a:round/>
                <a:headEnd/>
                <a:tailEnd/>
              </a:ln>
            </p:spPr>
            <p:txBody>
              <a:bodyPr/>
              <a:lstStyle/>
              <a:p>
                <a:endParaRPr lang="en-US"/>
              </a:p>
            </p:txBody>
          </p:sp>
          <p:sp>
            <p:nvSpPr>
              <p:cNvPr id="7279" name="Freeform 1163"/>
              <p:cNvSpPr>
                <a:spLocks/>
              </p:cNvSpPr>
              <p:nvPr/>
            </p:nvSpPr>
            <p:spPr bwMode="auto">
              <a:xfrm>
                <a:off x="8445" y="11256"/>
                <a:ext cx="290" cy="10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solidFill>
                <a:srgbClr val="00CCFF"/>
              </a:solidFill>
              <a:ln w="12700" cap="rnd" cmpd="sng">
                <a:solidFill>
                  <a:srgbClr val="00FFFF"/>
                </a:solidFill>
                <a:prstDash val="solid"/>
                <a:round/>
                <a:headEnd/>
                <a:tailEnd/>
              </a:ln>
            </p:spPr>
            <p:txBody>
              <a:bodyPr/>
              <a:lstStyle/>
              <a:p>
                <a:endParaRPr lang="en-US"/>
              </a:p>
            </p:txBody>
          </p:sp>
          <p:sp>
            <p:nvSpPr>
              <p:cNvPr id="7280" name="Freeform 1164"/>
              <p:cNvSpPr>
                <a:spLocks/>
              </p:cNvSpPr>
              <p:nvPr/>
            </p:nvSpPr>
            <p:spPr bwMode="auto">
              <a:xfrm>
                <a:off x="8454" y="11403"/>
                <a:ext cx="135" cy="323"/>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solidFill>
                <a:srgbClr val="3366FF"/>
              </a:solidFill>
              <a:ln w="9525" cap="rnd">
                <a:solidFill>
                  <a:srgbClr val="00FFFF"/>
                </a:solidFill>
                <a:round/>
                <a:headEnd/>
                <a:tailEnd/>
              </a:ln>
            </p:spPr>
            <p:txBody>
              <a:bodyPr/>
              <a:lstStyle/>
              <a:p>
                <a:endParaRPr lang="en-US"/>
              </a:p>
            </p:txBody>
          </p:sp>
          <p:sp>
            <p:nvSpPr>
              <p:cNvPr id="7281" name="Line 1165"/>
              <p:cNvSpPr>
                <a:spLocks noChangeShapeType="1"/>
              </p:cNvSpPr>
              <p:nvPr/>
            </p:nvSpPr>
            <p:spPr bwMode="auto">
              <a:xfrm>
                <a:off x="8461" y="11438"/>
                <a:ext cx="0" cy="203"/>
              </a:xfrm>
              <a:prstGeom prst="line">
                <a:avLst/>
              </a:prstGeom>
              <a:noFill/>
              <a:ln w="25400">
                <a:solidFill>
                  <a:srgbClr val="0000FF"/>
                </a:solidFill>
                <a:round/>
                <a:headEnd type="none" w="sm" len="sm"/>
                <a:tailEnd type="none" w="sm" len="sm"/>
              </a:ln>
            </p:spPr>
            <p:txBody>
              <a:bodyPr wrap="none" anchor="ctr"/>
              <a:lstStyle/>
              <a:p>
                <a:endParaRPr lang="en-US"/>
              </a:p>
            </p:txBody>
          </p:sp>
          <p:sp>
            <p:nvSpPr>
              <p:cNvPr id="7282" name="Line 1166"/>
              <p:cNvSpPr>
                <a:spLocks noChangeShapeType="1"/>
              </p:cNvSpPr>
              <p:nvPr/>
            </p:nvSpPr>
            <p:spPr bwMode="auto">
              <a:xfrm>
                <a:off x="8480" y="11672"/>
                <a:ext cx="97" cy="34"/>
              </a:xfrm>
              <a:prstGeom prst="line">
                <a:avLst/>
              </a:prstGeom>
              <a:noFill/>
              <a:ln w="25400">
                <a:solidFill>
                  <a:srgbClr val="0000FF"/>
                </a:solidFill>
                <a:round/>
                <a:headEnd type="none" w="sm" len="sm"/>
                <a:tailEnd type="none" w="sm" len="sm"/>
              </a:ln>
            </p:spPr>
            <p:txBody>
              <a:bodyPr wrap="none" anchor="ctr"/>
              <a:lstStyle/>
              <a:p>
                <a:endParaRPr lang="en-US"/>
              </a:p>
            </p:txBody>
          </p:sp>
        </p:grpSp>
        <p:grpSp>
          <p:nvGrpSpPr>
            <p:cNvPr id="7243" name="Group 1167"/>
            <p:cNvGrpSpPr>
              <a:grpSpLocks/>
            </p:cNvGrpSpPr>
            <p:nvPr/>
          </p:nvGrpSpPr>
          <p:grpSpPr bwMode="auto">
            <a:xfrm>
              <a:off x="3780" y="1354"/>
              <a:ext cx="113" cy="205"/>
              <a:chOff x="3993" y="547"/>
              <a:chExt cx="327" cy="462"/>
            </a:xfrm>
          </p:grpSpPr>
          <p:sp>
            <p:nvSpPr>
              <p:cNvPr id="7271" name="Freeform 1168"/>
              <p:cNvSpPr>
                <a:spLocks/>
              </p:cNvSpPr>
              <p:nvPr/>
            </p:nvSpPr>
            <p:spPr bwMode="auto">
              <a:xfrm>
                <a:off x="4173" y="593"/>
                <a:ext cx="147" cy="416"/>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solidFill>
                <a:schemeClr val="hlink"/>
              </a:solidFill>
              <a:ln w="12700" cap="rnd" cmpd="sng">
                <a:solidFill>
                  <a:srgbClr val="FFFF00"/>
                </a:solidFill>
                <a:prstDash val="solid"/>
                <a:round/>
                <a:headEnd/>
                <a:tailEnd/>
              </a:ln>
            </p:spPr>
            <p:txBody>
              <a:bodyPr/>
              <a:lstStyle/>
              <a:p>
                <a:endParaRPr lang="en-US"/>
              </a:p>
            </p:txBody>
          </p:sp>
          <p:sp>
            <p:nvSpPr>
              <p:cNvPr id="7272" name="Freeform 1169"/>
              <p:cNvSpPr>
                <a:spLocks/>
              </p:cNvSpPr>
              <p:nvPr/>
            </p:nvSpPr>
            <p:spPr bwMode="auto">
              <a:xfrm>
                <a:off x="3993" y="593"/>
                <a:ext cx="185" cy="416"/>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solidFill>
                <a:schemeClr val="hlink"/>
              </a:solidFill>
              <a:ln w="12700" cap="rnd" cmpd="sng">
                <a:solidFill>
                  <a:srgbClr val="FFFF00"/>
                </a:solidFill>
                <a:prstDash val="solid"/>
                <a:round/>
                <a:headEnd/>
                <a:tailEnd/>
              </a:ln>
            </p:spPr>
            <p:txBody>
              <a:bodyPr/>
              <a:lstStyle/>
              <a:p>
                <a:endParaRPr lang="en-US"/>
              </a:p>
            </p:txBody>
          </p:sp>
          <p:sp>
            <p:nvSpPr>
              <p:cNvPr id="7273" name="Freeform 1170"/>
              <p:cNvSpPr>
                <a:spLocks/>
              </p:cNvSpPr>
              <p:nvPr/>
            </p:nvSpPr>
            <p:spPr bwMode="auto">
              <a:xfrm>
                <a:off x="3996" y="547"/>
                <a:ext cx="324" cy="9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solidFill>
                <a:schemeClr val="hlink"/>
              </a:solidFill>
              <a:ln w="12700" cap="rnd" cmpd="sng">
                <a:solidFill>
                  <a:srgbClr val="FFFF00"/>
                </a:solidFill>
                <a:prstDash val="solid"/>
                <a:round/>
                <a:headEnd/>
                <a:tailEnd/>
              </a:ln>
            </p:spPr>
            <p:txBody>
              <a:bodyPr/>
              <a:lstStyle/>
              <a:p>
                <a:endParaRPr lang="en-US"/>
              </a:p>
            </p:txBody>
          </p:sp>
          <p:sp>
            <p:nvSpPr>
              <p:cNvPr id="7274" name="Freeform 1171"/>
              <p:cNvSpPr>
                <a:spLocks/>
              </p:cNvSpPr>
              <p:nvPr/>
            </p:nvSpPr>
            <p:spPr bwMode="auto">
              <a:xfrm>
                <a:off x="4006" y="679"/>
                <a:ext cx="151" cy="291"/>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solidFill>
                <a:schemeClr val="hlink"/>
              </a:solidFill>
              <a:ln w="9525" cap="rnd">
                <a:noFill/>
                <a:round/>
                <a:headEnd/>
                <a:tailEnd/>
              </a:ln>
            </p:spPr>
            <p:txBody>
              <a:bodyPr/>
              <a:lstStyle/>
              <a:p>
                <a:endParaRPr lang="en-US"/>
              </a:p>
            </p:txBody>
          </p:sp>
          <p:sp>
            <p:nvSpPr>
              <p:cNvPr id="7275" name="Line 1172"/>
              <p:cNvSpPr>
                <a:spLocks noChangeShapeType="1"/>
              </p:cNvSpPr>
              <p:nvPr/>
            </p:nvSpPr>
            <p:spPr bwMode="auto">
              <a:xfrm>
                <a:off x="4014" y="711"/>
                <a:ext cx="0" cy="183"/>
              </a:xfrm>
              <a:prstGeom prst="line">
                <a:avLst/>
              </a:prstGeom>
              <a:noFill/>
              <a:ln w="25400">
                <a:solidFill>
                  <a:srgbClr val="993300"/>
                </a:solidFill>
                <a:round/>
                <a:headEnd type="none" w="sm" len="sm"/>
                <a:tailEnd type="none" w="sm" len="sm"/>
              </a:ln>
            </p:spPr>
            <p:txBody>
              <a:bodyPr wrap="none" anchor="ctr"/>
              <a:lstStyle/>
              <a:p>
                <a:endParaRPr lang="en-US"/>
              </a:p>
            </p:txBody>
          </p:sp>
          <p:sp>
            <p:nvSpPr>
              <p:cNvPr id="7276" name="Line 1173"/>
              <p:cNvSpPr>
                <a:spLocks noChangeShapeType="1"/>
              </p:cNvSpPr>
              <p:nvPr/>
            </p:nvSpPr>
            <p:spPr bwMode="auto">
              <a:xfrm>
                <a:off x="4035" y="922"/>
                <a:ext cx="109" cy="30"/>
              </a:xfrm>
              <a:prstGeom prst="line">
                <a:avLst/>
              </a:prstGeom>
              <a:noFill/>
              <a:ln w="25400">
                <a:solidFill>
                  <a:srgbClr val="993300"/>
                </a:solidFill>
                <a:round/>
                <a:headEnd type="none" w="sm" len="sm"/>
                <a:tailEnd type="none" w="sm" len="sm"/>
              </a:ln>
            </p:spPr>
            <p:txBody>
              <a:bodyPr wrap="none" anchor="ctr"/>
              <a:lstStyle/>
              <a:p>
                <a:endParaRPr lang="en-US"/>
              </a:p>
            </p:txBody>
          </p:sp>
        </p:grpSp>
        <p:sp>
          <p:nvSpPr>
            <p:cNvPr id="7244" name="Text Box 1174"/>
            <p:cNvSpPr txBox="1">
              <a:spLocks noChangeArrowheads="1"/>
            </p:cNvSpPr>
            <p:nvPr/>
          </p:nvSpPr>
          <p:spPr bwMode="auto">
            <a:xfrm>
              <a:off x="2565" y="1215"/>
              <a:ext cx="518" cy="165"/>
            </a:xfrm>
            <a:prstGeom prst="rect">
              <a:avLst/>
            </a:prstGeom>
            <a:noFill/>
            <a:ln w="9525">
              <a:noFill/>
              <a:miter lim="800000"/>
              <a:headEnd/>
              <a:tailEnd/>
            </a:ln>
          </p:spPr>
          <p:txBody>
            <a:bodyPr lIns="0" tIns="0" rIns="0" bIns="0"/>
            <a:lstStyle/>
            <a:p>
              <a:pPr algn="ctr" eaLnBrk="0" hangingPunct="0"/>
              <a:r>
                <a:rPr lang="en-GB" sz="1000" b="1">
                  <a:solidFill>
                    <a:srgbClr val="000000"/>
                  </a:solidFill>
                </a:rPr>
                <a:t>SIP Proxy </a:t>
              </a:r>
            </a:p>
            <a:p>
              <a:pPr algn="ctr" eaLnBrk="0" hangingPunct="0"/>
              <a:r>
                <a:rPr lang="en-GB" sz="1000" b="1">
                  <a:solidFill>
                    <a:srgbClr val="000000"/>
                  </a:solidFill>
                </a:rPr>
                <a:t>Server</a:t>
              </a:r>
            </a:p>
          </p:txBody>
        </p:sp>
        <p:sp>
          <p:nvSpPr>
            <p:cNvPr id="7245" name="Line 1175"/>
            <p:cNvSpPr>
              <a:spLocks noChangeShapeType="1"/>
            </p:cNvSpPr>
            <p:nvPr/>
          </p:nvSpPr>
          <p:spPr bwMode="auto">
            <a:xfrm flipH="1">
              <a:off x="1710" y="2133"/>
              <a:ext cx="2912" cy="1499"/>
            </a:xfrm>
            <a:prstGeom prst="line">
              <a:avLst/>
            </a:prstGeom>
            <a:noFill/>
            <a:ln w="9525">
              <a:solidFill>
                <a:schemeClr val="tx1"/>
              </a:solidFill>
              <a:prstDash val="dash"/>
              <a:round/>
              <a:headEnd/>
              <a:tailEnd/>
            </a:ln>
          </p:spPr>
          <p:txBody>
            <a:bodyPr wrap="none" anchor="ctr"/>
            <a:lstStyle/>
            <a:p>
              <a:endParaRPr lang="en-US"/>
            </a:p>
          </p:txBody>
        </p:sp>
        <p:sp>
          <p:nvSpPr>
            <p:cNvPr id="7246" name="Line 1176"/>
            <p:cNvSpPr>
              <a:spLocks noChangeShapeType="1"/>
            </p:cNvSpPr>
            <p:nvPr/>
          </p:nvSpPr>
          <p:spPr bwMode="auto">
            <a:xfrm flipH="1">
              <a:off x="3299" y="2261"/>
              <a:ext cx="1522" cy="1437"/>
            </a:xfrm>
            <a:prstGeom prst="line">
              <a:avLst/>
            </a:prstGeom>
            <a:noFill/>
            <a:ln w="9525">
              <a:solidFill>
                <a:schemeClr val="tx1"/>
              </a:solidFill>
              <a:prstDash val="dash"/>
              <a:round/>
              <a:headEnd/>
              <a:tailEnd/>
            </a:ln>
          </p:spPr>
          <p:txBody>
            <a:bodyPr wrap="none" anchor="ctr"/>
            <a:lstStyle/>
            <a:p>
              <a:endParaRPr lang="en-US"/>
            </a:p>
          </p:txBody>
        </p:sp>
        <p:sp>
          <p:nvSpPr>
            <p:cNvPr id="7247" name="Line 1177"/>
            <p:cNvSpPr>
              <a:spLocks noChangeShapeType="1"/>
            </p:cNvSpPr>
            <p:nvPr/>
          </p:nvSpPr>
          <p:spPr bwMode="auto">
            <a:xfrm flipH="1">
              <a:off x="440" y="1472"/>
              <a:ext cx="802" cy="2166"/>
            </a:xfrm>
            <a:prstGeom prst="line">
              <a:avLst/>
            </a:prstGeom>
            <a:noFill/>
            <a:ln w="9525">
              <a:solidFill>
                <a:schemeClr val="tx1"/>
              </a:solidFill>
              <a:prstDash val="dash"/>
              <a:round/>
              <a:headEnd/>
              <a:tailEnd/>
            </a:ln>
          </p:spPr>
          <p:txBody>
            <a:bodyPr wrap="none" anchor="ctr"/>
            <a:lstStyle/>
            <a:p>
              <a:endParaRPr lang="en-US"/>
            </a:p>
          </p:txBody>
        </p:sp>
        <p:sp>
          <p:nvSpPr>
            <p:cNvPr id="7248" name="Line 1178"/>
            <p:cNvSpPr>
              <a:spLocks noChangeShapeType="1"/>
            </p:cNvSpPr>
            <p:nvPr/>
          </p:nvSpPr>
          <p:spPr bwMode="auto">
            <a:xfrm>
              <a:off x="1301" y="1429"/>
              <a:ext cx="3184" cy="2197"/>
            </a:xfrm>
            <a:prstGeom prst="line">
              <a:avLst/>
            </a:prstGeom>
            <a:noFill/>
            <a:ln w="9525">
              <a:solidFill>
                <a:schemeClr val="tx1"/>
              </a:solidFill>
              <a:prstDash val="dash"/>
              <a:round/>
              <a:headEnd/>
              <a:tailEnd/>
            </a:ln>
          </p:spPr>
          <p:txBody>
            <a:bodyPr wrap="none" anchor="ctr"/>
            <a:lstStyle/>
            <a:p>
              <a:endParaRPr lang="en-US"/>
            </a:p>
          </p:txBody>
        </p:sp>
        <p:grpSp>
          <p:nvGrpSpPr>
            <p:cNvPr id="7249" name="Group 1179"/>
            <p:cNvGrpSpPr>
              <a:grpSpLocks/>
            </p:cNvGrpSpPr>
            <p:nvPr/>
          </p:nvGrpSpPr>
          <p:grpSpPr bwMode="auto">
            <a:xfrm>
              <a:off x="4848" y="2092"/>
              <a:ext cx="177" cy="94"/>
              <a:chOff x="4192" y="2576"/>
              <a:chExt cx="464" cy="244"/>
            </a:xfrm>
          </p:grpSpPr>
          <p:grpSp>
            <p:nvGrpSpPr>
              <p:cNvPr id="7257" name="Group 1180"/>
              <p:cNvGrpSpPr>
                <a:grpSpLocks/>
              </p:cNvGrpSpPr>
              <p:nvPr/>
            </p:nvGrpSpPr>
            <p:grpSpPr bwMode="auto">
              <a:xfrm>
                <a:off x="4203" y="2587"/>
                <a:ext cx="453" cy="233"/>
                <a:chOff x="4203" y="2587"/>
                <a:chExt cx="453" cy="233"/>
              </a:xfrm>
            </p:grpSpPr>
            <p:sp>
              <p:nvSpPr>
                <p:cNvPr id="7268" name="Rectangle 1181"/>
                <p:cNvSpPr>
                  <a:spLocks noChangeArrowheads="1"/>
                </p:cNvSpPr>
                <p:nvPr/>
              </p:nvSpPr>
              <p:spPr bwMode="auto">
                <a:xfrm>
                  <a:off x="4203" y="2664"/>
                  <a:ext cx="453" cy="79"/>
                </a:xfrm>
                <a:prstGeom prst="rect">
                  <a:avLst/>
                </a:prstGeom>
                <a:solidFill>
                  <a:srgbClr val="000000"/>
                </a:solidFill>
                <a:ln w="9525">
                  <a:noFill/>
                  <a:miter lim="800000"/>
                  <a:headEnd/>
                  <a:tailEnd/>
                </a:ln>
              </p:spPr>
              <p:txBody>
                <a:bodyPr wrap="none" anchor="ctr"/>
                <a:lstStyle/>
                <a:p>
                  <a:endParaRPr lang="en-US"/>
                </a:p>
              </p:txBody>
            </p:sp>
            <p:sp>
              <p:nvSpPr>
                <p:cNvPr id="7269" name="Oval 1182"/>
                <p:cNvSpPr>
                  <a:spLocks noChangeArrowheads="1"/>
                </p:cNvSpPr>
                <p:nvPr/>
              </p:nvSpPr>
              <p:spPr bwMode="auto">
                <a:xfrm>
                  <a:off x="4203" y="2675"/>
                  <a:ext cx="453" cy="145"/>
                </a:xfrm>
                <a:prstGeom prst="ellipse">
                  <a:avLst/>
                </a:prstGeom>
                <a:solidFill>
                  <a:srgbClr val="000000"/>
                </a:solidFill>
                <a:ln w="9525">
                  <a:noFill/>
                  <a:round/>
                  <a:headEnd/>
                  <a:tailEnd/>
                </a:ln>
              </p:spPr>
              <p:txBody>
                <a:bodyPr wrap="none" anchor="ctr"/>
                <a:lstStyle/>
                <a:p>
                  <a:endParaRPr lang="en-US"/>
                </a:p>
              </p:txBody>
            </p:sp>
            <p:sp>
              <p:nvSpPr>
                <p:cNvPr id="7270" name="Oval 1183"/>
                <p:cNvSpPr>
                  <a:spLocks noChangeArrowheads="1"/>
                </p:cNvSpPr>
                <p:nvPr/>
              </p:nvSpPr>
              <p:spPr bwMode="auto">
                <a:xfrm>
                  <a:off x="4203" y="2587"/>
                  <a:ext cx="453" cy="150"/>
                </a:xfrm>
                <a:prstGeom prst="ellipse">
                  <a:avLst/>
                </a:prstGeom>
                <a:solidFill>
                  <a:srgbClr val="000000"/>
                </a:solidFill>
                <a:ln w="9525">
                  <a:noFill/>
                  <a:round/>
                  <a:headEnd/>
                  <a:tailEnd/>
                </a:ln>
              </p:spPr>
              <p:txBody>
                <a:bodyPr wrap="none" anchor="ctr"/>
                <a:lstStyle/>
                <a:p>
                  <a:endParaRPr lang="en-US"/>
                </a:p>
              </p:txBody>
            </p:sp>
          </p:grpSp>
          <p:sp>
            <p:nvSpPr>
              <p:cNvPr id="7258" name="Rectangle 1184"/>
              <p:cNvSpPr>
                <a:spLocks noChangeArrowheads="1"/>
              </p:cNvSpPr>
              <p:nvPr/>
            </p:nvSpPr>
            <p:spPr bwMode="auto">
              <a:xfrm>
                <a:off x="4192" y="2653"/>
                <a:ext cx="453" cy="79"/>
              </a:xfrm>
              <a:prstGeom prst="rect">
                <a:avLst/>
              </a:prstGeom>
              <a:solidFill>
                <a:srgbClr val="004EFF"/>
              </a:solidFill>
              <a:ln w="9525">
                <a:noFill/>
                <a:miter lim="800000"/>
                <a:headEnd/>
                <a:tailEnd/>
              </a:ln>
            </p:spPr>
            <p:txBody>
              <a:bodyPr wrap="none" anchor="ctr"/>
              <a:lstStyle/>
              <a:p>
                <a:endParaRPr lang="en-US"/>
              </a:p>
            </p:txBody>
          </p:sp>
          <p:sp>
            <p:nvSpPr>
              <p:cNvPr id="7259" name="Oval 1185"/>
              <p:cNvSpPr>
                <a:spLocks noChangeArrowheads="1"/>
              </p:cNvSpPr>
              <p:nvPr/>
            </p:nvSpPr>
            <p:spPr bwMode="auto">
              <a:xfrm>
                <a:off x="4199" y="2659"/>
                <a:ext cx="446" cy="150"/>
              </a:xfrm>
              <a:prstGeom prst="ellipse">
                <a:avLst/>
              </a:prstGeom>
              <a:solidFill>
                <a:srgbClr val="004EFF"/>
              </a:solidFill>
              <a:ln w="9525">
                <a:noFill/>
                <a:round/>
                <a:headEnd/>
                <a:tailEnd/>
              </a:ln>
            </p:spPr>
            <p:txBody>
              <a:bodyPr wrap="none" anchor="ctr"/>
              <a:lstStyle/>
              <a:p>
                <a:endParaRPr lang="en-US"/>
              </a:p>
            </p:txBody>
          </p:sp>
          <p:sp>
            <p:nvSpPr>
              <p:cNvPr id="7260" name="Oval 1186"/>
              <p:cNvSpPr>
                <a:spLocks noChangeArrowheads="1"/>
              </p:cNvSpPr>
              <p:nvPr/>
            </p:nvSpPr>
            <p:spPr bwMode="auto">
              <a:xfrm>
                <a:off x="4199" y="2576"/>
                <a:ext cx="446" cy="145"/>
              </a:xfrm>
              <a:prstGeom prst="ellipse">
                <a:avLst/>
              </a:prstGeom>
              <a:solidFill>
                <a:srgbClr val="5589FF"/>
              </a:solidFill>
              <a:ln w="9525">
                <a:noFill/>
                <a:round/>
                <a:headEnd/>
                <a:tailEnd/>
              </a:ln>
            </p:spPr>
            <p:txBody>
              <a:bodyPr wrap="none" anchor="ctr"/>
              <a:lstStyle/>
              <a:p>
                <a:endParaRPr lang="en-US"/>
              </a:p>
            </p:txBody>
          </p:sp>
          <p:grpSp>
            <p:nvGrpSpPr>
              <p:cNvPr id="7261" name="Group 1187"/>
              <p:cNvGrpSpPr>
                <a:grpSpLocks/>
              </p:cNvGrpSpPr>
              <p:nvPr/>
            </p:nvGrpSpPr>
            <p:grpSpPr bwMode="auto">
              <a:xfrm>
                <a:off x="4281" y="2597"/>
                <a:ext cx="282" cy="109"/>
                <a:chOff x="4281" y="2597"/>
                <a:chExt cx="282" cy="109"/>
              </a:xfrm>
            </p:grpSpPr>
            <p:grpSp>
              <p:nvGrpSpPr>
                <p:cNvPr id="7262" name="Group 1188"/>
                <p:cNvGrpSpPr>
                  <a:grpSpLocks/>
                </p:cNvGrpSpPr>
                <p:nvPr/>
              </p:nvGrpSpPr>
              <p:grpSpPr bwMode="auto">
                <a:xfrm>
                  <a:off x="4281" y="2597"/>
                  <a:ext cx="282" cy="109"/>
                  <a:chOff x="4281" y="2597"/>
                  <a:chExt cx="282" cy="109"/>
                </a:xfrm>
              </p:grpSpPr>
              <p:sp>
                <p:nvSpPr>
                  <p:cNvPr id="7266" name="Freeform 1189"/>
                  <p:cNvSpPr>
                    <a:spLocks/>
                  </p:cNvSpPr>
                  <p:nvPr/>
                </p:nvSpPr>
                <p:spPr bwMode="auto">
                  <a:xfrm>
                    <a:off x="4281" y="2597"/>
                    <a:ext cx="128" cy="37"/>
                  </a:xfrm>
                  <a:custGeom>
                    <a:avLst/>
                    <a:gdLst>
                      <a:gd name="T0" fmla="*/ 0 w 128"/>
                      <a:gd name="T1" fmla="*/ 5 h 37"/>
                      <a:gd name="T2" fmla="*/ 32 w 128"/>
                      <a:gd name="T3" fmla="*/ 0 h 37"/>
                      <a:gd name="T4" fmla="*/ 96 w 128"/>
                      <a:gd name="T5" fmla="*/ 23 h 37"/>
                      <a:gd name="T6" fmla="*/ 127 w 128"/>
                      <a:gd name="T7" fmla="*/ 14 h 37"/>
                      <a:gd name="T8" fmla="*/ 117 w 128"/>
                      <a:gd name="T9" fmla="*/ 36 h 37"/>
                      <a:gd name="T10" fmla="*/ 32 w 128"/>
                      <a:gd name="T11" fmla="*/ 36 h 37"/>
                      <a:gd name="T12" fmla="*/ 69 w 128"/>
                      <a:gd name="T13" fmla="*/ 32 h 37"/>
                      <a:gd name="T14" fmla="*/ 0 w 128"/>
                      <a:gd name="T15" fmla="*/ 5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5"/>
                        </a:moveTo>
                        <a:lnTo>
                          <a:pt x="32" y="0"/>
                        </a:lnTo>
                        <a:lnTo>
                          <a:pt x="96" y="23"/>
                        </a:lnTo>
                        <a:lnTo>
                          <a:pt x="127" y="14"/>
                        </a:lnTo>
                        <a:lnTo>
                          <a:pt x="117" y="36"/>
                        </a:lnTo>
                        <a:lnTo>
                          <a:pt x="32" y="36"/>
                        </a:lnTo>
                        <a:lnTo>
                          <a:pt x="69" y="32"/>
                        </a:lnTo>
                        <a:lnTo>
                          <a:pt x="0" y="5"/>
                        </a:lnTo>
                      </a:path>
                    </a:pathLst>
                  </a:custGeom>
                  <a:solidFill>
                    <a:srgbClr val="FFFFFF"/>
                  </a:solidFill>
                  <a:ln w="9525" cap="rnd">
                    <a:noFill/>
                    <a:round/>
                    <a:headEnd type="none" w="sm" len="sm"/>
                    <a:tailEnd type="none" w="sm" len="sm"/>
                  </a:ln>
                </p:spPr>
                <p:txBody>
                  <a:bodyPr/>
                  <a:lstStyle/>
                  <a:p>
                    <a:endParaRPr lang="en-US"/>
                  </a:p>
                </p:txBody>
              </p:sp>
              <p:sp>
                <p:nvSpPr>
                  <p:cNvPr id="7267" name="Freeform 1190"/>
                  <p:cNvSpPr>
                    <a:spLocks/>
                  </p:cNvSpPr>
                  <p:nvPr/>
                </p:nvSpPr>
                <p:spPr bwMode="auto">
                  <a:xfrm>
                    <a:off x="4435" y="2669"/>
                    <a:ext cx="128" cy="37"/>
                  </a:xfrm>
                  <a:custGeom>
                    <a:avLst/>
                    <a:gdLst>
                      <a:gd name="T0" fmla="*/ 127 w 128"/>
                      <a:gd name="T1" fmla="*/ 27 h 37"/>
                      <a:gd name="T2" fmla="*/ 95 w 128"/>
                      <a:gd name="T3" fmla="*/ 36 h 37"/>
                      <a:gd name="T4" fmla="*/ 27 w 128"/>
                      <a:gd name="T5" fmla="*/ 18 h 37"/>
                      <a:gd name="T6" fmla="*/ 0 w 128"/>
                      <a:gd name="T7" fmla="*/ 27 h 37"/>
                      <a:gd name="T8" fmla="*/ 5 w 128"/>
                      <a:gd name="T9" fmla="*/ 0 h 37"/>
                      <a:gd name="T10" fmla="*/ 95 w 128"/>
                      <a:gd name="T11" fmla="*/ 0 h 37"/>
                      <a:gd name="T12" fmla="*/ 64 w 128"/>
                      <a:gd name="T13" fmla="*/ 9 h 37"/>
                      <a:gd name="T14" fmla="*/ 127 w 128"/>
                      <a:gd name="T15" fmla="*/ 27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127" y="27"/>
                        </a:moveTo>
                        <a:lnTo>
                          <a:pt x="95" y="36"/>
                        </a:lnTo>
                        <a:lnTo>
                          <a:pt x="27" y="18"/>
                        </a:lnTo>
                        <a:lnTo>
                          <a:pt x="0" y="27"/>
                        </a:lnTo>
                        <a:lnTo>
                          <a:pt x="5" y="0"/>
                        </a:lnTo>
                        <a:lnTo>
                          <a:pt x="95" y="0"/>
                        </a:lnTo>
                        <a:lnTo>
                          <a:pt x="64" y="9"/>
                        </a:lnTo>
                        <a:lnTo>
                          <a:pt x="127" y="27"/>
                        </a:lnTo>
                      </a:path>
                    </a:pathLst>
                  </a:custGeom>
                  <a:solidFill>
                    <a:srgbClr val="FFFFFF"/>
                  </a:solidFill>
                  <a:ln w="9525" cap="rnd">
                    <a:noFill/>
                    <a:round/>
                    <a:headEnd type="none" w="sm" len="sm"/>
                    <a:tailEnd type="none" w="sm" len="sm"/>
                  </a:ln>
                </p:spPr>
                <p:txBody>
                  <a:bodyPr/>
                  <a:lstStyle/>
                  <a:p>
                    <a:endParaRPr lang="en-US"/>
                  </a:p>
                </p:txBody>
              </p:sp>
            </p:grpSp>
            <p:grpSp>
              <p:nvGrpSpPr>
                <p:cNvPr id="7263" name="Group 1191"/>
                <p:cNvGrpSpPr>
                  <a:grpSpLocks/>
                </p:cNvGrpSpPr>
                <p:nvPr/>
              </p:nvGrpSpPr>
              <p:grpSpPr bwMode="auto">
                <a:xfrm>
                  <a:off x="4292" y="2597"/>
                  <a:ext cx="260" cy="109"/>
                  <a:chOff x="4292" y="2597"/>
                  <a:chExt cx="260" cy="109"/>
                </a:xfrm>
              </p:grpSpPr>
              <p:sp>
                <p:nvSpPr>
                  <p:cNvPr id="7264" name="Freeform 1192"/>
                  <p:cNvSpPr>
                    <a:spLocks/>
                  </p:cNvSpPr>
                  <p:nvPr/>
                </p:nvSpPr>
                <p:spPr bwMode="auto">
                  <a:xfrm>
                    <a:off x="4424" y="2597"/>
                    <a:ext cx="128" cy="37"/>
                  </a:xfrm>
                  <a:custGeom>
                    <a:avLst/>
                    <a:gdLst>
                      <a:gd name="T0" fmla="*/ 0 w 128"/>
                      <a:gd name="T1" fmla="*/ 32 h 37"/>
                      <a:gd name="T2" fmla="*/ 32 w 128"/>
                      <a:gd name="T3" fmla="*/ 36 h 37"/>
                      <a:gd name="T4" fmla="*/ 96 w 128"/>
                      <a:gd name="T5" fmla="*/ 14 h 37"/>
                      <a:gd name="T6" fmla="*/ 127 w 128"/>
                      <a:gd name="T7" fmla="*/ 23 h 37"/>
                      <a:gd name="T8" fmla="*/ 117 w 128"/>
                      <a:gd name="T9" fmla="*/ 0 h 37"/>
                      <a:gd name="T10" fmla="*/ 32 w 128"/>
                      <a:gd name="T11" fmla="*/ 0 h 37"/>
                      <a:gd name="T12" fmla="*/ 74 w 128"/>
                      <a:gd name="T13" fmla="*/ 5 h 37"/>
                      <a:gd name="T14" fmla="*/ 0 w 128"/>
                      <a:gd name="T15" fmla="*/ 32 h 37"/>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37"/>
                      <a:gd name="T26" fmla="*/ 128 w 128"/>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37">
                        <a:moveTo>
                          <a:pt x="0" y="32"/>
                        </a:moveTo>
                        <a:lnTo>
                          <a:pt x="32" y="36"/>
                        </a:lnTo>
                        <a:lnTo>
                          <a:pt x="96" y="14"/>
                        </a:lnTo>
                        <a:lnTo>
                          <a:pt x="127" y="23"/>
                        </a:lnTo>
                        <a:lnTo>
                          <a:pt x="117" y="0"/>
                        </a:lnTo>
                        <a:lnTo>
                          <a:pt x="32" y="0"/>
                        </a:lnTo>
                        <a:lnTo>
                          <a:pt x="74" y="5"/>
                        </a:lnTo>
                        <a:lnTo>
                          <a:pt x="0" y="32"/>
                        </a:lnTo>
                      </a:path>
                    </a:pathLst>
                  </a:custGeom>
                  <a:solidFill>
                    <a:srgbClr val="FFFFFF"/>
                  </a:solidFill>
                  <a:ln w="9525" cap="rnd">
                    <a:noFill/>
                    <a:round/>
                    <a:headEnd type="none" w="sm" len="sm"/>
                    <a:tailEnd type="none" w="sm" len="sm"/>
                  </a:ln>
                </p:spPr>
                <p:txBody>
                  <a:bodyPr/>
                  <a:lstStyle/>
                  <a:p>
                    <a:endParaRPr lang="en-US"/>
                  </a:p>
                </p:txBody>
              </p:sp>
              <p:sp>
                <p:nvSpPr>
                  <p:cNvPr id="7265" name="Freeform 1193"/>
                  <p:cNvSpPr>
                    <a:spLocks/>
                  </p:cNvSpPr>
                  <p:nvPr/>
                </p:nvSpPr>
                <p:spPr bwMode="auto">
                  <a:xfrm>
                    <a:off x="4292" y="2659"/>
                    <a:ext cx="122" cy="47"/>
                  </a:xfrm>
                  <a:custGeom>
                    <a:avLst/>
                    <a:gdLst>
                      <a:gd name="T0" fmla="*/ 121 w 122"/>
                      <a:gd name="T1" fmla="*/ 9 h 47"/>
                      <a:gd name="T2" fmla="*/ 95 w 122"/>
                      <a:gd name="T3" fmla="*/ 0 h 47"/>
                      <a:gd name="T4" fmla="*/ 27 w 122"/>
                      <a:gd name="T5" fmla="*/ 28 h 47"/>
                      <a:gd name="T6" fmla="*/ 0 w 122"/>
                      <a:gd name="T7" fmla="*/ 18 h 47"/>
                      <a:gd name="T8" fmla="*/ 5 w 122"/>
                      <a:gd name="T9" fmla="*/ 46 h 47"/>
                      <a:gd name="T10" fmla="*/ 95 w 122"/>
                      <a:gd name="T11" fmla="*/ 46 h 47"/>
                      <a:gd name="T12" fmla="*/ 53 w 122"/>
                      <a:gd name="T13" fmla="*/ 37 h 47"/>
                      <a:gd name="T14" fmla="*/ 121 w 122"/>
                      <a:gd name="T15" fmla="*/ 9 h 47"/>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47"/>
                      <a:gd name="T26" fmla="*/ 122 w 1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47">
                        <a:moveTo>
                          <a:pt x="121" y="9"/>
                        </a:moveTo>
                        <a:lnTo>
                          <a:pt x="95" y="0"/>
                        </a:lnTo>
                        <a:lnTo>
                          <a:pt x="27" y="28"/>
                        </a:lnTo>
                        <a:lnTo>
                          <a:pt x="0" y="18"/>
                        </a:lnTo>
                        <a:lnTo>
                          <a:pt x="5" y="46"/>
                        </a:lnTo>
                        <a:lnTo>
                          <a:pt x="95" y="46"/>
                        </a:lnTo>
                        <a:lnTo>
                          <a:pt x="53" y="37"/>
                        </a:lnTo>
                        <a:lnTo>
                          <a:pt x="121" y="9"/>
                        </a:lnTo>
                      </a:path>
                    </a:pathLst>
                  </a:custGeom>
                  <a:solidFill>
                    <a:srgbClr val="FFFFFF"/>
                  </a:solidFill>
                  <a:ln w="9525" cap="rnd">
                    <a:noFill/>
                    <a:round/>
                    <a:headEnd type="none" w="sm" len="sm"/>
                    <a:tailEnd type="none" w="sm" len="sm"/>
                  </a:ln>
                </p:spPr>
                <p:txBody>
                  <a:bodyPr/>
                  <a:lstStyle/>
                  <a:p>
                    <a:endParaRPr lang="en-US"/>
                  </a:p>
                </p:txBody>
              </p:sp>
            </p:grpSp>
          </p:grpSp>
        </p:grpSp>
        <p:grpSp>
          <p:nvGrpSpPr>
            <p:cNvPr id="7250" name="Group 1194"/>
            <p:cNvGrpSpPr>
              <a:grpSpLocks/>
            </p:cNvGrpSpPr>
            <p:nvPr/>
          </p:nvGrpSpPr>
          <p:grpSpPr bwMode="auto">
            <a:xfrm>
              <a:off x="4958" y="1907"/>
              <a:ext cx="174" cy="279"/>
              <a:chOff x="8442" y="11256"/>
              <a:chExt cx="293" cy="513"/>
            </a:xfrm>
          </p:grpSpPr>
          <p:sp>
            <p:nvSpPr>
              <p:cNvPr id="7251" name="Freeform 1195"/>
              <p:cNvSpPr>
                <a:spLocks/>
              </p:cNvSpPr>
              <p:nvPr/>
            </p:nvSpPr>
            <p:spPr bwMode="auto">
              <a:xfrm>
                <a:off x="8603" y="11307"/>
                <a:ext cx="132" cy="462"/>
              </a:xfrm>
              <a:custGeom>
                <a:avLst/>
                <a:gdLst>
                  <a:gd name="T0" fmla="*/ 0 w 147"/>
                  <a:gd name="T1" fmla="*/ 415 h 416"/>
                  <a:gd name="T2" fmla="*/ 146 w 147"/>
                  <a:gd name="T3" fmla="*/ 365 h 416"/>
                  <a:gd name="T4" fmla="*/ 146 w 147"/>
                  <a:gd name="T5" fmla="*/ 0 h 416"/>
                  <a:gd name="T6" fmla="*/ 0 w 147"/>
                  <a:gd name="T7" fmla="*/ 49 h 416"/>
                  <a:gd name="T8" fmla="*/ 0 w 147"/>
                  <a:gd name="T9" fmla="*/ 415 h 416"/>
                  <a:gd name="T10" fmla="*/ 0 60000 65536"/>
                  <a:gd name="T11" fmla="*/ 0 60000 65536"/>
                  <a:gd name="T12" fmla="*/ 0 60000 65536"/>
                  <a:gd name="T13" fmla="*/ 0 60000 65536"/>
                  <a:gd name="T14" fmla="*/ 0 60000 65536"/>
                  <a:gd name="T15" fmla="*/ 0 w 147"/>
                  <a:gd name="T16" fmla="*/ 0 h 416"/>
                  <a:gd name="T17" fmla="*/ 147 w 147"/>
                  <a:gd name="T18" fmla="*/ 416 h 416"/>
                </a:gdLst>
                <a:ahLst/>
                <a:cxnLst>
                  <a:cxn ang="T10">
                    <a:pos x="T0" y="T1"/>
                  </a:cxn>
                  <a:cxn ang="T11">
                    <a:pos x="T2" y="T3"/>
                  </a:cxn>
                  <a:cxn ang="T12">
                    <a:pos x="T4" y="T5"/>
                  </a:cxn>
                  <a:cxn ang="T13">
                    <a:pos x="T6" y="T7"/>
                  </a:cxn>
                  <a:cxn ang="T14">
                    <a:pos x="T8" y="T9"/>
                  </a:cxn>
                </a:cxnLst>
                <a:rect l="T15" t="T16" r="T17" b="T18"/>
                <a:pathLst>
                  <a:path w="147" h="416">
                    <a:moveTo>
                      <a:pt x="0" y="415"/>
                    </a:moveTo>
                    <a:lnTo>
                      <a:pt x="146" y="365"/>
                    </a:lnTo>
                    <a:lnTo>
                      <a:pt x="146" y="0"/>
                    </a:lnTo>
                    <a:lnTo>
                      <a:pt x="0" y="49"/>
                    </a:lnTo>
                    <a:lnTo>
                      <a:pt x="0" y="415"/>
                    </a:lnTo>
                  </a:path>
                </a:pathLst>
              </a:custGeom>
              <a:gradFill rotWithShape="0">
                <a:gsLst>
                  <a:gs pos="0">
                    <a:srgbClr val="B2381B"/>
                  </a:gs>
                  <a:gs pos="50000">
                    <a:srgbClr val="FF5027"/>
                  </a:gs>
                  <a:gs pos="100000">
                    <a:srgbClr val="B2381B"/>
                  </a:gs>
                </a:gsLst>
                <a:lin ang="5400000" scaled="1"/>
              </a:gradFill>
              <a:ln w="12700" cap="rnd" cmpd="sng">
                <a:solidFill>
                  <a:srgbClr val="993366"/>
                </a:solidFill>
                <a:prstDash val="solid"/>
                <a:round/>
                <a:headEnd/>
                <a:tailEnd/>
              </a:ln>
            </p:spPr>
            <p:txBody>
              <a:bodyPr/>
              <a:lstStyle/>
              <a:p>
                <a:endParaRPr lang="en-US"/>
              </a:p>
            </p:txBody>
          </p:sp>
          <p:sp>
            <p:nvSpPr>
              <p:cNvPr id="7252" name="Freeform 1196"/>
              <p:cNvSpPr>
                <a:spLocks/>
              </p:cNvSpPr>
              <p:nvPr/>
            </p:nvSpPr>
            <p:spPr bwMode="auto">
              <a:xfrm>
                <a:off x="8442" y="11307"/>
                <a:ext cx="166" cy="462"/>
              </a:xfrm>
              <a:custGeom>
                <a:avLst/>
                <a:gdLst>
                  <a:gd name="T0" fmla="*/ 180 w 185"/>
                  <a:gd name="T1" fmla="*/ 49 h 416"/>
                  <a:gd name="T2" fmla="*/ 0 w 185"/>
                  <a:gd name="T3" fmla="*/ 0 h 416"/>
                  <a:gd name="T4" fmla="*/ 0 w 185"/>
                  <a:gd name="T5" fmla="*/ 336 h 416"/>
                  <a:gd name="T6" fmla="*/ 184 w 185"/>
                  <a:gd name="T7" fmla="*/ 415 h 416"/>
                  <a:gd name="T8" fmla="*/ 180 w 185"/>
                  <a:gd name="T9" fmla="*/ 49 h 416"/>
                  <a:gd name="T10" fmla="*/ 0 60000 65536"/>
                  <a:gd name="T11" fmla="*/ 0 60000 65536"/>
                  <a:gd name="T12" fmla="*/ 0 60000 65536"/>
                  <a:gd name="T13" fmla="*/ 0 60000 65536"/>
                  <a:gd name="T14" fmla="*/ 0 60000 65536"/>
                  <a:gd name="T15" fmla="*/ 0 w 185"/>
                  <a:gd name="T16" fmla="*/ 0 h 416"/>
                  <a:gd name="T17" fmla="*/ 185 w 185"/>
                  <a:gd name="T18" fmla="*/ 416 h 416"/>
                </a:gdLst>
                <a:ahLst/>
                <a:cxnLst>
                  <a:cxn ang="T10">
                    <a:pos x="T0" y="T1"/>
                  </a:cxn>
                  <a:cxn ang="T11">
                    <a:pos x="T2" y="T3"/>
                  </a:cxn>
                  <a:cxn ang="T12">
                    <a:pos x="T4" y="T5"/>
                  </a:cxn>
                  <a:cxn ang="T13">
                    <a:pos x="T6" y="T7"/>
                  </a:cxn>
                  <a:cxn ang="T14">
                    <a:pos x="T8" y="T9"/>
                  </a:cxn>
                </a:cxnLst>
                <a:rect l="T15" t="T16" r="T17" b="T18"/>
                <a:pathLst>
                  <a:path w="185" h="416">
                    <a:moveTo>
                      <a:pt x="180" y="49"/>
                    </a:moveTo>
                    <a:lnTo>
                      <a:pt x="0" y="0"/>
                    </a:lnTo>
                    <a:lnTo>
                      <a:pt x="0" y="336"/>
                    </a:lnTo>
                    <a:lnTo>
                      <a:pt x="184" y="415"/>
                    </a:lnTo>
                    <a:lnTo>
                      <a:pt x="180" y="49"/>
                    </a:lnTo>
                  </a:path>
                </a:pathLst>
              </a:custGeom>
              <a:gradFill rotWithShape="0">
                <a:gsLst>
                  <a:gs pos="0">
                    <a:srgbClr val="B2381B"/>
                  </a:gs>
                  <a:gs pos="50000">
                    <a:srgbClr val="FF5027"/>
                  </a:gs>
                  <a:gs pos="100000">
                    <a:srgbClr val="B2381B"/>
                  </a:gs>
                </a:gsLst>
                <a:lin ang="5400000" scaled="1"/>
              </a:gradFill>
              <a:ln w="12700" cap="rnd" cmpd="sng">
                <a:solidFill>
                  <a:srgbClr val="993366"/>
                </a:solidFill>
                <a:prstDash val="solid"/>
                <a:round/>
                <a:headEnd/>
                <a:tailEnd/>
              </a:ln>
            </p:spPr>
            <p:txBody>
              <a:bodyPr/>
              <a:lstStyle/>
              <a:p>
                <a:endParaRPr lang="en-US"/>
              </a:p>
            </p:txBody>
          </p:sp>
          <p:sp>
            <p:nvSpPr>
              <p:cNvPr id="7253" name="Freeform 1197"/>
              <p:cNvSpPr>
                <a:spLocks/>
              </p:cNvSpPr>
              <p:nvPr/>
            </p:nvSpPr>
            <p:spPr bwMode="auto">
              <a:xfrm>
                <a:off x="8445" y="11256"/>
                <a:ext cx="290" cy="103"/>
              </a:xfrm>
              <a:custGeom>
                <a:avLst/>
                <a:gdLst>
                  <a:gd name="T0" fmla="*/ 0 w 324"/>
                  <a:gd name="T1" fmla="*/ 42 h 93"/>
                  <a:gd name="T2" fmla="*/ 170 w 324"/>
                  <a:gd name="T3" fmla="*/ 0 h 93"/>
                  <a:gd name="T4" fmla="*/ 323 w 324"/>
                  <a:gd name="T5" fmla="*/ 46 h 93"/>
                  <a:gd name="T6" fmla="*/ 184 w 324"/>
                  <a:gd name="T7" fmla="*/ 92 h 93"/>
                  <a:gd name="T8" fmla="*/ 0 w 324"/>
                  <a:gd name="T9" fmla="*/ 42 h 93"/>
                  <a:gd name="T10" fmla="*/ 0 60000 65536"/>
                  <a:gd name="T11" fmla="*/ 0 60000 65536"/>
                  <a:gd name="T12" fmla="*/ 0 60000 65536"/>
                  <a:gd name="T13" fmla="*/ 0 60000 65536"/>
                  <a:gd name="T14" fmla="*/ 0 60000 65536"/>
                  <a:gd name="T15" fmla="*/ 0 w 324"/>
                  <a:gd name="T16" fmla="*/ 0 h 93"/>
                  <a:gd name="T17" fmla="*/ 324 w 324"/>
                  <a:gd name="T18" fmla="*/ 93 h 93"/>
                </a:gdLst>
                <a:ahLst/>
                <a:cxnLst>
                  <a:cxn ang="T10">
                    <a:pos x="T0" y="T1"/>
                  </a:cxn>
                  <a:cxn ang="T11">
                    <a:pos x="T2" y="T3"/>
                  </a:cxn>
                  <a:cxn ang="T12">
                    <a:pos x="T4" y="T5"/>
                  </a:cxn>
                  <a:cxn ang="T13">
                    <a:pos x="T6" y="T7"/>
                  </a:cxn>
                  <a:cxn ang="T14">
                    <a:pos x="T8" y="T9"/>
                  </a:cxn>
                </a:cxnLst>
                <a:rect l="T15" t="T16" r="T17" b="T18"/>
                <a:pathLst>
                  <a:path w="324" h="93">
                    <a:moveTo>
                      <a:pt x="0" y="42"/>
                    </a:moveTo>
                    <a:lnTo>
                      <a:pt x="170" y="0"/>
                    </a:lnTo>
                    <a:lnTo>
                      <a:pt x="323" y="46"/>
                    </a:lnTo>
                    <a:lnTo>
                      <a:pt x="184" y="92"/>
                    </a:lnTo>
                    <a:lnTo>
                      <a:pt x="0" y="42"/>
                    </a:lnTo>
                  </a:path>
                </a:pathLst>
              </a:custGeom>
              <a:gradFill rotWithShape="0">
                <a:gsLst>
                  <a:gs pos="0">
                    <a:srgbClr val="B2381B"/>
                  </a:gs>
                  <a:gs pos="50000">
                    <a:srgbClr val="FF5027"/>
                  </a:gs>
                  <a:gs pos="100000">
                    <a:srgbClr val="B2381B"/>
                  </a:gs>
                </a:gsLst>
                <a:lin ang="5400000" scaled="1"/>
              </a:gradFill>
              <a:ln w="12700" cap="rnd" cmpd="sng">
                <a:solidFill>
                  <a:srgbClr val="993366"/>
                </a:solidFill>
                <a:prstDash val="solid"/>
                <a:round/>
                <a:headEnd/>
                <a:tailEnd/>
              </a:ln>
            </p:spPr>
            <p:txBody>
              <a:bodyPr/>
              <a:lstStyle/>
              <a:p>
                <a:endParaRPr lang="en-US"/>
              </a:p>
            </p:txBody>
          </p:sp>
          <p:sp>
            <p:nvSpPr>
              <p:cNvPr id="7254" name="Freeform 1198"/>
              <p:cNvSpPr>
                <a:spLocks/>
              </p:cNvSpPr>
              <p:nvPr/>
            </p:nvSpPr>
            <p:spPr bwMode="auto">
              <a:xfrm>
                <a:off x="8454" y="11403"/>
                <a:ext cx="135" cy="323"/>
              </a:xfrm>
              <a:custGeom>
                <a:avLst/>
                <a:gdLst>
                  <a:gd name="T0" fmla="*/ 150 w 151"/>
                  <a:gd name="T1" fmla="*/ 290 h 291"/>
                  <a:gd name="T2" fmla="*/ 150 w 151"/>
                  <a:gd name="T3" fmla="*/ 42 h 291"/>
                  <a:gd name="T4" fmla="*/ 0 w 151"/>
                  <a:gd name="T5" fmla="*/ 0 h 291"/>
                  <a:gd name="T6" fmla="*/ 0 w 151"/>
                  <a:gd name="T7" fmla="*/ 226 h 291"/>
                  <a:gd name="T8" fmla="*/ 150 w 151"/>
                  <a:gd name="T9" fmla="*/ 290 h 291"/>
                  <a:gd name="T10" fmla="*/ 0 60000 65536"/>
                  <a:gd name="T11" fmla="*/ 0 60000 65536"/>
                  <a:gd name="T12" fmla="*/ 0 60000 65536"/>
                  <a:gd name="T13" fmla="*/ 0 60000 65536"/>
                  <a:gd name="T14" fmla="*/ 0 60000 65536"/>
                  <a:gd name="T15" fmla="*/ 0 w 151"/>
                  <a:gd name="T16" fmla="*/ 0 h 291"/>
                  <a:gd name="T17" fmla="*/ 151 w 151"/>
                  <a:gd name="T18" fmla="*/ 291 h 291"/>
                </a:gdLst>
                <a:ahLst/>
                <a:cxnLst>
                  <a:cxn ang="T10">
                    <a:pos x="T0" y="T1"/>
                  </a:cxn>
                  <a:cxn ang="T11">
                    <a:pos x="T2" y="T3"/>
                  </a:cxn>
                  <a:cxn ang="T12">
                    <a:pos x="T4" y="T5"/>
                  </a:cxn>
                  <a:cxn ang="T13">
                    <a:pos x="T6" y="T7"/>
                  </a:cxn>
                  <a:cxn ang="T14">
                    <a:pos x="T8" y="T9"/>
                  </a:cxn>
                </a:cxnLst>
                <a:rect l="T15" t="T16" r="T17" b="T18"/>
                <a:pathLst>
                  <a:path w="151" h="291">
                    <a:moveTo>
                      <a:pt x="150" y="290"/>
                    </a:moveTo>
                    <a:lnTo>
                      <a:pt x="150" y="42"/>
                    </a:lnTo>
                    <a:lnTo>
                      <a:pt x="0" y="0"/>
                    </a:lnTo>
                    <a:lnTo>
                      <a:pt x="0" y="226"/>
                    </a:lnTo>
                    <a:lnTo>
                      <a:pt x="150" y="290"/>
                    </a:lnTo>
                  </a:path>
                </a:pathLst>
              </a:custGeom>
              <a:gradFill rotWithShape="0">
                <a:gsLst>
                  <a:gs pos="0">
                    <a:srgbClr val="B2381B"/>
                  </a:gs>
                  <a:gs pos="50000">
                    <a:srgbClr val="FF5027"/>
                  </a:gs>
                  <a:gs pos="100000">
                    <a:srgbClr val="B2381B"/>
                  </a:gs>
                </a:gsLst>
                <a:lin ang="5400000" scaled="1"/>
              </a:gradFill>
              <a:ln w="9525" cap="rnd">
                <a:solidFill>
                  <a:srgbClr val="993366"/>
                </a:solidFill>
                <a:round/>
                <a:headEnd/>
                <a:tailEnd/>
              </a:ln>
            </p:spPr>
            <p:txBody>
              <a:bodyPr/>
              <a:lstStyle/>
              <a:p>
                <a:endParaRPr lang="en-US"/>
              </a:p>
            </p:txBody>
          </p:sp>
          <p:sp>
            <p:nvSpPr>
              <p:cNvPr id="7255" name="Line 1199"/>
              <p:cNvSpPr>
                <a:spLocks noChangeShapeType="1"/>
              </p:cNvSpPr>
              <p:nvPr/>
            </p:nvSpPr>
            <p:spPr bwMode="auto">
              <a:xfrm>
                <a:off x="8461" y="11438"/>
                <a:ext cx="0" cy="203"/>
              </a:xfrm>
              <a:prstGeom prst="line">
                <a:avLst/>
              </a:prstGeom>
              <a:noFill/>
              <a:ln w="25400">
                <a:solidFill>
                  <a:srgbClr val="993366"/>
                </a:solidFill>
                <a:round/>
                <a:headEnd type="none" w="sm" len="sm"/>
                <a:tailEnd type="none" w="sm" len="sm"/>
              </a:ln>
            </p:spPr>
            <p:txBody>
              <a:bodyPr wrap="none" anchor="ctr"/>
              <a:lstStyle/>
              <a:p>
                <a:endParaRPr lang="en-US"/>
              </a:p>
            </p:txBody>
          </p:sp>
          <p:sp>
            <p:nvSpPr>
              <p:cNvPr id="7256" name="Line 1200"/>
              <p:cNvSpPr>
                <a:spLocks noChangeShapeType="1"/>
              </p:cNvSpPr>
              <p:nvPr/>
            </p:nvSpPr>
            <p:spPr bwMode="auto">
              <a:xfrm>
                <a:off x="8480" y="11672"/>
                <a:ext cx="97" cy="34"/>
              </a:xfrm>
              <a:prstGeom prst="line">
                <a:avLst/>
              </a:prstGeom>
              <a:noFill/>
              <a:ln w="25400">
                <a:solidFill>
                  <a:srgbClr val="993366"/>
                </a:solidFill>
                <a:round/>
                <a:headEnd type="none" w="sm" len="sm"/>
                <a:tailEnd type="none" w="sm" len="sm"/>
              </a:ln>
            </p:spPr>
            <p:txBody>
              <a:bodyPr wrap="none" anchor="ctr"/>
              <a:lstStyle/>
              <a:p>
                <a:endParaRPr lang="en-US"/>
              </a:p>
            </p:txBody>
          </p:sp>
        </p:grpSp>
      </p:grpSp>
      <p:sp>
        <p:nvSpPr>
          <p:cNvPr id="7177" name="Text Box 1201"/>
          <p:cNvSpPr txBox="1">
            <a:spLocks noChangeArrowheads="1"/>
          </p:cNvSpPr>
          <p:nvPr/>
        </p:nvSpPr>
        <p:spPr bwMode="auto">
          <a:xfrm>
            <a:off x="762000" y="381000"/>
            <a:ext cx="6038850" cy="366713"/>
          </a:xfrm>
          <a:prstGeom prst="rect">
            <a:avLst/>
          </a:prstGeom>
          <a:noFill/>
          <a:ln w="9525">
            <a:noFill/>
            <a:miter lim="800000"/>
            <a:headEnd/>
            <a:tailEnd/>
          </a:ln>
        </p:spPr>
        <p:txBody>
          <a:bodyPr wrap="none">
            <a:spAutoFit/>
          </a:bodyPr>
          <a:lstStyle/>
          <a:p>
            <a:r>
              <a:rPr lang="fr-CA" sz="1800" b="1">
                <a:solidFill>
                  <a:schemeClr val="tx2"/>
                </a:solidFill>
              </a:rPr>
              <a:t>Mobilité et relève à travers des systèmes hétérogènes</a:t>
            </a:r>
            <a:endParaRPr lang="en-US" sz="1800" b="1">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title"/>
          </p:nvPr>
        </p:nvSpPr>
        <p:spPr bwMode="auto">
          <a:xfrm>
            <a:off x="228600" y="304800"/>
            <a:ext cx="72390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2800" smtClean="0">
                <a:latin typeface="Times New Roman" pitchFamily="18" charset="0"/>
              </a:rPr>
              <a:t>Fondements de l’architecture cellulaire</a:t>
            </a:r>
            <a:endParaRPr lang="en-US" sz="2800" smtClean="0">
              <a:latin typeface="Times New Roman" pitchFamily="18" charset="0"/>
            </a:endParaRPr>
          </a:p>
        </p:txBody>
      </p:sp>
      <p:sp>
        <p:nvSpPr>
          <p:cNvPr id="68610" name="Espace réservé du numéro de diapositive 3"/>
          <p:cNvSpPr>
            <a:spLocks noGrp="1"/>
          </p:cNvSpPr>
          <p:nvPr>
            <p:ph type="sldNum" sz="quarter" idx="15"/>
          </p:nvPr>
        </p:nvSpPr>
        <p:spPr>
          <a:xfrm>
            <a:off x="7010400" y="6356350"/>
            <a:ext cx="2133600" cy="365125"/>
          </a:xfrm>
          <a:prstGeom prst="rect">
            <a:avLst/>
          </a:prstGeom>
          <a:noFill/>
        </p:spPr>
        <p:txBody>
          <a:bodyPr/>
          <a:lstStyle/>
          <a:p>
            <a:fld id="{1D82736A-6B7B-48E9-BA48-D52913BDBD5D}" type="slidenum">
              <a:rPr lang="en-US">
                <a:latin typeface="Arial" charset="0"/>
              </a:rPr>
              <a:pPr/>
              <a:t>49</a:t>
            </a:fld>
            <a:endParaRPr lang="en-US">
              <a:latin typeface="Arial" charset="0"/>
            </a:endParaRPr>
          </a:p>
        </p:txBody>
      </p:sp>
      <p:sp>
        <p:nvSpPr>
          <p:cNvPr id="68612" name="Text Box 6"/>
          <p:cNvSpPr txBox="1">
            <a:spLocks noChangeArrowheads="1"/>
          </p:cNvSpPr>
          <p:nvPr/>
        </p:nvSpPr>
        <p:spPr bwMode="auto">
          <a:xfrm>
            <a:off x="1447800" y="5715000"/>
            <a:ext cx="5638800" cy="487363"/>
          </a:xfrm>
          <a:prstGeom prst="rect">
            <a:avLst/>
          </a:prstGeom>
          <a:noFill/>
          <a:ln w="9525">
            <a:noFill/>
            <a:miter lim="800000"/>
            <a:headEnd/>
            <a:tailEnd/>
          </a:ln>
        </p:spPr>
        <p:txBody>
          <a:bodyPr/>
          <a:lstStyle/>
          <a:p>
            <a:pPr algn="ctr" eaLnBrk="0" hangingPunct="0"/>
            <a:r>
              <a:rPr lang="en-US" sz="1600" b="1" noProof="1">
                <a:latin typeface="Times New Roman" pitchFamily="18" charset="0"/>
              </a:rPr>
              <a:t>Opérations de base en gestion de localisation</a:t>
            </a:r>
          </a:p>
        </p:txBody>
      </p:sp>
      <p:sp>
        <p:nvSpPr>
          <p:cNvPr id="405511" name="Text Box 7"/>
          <p:cNvSpPr txBox="1">
            <a:spLocks noChangeArrowheads="1"/>
          </p:cNvSpPr>
          <p:nvPr/>
        </p:nvSpPr>
        <p:spPr bwMode="auto">
          <a:xfrm>
            <a:off x="990600" y="3259138"/>
            <a:ext cx="1143000" cy="914400"/>
          </a:xfrm>
          <a:prstGeom prst="rect">
            <a:avLst/>
          </a:prstGeom>
          <a:solidFill>
            <a:schemeClr val="bg1"/>
          </a:solidFill>
          <a:ln w="9525">
            <a:solidFill>
              <a:srgbClr val="000000"/>
            </a:solidFill>
            <a:miter lim="800000"/>
            <a:headEnd/>
            <a:tailEnd/>
          </a:ln>
          <a:effectLst>
            <a:outerShdw dist="35921" dir="2700000" algn="ctr" rotWithShape="0">
              <a:srgbClr val="808080"/>
            </a:outerShdw>
          </a:effectLst>
        </p:spPr>
        <p:txBody>
          <a:bodyPr tIns="180000"/>
          <a:lstStyle/>
          <a:p>
            <a:pPr algn="ctr" eaLnBrk="0" hangingPunct="0">
              <a:spcBef>
                <a:spcPct val="15000"/>
              </a:spcBef>
              <a:defRPr/>
            </a:pPr>
            <a:r>
              <a:rPr lang="fr-FR" sz="1600">
                <a:latin typeface="Times New Roman" pitchFamily="18" charset="0"/>
              </a:rPr>
              <a:t>Gestion de localisation</a:t>
            </a:r>
          </a:p>
        </p:txBody>
      </p:sp>
      <p:sp>
        <p:nvSpPr>
          <p:cNvPr id="405512" name="Text Box 8"/>
          <p:cNvSpPr txBox="1">
            <a:spLocks noChangeArrowheads="1"/>
          </p:cNvSpPr>
          <p:nvPr/>
        </p:nvSpPr>
        <p:spPr bwMode="auto">
          <a:xfrm>
            <a:off x="2647950" y="3968750"/>
            <a:ext cx="1463675" cy="1093788"/>
          </a:xfrm>
          <a:prstGeom prst="rect">
            <a:avLst/>
          </a:prstGeom>
          <a:solidFill>
            <a:schemeClr val="bg1"/>
          </a:solidFill>
          <a:ln w="9525">
            <a:solidFill>
              <a:srgbClr val="000000"/>
            </a:solidFill>
            <a:miter lim="800000"/>
            <a:headEnd/>
            <a:tailEnd/>
          </a:ln>
          <a:effectLst>
            <a:outerShdw dist="35921" dir="2700000" algn="ctr" rotWithShape="0">
              <a:srgbClr val="808080"/>
            </a:outerShdw>
          </a:effectLst>
        </p:spPr>
        <p:txBody>
          <a:bodyPr/>
          <a:lstStyle/>
          <a:p>
            <a:pPr algn="ctr" eaLnBrk="0" hangingPunct="0">
              <a:defRPr/>
            </a:pPr>
            <a:r>
              <a:rPr lang="fr-FR" sz="1600">
                <a:latin typeface="Times New Roman" pitchFamily="18" charset="0"/>
              </a:rPr>
              <a:t>Recherche de localisation ou </a:t>
            </a:r>
          </a:p>
          <a:p>
            <a:pPr algn="ctr" eaLnBrk="0" hangingPunct="0">
              <a:defRPr/>
            </a:pPr>
            <a:r>
              <a:rPr lang="fr-FR" sz="1600">
                <a:latin typeface="Times New Roman" pitchFamily="18" charset="0"/>
              </a:rPr>
              <a:t>livraison d’un appel</a:t>
            </a:r>
          </a:p>
        </p:txBody>
      </p:sp>
      <p:sp>
        <p:nvSpPr>
          <p:cNvPr id="405513" name="Text Box 9"/>
          <p:cNvSpPr txBox="1">
            <a:spLocks noChangeArrowheads="1"/>
          </p:cNvSpPr>
          <p:nvPr/>
        </p:nvSpPr>
        <p:spPr bwMode="auto">
          <a:xfrm>
            <a:off x="2533650" y="1779588"/>
            <a:ext cx="1577975" cy="1073150"/>
          </a:xfrm>
          <a:prstGeom prst="rect">
            <a:avLst/>
          </a:prstGeom>
          <a:solidFill>
            <a:schemeClr val="bg1"/>
          </a:solidFill>
          <a:ln w="9525">
            <a:solidFill>
              <a:srgbClr val="000000"/>
            </a:solidFill>
            <a:miter lim="800000"/>
            <a:headEnd/>
            <a:tailEnd/>
          </a:ln>
          <a:effectLst>
            <a:outerShdw dist="35921" dir="2700000" algn="ctr" rotWithShape="0">
              <a:srgbClr val="808080"/>
            </a:outerShdw>
          </a:effectLst>
        </p:spPr>
        <p:txBody>
          <a:bodyPr tIns="144000"/>
          <a:lstStyle/>
          <a:p>
            <a:pPr algn="ctr" eaLnBrk="0" hangingPunct="0">
              <a:defRPr/>
            </a:pPr>
            <a:r>
              <a:rPr lang="fr-FR" sz="1600">
                <a:latin typeface="Times New Roman" pitchFamily="18" charset="0"/>
              </a:rPr>
              <a:t>Mise à jour ou enregistrement de localisation</a:t>
            </a:r>
          </a:p>
        </p:txBody>
      </p:sp>
      <p:sp>
        <p:nvSpPr>
          <p:cNvPr id="405514" name="Text Box 10"/>
          <p:cNvSpPr txBox="1">
            <a:spLocks noChangeArrowheads="1"/>
          </p:cNvSpPr>
          <p:nvPr/>
        </p:nvSpPr>
        <p:spPr bwMode="auto">
          <a:xfrm>
            <a:off x="4384675" y="1125538"/>
            <a:ext cx="3006725" cy="1992312"/>
          </a:xfrm>
          <a:prstGeom prst="rect">
            <a:avLst/>
          </a:prstGeom>
          <a:solidFill>
            <a:schemeClr val="bg1"/>
          </a:solidFill>
          <a:ln w="9525">
            <a:solidFill>
              <a:srgbClr val="000000"/>
            </a:solidFill>
            <a:miter lim="800000"/>
            <a:headEnd/>
            <a:tailEnd/>
          </a:ln>
          <a:effectLst>
            <a:outerShdw dist="35921" dir="2700000" algn="ctr" rotWithShape="0">
              <a:srgbClr val="808080"/>
            </a:outerShdw>
          </a:effectLst>
        </p:spPr>
        <p:txBody>
          <a:bodyPr/>
          <a:lstStyle/>
          <a:p>
            <a:pPr algn="just" eaLnBrk="0" hangingPunct="0">
              <a:buFont typeface="Symbol" pitchFamily="18" charset="2"/>
              <a:buChar char="·"/>
              <a:defRPr/>
            </a:pPr>
            <a:r>
              <a:rPr lang="fr-FR" sz="1600">
                <a:latin typeface="Times New Roman" pitchFamily="18" charset="0"/>
              </a:rPr>
              <a:t>Mise à jour de la base de données nominale ;</a:t>
            </a:r>
          </a:p>
          <a:p>
            <a:pPr algn="just" eaLnBrk="0" hangingPunct="0">
              <a:buFont typeface="Symbol" pitchFamily="18" charset="2"/>
              <a:buChar char="·"/>
              <a:defRPr/>
            </a:pPr>
            <a:r>
              <a:rPr lang="fr-FR" sz="1600">
                <a:latin typeface="Times New Roman" pitchFamily="18" charset="0"/>
              </a:rPr>
              <a:t>annulation de l’enregistrement dans la base de données visiteur de l’ancienne zone ;</a:t>
            </a:r>
          </a:p>
          <a:p>
            <a:pPr algn="just" eaLnBrk="0" hangingPunct="0">
              <a:buFont typeface="Symbol" pitchFamily="18" charset="2"/>
              <a:buChar char="·"/>
              <a:defRPr/>
            </a:pPr>
            <a:r>
              <a:rPr lang="fr-FR" sz="1600">
                <a:latin typeface="Times New Roman" pitchFamily="18" charset="0"/>
              </a:rPr>
              <a:t>enregistrement auprès de la base de données visiteur de la nouvelle zone.</a:t>
            </a:r>
          </a:p>
        </p:txBody>
      </p:sp>
      <p:sp>
        <p:nvSpPr>
          <p:cNvPr id="405515" name="Text Box 11"/>
          <p:cNvSpPr txBox="1">
            <a:spLocks noChangeArrowheads="1"/>
          </p:cNvSpPr>
          <p:nvPr/>
        </p:nvSpPr>
        <p:spPr bwMode="auto">
          <a:xfrm>
            <a:off x="4384675" y="3557588"/>
            <a:ext cx="3006725" cy="2068512"/>
          </a:xfrm>
          <a:prstGeom prst="rect">
            <a:avLst/>
          </a:prstGeom>
          <a:solidFill>
            <a:schemeClr val="bg1"/>
          </a:solidFill>
          <a:ln w="9525">
            <a:solidFill>
              <a:srgbClr val="000000"/>
            </a:solidFill>
            <a:miter lim="800000"/>
            <a:headEnd/>
            <a:tailEnd/>
          </a:ln>
          <a:effectLst>
            <a:outerShdw dist="35921" dir="2700000" algn="ctr" rotWithShape="0">
              <a:srgbClr val="808080"/>
            </a:outerShdw>
          </a:effectLst>
        </p:spPr>
        <p:txBody>
          <a:bodyPr tIns="118800"/>
          <a:lstStyle/>
          <a:p>
            <a:pPr algn="just" eaLnBrk="0" hangingPunct="0">
              <a:buFont typeface="Symbol" pitchFamily="18" charset="2"/>
              <a:buChar char="·"/>
              <a:defRPr/>
            </a:pPr>
            <a:r>
              <a:rPr lang="fr-FR" sz="1600">
                <a:latin typeface="Times New Roman" pitchFamily="18" charset="0"/>
              </a:rPr>
              <a:t>Accès à la base de données nominale pour identifier la zone actuelle de l’unité mobile ;</a:t>
            </a:r>
          </a:p>
          <a:p>
            <a:pPr algn="just" eaLnBrk="0" hangingPunct="0">
              <a:buFont typeface="Symbol" pitchFamily="18" charset="2"/>
              <a:buChar char="·"/>
              <a:defRPr/>
            </a:pPr>
            <a:r>
              <a:rPr lang="fr-FR" sz="1600">
                <a:latin typeface="Times New Roman" pitchFamily="18" charset="0"/>
              </a:rPr>
              <a:t>interrogation de la base de données visiteur de cette zone ;</a:t>
            </a:r>
          </a:p>
          <a:p>
            <a:pPr algn="just" eaLnBrk="0" hangingPunct="0">
              <a:buFont typeface="Symbol" pitchFamily="18" charset="2"/>
              <a:buChar char="·"/>
              <a:defRPr/>
            </a:pPr>
            <a:r>
              <a:rPr lang="fr-FR" sz="1600">
                <a:latin typeface="Times New Roman" pitchFamily="18" charset="0"/>
              </a:rPr>
              <a:t>affectation d’un numéro de routage à la zone de l’appelant.</a:t>
            </a:r>
          </a:p>
        </p:txBody>
      </p:sp>
      <p:sp>
        <p:nvSpPr>
          <p:cNvPr id="68618" name="Line 12"/>
          <p:cNvSpPr>
            <a:spLocks noChangeShapeType="1"/>
          </p:cNvSpPr>
          <p:nvPr/>
        </p:nvSpPr>
        <p:spPr bwMode="auto">
          <a:xfrm flipV="1">
            <a:off x="4111625" y="2133600"/>
            <a:ext cx="273050" cy="0"/>
          </a:xfrm>
          <a:prstGeom prst="line">
            <a:avLst/>
          </a:prstGeom>
          <a:noFill/>
          <a:ln w="9525">
            <a:solidFill>
              <a:srgbClr val="000000"/>
            </a:solidFill>
            <a:round/>
            <a:headEnd/>
            <a:tailEnd type="triangle" w="med" len="med"/>
          </a:ln>
        </p:spPr>
        <p:txBody>
          <a:bodyPr/>
          <a:lstStyle/>
          <a:p>
            <a:endParaRPr lang="en-US"/>
          </a:p>
        </p:txBody>
      </p:sp>
      <p:sp>
        <p:nvSpPr>
          <p:cNvPr id="68619" name="Line 13"/>
          <p:cNvSpPr>
            <a:spLocks noChangeShapeType="1"/>
          </p:cNvSpPr>
          <p:nvPr/>
        </p:nvSpPr>
        <p:spPr bwMode="auto">
          <a:xfrm>
            <a:off x="4111625" y="4572000"/>
            <a:ext cx="273050" cy="0"/>
          </a:xfrm>
          <a:prstGeom prst="line">
            <a:avLst/>
          </a:prstGeom>
          <a:noFill/>
          <a:ln w="9525">
            <a:solidFill>
              <a:srgbClr val="000000"/>
            </a:solidFill>
            <a:round/>
            <a:headEnd/>
            <a:tailEnd type="triangle" w="med" len="med"/>
          </a:ln>
        </p:spPr>
        <p:txBody>
          <a:bodyPr/>
          <a:lstStyle/>
          <a:p>
            <a:endParaRPr lang="en-US"/>
          </a:p>
        </p:txBody>
      </p:sp>
      <p:sp>
        <p:nvSpPr>
          <p:cNvPr id="68620" name="Line 14"/>
          <p:cNvSpPr>
            <a:spLocks noChangeShapeType="1"/>
          </p:cNvSpPr>
          <p:nvPr/>
        </p:nvSpPr>
        <p:spPr bwMode="auto">
          <a:xfrm flipV="1">
            <a:off x="2133600" y="2547938"/>
            <a:ext cx="400050" cy="1016000"/>
          </a:xfrm>
          <a:prstGeom prst="line">
            <a:avLst/>
          </a:prstGeom>
          <a:noFill/>
          <a:ln w="9525">
            <a:solidFill>
              <a:schemeClr val="tx1"/>
            </a:solidFill>
            <a:round/>
            <a:headEnd/>
            <a:tailEnd type="triangle" w="med" len="med"/>
          </a:ln>
        </p:spPr>
        <p:txBody>
          <a:bodyPr/>
          <a:lstStyle/>
          <a:p>
            <a:endParaRPr lang="en-US"/>
          </a:p>
        </p:txBody>
      </p:sp>
      <p:sp>
        <p:nvSpPr>
          <p:cNvPr id="68621" name="Line 15"/>
          <p:cNvSpPr>
            <a:spLocks noChangeShapeType="1"/>
          </p:cNvSpPr>
          <p:nvPr/>
        </p:nvSpPr>
        <p:spPr bwMode="auto">
          <a:xfrm>
            <a:off x="2133600" y="3868738"/>
            <a:ext cx="514350" cy="60960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u numéro de diapositive 1"/>
          <p:cNvSpPr>
            <a:spLocks noGrp="1"/>
          </p:cNvSpPr>
          <p:nvPr>
            <p:ph type="sldNum" sz="quarter" idx="12"/>
          </p:nvPr>
        </p:nvSpPr>
        <p:spPr>
          <a:xfrm>
            <a:off x="7010400" y="6356350"/>
            <a:ext cx="2133600" cy="365125"/>
          </a:xfrm>
          <a:prstGeom prst="rect">
            <a:avLst/>
          </a:prstGeom>
          <a:noFill/>
        </p:spPr>
        <p:txBody>
          <a:bodyPr/>
          <a:lstStyle/>
          <a:p>
            <a:fld id="{B540FDBE-4AA3-4B88-B1AF-E3D32F40D0E1}" type="slidenum">
              <a:rPr lang="en-US">
                <a:latin typeface="Arial" charset="0"/>
              </a:rPr>
              <a:pPr/>
              <a:t>5</a:t>
            </a:fld>
            <a:endParaRPr lang="en-US">
              <a:latin typeface="Arial" charset="0"/>
            </a:endParaRPr>
          </a:p>
        </p:txBody>
      </p:sp>
      <p:sp>
        <p:nvSpPr>
          <p:cNvPr id="31747" name="Text Box 2"/>
          <p:cNvSpPr txBox="1">
            <a:spLocks noChangeArrowheads="1"/>
          </p:cNvSpPr>
          <p:nvPr/>
        </p:nvSpPr>
        <p:spPr bwMode="auto">
          <a:xfrm>
            <a:off x="228600" y="152400"/>
            <a:ext cx="8077200" cy="519113"/>
          </a:xfrm>
          <a:prstGeom prst="rect">
            <a:avLst/>
          </a:prstGeom>
          <a:noFill/>
          <a:ln w="9525">
            <a:noFill/>
            <a:miter lim="800000"/>
            <a:headEnd/>
            <a:tailEnd/>
          </a:ln>
        </p:spPr>
        <p:txBody>
          <a:bodyPr>
            <a:spAutoFit/>
          </a:bodyPr>
          <a:lstStyle/>
          <a:p>
            <a:pPr>
              <a:spcBef>
                <a:spcPct val="50000"/>
              </a:spcBef>
            </a:pPr>
            <a:r>
              <a:rPr lang="fr-CA" sz="2800">
                <a:latin typeface="Times New Roman" pitchFamily="18" charset="0"/>
              </a:rPr>
              <a:t>Classification des réseaux</a:t>
            </a:r>
          </a:p>
        </p:txBody>
      </p:sp>
      <p:sp>
        <p:nvSpPr>
          <p:cNvPr id="31748" name="Text Box 3"/>
          <p:cNvSpPr txBox="1">
            <a:spLocks noChangeArrowheads="1"/>
          </p:cNvSpPr>
          <p:nvPr/>
        </p:nvSpPr>
        <p:spPr bwMode="auto">
          <a:xfrm>
            <a:off x="228600" y="1905000"/>
            <a:ext cx="8607425" cy="4200525"/>
          </a:xfrm>
          <a:prstGeom prst="rect">
            <a:avLst/>
          </a:prstGeom>
          <a:noFill/>
          <a:ln w="9525">
            <a:noFill/>
            <a:miter lim="800000"/>
            <a:headEnd/>
            <a:tailEnd/>
          </a:ln>
        </p:spPr>
        <p:txBody>
          <a:bodyPr>
            <a:spAutoFit/>
          </a:bodyPr>
          <a:lstStyle/>
          <a:p>
            <a:pPr marL="457200" indent="-457200">
              <a:spcBef>
                <a:spcPct val="50000"/>
              </a:spcBef>
            </a:pPr>
            <a:r>
              <a:rPr lang="fr-CA">
                <a:latin typeface="Times New Roman" pitchFamily="18" charset="0"/>
              </a:rPr>
              <a:t>3.	Classification selon l’étendu du réseaux (sans fil)</a:t>
            </a:r>
          </a:p>
          <a:p>
            <a:pPr marL="914400" lvl="1" indent="-457200">
              <a:spcBef>
                <a:spcPct val="50000"/>
              </a:spcBef>
              <a:buFontTx/>
              <a:buChar char="•"/>
            </a:pPr>
            <a:r>
              <a:rPr lang="fr-CA" sz="2000">
                <a:solidFill>
                  <a:schemeClr val="accent2"/>
                </a:solidFill>
                <a:latin typeface="Times New Roman" pitchFamily="18" charset="0"/>
              </a:rPr>
              <a:t>Réseaux au niveau du corps (WBAN: </a:t>
            </a:r>
            <a:r>
              <a:rPr lang="fr-CA" sz="2000" i="1">
                <a:solidFill>
                  <a:schemeClr val="accent2"/>
                </a:solidFill>
                <a:latin typeface="Times New Roman" pitchFamily="18" charset="0"/>
              </a:rPr>
              <a:t>Wireless</a:t>
            </a:r>
            <a:r>
              <a:rPr lang="fr-CA"/>
              <a:t> </a:t>
            </a:r>
            <a:r>
              <a:rPr lang="fr-CA" sz="2000" i="1">
                <a:solidFill>
                  <a:schemeClr val="accent2"/>
                </a:solidFill>
                <a:latin typeface="Times New Roman" pitchFamily="18" charset="0"/>
              </a:rPr>
              <a:t>Body Area network</a:t>
            </a:r>
            <a:r>
              <a:rPr lang="fr-CA" sz="2000">
                <a:solidFill>
                  <a:schemeClr val="accent2"/>
                </a:solidFill>
                <a:latin typeface="Times New Roman" pitchFamily="18" charset="0"/>
              </a:rPr>
              <a:t>) : </a:t>
            </a:r>
            <a:r>
              <a:rPr lang="en-US" sz="2000">
                <a:solidFill>
                  <a:schemeClr val="accent2"/>
                </a:solidFill>
                <a:latin typeface="Times New Roman" pitchFamily="18" charset="0"/>
              </a:rPr>
              <a:t>Bluetooth, HomeRF</a:t>
            </a:r>
            <a:r>
              <a:rPr lang="en-US"/>
              <a:t> </a:t>
            </a:r>
            <a:endParaRPr lang="fr-CA" sz="2000">
              <a:solidFill>
                <a:schemeClr val="accent2"/>
              </a:solidFill>
              <a:latin typeface="Times New Roman" pitchFamily="18" charset="0"/>
            </a:endParaRPr>
          </a:p>
          <a:p>
            <a:pPr marL="914400" lvl="1" indent="-457200">
              <a:spcBef>
                <a:spcPct val="50000"/>
              </a:spcBef>
              <a:buFontTx/>
              <a:buChar char="•"/>
            </a:pPr>
            <a:r>
              <a:rPr lang="fr-CA" sz="2000">
                <a:solidFill>
                  <a:schemeClr val="accent2"/>
                </a:solidFill>
                <a:latin typeface="Times New Roman" pitchFamily="18" charset="0"/>
              </a:rPr>
              <a:t>Réseaux maison (WPAN: </a:t>
            </a:r>
            <a:r>
              <a:rPr lang="fr-CA" sz="2000" i="1">
                <a:solidFill>
                  <a:schemeClr val="accent2"/>
                </a:solidFill>
                <a:latin typeface="Times New Roman" pitchFamily="18" charset="0"/>
              </a:rPr>
              <a:t>Wireless</a:t>
            </a:r>
            <a:r>
              <a:rPr lang="fr-CA"/>
              <a:t> </a:t>
            </a:r>
            <a:r>
              <a:rPr lang="fr-CA" sz="2000" i="1">
                <a:solidFill>
                  <a:schemeClr val="accent2"/>
                </a:solidFill>
                <a:latin typeface="Times New Roman" pitchFamily="18" charset="0"/>
              </a:rPr>
              <a:t>Personal Area Network</a:t>
            </a:r>
            <a:r>
              <a:rPr lang="fr-CA" sz="2000">
                <a:solidFill>
                  <a:schemeClr val="accent2"/>
                </a:solidFill>
                <a:latin typeface="Times New Roman" pitchFamily="18" charset="0"/>
              </a:rPr>
              <a:t>) : </a:t>
            </a:r>
            <a:r>
              <a:rPr lang="en-US" sz="2000">
                <a:solidFill>
                  <a:schemeClr val="accent2"/>
                </a:solidFill>
                <a:latin typeface="Times New Roman" pitchFamily="18" charset="0"/>
              </a:rPr>
              <a:t>Bluetooth, HomeRF</a:t>
            </a:r>
            <a:r>
              <a:rPr lang="en-US"/>
              <a:t> </a:t>
            </a:r>
            <a:endParaRPr lang="fr-CA" sz="2000">
              <a:solidFill>
                <a:schemeClr val="accent2"/>
              </a:solidFill>
              <a:latin typeface="Times New Roman" pitchFamily="18" charset="0"/>
            </a:endParaRPr>
          </a:p>
          <a:p>
            <a:pPr marL="914400" lvl="1" indent="-457200">
              <a:spcBef>
                <a:spcPct val="50000"/>
              </a:spcBef>
              <a:buFontTx/>
              <a:buChar char="•"/>
            </a:pPr>
            <a:r>
              <a:rPr lang="fr-CA" sz="2000">
                <a:solidFill>
                  <a:schemeClr val="accent2"/>
                </a:solidFill>
                <a:latin typeface="Times New Roman" pitchFamily="18" charset="0"/>
              </a:rPr>
              <a:t>Réseaux locaux (WLAN: </a:t>
            </a:r>
            <a:r>
              <a:rPr lang="fr-CA" sz="2000" i="1">
                <a:solidFill>
                  <a:schemeClr val="accent2"/>
                </a:solidFill>
                <a:latin typeface="Times New Roman" pitchFamily="18" charset="0"/>
              </a:rPr>
              <a:t>Wireless</a:t>
            </a:r>
            <a:r>
              <a:rPr lang="fr-CA"/>
              <a:t> </a:t>
            </a:r>
            <a:r>
              <a:rPr lang="fr-CA" sz="2000" i="1">
                <a:solidFill>
                  <a:schemeClr val="accent2"/>
                </a:solidFill>
                <a:latin typeface="Times New Roman" pitchFamily="18" charset="0"/>
              </a:rPr>
              <a:t>Local Area Network</a:t>
            </a:r>
            <a:r>
              <a:rPr lang="fr-CA" sz="2000">
                <a:solidFill>
                  <a:schemeClr val="accent2"/>
                </a:solidFill>
                <a:latin typeface="Times New Roman" pitchFamily="18" charset="0"/>
              </a:rPr>
              <a:t>) : </a:t>
            </a:r>
            <a:r>
              <a:rPr lang="en-US" sz="2000">
                <a:solidFill>
                  <a:schemeClr val="accent2"/>
                </a:solidFill>
                <a:latin typeface="Times New Roman" pitchFamily="18" charset="0"/>
              </a:rPr>
              <a:t>IEEE 802.11</a:t>
            </a:r>
          </a:p>
          <a:p>
            <a:pPr marL="914400" lvl="1" indent="-457200">
              <a:spcBef>
                <a:spcPct val="50000"/>
              </a:spcBef>
              <a:buFontTx/>
              <a:buChar char="•"/>
            </a:pPr>
            <a:r>
              <a:rPr lang="fr-CA" sz="2000">
                <a:solidFill>
                  <a:schemeClr val="accent2"/>
                </a:solidFill>
                <a:latin typeface="Times New Roman" pitchFamily="18" charset="0"/>
              </a:rPr>
              <a:t>Réseaux métropolitains</a:t>
            </a:r>
            <a:r>
              <a:rPr lang="en-US" sz="2000">
                <a:solidFill>
                  <a:schemeClr val="accent2"/>
                </a:solidFill>
                <a:latin typeface="Times New Roman" pitchFamily="18" charset="0"/>
              </a:rPr>
              <a:t> </a:t>
            </a:r>
            <a:r>
              <a:rPr lang="en-US"/>
              <a:t> </a:t>
            </a:r>
            <a:r>
              <a:rPr lang="en-US" sz="2000">
                <a:solidFill>
                  <a:schemeClr val="accent2"/>
                </a:solidFill>
                <a:latin typeface="Times New Roman" pitchFamily="18" charset="0"/>
              </a:rPr>
              <a:t>(WMAN) : IEEE 802.16 - WiMax</a:t>
            </a:r>
            <a:endParaRPr lang="fr-CA" sz="2000">
              <a:solidFill>
                <a:schemeClr val="accent2"/>
              </a:solidFill>
              <a:latin typeface="Times New Roman" pitchFamily="18" charset="0"/>
            </a:endParaRPr>
          </a:p>
          <a:p>
            <a:pPr marL="914400" lvl="1" indent="-457200">
              <a:spcBef>
                <a:spcPct val="50000"/>
              </a:spcBef>
              <a:buFontTx/>
              <a:buChar char="•"/>
            </a:pPr>
            <a:r>
              <a:rPr lang="fr-CA" sz="2000">
                <a:solidFill>
                  <a:schemeClr val="accent2"/>
                </a:solidFill>
                <a:latin typeface="Times New Roman" pitchFamily="18" charset="0"/>
              </a:rPr>
              <a:t>Réseaux étendus (WWAN: </a:t>
            </a:r>
            <a:r>
              <a:rPr lang="fr-CA" sz="2000" i="1">
                <a:solidFill>
                  <a:schemeClr val="accent2"/>
                </a:solidFill>
                <a:latin typeface="Times New Roman" pitchFamily="18" charset="0"/>
              </a:rPr>
              <a:t>Wireless</a:t>
            </a:r>
            <a:r>
              <a:rPr lang="fr-CA" sz="2000">
                <a:solidFill>
                  <a:schemeClr val="accent2"/>
                </a:solidFill>
                <a:latin typeface="Times New Roman" pitchFamily="18" charset="0"/>
              </a:rPr>
              <a:t> </a:t>
            </a:r>
            <a:r>
              <a:rPr lang="fr-CA" sz="2000" i="1">
                <a:solidFill>
                  <a:schemeClr val="accent2"/>
                </a:solidFill>
                <a:latin typeface="Times New Roman" pitchFamily="18" charset="0"/>
              </a:rPr>
              <a:t>Wide Area Network</a:t>
            </a:r>
            <a:r>
              <a:rPr lang="fr-CA" sz="2000">
                <a:solidFill>
                  <a:schemeClr val="accent2"/>
                </a:solidFill>
                <a:latin typeface="Times New Roman" pitchFamily="18" charset="0"/>
              </a:rPr>
              <a:t>) : </a:t>
            </a:r>
            <a:r>
              <a:rPr lang="en-US" sz="2000">
                <a:solidFill>
                  <a:schemeClr val="accent2"/>
                </a:solidFill>
                <a:latin typeface="Times New Roman" pitchFamily="18" charset="0"/>
              </a:rPr>
              <a:t>GSM, GPRS, UMTS</a:t>
            </a:r>
            <a:r>
              <a:rPr lang="en-US"/>
              <a:t> </a:t>
            </a:r>
            <a:endParaRPr lang="fr-CA"/>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ww.telusconsultation.com/The_EMF_Spectr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7620000" cy="507682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57200" y="6172200"/>
            <a:ext cx="6775766" cy="461665"/>
          </a:xfrm>
          <a:prstGeom prst="rect">
            <a:avLst/>
          </a:prstGeom>
          <a:noFill/>
        </p:spPr>
        <p:txBody>
          <a:bodyPr wrap="none" rtlCol="0">
            <a:spAutoFit/>
          </a:bodyPr>
          <a:lstStyle/>
          <a:p>
            <a:r>
              <a:rPr lang="fr-FR" sz="1200" dirty="0" err="1" smtClean="0"/>
              <a:t>Attributon</a:t>
            </a:r>
            <a:r>
              <a:rPr lang="fr-FR" sz="1200" dirty="0" smtClean="0"/>
              <a:t> des </a:t>
            </a:r>
            <a:r>
              <a:rPr lang="fr-FR" sz="1200" dirty="0" err="1" smtClean="0"/>
              <a:t>radio-fréquences</a:t>
            </a:r>
            <a:r>
              <a:rPr lang="fr-FR" sz="1200" dirty="0" smtClean="0"/>
              <a:t> Canada </a:t>
            </a:r>
          </a:p>
          <a:p>
            <a:r>
              <a:rPr lang="fr-CA" sz="1200" dirty="0" smtClean="0"/>
              <a:t> http</a:t>
            </a:r>
            <a:r>
              <a:rPr lang="fr-CA" sz="1200" dirty="0"/>
              <a:t>://www.ic.gc.ca/eic/site/smt-gst.nsf/vwapj/spectallocation-08.pdf/$FILE/spectallocation-08.pdf</a:t>
            </a:r>
          </a:p>
        </p:txBody>
      </p:sp>
    </p:spTree>
    <p:extLst>
      <p:ext uri="{BB962C8B-B14F-4D97-AF65-F5344CB8AC3E}">
        <p14:creationId xmlns:p14="http://schemas.microsoft.com/office/powerpoint/2010/main" val="87210053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www.telusconsultation.com/healthandsafe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7620000"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93762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sz="quarter" idx="1"/>
          </p:nvPr>
        </p:nvSpPr>
        <p:spPr bwMode="auto">
          <a:noFill/>
          <a:ln>
            <a:miter lim="800000"/>
            <a:headEnd/>
            <a:tailEnd/>
          </a:ln>
        </p:spPr>
        <p:txBody>
          <a:bodyPr vert="horz" wrap="square" lIns="91440" tIns="45720" rIns="91440" bIns="45720" numCol="1" anchor="ctr" anchorCtr="1" compatLnSpc="1">
            <a:prstTxWarp prst="textNoShape">
              <a:avLst/>
            </a:prstTxWarp>
          </a:bodyPr>
          <a:lstStyle/>
          <a:p>
            <a:pPr eaLnBrk="1" hangingPunct="1">
              <a:buFontTx/>
              <a:buNone/>
            </a:pPr>
            <a:r>
              <a:rPr lang="fr-CA" sz="3600" b="1" smtClean="0"/>
              <a:t>Les réseaux sans fil</a:t>
            </a:r>
            <a:endParaRPr lang="en-US" sz="3600" b="1" smtClean="0"/>
          </a:p>
        </p:txBody>
      </p:sp>
    </p:spTree>
    <p:extLst>
      <p:ext uri="{BB962C8B-B14F-4D97-AF65-F5344CB8AC3E}">
        <p14:creationId xmlns:p14="http://schemas.microsoft.com/office/powerpoint/2010/main" val="420315209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3"/>
          <p:cNvSpPr txBox="1">
            <a:spLocks noChangeArrowheads="1"/>
          </p:cNvSpPr>
          <p:nvPr/>
        </p:nvSpPr>
        <p:spPr bwMode="auto">
          <a:xfrm>
            <a:off x="304800" y="990600"/>
            <a:ext cx="8607425" cy="4862513"/>
          </a:xfrm>
          <a:prstGeom prst="rect">
            <a:avLst/>
          </a:prstGeom>
          <a:noFill/>
          <a:ln w="9525">
            <a:noFill/>
            <a:miter lim="800000"/>
            <a:headEnd/>
            <a:tailEnd/>
          </a:ln>
        </p:spPr>
        <p:txBody>
          <a:bodyPr>
            <a:spAutoFit/>
          </a:bodyPr>
          <a:lstStyle/>
          <a:p>
            <a:pPr marL="457200" indent="-457200">
              <a:spcBef>
                <a:spcPct val="50000"/>
              </a:spcBef>
            </a:pPr>
            <a:r>
              <a:rPr lang="fr-CA">
                <a:latin typeface="Times New Roman" pitchFamily="18" charset="0"/>
              </a:rPr>
              <a:t>Classification selon l’étendu du réseaux (sans fil)</a:t>
            </a:r>
          </a:p>
          <a:p>
            <a:pPr marL="914400" lvl="1" indent="-457200">
              <a:spcBef>
                <a:spcPct val="50000"/>
              </a:spcBef>
              <a:buFontTx/>
              <a:buChar char="•"/>
            </a:pPr>
            <a:r>
              <a:rPr lang="fr-CA" sz="2000">
                <a:solidFill>
                  <a:schemeClr val="accent2"/>
                </a:solidFill>
                <a:latin typeface="Times New Roman" pitchFamily="18" charset="0"/>
              </a:rPr>
              <a:t>Réseaux au niveau du corps (WBAN: </a:t>
            </a:r>
            <a:r>
              <a:rPr lang="fr-CA" sz="2000" i="1">
                <a:solidFill>
                  <a:schemeClr val="accent2"/>
                </a:solidFill>
                <a:latin typeface="Times New Roman" pitchFamily="18" charset="0"/>
              </a:rPr>
              <a:t>Wireless</a:t>
            </a:r>
            <a:r>
              <a:rPr lang="fr-CA"/>
              <a:t> </a:t>
            </a:r>
            <a:r>
              <a:rPr lang="fr-CA" sz="2000" i="1">
                <a:solidFill>
                  <a:schemeClr val="accent2"/>
                </a:solidFill>
                <a:latin typeface="Times New Roman" pitchFamily="18" charset="0"/>
              </a:rPr>
              <a:t>Body Area network</a:t>
            </a:r>
            <a:r>
              <a:rPr lang="fr-CA" sz="2000">
                <a:solidFill>
                  <a:schemeClr val="accent2"/>
                </a:solidFill>
                <a:latin typeface="Times New Roman" pitchFamily="18" charset="0"/>
              </a:rPr>
              <a:t>) : </a:t>
            </a:r>
            <a:r>
              <a:rPr lang="en-US" sz="2000">
                <a:solidFill>
                  <a:schemeClr val="accent2"/>
                </a:solidFill>
                <a:latin typeface="Times New Roman" pitchFamily="18" charset="0"/>
              </a:rPr>
              <a:t>Bluetooth, HomeRF</a:t>
            </a:r>
            <a:r>
              <a:rPr lang="en-US"/>
              <a:t> </a:t>
            </a:r>
            <a:endParaRPr lang="fr-CA" sz="2000">
              <a:solidFill>
                <a:schemeClr val="accent2"/>
              </a:solidFill>
              <a:latin typeface="Times New Roman" pitchFamily="18" charset="0"/>
            </a:endParaRPr>
          </a:p>
          <a:p>
            <a:pPr marL="914400" lvl="1" indent="-457200">
              <a:spcBef>
                <a:spcPct val="50000"/>
              </a:spcBef>
              <a:buFontTx/>
              <a:buChar char="•"/>
            </a:pPr>
            <a:r>
              <a:rPr lang="fr-CA" sz="2000">
                <a:solidFill>
                  <a:schemeClr val="accent2"/>
                </a:solidFill>
                <a:latin typeface="Times New Roman" pitchFamily="18" charset="0"/>
              </a:rPr>
              <a:t>Réseaux maison (WPAN: </a:t>
            </a:r>
            <a:r>
              <a:rPr lang="fr-CA" sz="2000" i="1">
                <a:solidFill>
                  <a:schemeClr val="accent2"/>
                </a:solidFill>
                <a:latin typeface="Times New Roman" pitchFamily="18" charset="0"/>
              </a:rPr>
              <a:t>Wireless</a:t>
            </a:r>
            <a:r>
              <a:rPr lang="fr-CA"/>
              <a:t> </a:t>
            </a:r>
            <a:r>
              <a:rPr lang="fr-CA" sz="2000" i="1">
                <a:solidFill>
                  <a:schemeClr val="accent2"/>
                </a:solidFill>
                <a:latin typeface="Times New Roman" pitchFamily="18" charset="0"/>
              </a:rPr>
              <a:t>Personal Area Network</a:t>
            </a:r>
            <a:r>
              <a:rPr lang="fr-CA" sz="2000">
                <a:solidFill>
                  <a:schemeClr val="accent2"/>
                </a:solidFill>
                <a:latin typeface="Times New Roman" pitchFamily="18" charset="0"/>
              </a:rPr>
              <a:t>) : </a:t>
            </a:r>
            <a:r>
              <a:rPr lang="en-US" sz="2000">
                <a:solidFill>
                  <a:schemeClr val="accent2"/>
                </a:solidFill>
                <a:latin typeface="Times New Roman" pitchFamily="18" charset="0"/>
              </a:rPr>
              <a:t>Bluetooth, HomeRF</a:t>
            </a:r>
            <a:r>
              <a:rPr lang="en-US"/>
              <a:t> </a:t>
            </a:r>
            <a:endParaRPr lang="fr-CA" sz="2000">
              <a:solidFill>
                <a:schemeClr val="accent2"/>
              </a:solidFill>
              <a:latin typeface="Times New Roman" pitchFamily="18" charset="0"/>
            </a:endParaRPr>
          </a:p>
          <a:p>
            <a:pPr marL="914400" lvl="1" indent="-457200">
              <a:spcBef>
                <a:spcPct val="50000"/>
              </a:spcBef>
              <a:buFontTx/>
              <a:buChar char="•"/>
            </a:pPr>
            <a:r>
              <a:rPr lang="fr-CA" sz="2000">
                <a:solidFill>
                  <a:schemeClr val="accent2"/>
                </a:solidFill>
                <a:latin typeface="Times New Roman" pitchFamily="18" charset="0"/>
              </a:rPr>
              <a:t>Réseaux locaux (WLAN: </a:t>
            </a:r>
            <a:r>
              <a:rPr lang="fr-CA" sz="2000" i="1">
                <a:solidFill>
                  <a:schemeClr val="accent2"/>
                </a:solidFill>
                <a:latin typeface="Times New Roman" pitchFamily="18" charset="0"/>
              </a:rPr>
              <a:t>Wireless</a:t>
            </a:r>
            <a:r>
              <a:rPr lang="fr-CA"/>
              <a:t> </a:t>
            </a:r>
            <a:r>
              <a:rPr lang="fr-CA" sz="2000" i="1">
                <a:solidFill>
                  <a:schemeClr val="accent2"/>
                </a:solidFill>
                <a:latin typeface="Times New Roman" pitchFamily="18" charset="0"/>
              </a:rPr>
              <a:t>Local Area Network</a:t>
            </a:r>
            <a:r>
              <a:rPr lang="fr-CA" sz="2000">
                <a:solidFill>
                  <a:schemeClr val="accent2"/>
                </a:solidFill>
                <a:latin typeface="Times New Roman" pitchFamily="18" charset="0"/>
              </a:rPr>
              <a:t>) : </a:t>
            </a:r>
            <a:r>
              <a:rPr lang="en-US" sz="2000">
                <a:solidFill>
                  <a:schemeClr val="accent2"/>
                </a:solidFill>
                <a:latin typeface="Times New Roman" pitchFamily="18" charset="0"/>
              </a:rPr>
              <a:t>IEEE 802.11</a:t>
            </a:r>
          </a:p>
          <a:p>
            <a:pPr marL="914400" lvl="1" indent="-457200">
              <a:spcBef>
                <a:spcPct val="50000"/>
              </a:spcBef>
              <a:buFontTx/>
              <a:buChar char="•"/>
            </a:pPr>
            <a:r>
              <a:rPr lang="fr-CA" sz="2000">
                <a:solidFill>
                  <a:schemeClr val="accent2"/>
                </a:solidFill>
                <a:latin typeface="Times New Roman" pitchFamily="18" charset="0"/>
              </a:rPr>
              <a:t>Réseaux métropolitains</a:t>
            </a:r>
            <a:r>
              <a:rPr lang="en-US" sz="2000">
                <a:solidFill>
                  <a:schemeClr val="accent2"/>
                </a:solidFill>
                <a:latin typeface="Times New Roman" pitchFamily="18" charset="0"/>
              </a:rPr>
              <a:t> </a:t>
            </a:r>
            <a:r>
              <a:rPr lang="en-US"/>
              <a:t> </a:t>
            </a:r>
            <a:r>
              <a:rPr lang="en-US" sz="2000">
                <a:solidFill>
                  <a:schemeClr val="accent2"/>
                </a:solidFill>
                <a:latin typeface="Times New Roman" pitchFamily="18" charset="0"/>
              </a:rPr>
              <a:t>(WMAN) : IEEE 802.16 - WiMax</a:t>
            </a:r>
            <a:endParaRPr lang="fr-CA" sz="2000">
              <a:solidFill>
                <a:schemeClr val="accent2"/>
              </a:solidFill>
              <a:latin typeface="Times New Roman" pitchFamily="18" charset="0"/>
            </a:endParaRPr>
          </a:p>
          <a:p>
            <a:pPr marL="914400" lvl="1" indent="-457200">
              <a:spcBef>
                <a:spcPct val="50000"/>
              </a:spcBef>
              <a:buFontTx/>
              <a:buChar char="•"/>
            </a:pPr>
            <a:r>
              <a:rPr lang="fr-CA" sz="2000">
                <a:solidFill>
                  <a:schemeClr val="accent2"/>
                </a:solidFill>
                <a:latin typeface="Times New Roman" pitchFamily="18" charset="0"/>
              </a:rPr>
              <a:t>Réseaux étendus (WWAN: </a:t>
            </a:r>
            <a:r>
              <a:rPr lang="fr-CA" sz="2000" i="1">
                <a:solidFill>
                  <a:schemeClr val="accent2"/>
                </a:solidFill>
                <a:latin typeface="Times New Roman" pitchFamily="18" charset="0"/>
              </a:rPr>
              <a:t>Wireless</a:t>
            </a:r>
            <a:r>
              <a:rPr lang="fr-CA" sz="2000">
                <a:solidFill>
                  <a:schemeClr val="accent2"/>
                </a:solidFill>
                <a:latin typeface="Times New Roman" pitchFamily="18" charset="0"/>
              </a:rPr>
              <a:t> </a:t>
            </a:r>
            <a:r>
              <a:rPr lang="fr-CA" sz="2000" i="1">
                <a:solidFill>
                  <a:schemeClr val="accent2"/>
                </a:solidFill>
                <a:latin typeface="Times New Roman" pitchFamily="18" charset="0"/>
              </a:rPr>
              <a:t>Wide Area Network</a:t>
            </a:r>
            <a:r>
              <a:rPr lang="fr-CA" sz="2000">
                <a:solidFill>
                  <a:schemeClr val="accent2"/>
                </a:solidFill>
                <a:latin typeface="Times New Roman" pitchFamily="18" charset="0"/>
              </a:rPr>
              <a:t>) : </a:t>
            </a:r>
            <a:r>
              <a:rPr lang="en-US" sz="2000">
                <a:solidFill>
                  <a:schemeClr val="accent2"/>
                </a:solidFill>
                <a:latin typeface="Times New Roman" pitchFamily="18" charset="0"/>
              </a:rPr>
              <a:t>GSM, GPRS, UMTS</a:t>
            </a:r>
            <a:r>
              <a:rPr lang="en-US"/>
              <a:t> </a:t>
            </a:r>
            <a:endParaRPr lang="fr-CA"/>
          </a:p>
        </p:txBody>
      </p:sp>
    </p:spTree>
    <p:extLst>
      <p:ext uri="{BB962C8B-B14F-4D97-AF65-F5344CB8AC3E}">
        <p14:creationId xmlns:p14="http://schemas.microsoft.com/office/powerpoint/2010/main" val="114364464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p:cNvSpPr>
            <a:spLocks noGrp="1" noChangeArrowheads="1"/>
          </p:cNvSpPr>
          <p:nvPr>
            <p:ph type="title"/>
          </p:nvPr>
        </p:nvSpPr>
        <p:spPr bwMode="auto">
          <a:xfrm>
            <a:off x="457200" y="762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b-NO" sz="2800" smtClean="0"/>
              <a:t>Architectures Bluetooth:</a:t>
            </a:r>
            <a:br>
              <a:rPr lang="nb-NO" sz="2800" smtClean="0"/>
            </a:br>
            <a:r>
              <a:rPr lang="nb-NO" sz="2800" smtClean="0"/>
              <a:t>piconets &amp; scatternet</a:t>
            </a:r>
            <a:endParaRPr lang="en-GB" sz="2800" smtClean="0"/>
          </a:p>
        </p:txBody>
      </p:sp>
      <p:pic>
        <p:nvPicPr>
          <p:cNvPr id="125954" name="Picture 3"/>
          <p:cNvPicPr>
            <a:picLocks noGrp="1" noChangeAspect="1" noChangeArrowheads="1"/>
          </p:cNvPicPr>
          <p:nvPr>
            <p:ph sz="quarter" idx="1"/>
          </p:nvPr>
        </p:nvPicPr>
        <p:blipFill>
          <a:blip r:embed="rId3" cstate="print"/>
          <a:stretch>
            <a:fillRect/>
          </a:stretch>
        </p:blipFill>
        <p:spPr bwMode="auto">
          <a:xfrm>
            <a:off x="1581476" y="2675107"/>
            <a:ext cx="5219048" cy="2723810"/>
          </a:xfrm>
          <a:noFill/>
          <a:ln>
            <a:miter lim="800000"/>
            <a:headEnd/>
            <a:tailEnd/>
          </a:ln>
        </p:spPr>
      </p:pic>
    </p:spTree>
    <p:extLst>
      <p:ext uri="{BB962C8B-B14F-4D97-AF65-F5344CB8AC3E}">
        <p14:creationId xmlns:p14="http://schemas.microsoft.com/office/powerpoint/2010/main" val="3744679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bwMode="auto">
          <a:xfrm>
            <a:off x="457200" y="609600"/>
            <a:ext cx="8229600" cy="11430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GB" sz="2800" smtClean="0"/>
              <a:t>Quelques exemples</a:t>
            </a:r>
          </a:p>
        </p:txBody>
      </p:sp>
      <p:grpSp>
        <p:nvGrpSpPr>
          <p:cNvPr id="126979" name="Group 3"/>
          <p:cNvGrpSpPr>
            <a:grpSpLocks/>
          </p:cNvGrpSpPr>
          <p:nvPr/>
        </p:nvGrpSpPr>
        <p:grpSpPr bwMode="auto">
          <a:xfrm>
            <a:off x="2514600" y="4114800"/>
            <a:ext cx="2133600" cy="1543050"/>
            <a:chOff x="672" y="2160"/>
            <a:chExt cx="1344" cy="972"/>
          </a:xfrm>
        </p:grpSpPr>
        <p:pic>
          <p:nvPicPr>
            <p:cNvPr id="126989" name="Picture 4" descr="casira"/>
            <p:cNvPicPr>
              <a:picLocks noChangeAspect="1" noChangeArrowheads="1"/>
            </p:cNvPicPr>
            <p:nvPr/>
          </p:nvPicPr>
          <p:blipFill>
            <a:blip r:embed="rId3" cstate="print"/>
            <a:srcRect/>
            <a:stretch>
              <a:fillRect/>
            </a:stretch>
          </p:blipFill>
          <p:spPr bwMode="auto">
            <a:xfrm>
              <a:off x="816" y="2160"/>
              <a:ext cx="1080" cy="749"/>
            </a:xfrm>
            <a:prstGeom prst="rect">
              <a:avLst/>
            </a:prstGeom>
            <a:noFill/>
            <a:ln w="9525">
              <a:noFill/>
              <a:miter lim="800000"/>
              <a:headEnd/>
              <a:tailEnd/>
            </a:ln>
          </p:spPr>
        </p:pic>
        <p:sp>
          <p:nvSpPr>
            <p:cNvPr id="126990" name="Text Box 5"/>
            <p:cNvSpPr txBox="1">
              <a:spLocks noChangeArrowheads="1"/>
            </p:cNvSpPr>
            <p:nvPr/>
          </p:nvSpPr>
          <p:spPr bwMode="auto">
            <a:xfrm>
              <a:off x="672" y="2880"/>
              <a:ext cx="1344" cy="252"/>
            </a:xfrm>
            <a:prstGeom prst="rect">
              <a:avLst/>
            </a:prstGeom>
            <a:noFill/>
            <a:ln w="9525">
              <a:noFill/>
              <a:miter lim="800000"/>
              <a:headEnd/>
              <a:tailEnd/>
            </a:ln>
          </p:spPr>
          <p:txBody>
            <a:bodyPr>
              <a:spAutoFit/>
            </a:bodyPr>
            <a:lstStyle/>
            <a:p>
              <a:pPr algn="ctr">
                <a:spcBef>
                  <a:spcPct val="50000"/>
                </a:spcBef>
              </a:pPr>
              <a:r>
                <a:rPr lang="en-GB" sz="2000">
                  <a:latin typeface="Times New Roman" pitchFamily="18" charset="0"/>
                </a:rPr>
                <a:t>Casira from CSR, </a:t>
              </a:r>
            </a:p>
          </p:txBody>
        </p:sp>
      </p:grpSp>
      <p:grpSp>
        <p:nvGrpSpPr>
          <p:cNvPr id="126980" name="Group 6"/>
          <p:cNvGrpSpPr>
            <a:grpSpLocks/>
          </p:cNvGrpSpPr>
          <p:nvPr/>
        </p:nvGrpSpPr>
        <p:grpSpPr bwMode="auto">
          <a:xfrm>
            <a:off x="533400" y="1371600"/>
            <a:ext cx="2133600" cy="2212975"/>
            <a:chOff x="2208" y="1688"/>
            <a:chExt cx="1344" cy="1394"/>
          </a:xfrm>
        </p:grpSpPr>
        <p:pic>
          <p:nvPicPr>
            <p:cNvPr id="126987" name="Picture 7" descr="blue_radio"/>
            <p:cNvPicPr>
              <a:picLocks noChangeAspect="1" noChangeArrowheads="1"/>
            </p:cNvPicPr>
            <p:nvPr/>
          </p:nvPicPr>
          <p:blipFill>
            <a:blip r:embed="rId4" cstate="print"/>
            <a:srcRect/>
            <a:stretch>
              <a:fillRect/>
            </a:stretch>
          </p:blipFill>
          <p:spPr bwMode="auto">
            <a:xfrm>
              <a:off x="2340" y="1688"/>
              <a:ext cx="1080" cy="943"/>
            </a:xfrm>
            <a:prstGeom prst="rect">
              <a:avLst/>
            </a:prstGeom>
            <a:noFill/>
            <a:ln w="9525">
              <a:noFill/>
              <a:miter lim="800000"/>
              <a:headEnd/>
              <a:tailEnd/>
            </a:ln>
          </p:spPr>
        </p:pic>
        <p:sp>
          <p:nvSpPr>
            <p:cNvPr id="126988" name="Text Box 8"/>
            <p:cNvSpPr txBox="1">
              <a:spLocks noChangeArrowheads="1"/>
            </p:cNvSpPr>
            <p:nvPr/>
          </p:nvSpPr>
          <p:spPr bwMode="auto">
            <a:xfrm>
              <a:off x="2208" y="2640"/>
              <a:ext cx="1344" cy="442"/>
            </a:xfrm>
            <a:prstGeom prst="rect">
              <a:avLst/>
            </a:prstGeom>
            <a:noFill/>
            <a:ln w="9525">
              <a:noFill/>
              <a:miter lim="800000"/>
              <a:headEnd/>
              <a:tailEnd/>
            </a:ln>
          </p:spPr>
          <p:txBody>
            <a:bodyPr>
              <a:spAutoFit/>
            </a:bodyPr>
            <a:lstStyle/>
            <a:p>
              <a:pPr algn="ctr">
                <a:spcBef>
                  <a:spcPct val="50000"/>
                </a:spcBef>
              </a:pPr>
              <a:r>
                <a:rPr lang="en-GB" sz="2000">
                  <a:latin typeface="Times New Roman" pitchFamily="18" charset="0"/>
                </a:rPr>
                <a:t>Bluetooth radio from Ericsson</a:t>
              </a:r>
            </a:p>
          </p:txBody>
        </p:sp>
      </p:grpSp>
      <p:grpSp>
        <p:nvGrpSpPr>
          <p:cNvPr id="126981" name="Group 9"/>
          <p:cNvGrpSpPr>
            <a:grpSpLocks/>
          </p:cNvGrpSpPr>
          <p:nvPr/>
        </p:nvGrpSpPr>
        <p:grpSpPr bwMode="auto">
          <a:xfrm>
            <a:off x="4419600" y="1600200"/>
            <a:ext cx="2209800" cy="1997075"/>
            <a:chOff x="3120" y="1536"/>
            <a:chExt cx="1392" cy="1258"/>
          </a:xfrm>
        </p:grpSpPr>
        <p:pic>
          <p:nvPicPr>
            <p:cNvPr id="126985" name="Picture 10" descr="3combt_pc_card"/>
            <p:cNvPicPr>
              <a:picLocks noChangeAspect="1" noChangeArrowheads="1"/>
            </p:cNvPicPr>
            <p:nvPr/>
          </p:nvPicPr>
          <p:blipFill>
            <a:blip r:embed="rId5" cstate="print"/>
            <a:srcRect/>
            <a:stretch>
              <a:fillRect/>
            </a:stretch>
          </p:blipFill>
          <p:spPr bwMode="auto">
            <a:xfrm>
              <a:off x="3216" y="1536"/>
              <a:ext cx="1246" cy="914"/>
            </a:xfrm>
            <a:prstGeom prst="rect">
              <a:avLst/>
            </a:prstGeom>
            <a:noFill/>
            <a:ln w="9525">
              <a:noFill/>
              <a:miter lim="800000"/>
              <a:headEnd/>
              <a:tailEnd/>
            </a:ln>
          </p:spPr>
        </p:pic>
        <p:sp>
          <p:nvSpPr>
            <p:cNvPr id="126986" name="Text Box 11"/>
            <p:cNvSpPr txBox="1">
              <a:spLocks noChangeArrowheads="1"/>
            </p:cNvSpPr>
            <p:nvPr/>
          </p:nvSpPr>
          <p:spPr bwMode="auto">
            <a:xfrm>
              <a:off x="3120" y="2352"/>
              <a:ext cx="1392" cy="442"/>
            </a:xfrm>
            <a:prstGeom prst="rect">
              <a:avLst/>
            </a:prstGeom>
            <a:noFill/>
            <a:ln w="9525">
              <a:noFill/>
              <a:miter lim="800000"/>
              <a:headEnd/>
              <a:tailEnd/>
            </a:ln>
          </p:spPr>
          <p:txBody>
            <a:bodyPr>
              <a:spAutoFit/>
            </a:bodyPr>
            <a:lstStyle/>
            <a:p>
              <a:pPr>
                <a:spcBef>
                  <a:spcPct val="50000"/>
                </a:spcBef>
              </a:pPr>
              <a:r>
                <a:rPr lang="en-GB" sz="2000">
                  <a:latin typeface="Times New Roman" pitchFamily="18" charset="0"/>
                </a:rPr>
                <a:t>Bluetooth PC Card from 3Com</a:t>
              </a:r>
            </a:p>
          </p:txBody>
        </p:sp>
      </p:grpSp>
      <p:grpSp>
        <p:nvGrpSpPr>
          <p:cNvPr id="126982" name="Group 12"/>
          <p:cNvGrpSpPr>
            <a:grpSpLocks/>
          </p:cNvGrpSpPr>
          <p:nvPr/>
        </p:nvGrpSpPr>
        <p:grpSpPr bwMode="auto">
          <a:xfrm>
            <a:off x="6248400" y="2590800"/>
            <a:ext cx="2667000" cy="3368675"/>
            <a:chOff x="3984" y="1872"/>
            <a:chExt cx="1680" cy="2122"/>
          </a:xfrm>
        </p:grpSpPr>
        <p:sp>
          <p:nvSpPr>
            <p:cNvPr id="126983" name="Text Box 13"/>
            <p:cNvSpPr txBox="1">
              <a:spLocks noChangeArrowheads="1"/>
            </p:cNvSpPr>
            <p:nvPr/>
          </p:nvSpPr>
          <p:spPr bwMode="auto">
            <a:xfrm>
              <a:off x="3984" y="3552"/>
              <a:ext cx="1680" cy="442"/>
            </a:xfrm>
            <a:prstGeom prst="rect">
              <a:avLst/>
            </a:prstGeom>
            <a:noFill/>
            <a:ln w="9525">
              <a:noFill/>
              <a:miter lim="800000"/>
              <a:headEnd/>
              <a:tailEnd/>
            </a:ln>
          </p:spPr>
          <p:txBody>
            <a:bodyPr>
              <a:spAutoFit/>
            </a:bodyPr>
            <a:lstStyle/>
            <a:p>
              <a:pPr>
                <a:spcBef>
                  <a:spcPct val="50000"/>
                </a:spcBef>
              </a:pPr>
              <a:r>
                <a:rPr lang="en-GB" sz="2000">
                  <a:latin typeface="Times New Roman" pitchFamily="18" charset="0"/>
                </a:rPr>
                <a:t>Ericsson HBH-15 Bluetooth headset</a:t>
              </a:r>
            </a:p>
          </p:txBody>
        </p:sp>
        <p:pic>
          <p:nvPicPr>
            <p:cNvPr id="126984" name="Picture 14" descr="ericsson_bluetooth_headset_HBH-15"/>
            <p:cNvPicPr>
              <a:picLocks noChangeAspect="1" noChangeArrowheads="1"/>
            </p:cNvPicPr>
            <p:nvPr/>
          </p:nvPicPr>
          <p:blipFill>
            <a:blip r:embed="rId6" cstate="print"/>
            <a:srcRect/>
            <a:stretch>
              <a:fillRect/>
            </a:stretch>
          </p:blipFill>
          <p:spPr bwMode="auto">
            <a:xfrm>
              <a:off x="4320" y="1872"/>
              <a:ext cx="1037" cy="1598"/>
            </a:xfrm>
            <a:prstGeom prst="rect">
              <a:avLst/>
            </a:prstGeom>
            <a:noFill/>
            <a:ln w="9525">
              <a:noFill/>
              <a:miter lim="800000"/>
              <a:headEnd/>
              <a:tailEnd/>
            </a:ln>
          </p:spPr>
        </p:pic>
      </p:grpSp>
    </p:spTree>
    <p:extLst>
      <p:ext uri="{BB962C8B-B14F-4D97-AF65-F5344CB8AC3E}">
        <p14:creationId xmlns:p14="http://schemas.microsoft.com/office/powerpoint/2010/main" val="2822782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11_6150"/>
          <p:cNvPicPr>
            <a:picLocks noChangeAspect="1" noChangeArrowheads="1"/>
          </p:cNvPicPr>
          <p:nvPr/>
        </p:nvPicPr>
        <p:blipFill>
          <a:blip r:embed="rId3" cstate="print"/>
          <a:srcRect/>
          <a:stretch>
            <a:fillRect/>
          </a:stretch>
        </p:blipFill>
        <p:spPr bwMode="auto">
          <a:xfrm>
            <a:off x="1828800" y="1562100"/>
            <a:ext cx="3024188" cy="4762500"/>
          </a:xfrm>
          <a:prstGeom prst="rect">
            <a:avLst/>
          </a:prstGeom>
          <a:noFill/>
          <a:ln w="9525">
            <a:noFill/>
            <a:miter lim="800000"/>
            <a:headEnd/>
            <a:tailEnd/>
          </a:ln>
        </p:spPr>
      </p:pic>
      <p:sp>
        <p:nvSpPr>
          <p:cNvPr id="660483" name="Rectangle 3"/>
          <p:cNvSpPr>
            <a:spLocks noChangeArrowheads="1"/>
          </p:cNvSpPr>
          <p:nvPr/>
        </p:nvSpPr>
        <p:spPr bwMode="auto">
          <a:xfrm>
            <a:off x="5359400" y="2857500"/>
            <a:ext cx="725488" cy="284163"/>
          </a:xfrm>
          <a:prstGeom prst="rect">
            <a:avLst/>
          </a:prstGeom>
          <a:noFill/>
          <a:ln w="9525">
            <a:noFill/>
            <a:miter lim="800000"/>
            <a:headEnd/>
            <a:tailEnd/>
          </a:ln>
          <a:effectLst/>
        </p:spPr>
        <p:txBody>
          <a:bodyPr wrap="none" lIns="92075" tIns="46038" rIns="92075" bIns="46038">
            <a:spAutoFit/>
          </a:bodyPr>
          <a:lstStyle/>
          <a:p>
            <a:pPr algn="ctr" defTabSz="762000" eaLnBrk="0" hangingPunct="0">
              <a:lnSpc>
                <a:spcPct val="90000"/>
              </a:lnSpc>
              <a:defRPr/>
            </a:pPr>
            <a:r>
              <a:rPr lang="en-US" sz="1400" b="1" i="1">
                <a:effectLst>
                  <a:outerShdw blurRad="38100" dist="38100" dir="2700000" algn="tl">
                    <a:srgbClr val="C0C0C0"/>
                  </a:outerShdw>
                </a:effectLst>
                <a:latin typeface="Rotis Sans Serif for Nokia" pitchFamily="2" charset="0"/>
              </a:rPr>
              <a:t>Phone</a:t>
            </a:r>
            <a:endParaRPr lang="en-US" sz="1400" b="1" i="1">
              <a:solidFill>
                <a:schemeClr val="hlink"/>
              </a:solidFill>
              <a:effectLst>
                <a:outerShdw blurRad="38100" dist="38100" dir="2700000" algn="tl">
                  <a:srgbClr val="C0C0C0"/>
                </a:outerShdw>
              </a:effectLst>
              <a:latin typeface="Rotis Sans Serif for Nokia" pitchFamily="2" charset="0"/>
            </a:endParaRPr>
          </a:p>
        </p:txBody>
      </p:sp>
      <p:sp>
        <p:nvSpPr>
          <p:cNvPr id="660484" name="Rectangle 4"/>
          <p:cNvSpPr>
            <a:spLocks noChangeArrowheads="1"/>
          </p:cNvSpPr>
          <p:nvPr/>
        </p:nvSpPr>
        <p:spPr bwMode="auto">
          <a:xfrm>
            <a:off x="5283200" y="4533900"/>
            <a:ext cx="715963" cy="284163"/>
          </a:xfrm>
          <a:prstGeom prst="rect">
            <a:avLst/>
          </a:prstGeom>
          <a:noFill/>
          <a:ln w="9525">
            <a:noFill/>
            <a:miter lim="800000"/>
            <a:headEnd/>
            <a:tailEnd/>
          </a:ln>
          <a:effectLst/>
        </p:spPr>
        <p:txBody>
          <a:bodyPr wrap="none" lIns="92075" tIns="46038" rIns="92075" bIns="46038">
            <a:spAutoFit/>
          </a:bodyPr>
          <a:lstStyle/>
          <a:p>
            <a:pPr algn="ctr" defTabSz="762000" eaLnBrk="0" hangingPunct="0">
              <a:lnSpc>
                <a:spcPct val="90000"/>
              </a:lnSpc>
              <a:defRPr/>
            </a:pPr>
            <a:r>
              <a:rPr lang="en-US" sz="1400" b="1" i="1">
                <a:effectLst>
                  <a:outerShdw blurRad="38100" dist="38100" dir="2700000" algn="tl">
                    <a:srgbClr val="C0C0C0"/>
                  </a:outerShdw>
                </a:effectLst>
                <a:latin typeface="Rotis Sans Serif for Nokia" pitchFamily="2" charset="0"/>
              </a:rPr>
              <a:t>Watch</a:t>
            </a:r>
            <a:endParaRPr lang="en-US" sz="1400" b="1" i="1">
              <a:solidFill>
                <a:schemeClr val="hlink"/>
              </a:solidFill>
              <a:effectLst>
                <a:outerShdw blurRad="38100" dist="38100" dir="2700000" algn="tl">
                  <a:srgbClr val="C0C0C0"/>
                </a:outerShdw>
              </a:effectLst>
              <a:latin typeface="Rotis Sans Serif for Nokia" pitchFamily="2" charset="0"/>
            </a:endParaRPr>
          </a:p>
        </p:txBody>
      </p:sp>
      <p:sp>
        <p:nvSpPr>
          <p:cNvPr id="660485" name="Rectangle 5"/>
          <p:cNvSpPr>
            <a:spLocks noChangeArrowheads="1"/>
          </p:cNvSpPr>
          <p:nvPr/>
        </p:nvSpPr>
        <p:spPr bwMode="auto">
          <a:xfrm>
            <a:off x="352425" y="4305300"/>
            <a:ext cx="1123950" cy="284163"/>
          </a:xfrm>
          <a:prstGeom prst="rect">
            <a:avLst/>
          </a:prstGeom>
          <a:noFill/>
          <a:ln w="9525">
            <a:noFill/>
            <a:miter lim="800000"/>
            <a:headEnd/>
            <a:tailEnd/>
          </a:ln>
          <a:effectLst/>
        </p:spPr>
        <p:txBody>
          <a:bodyPr lIns="92075" tIns="46038" rIns="92075" bIns="46038">
            <a:spAutoFit/>
          </a:bodyPr>
          <a:lstStyle/>
          <a:p>
            <a:pPr algn="ctr" defTabSz="762000" eaLnBrk="0" hangingPunct="0">
              <a:lnSpc>
                <a:spcPct val="90000"/>
              </a:lnSpc>
              <a:defRPr/>
            </a:pPr>
            <a:r>
              <a:rPr lang="en-US" sz="1400" b="1" i="1">
                <a:effectLst>
                  <a:outerShdw blurRad="38100" dist="38100" dir="2700000" algn="tl">
                    <a:srgbClr val="C0C0C0"/>
                  </a:outerShdw>
                </a:effectLst>
                <a:latin typeface="Rotis Sans Serif for Nokia" pitchFamily="2" charset="0"/>
              </a:rPr>
              <a:t>Computer</a:t>
            </a:r>
            <a:endParaRPr lang="en-US" sz="1400" b="1" i="1">
              <a:solidFill>
                <a:schemeClr val="hlink"/>
              </a:solidFill>
              <a:effectLst>
                <a:outerShdw blurRad="38100" dist="38100" dir="2700000" algn="tl">
                  <a:srgbClr val="C0C0C0"/>
                </a:outerShdw>
              </a:effectLst>
              <a:latin typeface="Rotis Sans Serif for Nokia" pitchFamily="2" charset="0"/>
            </a:endParaRPr>
          </a:p>
        </p:txBody>
      </p:sp>
      <p:sp>
        <p:nvSpPr>
          <p:cNvPr id="660486" name="Rectangle 6"/>
          <p:cNvSpPr>
            <a:spLocks noChangeArrowheads="1"/>
          </p:cNvSpPr>
          <p:nvPr/>
        </p:nvSpPr>
        <p:spPr bwMode="auto">
          <a:xfrm>
            <a:off x="492125" y="2552700"/>
            <a:ext cx="984250" cy="284163"/>
          </a:xfrm>
          <a:prstGeom prst="rect">
            <a:avLst/>
          </a:prstGeom>
          <a:noFill/>
          <a:ln w="9525">
            <a:noFill/>
            <a:miter lim="800000"/>
            <a:headEnd/>
            <a:tailEnd/>
          </a:ln>
          <a:effectLst/>
        </p:spPr>
        <p:txBody>
          <a:bodyPr lIns="92075" tIns="46038" rIns="92075" bIns="46038">
            <a:spAutoFit/>
          </a:bodyPr>
          <a:lstStyle/>
          <a:p>
            <a:pPr algn="ctr" defTabSz="762000" eaLnBrk="0" hangingPunct="0">
              <a:lnSpc>
                <a:spcPct val="90000"/>
              </a:lnSpc>
              <a:defRPr/>
            </a:pPr>
            <a:r>
              <a:rPr lang="en-US" sz="1400" b="1" i="1">
                <a:effectLst>
                  <a:outerShdw blurRad="38100" dist="38100" dir="2700000" algn="tl">
                    <a:srgbClr val="C0C0C0"/>
                  </a:outerShdw>
                </a:effectLst>
                <a:latin typeface="Rotis Sans Serif for Nokia" pitchFamily="2" charset="0"/>
              </a:rPr>
              <a:t>Headset</a:t>
            </a:r>
            <a:endParaRPr lang="en-US" sz="1400" b="1" i="1">
              <a:solidFill>
                <a:schemeClr val="hlink"/>
              </a:solidFill>
              <a:effectLst>
                <a:outerShdw blurRad="38100" dist="38100" dir="2700000" algn="tl">
                  <a:srgbClr val="C0C0C0"/>
                </a:outerShdw>
              </a:effectLst>
              <a:latin typeface="Rotis Sans Serif for Nokia" pitchFamily="2" charset="0"/>
            </a:endParaRPr>
          </a:p>
        </p:txBody>
      </p:sp>
      <p:sp>
        <p:nvSpPr>
          <p:cNvPr id="128007" name="Oval 7"/>
          <p:cNvSpPr>
            <a:spLocks noChangeArrowheads="1"/>
          </p:cNvSpPr>
          <p:nvPr/>
        </p:nvSpPr>
        <p:spPr bwMode="auto">
          <a:xfrm>
            <a:off x="2109788" y="3543300"/>
            <a:ext cx="304800" cy="330200"/>
          </a:xfrm>
          <a:prstGeom prst="ellipse">
            <a:avLst/>
          </a:prstGeom>
          <a:noFill/>
          <a:ln w="50800">
            <a:solidFill>
              <a:srgbClr val="69A5F5"/>
            </a:solidFill>
            <a:round/>
            <a:headEnd/>
            <a:tailEnd/>
          </a:ln>
        </p:spPr>
        <p:txBody>
          <a:bodyPr wrap="none" anchor="ctr"/>
          <a:lstStyle/>
          <a:p>
            <a:endParaRPr lang="en-US"/>
          </a:p>
        </p:txBody>
      </p:sp>
      <p:sp>
        <p:nvSpPr>
          <p:cNvPr id="128008" name="Oval 8"/>
          <p:cNvSpPr>
            <a:spLocks noChangeArrowheads="1"/>
          </p:cNvSpPr>
          <p:nvPr/>
        </p:nvSpPr>
        <p:spPr bwMode="auto">
          <a:xfrm>
            <a:off x="3587750" y="4152900"/>
            <a:ext cx="211138" cy="228600"/>
          </a:xfrm>
          <a:prstGeom prst="ellipse">
            <a:avLst/>
          </a:prstGeom>
          <a:noFill/>
          <a:ln w="50800">
            <a:solidFill>
              <a:srgbClr val="69A5F5"/>
            </a:solidFill>
            <a:round/>
            <a:headEnd/>
            <a:tailEnd/>
          </a:ln>
        </p:spPr>
        <p:txBody>
          <a:bodyPr wrap="none" anchor="ctr"/>
          <a:lstStyle/>
          <a:p>
            <a:endParaRPr lang="en-US"/>
          </a:p>
        </p:txBody>
      </p:sp>
      <p:sp>
        <p:nvSpPr>
          <p:cNvPr id="128009" name="Oval 9"/>
          <p:cNvSpPr>
            <a:spLocks noChangeArrowheads="1"/>
          </p:cNvSpPr>
          <p:nvPr/>
        </p:nvSpPr>
        <p:spPr bwMode="auto">
          <a:xfrm>
            <a:off x="3165475" y="3619500"/>
            <a:ext cx="304800" cy="330200"/>
          </a:xfrm>
          <a:prstGeom prst="ellipse">
            <a:avLst/>
          </a:prstGeom>
          <a:noFill/>
          <a:ln w="50800">
            <a:solidFill>
              <a:srgbClr val="69A5F5"/>
            </a:solidFill>
            <a:round/>
            <a:headEnd/>
            <a:tailEnd/>
          </a:ln>
        </p:spPr>
        <p:txBody>
          <a:bodyPr wrap="none" anchor="ctr"/>
          <a:lstStyle/>
          <a:p>
            <a:endParaRPr lang="en-US"/>
          </a:p>
        </p:txBody>
      </p:sp>
      <p:sp>
        <p:nvSpPr>
          <p:cNvPr id="128010" name="Oval 10"/>
          <p:cNvSpPr>
            <a:spLocks noChangeArrowheads="1"/>
          </p:cNvSpPr>
          <p:nvPr/>
        </p:nvSpPr>
        <p:spPr bwMode="auto">
          <a:xfrm>
            <a:off x="2251075" y="2247900"/>
            <a:ext cx="211138" cy="228600"/>
          </a:xfrm>
          <a:prstGeom prst="ellipse">
            <a:avLst/>
          </a:prstGeom>
          <a:noFill/>
          <a:ln w="50800">
            <a:solidFill>
              <a:srgbClr val="69A5F5"/>
            </a:solidFill>
            <a:round/>
            <a:headEnd/>
            <a:tailEnd/>
          </a:ln>
        </p:spPr>
        <p:txBody>
          <a:bodyPr wrap="none" anchor="ctr"/>
          <a:lstStyle/>
          <a:p>
            <a:endParaRPr lang="en-US"/>
          </a:p>
        </p:txBody>
      </p:sp>
      <p:sp>
        <p:nvSpPr>
          <p:cNvPr id="128011" name="Line 11"/>
          <p:cNvSpPr>
            <a:spLocks noChangeShapeType="1"/>
          </p:cNvSpPr>
          <p:nvPr/>
        </p:nvSpPr>
        <p:spPr bwMode="auto">
          <a:xfrm flipV="1">
            <a:off x="1476375" y="2324100"/>
            <a:ext cx="774700" cy="609600"/>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12" name="Line 12"/>
          <p:cNvSpPr>
            <a:spLocks noChangeShapeType="1"/>
          </p:cNvSpPr>
          <p:nvPr/>
        </p:nvSpPr>
        <p:spPr bwMode="auto">
          <a:xfrm>
            <a:off x="1476375" y="2705100"/>
            <a:ext cx="1588" cy="228600"/>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13" name="Line 13"/>
          <p:cNvSpPr>
            <a:spLocks noChangeShapeType="1"/>
          </p:cNvSpPr>
          <p:nvPr/>
        </p:nvSpPr>
        <p:spPr bwMode="auto">
          <a:xfrm>
            <a:off x="773113" y="2933700"/>
            <a:ext cx="703262" cy="1588"/>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14" name="Line 14"/>
          <p:cNvSpPr>
            <a:spLocks noChangeShapeType="1"/>
          </p:cNvSpPr>
          <p:nvPr/>
        </p:nvSpPr>
        <p:spPr bwMode="auto">
          <a:xfrm flipV="1">
            <a:off x="3446463" y="3238500"/>
            <a:ext cx="1831975" cy="533400"/>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15" name="Line 15"/>
          <p:cNvSpPr>
            <a:spLocks noChangeShapeType="1"/>
          </p:cNvSpPr>
          <p:nvPr/>
        </p:nvSpPr>
        <p:spPr bwMode="auto">
          <a:xfrm>
            <a:off x="5278438" y="3009900"/>
            <a:ext cx="1587" cy="228600"/>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16" name="Line 16"/>
          <p:cNvSpPr>
            <a:spLocks noChangeShapeType="1"/>
          </p:cNvSpPr>
          <p:nvPr/>
        </p:nvSpPr>
        <p:spPr bwMode="auto">
          <a:xfrm>
            <a:off x="5278438" y="3238500"/>
            <a:ext cx="703262" cy="1588"/>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17" name="Line 17"/>
          <p:cNvSpPr>
            <a:spLocks noChangeShapeType="1"/>
          </p:cNvSpPr>
          <p:nvPr/>
        </p:nvSpPr>
        <p:spPr bwMode="auto">
          <a:xfrm>
            <a:off x="3798888" y="4305300"/>
            <a:ext cx="1406525" cy="609600"/>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18" name="Line 18"/>
          <p:cNvSpPr>
            <a:spLocks noChangeShapeType="1"/>
          </p:cNvSpPr>
          <p:nvPr/>
        </p:nvSpPr>
        <p:spPr bwMode="auto">
          <a:xfrm>
            <a:off x="5205413" y="4686300"/>
            <a:ext cx="1587" cy="228600"/>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19" name="Line 19"/>
          <p:cNvSpPr>
            <a:spLocks noChangeShapeType="1"/>
          </p:cNvSpPr>
          <p:nvPr/>
        </p:nvSpPr>
        <p:spPr bwMode="auto">
          <a:xfrm>
            <a:off x="5205413" y="4914900"/>
            <a:ext cx="703262" cy="1588"/>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20" name="Line 20"/>
          <p:cNvSpPr>
            <a:spLocks noChangeShapeType="1"/>
          </p:cNvSpPr>
          <p:nvPr/>
        </p:nvSpPr>
        <p:spPr bwMode="auto">
          <a:xfrm flipV="1">
            <a:off x="1476375" y="3771900"/>
            <a:ext cx="635000" cy="533400"/>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21" name="Line 21"/>
          <p:cNvSpPr>
            <a:spLocks noChangeShapeType="1"/>
          </p:cNvSpPr>
          <p:nvPr/>
        </p:nvSpPr>
        <p:spPr bwMode="auto">
          <a:xfrm>
            <a:off x="1477963" y="4305300"/>
            <a:ext cx="1587" cy="228600"/>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22" name="Line 22"/>
          <p:cNvSpPr>
            <a:spLocks noChangeShapeType="1"/>
          </p:cNvSpPr>
          <p:nvPr/>
        </p:nvSpPr>
        <p:spPr bwMode="auto">
          <a:xfrm>
            <a:off x="773113" y="4305300"/>
            <a:ext cx="703262" cy="1588"/>
          </a:xfrm>
          <a:prstGeom prst="line">
            <a:avLst/>
          </a:prstGeom>
          <a:noFill/>
          <a:ln w="25400">
            <a:solidFill>
              <a:srgbClr val="69A5F5"/>
            </a:solidFill>
            <a:round/>
            <a:headEnd type="none" w="sm" len="sm"/>
            <a:tailEnd type="none" w="sm" len="sm"/>
          </a:ln>
        </p:spPr>
        <p:txBody>
          <a:bodyPr wrap="none" anchor="ctr"/>
          <a:lstStyle/>
          <a:p>
            <a:endParaRPr lang="en-US"/>
          </a:p>
        </p:txBody>
      </p:sp>
      <p:sp>
        <p:nvSpPr>
          <p:cNvPr id="128023" name="Rectangle 23"/>
          <p:cNvSpPr>
            <a:spLocks noGrp="1" noChangeArrowheads="1"/>
          </p:cNvSpPr>
          <p:nvPr>
            <p:ph type="title"/>
          </p:nvPr>
        </p:nvSpPr>
        <p:spPr bwMode="auto">
          <a:xfrm>
            <a:off x="457200" y="655638"/>
            <a:ext cx="8229600" cy="411162"/>
          </a:xfrm>
          <a:noFill/>
          <a:ln>
            <a:miter lim="800000"/>
            <a:headEnd/>
            <a:tailEnd/>
          </a:ln>
        </p:spPr>
        <p:txBody>
          <a:bodyPr vert="horz" wrap="square" lIns="92075" tIns="46038" rIns="92075" bIns="46038" numCol="1" anchor="ctr" anchorCtr="0" compatLnSpc="1">
            <a:prstTxWarp prst="textNoShape">
              <a:avLst/>
            </a:prstTxWarp>
            <a:normAutofit fontScale="90000"/>
          </a:bodyPr>
          <a:lstStyle/>
          <a:p>
            <a:pPr eaLnBrk="1" hangingPunct="1"/>
            <a:r>
              <a:rPr lang="en-US" sz="2800" smtClean="0"/>
              <a:t>Vision de Bluetooth à long terme</a:t>
            </a:r>
          </a:p>
        </p:txBody>
      </p:sp>
      <p:sp>
        <p:nvSpPr>
          <p:cNvPr id="128024" name="Rectangle 24"/>
          <p:cNvSpPr>
            <a:spLocks noChangeArrowheads="1"/>
          </p:cNvSpPr>
          <p:nvPr/>
        </p:nvSpPr>
        <p:spPr bwMode="auto">
          <a:xfrm>
            <a:off x="5205413" y="1524000"/>
            <a:ext cx="3779837" cy="974725"/>
          </a:xfrm>
          <a:prstGeom prst="rect">
            <a:avLst/>
          </a:prstGeom>
          <a:noFill/>
          <a:ln w="9525">
            <a:noFill/>
            <a:miter lim="800000"/>
            <a:headEnd/>
            <a:tailEnd/>
          </a:ln>
        </p:spPr>
        <p:txBody>
          <a:bodyPr lIns="92075" tIns="46038" rIns="92075" bIns="46038">
            <a:spAutoFit/>
          </a:bodyPr>
          <a:lstStyle/>
          <a:p>
            <a:pPr algn="ctr" defTabSz="762000" eaLnBrk="0" hangingPunct="0">
              <a:lnSpc>
                <a:spcPct val="90000"/>
              </a:lnSpc>
            </a:pPr>
            <a:r>
              <a:rPr lang="en-US" sz="1600" b="1">
                <a:solidFill>
                  <a:srgbClr val="FF0000"/>
                </a:solidFill>
              </a:rPr>
              <a:t>Connexions invisibles entre différents types d’équipements mobiles (voiture, iPod, montre, laptop, écouteurs, téléphone, etc)</a:t>
            </a:r>
          </a:p>
        </p:txBody>
      </p:sp>
    </p:spTree>
    <p:extLst>
      <p:ext uri="{BB962C8B-B14F-4D97-AF65-F5344CB8AC3E}">
        <p14:creationId xmlns:p14="http://schemas.microsoft.com/office/powerpoint/2010/main" val="437914944"/>
      </p:ext>
    </p:extLst>
  </p:cSld>
  <p:clrMapOvr>
    <a:masterClrMapping/>
  </p:clrMapOvr>
  <p:transition xmlns:p14="http://schemas.microsoft.com/office/powerpoint/2010/mai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sz="quarter" idx="1"/>
          </p:nvPr>
        </p:nvSpPr>
        <p:spPr bwMode="auto">
          <a:noFill/>
          <a:ln>
            <a:miter lim="800000"/>
            <a:headEnd/>
            <a:tailEnd/>
          </a:ln>
        </p:spPr>
        <p:txBody>
          <a:bodyPr vert="horz" wrap="square" lIns="91440" tIns="45720" rIns="91440" bIns="45720" numCol="1" anchor="ctr" anchorCtr="1" compatLnSpc="1">
            <a:prstTxWarp prst="textNoShape">
              <a:avLst/>
            </a:prstTxWarp>
          </a:bodyPr>
          <a:lstStyle/>
          <a:p>
            <a:pPr algn="ctr" eaLnBrk="1" hangingPunct="1">
              <a:buFontTx/>
              <a:buNone/>
            </a:pPr>
            <a:r>
              <a:rPr lang="fr-CA" sz="3600" b="1" dirty="0" smtClean="0"/>
              <a:t>Wi-Fi</a:t>
            </a:r>
          </a:p>
          <a:p>
            <a:pPr algn="ctr" eaLnBrk="1" hangingPunct="1">
              <a:buFontTx/>
              <a:buNone/>
            </a:pPr>
            <a:endParaRPr lang="fr-CA" sz="3600" b="1" dirty="0" smtClean="0"/>
          </a:p>
          <a:p>
            <a:pPr algn="ctr" eaLnBrk="1" hangingPunct="1">
              <a:buFontTx/>
              <a:buNone/>
            </a:pPr>
            <a:r>
              <a:rPr lang="fr-CA" sz="3600" b="1" i="1" dirty="0" smtClean="0"/>
              <a:t>802.11 a, b, c, d, e, f, g, h…,n, </a:t>
            </a:r>
            <a:r>
              <a:rPr lang="fr-CA" sz="3600" b="1" i="1" dirty="0" err="1" smtClean="0"/>
              <a:t>ac</a:t>
            </a:r>
            <a:endParaRPr lang="fr-CA" sz="3600" b="1" i="1" dirty="0" smtClean="0"/>
          </a:p>
        </p:txBody>
      </p:sp>
    </p:spTree>
    <p:extLst>
      <p:ext uri="{BB962C8B-B14F-4D97-AF65-F5344CB8AC3E}">
        <p14:creationId xmlns:p14="http://schemas.microsoft.com/office/powerpoint/2010/main" val="96256656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AutoShape 2"/>
          <p:cNvSpPr>
            <a:spLocks noGrp="1" noChangeArrowheads="1"/>
          </p:cNvSpPr>
          <p:nvPr>
            <p:ph type="title"/>
          </p:nvPr>
        </p:nvSpPr>
        <p:spPr bwMode="auto">
          <a:xfrm>
            <a:off x="457200" y="533400"/>
            <a:ext cx="8229600" cy="1143000"/>
          </a:xfrm>
          <a:prstGeom prst="roundRect">
            <a:avLst>
              <a:gd name="adj" fmla="val 16667"/>
            </a:avLst>
          </a:prstGeom>
          <a:noFill/>
          <a:ln>
            <a:round/>
            <a:headEnd/>
            <a:tailEnd/>
          </a:ln>
        </p:spPr>
        <p:txBody>
          <a:bodyPr vert="horz" wrap="square" lIns="91440" tIns="45720" rIns="91440" bIns="45720" numCol="1" anchor="t" anchorCtr="0" compatLnSpc="1">
            <a:prstTxWarp prst="textNoShape">
              <a:avLst/>
            </a:prstTxWarp>
          </a:bodyPr>
          <a:lstStyle/>
          <a:p>
            <a:pPr eaLnBrk="1" hangingPunct="1"/>
            <a:r>
              <a:rPr lang="en-US" sz="2800" smtClean="0"/>
              <a:t>Norme 802.11 (Wi-Fi)</a:t>
            </a:r>
          </a:p>
        </p:txBody>
      </p:sp>
      <p:sp>
        <p:nvSpPr>
          <p:cNvPr id="8196" name="Rectangle 3"/>
          <p:cNvSpPr>
            <a:spLocks noGrp="1" noChangeArrowheads="1"/>
          </p:cNvSpPr>
          <p:nvPr>
            <p:ph type="body" sz="half" idx="1"/>
          </p:nvPr>
        </p:nvSpPr>
        <p:spPr bwMode="auto">
          <a:xfrm>
            <a:off x="457200" y="685800"/>
            <a:ext cx="4646613" cy="5440363"/>
          </a:xfrm>
          <a:noFill/>
          <a:ln>
            <a:miter lim="800000"/>
            <a:headEnd/>
            <a:tailEnd/>
          </a:ln>
        </p:spPr>
        <p:txBody>
          <a:bodyPr vert="horz" wrap="square" lIns="91440" tIns="45720" rIns="91440" bIns="45720" numCol="1" anchor="t" anchorCtr="0" compatLnSpc="1">
            <a:prstTxWarp prst="textNoShape">
              <a:avLst/>
            </a:prstTxWarp>
          </a:bodyPr>
          <a:lstStyle/>
          <a:p>
            <a:pPr eaLnBrk="1" hangingPunct="1"/>
            <a:endParaRPr lang="en-US" sz="1800" smtClean="0"/>
          </a:p>
          <a:p>
            <a:pPr eaLnBrk="1" hangingPunct="1"/>
            <a:endParaRPr lang="en-US" sz="1800" smtClean="0"/>
          </a:p>
          <a:p>
            <a:pPr eaLnBrk="1" hangingPunct="1"/>
            <a:endParaRPr lang="en-US" sz="1800" smtClean="0"/>
          </a:p>
          <a:p>
            <a:pPr eaLnBrk="1" hangingPunct="1"/>
            <a:endParaRPr lang="en-US" sz="1800" smtClean="0"/>
          </a:p>
          <a:p>
            <a:pPr eaLnBrk="1" hangingPunct="1"/>
            <a:r>
              <a:rPr lang="en-US" sz="1800" smtClean="0"/>
              <a:t>802.11 définie les couches basses du modèle OSI</a:t>
            </a:r>
          </a:p>
          <a:p>
            <a:pPr eaLnBrk="1" hangingPunct="1"/>
            <a:endParaRPr lang="en-US" sz="1800" smtClean="0"/>
          </a:p>
          <a:p>
            <a:pPr eaLnBrk="1" hangingPunct="1"/>
            <a:r>
              <a:rPr lang="en-US" sz="1800" smtClean="0"/>
              <a:t>Couche liaison</a:t>
            </a:r>
          </a:p>
          <a:p>
            <a:pPr lvl="1" eaLnBrk="1" hangingPunct="1"/>
            <a:r>
              <a:rPr lang="en-US" sz="1800" smtClean="0"/>
              <a:t>Logical Link Control (LLC).</a:t>
            </a:r>
          </a:p>
          <a:p>
            <a:pPr lvl="1" eaLnBrk="1" hangingPunct="1"/>
            <a:r>
              <a:rPr lang="en-US" sz="1800" smtClean="0"/>
              <a:t>Medium Access Control (MAC).</a:t>
            </a:r>
          </a:p>
          <a:p>
            <a:pPr eaLnBrk="1" hangingPunct="1"/>
            <a:endParaRPr lang="en-US" sz="1800" smtClean="0"/>
          </a:p>
          <a:p>
            <a:pPr eaLnBrk="1" hangingPunct="1"/>
            <a:r>
              <a:rPr lang="en-US" sz="1800" smtClean="0"/>
              <a:t>Couche physique</a:t>
            </a:r>
          </a:p>
          <a:p>
            <a:pPr lvl="1" eaLnBrk="1" hangingPunct="1"/>
            <a:r>
              <a:rPr lang="en-US" sz="1800" smtClean="0"/>
              <a:t>Physical Layer Convergence Procedure (PLCP).</a:t>
            </a:r>
          </a:p>
          <a:p>
            <a:pPr lvl="1" eaLnBrk="1" hangingPunct="1"/>
            <a:r>
              <a:rPr lang="en-US" sz="1800" smtClean="0"/>
              <a:t>Physical Medium Dependent (PMD).</a:t>
            </a:r>
            <a:endParaRPr lang="en-US" sz="2000" smtClean="0"/>
          </a:p>
        </p:txBody>
      </p:sp>
      <p:graphicFrame>
        <p:nvGraphicFramePr>
          <p:cNvPr id="8194" name="Object 4"/>
          <p:cNvGraphicFramePr>
            <a:graphicFrameLocks noGrp="1" noChangeAspect="1"/>
          </p:cNvGraphicFramePr>
          <p:nvPr>
            <p:ph sz="half" idx="2"/>
          </p:nvPr>
        </p:nvGraphicFramePr>
        <p:xfrm>
          <a:off x="5105400" y="1809750"/>
          <a:ext cx="3840163" cy="3725863"/>
        </p:xfrm>
        <a:graphic>
          <a:graphicData uri="http://schemas.openxmlformats.org/presentationml/2006/ole">
            <mc:AlternateContent xmlns:mc="http://schemas.openxmlformats.org/markup-compatibility/2006">
              <mc:Choice xmlns:v="urn:schemas-microsoft-com:vml" Requires="v">
                <p:oleObj spid="_x0000_s32781" name="Bitmap Image" r:id="rId3" imgW="9019048" imgH="8752381" progId="Paint.Picture">
                  <p:embed/>
                </p:oleObj>
              </mc:Choice>
              <mc:Fallback>
                <p:oleObj name="Bitmap Image" r:id="rId3" imgW="9019048" imgH="87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809750"/>
                        <a:ext cx="3840163" cy="3725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9672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sz="quarter" idx="1"/>
          </p:nvPr>
        </p:nvSpPr>
        <p:spPr bwMode="auto">
          <a:noFill/>
          <a:ln>
            <a:miter lim="800000"/>
            <a:headEnd/>
            <a:tailEnd/>
          </a:ln>
        </p:spPr>
        <p:txBody>
          <a:bodyPr vert="horz" wrap="square" lIns="91440" tIns="45720" rIns="91440" bIns="45720" numCol="1" anchor="ctr" anchorCtr="1" compatLnSpc="1">
            <a:prstTxWarp prst="textNoShape">
              <a:avLst/>
            </a:prstTxWarp>
          </a:bodyPr>
          <a:lstStyle/>
          <a:p>
            <a:pPr algn="ctr" eaLnBrk="1" hangingPunct="1">
              <a:buFontTx/>
              <a:buNone/>
            </a:pPr>
            <a:r>
              <a:rPr lang="fr-CA" sz="3600" b="1" smtClean="0"/>
              <a:t>Wireless Sensor Networks (WSN)</a:t>
            </a:r>
            <a:endParaRPr lang="fr-CA" sz="3600" b="1" i="1" smtClean="0"/>
          </a:p>
        </p:txBody>
      </p:sp>
    </p:spTree>
    <p:extLst>
      <p:ext uri="{BB962C8B-B14F-4D97-AF65-F5344CB8AC3E}">
        <p14:creationId xmlns:p14="http://schemas.microsoft.com/office/powerpoint/2010/main" val="160004790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54000" y="723900"/>
            <a:ext cx="8636000" cy="5397500"/>
          </a:xfrm>
          <a:prstGeom prst="rect">
            <a:avLst/>
          </a:prstGeom>
        </p:spPr>
      </p:pic>
    </p:spTree>
    <p:extLst>
      <p:ext uri="{BB962C8B-B14F-4D97-AF65-F5344CB8AC3E}">
        <p14:creationId xmlns:p14="http://schemas.microsoft.com/office/powerpoint/2010/main" val="4198069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bwMode="auto">
          <a:xfrm>
            <a:off x="533400" y="533400"/>
            <a:ext cx="8402638" cy="700088"/>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3600" smtClean="0">
                <a:solidFill>
                  <a:schemeClr val="tx1"/>
                </a:solidFill>
              </a:rPr>
              <a:t>Les réseaux de senseurs</a:t>
            </a:r>
          </a:p>
        </p:txBody>
      </p:sp>
      <p:sp>
        <p:nvSpPr>
          <p:cNvPr id="136195" name="Rectangle 3"/>
          <p:cNvSpPr>
            <a:spLocks noGrp="1" noChangeArrowheads="1"/>
          </p:cNvSpPr>
          <p:nvPr>
            <p:ph sz="quarter" idx="1"/>
          </p:nvPr>
        </p:nvSpPr>
        <p:spPr bwMode="auto">
          <a:xfrm>
            <a:off x="304800" y="1295400"/>
            <a:ext cx="8650288" cy="51816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1800" smtClean="0"/>
              <a:t>Motivation pour les réseaux de senseurs: Importance du contrôle en temps réel (</a:t>
            </a:r>
            <a:r>
              <a:rPr lang="fr-CA" sz="1800" i="1" smtClean="0"/>
              <a:t>monitoring</a:t>
            </a:r>
            <a:r>
              <a:rPr lang="fr-CA" sz="1800" smtClean="0"/>
              <a:t>) de certains phénomènes.</a:t>
            </a:r>
          </a:p>
          <a:p>
            <a:pPr lvl="1" eaLnBrk="1" hangingPunct="1"/>
            <a:r>
              <a:rPr lang="fr-CA" sz="1600" smtClean="0"/>
              <a:t> température, pression, mouvement de mobiles, etc.</a:t>
            </a:r>
          </a:p>
          <a:p>
            <a:pPr eaLnBrk="1" hangingPunct="1"/>
            <a:endParaRPr lang="fr-CA" sz="1800" smtClean="0"/>
          </a:p>
          <a:p>
            <a:pPr eaLnBrk="1" hangingPunct="1"/>
            <a:r>
              <a:rPr lang="fr-CA" sz="1800" smtClean="0"/>
              <a:t>But: la surveillance de certains phénomènes critiques (intrusion dans une zone interdite, hausse anormale de la température dans un local, etc.) permet de prévenir des catastrophes. </a:t>
            </a:r>
          </a:p>
          <a:p>
            <a:pPr eaLnBrk="1" hangingPunct="1"/>
            <a:endParaRPr lang="fr-CA" sz="1800" smtClean="0"/>
          </a:p>
          <a:p>
            <a:pPr eaLnBrk="1" hangingPunct="1"/>
            <a:r>
              <a:rPr lang="fr-CA" sz="1800" smtClean="0"/>
              <a:t>Mais aussi, ça permet d’établir des statistiques, de surveiller l’évolution des phénomènes, faire de la prédiction dynamique en se basant sur les données temps réel, etc…</a:t>
            </a:r>
          </a:p>
          <a:p>
            <a:pPr eaLnBrk="1" hangingPunct="1"/>
            <a:endParaRPr lang="fr-CA" sz="1800" smtClean="0"/>
          </a:p>
          <a:p>
            <a:pPr eaLnBrk="1" hangingPunct="1"/>
            <a:r>
              <a:rPr lang="fr-CA" sz="1800" smtClean="0"/>
              <a:t>Les réseaux de senseurs peuvent répondre à ces besoins… et à plusieurs autres.</a:t>
            </a:r>
          </a:p>
        </p:txBody>
      </p:sp>
    </p:spTree>
    <p:extLst>
      <p:ext uri="{BB962C8B-B14F-4D97-AF65-F5344CB8AC3E}">
        <p14:creationId xmlns:p14="http://schemas.microsoft.com/office/powerpoint/2010/main" val="1661800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3" name="Rectangle 11"/>
          <p:cNvSpPr>
            <a:spLocks noGrp="1" noChangeArrowheads="1"/>
          </p:cNvSpPr>
          <p:nvPr>
            <p:ph type="title"/>
          </p:nvPr>
        </p:nvSpPr>
        <p:spPr bwMode="auto">
          <a:xfrm>
            <a:off x="533400" y="533400"/>
            <a:ext cx="8402638" cy="700088"/>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2800" smtClean="0"/>
              <a:t>Les réseaux de senseurs (suite)</a:t>
            </a:r>
          </a:p>
        </p:txBody>
      </p:sp>
      <p:sp>
        <p:nvSpPr>
          <p:cNvPr id="137218" name="Rectangle 3"/>
          <p:cNvSpPr>
            <a:spLocks noGrp="1" noChangeArrowheads="1"/>
          </p:cNvSpPr>
          <p:nvPr>
            <p:ph type="body" sz="half" idx="1"/>
          </p:nvPr>
        </p:nvSpPr>
        <p:spPr bwMode="auto">
          <a:xfrm>
            <a:off x="457200" y="685800"/>
            <a:ext cx="4724400" cy="5440363"/>
          </a:xfrm>
          <a:noFill/>
          <a:ln>
            <a:miter lim="800000"/>
            <a:headEnd/>
            <a:tailEnd/>
          </a:ln>
        </p:spPr>
        <p:txBody>
          <a:bodyPr vert="horz" wrap="square" lIns="91440" tIns="45720" rIns="91440" bIns="45720" numCol="1" anchor="t" anchorCtr="0" compatLnSpc="1">
            <a:prstTxWarp prst="textNoShape">
              <a:avLst/>
            </a:prstTxWarp>
          </a:bodyPr>
          <a:lstStyle/>
          <a:p>
            <a:pPr eaLnBrk="1" hangingPunct="1"/>
            <a:endParaRPr lang="fr-CA" sz="1800" b="1" smtClean="0"/>
          </a:p>
          <a:p>
            <a:pPr eaLnBrk="1" hangingPunct="1"/>
            <a:endParaRPr lang="fr-CA" sz="1800" b="1" smtClean="0"/>
          </a:p>
          <a:p>
            <a:pPr eaLnBrk="1" hangingPunct="1"/>
            <a:endParaRPr lang="fr-CA" sz="1800" b="1" smtClean="0"/>
          </a:p>
          <a:p>
            <a:pPr eaLnBrk="1" hangingPunct="1"/>
            <a:r>
              <a:rPr lang="fr-CA" sz="1800" b="1" smtClean="0"/>
              <a:t>Possibilité d’intégrer un grand nombre de composants de communication dans une seule pouce </a:t>
            </a:r>
          </a:p>
          <a:p>
            <a:pPr eaLnBrk="1" hangingPunct="1"/>
            <a:endParaRPr lang="fr-CA" sz="1800" b="1" smtClean="0"/>
          </a:p>
          <a:p>
            <a:pPr eaLnBrk="1" hangingPunct="1"/>
            <a:r>
              <a:rPr lang="fr-CA" sz="1800" b="1" smtClean="0"/>
              <a:t>Grande densité, faible coût</a:t>
            </a:r>
          </a:p>
          <a:p>
            <a:pPr eaLnBrk="1" hangingPunct="1"/>
            <a:endParaRPr lang="fr-CA" sz="1800" b="1" smtClean="0"/>
          </a:p>
          <a:p>
            <a:pPr eaLnBrk="1" hangingPunct="1"/>
            <a:r>
              <a:rPr lang="fr-CA" sz="1800" b="1" smtClean="0"/>
              <a:t>Connectivité radio fait en sorte que des tâches spécifiques peuvent être achevées</a:t>
            </a:r>
          </a:p>
          <a:p>
            <a:pPr eaLnBrk="1" hangingPunct="1"/>
            <a:endParaRPr lang="en-US" sz="1800" b="1" smtClean="0"/>
          </a:p>
        </p:txBody>
      </p:sp>
      <p:sp>
        <p:nvSpPr>
          <p:cNvPr id="137219" name="Text Box 5"/>
          <p:cNvSpPr txBox="1">
            <a:spLocks noChangeArrowheads="1"/>
          </p:cNvSpPr>
          <p:nvPr/>
        </p:nvSpPr>
        <p:spPr bwMode="auto">
          <a:xfrm>
            <a:off x="5562600" y="3886200"/>
            <a:ext cx="2438400" cy="2017713"/>
          </a:xfrm>
          <a:prstGeom prst="rect">
            <a:avLst/>
          </a:prstGeom>
          <a:noFill/>
          <a:ln w="9525">
            <a:noFill/>
            <a:miter lim="800000"/>
            <a:headEnd/>
            <a:tailEnd/>
          </a:ln>
        </p:spPr>
        <p:txBody>
          <a:bodyPr>
            <a:spAutoFit/>
          </a:bodyPr>
          <a:lstStyle/>
          <a:p>
            <a:pPr>
              <a:spcBef>
                <a:spcPct val="50000"/>
              </a:spcBef>
            </a:pPr>
            <a:r>
              <a:rPr lang="fr-CA" sz="1800"/>
              <a:t>Industries:</a:t>
            </a:r>
          </a:p>
          <a:p>
            <a:pPr>
              <a:spcBef>
                <a:spcPct val="50000"/>
              </a:spcBef>
              <a:buFontTx/>
              <a:buChar char="•"/>
            </a:pPr>
            <a:r>
              <a:rPr lang="fr-CA" sz="1800"/>
              <a:t> Transports</a:t>
            </a:r>
          </a:p>
          <a:p>
            <a:pPr>
              <a:spcBef>
                <a:spcPct val="50000"/>
              </a:spcBef>
              <a:buFontTx/>
              <a:buChar char="•"/>
            </a:pPr>
            <a:r>
              <a:rPr lang="fr-CA" sz="1800"/>
              <a:t> Santé</a:t>
            </a:r>
          </a:p>
          <a:p>
            <a:pPr>
              <a:spcBef>
                <a:spcPct val="50000"/>
              </a:spcBef>
              <a:buFontTx/>
              <a:buChar char="•"/>
            </a:pPr>
            <a:r>
              <a:rPr lang="fr-CA" sz="1800"/>
              <a:t> Défense</a:t>
            </a:r>
          </a:p>
          <a:p>
            <a:pPr>
              <a:spcBef>
                <a:spcPct val="50000"/>
              </a:spcBef>
              <a:buFontTx/>
              <a:buChar char="•"/>
            </a:pPr>
            <a:r>
              <a:rPr lang="fr-CA" sz="1800"/>
              <a:t> Exploration spatiale</a:t>
            </a:r>
            <a:endParaRPr lang="en-US" sz="1800"/>
          </a:p>
        </p:txBody>
      </p:sp>
      <p:pic>
        <p:nvPicPr>
          <p:cNvPr id="137220" name="Picture 7" descr="atmel"/>
          <p:cNvPicPr>
            <a:picLocks noChangeAspect="1" noChangeArrowheads="1"/>
          </p:cNvPicPr>
          <p:nvPr/>
        </p:nvPicPr>
        <p:blipFill>
          <a:blip r:embed="rId2" cstate="print"/>
          <a:srcRect/>
          <a:stretch>
            <a:fillRect/>
          </a:stretch>
        </p:blipFill>
        <p:spPr bwMode="auto">
          <a:xfrm>
            <a:off x="5562600" y="1524000"/>
            <a:ext cx="973138" cy="1246188"/>
          </a:xfrm>
          <a:prstGeom prst="rect">
            <a:avLst/>
          </a:prstGeom>
          <a:noFill/>
          <a:ln w="9525">
            <a:noFill/>
            <a:miter lim="800000"/>
            <a:headEnd/>
            <a:tailEnd/>
          </a:ln>
        </p:spPr>
      </p:pic>
      <p:pic>
        <p:nvPicPr>
          <p:cNvPr id="137221" name="Picture 8" descr="wec"/>
          <p:cNvPicPr>
            <a:picLocks noChangeAspect="1" noChangeArrowheads="1"/>
          </p:cNvPicPr>
          <p:nvPr/>
        </p:nvPicPr>
        <p:blipFill>
          <a:blip r:embed="rId3" cstate="print"/>
          <a:srcRect/>
          <a:stretch>
            <a:fillRect/>
          </a:stretch>
        </p:blipFill>
        <p:spPr bwMode="auto">
          <a:xfrm>
            <a:off x="6705600" y="2819400"/>
            <a:ext cx="1309688" cy="766763"/>
          </a:xfrm>
          <a:prstGeom prst="rect">
            <a:avLst/>
          </a:prstGeom>
          <a:noFill/>
          <a:ln w="9525">
            <a:noFill/>
            <a:miter lim="800000"/>
            <a:headEnd/>
            <a:tailEnd/>
          </a:ln>
        </p:spPr>
      </p:pic>
      <p:pic>
        <p:nvPicPr>
          <p:cNvPr id="137222" name="Picture 9" descr="mica"/>
          <p:cNvPicPr>
            <a:picLocks noChangeAspect="1" noChangeArrowheads="1"/>
          </p:cNvPicPr>
          <p:nvPr/>
        </p:nvPicPr>
        <p:blipFill>
          <a:blip r:embed="rId4" cstate="print"/>
          <a:srcRect/>
          <a:stretch>
            <a:fillRect/>
          </a:stretch>
        </p:blipFill>
        <p:spPr bwMode="auto">
          <a:xfrm rot="-1542721">
            <a:off x="7543800" y="1676400"/>
            <a:ext cx="1155700" cy="696913"/>
          </a:xfrm>
          <a:prstGeom prst="rect">
            <a:avLst/>
          </a:prstGeom>
          <a:noFill/>
          <a:ln w="9525">
            <a:noFill/>
            <a:miter lim="800000"/>
            <a:headEnd/>
            <a:tailEnd/>
          </a:ln>
        </p:spPr>
      </p:pic>
    </p:spTree>
    <p:extLst>
      <p:ext uri="{BB962C8B-B14F-4D97-AF65-F5344CB8AC3E}">
        <p14:creationId xmlns:p14="http://schemas.microsoft.com/office/powerpoint/2010/main" val="363948194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5"/>
          <p:cNvSpPr>
            <a:spLocks noGrp="1" noChangeArrowheads="1"/>
          </p:cNvSpPr>
          <p:nvPr>
            <p:ph type="title"/>
          </p:nvPr>
        </p:nvSpPr>
        <p:spPr bwMode="auto">
          <a:xfrm>
            <a:off x="360363" y="533400"/>
            <a:ext cx="8402637" cy="700088"/>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2800" smtClean="0"/>
              <a:t>Caractéristiques des réseaux de senseurs</a:t>
            </a:r>
          </a:p>
        </p:txBody>
      </p:sp>
      <p:sp>
        <p:nvSpPr>
          <p:cNvPr id="138242" name="Rectangle 3"/>
          <p:cNvSpPr>
            <a:spLocks noGrp="1" noChangeArrowheads="1"/>
          </p:cNvSpPr>
          <p:nvPr>
            <p:ph sz="quarter"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endParaRPr lang="fr-CA" sz="1800" b="1" smtClean="0"/>
          </a:p>
          <a:p>
            <a:pPr eaLnBrk="1" hangingPunct="1"/>
            <a:endParaRPr lang="fr-CA" sz="1800" b="1" smtClean="0"/>
          </a:p>
          <a:p>
            <a:pPr eaLnBrk="1" hangingPunct="1"/>
            <a:r>
              <a:rPr lang="fr-CA" sz="1800" b="1" smtClean="0"/>
              <a:t>La topologie change fréquemment</a:t>
            </a:r>
          </a:p>
          <a:p>
            <a:pPr eaLnBrk="1" hangingPunct="1"/>
            <a:endParaRPr lang="fr-CA" sz="1800" b="1" smtClean="0"/>
          </a:p>
          <a:p>
            <a:pPr eaLnBrk="1" hangingPunct="1"/>
            <a:r>
              <a:rPr lang="fr-CA" sz="1800" b="1" smtClean="0"/>
              <a:t>Le paradigme de communication est la diffusion</a:t>
            </a:r>
          </a:p>
          <a:p>
            <a:pPr eaLnBrk="1" hangingPunct="1"/>
            <a:endParaRPr lang="fr-CA" sz="1800" b="1" smtClean="0"/>
          </a:p>
          <a:p>
            <a:pPr eaLnBrk="1" hangingPunct="1"/>
            <a:r>
              <a:rPr lang="fr-CA" sz="1800" b="1" smtClean="0"/>
              <a:t>Capacités réduites en mémoire, calcul et puissance</a:t>
            </a:r>
          </a:p>
          <a:p>
            <a:pPr eaLnBrk="1" hangingPunct="1"/>
            <a:endParaRPr lang="fr-CA" sz="1800" b="1" smtClean="0"/>
          </a:p>
          <a:p>
            <a:pPr eaLnBrk="1" hangingPunct="1"/>
            <a:r>
              <a:rPr lang="fr-CA" sz="1800" b="1" smtClean="0"/>
              <a:t>Capteurs peu fiables</a:t>
            </a:r>
          </a:p>
          <a:p>
            <a:pPr eaLnBrk="1" hangingPunct="1"/>
            <a:endParaRPr lang="fr-CA" sz="1800" b="1" smtClean="0"/>
          </a:p>
          <a:p>
            <a:pPr eaLnBrk="1" hangingPunct="1"/>
            <a:r>
              <a:rPr lang="fr-CA" sz="1800" b="1" smtClean="0"/>
              <a:t>Pas d’identificateur global</a:t>
            </a:r>
          </a:p>
          <a:p>
            <a:pPr eaLnBrk="1" hangingPunct="1"/>
            <a:endParaRPr lang="fr-CA" sz="1800" b="1" smtClean="0"/>
          </a:p>
          <a:p>
            <a:pPr eaLnBrk="1" hangingPunct="1"/>
            <a:r>
              <a:rPr lang="fr-CA" sz="1800" b="1" smtClean="0"/>
              <a:t>Déployés en grand nombre (10</a:t>
            </a:r>
            <a:r>
              <a:rPr lang="fr-CA" sz="1800" b="1" baseline="30000" smtClean="0"/>
              <a:t>3</a:t>
            </a:r>
            <a:r>
              <a:rPr lang="fr-CA" sz="1800" b="1" smtClean="0"/>
              <a:t>, 10</a:t>
            </a:r>
            <a:r>
              <a:rPr lang="fr-CA" sz="1800" b="1" baseline="30000" smtClean="0"/>
              <a:t>6</a:t>
            </a:r>
            <a:r>
              <a:rPr lang="fr-CA" sz="1800" b="1" smtClean="0"/>
              <a:t>)</a:t>
            </a:r>
            <a:endParaRPr lang="en-US" sz="1800" b="1" smtClean="0"/>
          </a:p>
        </p:txBody>
      </p:sp>
    </p:spTree>
    <p:extLst>
      <p:ext uri="{BB962C8B-B14F-4D97-AF65-F5344CB8AC3E}">
        <p14:creationId xmlns:p14="http://schemas.microsoft.com/office/powerpoint/2010/main" val="45860117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5"/>
          <p:cNvSpPr>
            <a:spLocks noGrp="1" noChangeArrowheads="1"/>
          </p:cNvSpPr>
          <p:nvPr>
            <p:ph type="title"/>
          </p:nvPr>
        </p:nvSpPr>
        <p:spPr bwMode="auto">
          <a:xfrm>
            <a:off x="457200" y="533400"/>
            <a:ext cx="8229600" cy="6096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z="2400" smtClean="0"/>
              <a:t>Application existantes des réseaux de senseurs</a:t>
            </a:r>
          </a:p>
        </p:txBody>
      </p:sp>
      <p:sp>
        <p:nvSpPr>
          <p:cNvPr id="139266" name="Rectangle 3"/>
          <p:cNvSpPr>
            <a:spLocks noGrp="1" noChangeArrowheads="1"/>
          </p:cNvSpPr>
          <p:nvPr>
            <p:ph sz="quarter" idx="1"/>
          </p:nvPr>
        </p:nvSpPr>
        <p:spPr bwMode="auto">
          <a:xfrm>
            <a:off x="228600" y="1447800"/>
            <a:ext cx="8686800" cy="4572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80000"/>
              </a:lnSpc>
            </a:pPr>
            <a:r>
              <a:rPr lang="fr-CA" sz="1600" b="1" smtClean="0"/>
              <a:t>Smart buildings: université Berkeley</a:t>
            </a:r>
          </a:p>
          <a:p>
            <a:pPr lvl="1" eaLnBrk="1" hangingPunct="1">
              <a:lnSpc>
                <a:spcPct val="80000"/>
              </a:lnSpc>
            </a:pPr>
            <a:r>
              <a:rPr lang="fr-CA" sz="1400" smtClean="0"/>
              <a:t>Détection des tremblements de terre.</a:t>
            </a:r>
          </a:p>
          <a:p>
            <a:pPr lvl="1" eaLnBrk="1" hangingPunct="1">
              <a:lnSpc>
                <a:spcPct val="80000"/>
              </a:lnSpc>
            </a:pPr>
            <a:endParaRPr lang="fr-CA" sz="1400" smtClean="0"/>
          </a:p>
          <a:p>
            <a:pPr eaLnBrk="1" hangingPunct="1">
              <a:lnSpc>
                <a:spcPct val="80000"/>
              </a:lnSpc>
            </a:pPr>
            <a:r>
              <a:rPr lang="fr-CA" sz="1600" b="1" smtClean="0"/>
              <a:t>Habitat monitoring: Berkeley university et Intel</a:t>
            </a:r>
          </a:p>
          <a:p>
            <a:pPr lvl="1" eaLnBrk="1" hangingPunct="1">
              <a:lnSpc>
                <a:spcPct val="80000"/>
              </a:lnSpc>
            </a:pPr>
            <a:r>
              <a:rPr lang="fr-CA" sz="1400" smtClean="0"/>
              <a:t>32 nœuds déployés sur Great duck Island dans l’état  du Maine pour surveiller plusieurs aspects de la vie des oiseaux de mer.</a:t>
            </a:r>
          </a:p>
          <a:p>
            <a:pPr eaLnBrk="1" hangingPunct="1">
              <a:lnSpc>
                <a:spcPct val="80000"/>
              </a:lnSpc>
            </a:pPr>
            <a:endParaRPr lang="fr-CA" sz="1600" smtClean="0"/>
          </a:p>
          <a:p>
            <a:pPr eaLnBrk="1" hangingPunct="1">
              <a:lnSpc>
                <a:spcPct val="80000"/>
              </a:lnSpc>
            </a:pPr>
            <a:r>
              <a:rPr lang="fr-CA" sz="1600" b="1" smtClean="0"/>
              <a:t>Real-time video surveillance : Carnegie Mellon university</a:t>
            </a:r>
          </a:p>
          <a:p>
            <a:pPr eaLnBrk="1" hangingPunct="1">
              <a:lnSpc>
                <a:spcPct val="80000"/>
              </a:lnSpc>
            </a:pPr>
            <a:endParaRPr lang="fr-CA" sz="1600" smtClean="0"/>
          </a:p>
          <a:p>
            <a:pPr eaLnBrk="1" hangingPunct="1">
              <a:lnSpc>
                <a:spcPct val="80000"/>
              </a:lnSpc>
            </a:pPr>
            <a:r>
              <a:rPr lang="fr-CA" sz="1600" b="1" smtClean="0"/>
              <a:t>JINI Network </a:t>
            </a:r>
          </a:p>
          <a:p>
            <a:pPr lvl="1" eaLnBrk="1" hangingPunct="1">
              <a:lnSpc>
                <a:spcPct val="80000"/>
              </a:lnSpc>
            </a:pPr>
            <a:r>
              <a:rPr lang="fr-CA" sz="1400" smtClean="0"/>
              <a:t>un réseau de senseurs qui détectent les radiations Gama, stockent les mesures des radiations dans une BD</a:t>
            </a:r>
          </a:p>
          <a:p>
            <a:pPr eaLnBrk="1" hangingPunct="1">
              <a:lnSpc>
                <a:spcPct val="80000"/>
              </a:lnSpc>
            </a:pPr>
            <a:endParaRPr lang="fr-CA" sz="1600" smtClean="0"/>
          </a:p>
          <a:p>
            <a:pPr eaLnBrk="1" hangingPunct="1">
              <a:lnSpc>
                <a:spcPct val="80000"/>
              </a:lnSpc>
            </a:pPr>
            <a:r>
              <a:rPr lang="fr-CA" sz="1600" b="1" smtClean="0"/>
              <a:t>DARPA</a:t>
            </a:r>
          </a:p>
          <a:p>
            <a:pPr lvl="1" eaLnBrk="1" hangingPunct="1">
              <a:lnSpc>
                <a:spcPct val="80000"/>
              </a:lnSpc>
            </a:pPr>
            <a:r>
              <a:rPr lang="fr-CA" sz="1400" smtClean="0"/>
              <a:t>réseau auto-configurable de 800 senseurs pour la surveillance stratégique en terrain de guerre.</a:t>
            </a:r>
          </a:p>
          <a:p>
            <a:pPr eaLnBrk="1" hangingPunct="1">
              <a:lnSpc>
                <a:spcPct val="80000"/>
              </a:lnSpc>
            </a:pPr>
            <a:endParaRPr lang="fr-CA" sz="1600" smtClean="0"/>
          </a:p>
          <a:p>
            <a:pPr eaLnBrk="1" hangingPunct="1">
              <a:lnSpc>
                <a:spcPct val="80000"/>
              </a:lnSpc>
            </a:pPr>
            <a:r>
              <a:rPr lang="fr-CA" sz="1600" b="1" smtClean="0"/>
              <a:t>WSN (wireless Sensing Network) </a:t>
            </a:r>
          </a:p>
          <a:p>
            <a:pPr lvl="1" eaLnBrk="1" hangingPunct="1">
              <a:lnSpc>
                <a:spcPct val="80000"/>
              </a:lnSpc>
            </a:pPr>
            <a:r>
              <a:rPr lang="fr-CA" sz="1400" smtClean="0"/>
              <a:t>surveillance militaire </a:t>
            </a:r>
          </a:p>
        </p:txBody>
      </p:sp>
    </p:spTree>
    <p:extLst>
      <p:ext uri="{BB962C8B-B14F-4D97-AF65-F5344CB8AC3E}">
        <p14:creationId xmlns:p14="http://schemas.microsoft.com/office/powerpoint/2010/main" val="1830038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2"/>
          <p:cNvSpPr>
            <a:spLocks noGrp="1" noChangeArrowheads="1"/>
          </p:cNvSpPr>
          <p:nvPr>
            <p:ph sz="quarter" idx="1"/>
          </p:nvPr>
        </p:nvSpPr>
        <p:spPr bwMode="auto">
          <a:noFill/>
          <a:ln>
            <a:miter lim="800000"/>
            <a:headEnd/>
            <a:tailEnd/>
          </a:ln>
        </p:spPr>
        <p:txBody>
          <a:bodyPr vert="horz" wrap="square" lIns="91440" tIns="45720" rIns="91440" bIns="45720" numCol="1" anchor="ctr" anchorCtr="1" compatLnSpc="1">
            <a:prstTxWarp prst="textNoShape">
              <a:avLst/>
            </a:prstTxWarp>
          </a:bodyPr>
          <a:lstStyle/>
          <a:p>
            <a:pPr eaLnBrk="1" hangingPunct="1">
              <a:buFontTx/>
              <a:buNone/>
            </a:pPr>
            <a:r>
              <a:rPr lang="fr-CA" sz="3600" b="1" smtClean="0"/>
              <a:t>RFID</a:t>
            </a:r>
            <a:endParaRPr lang="en-US" sz="3600" b="1" smtClean="0"/>
          </a:p>
        </p:txBody>
      </p:sp>
      <p:sp>
        <p:nvSpPr>
          <p:cNvPr id="140290" name="Espace réservé de la date 3"/>
          <p:cNvSpPr>
            <a:spLocks noGrp="1"/>
          </p:cNvSpPr>
          <p:nvPr>
            <p:ph type="dt" sz="half" idx="14"/>
          </p:nvPr>
        </p:nvSpPr>
        <p:spPr bwMode="auto">
          <a:xfrm>
            <a:off x="6553200" y="6245225"/>
            <a:ext cx="2133600" cy="476250"/>
          </a:xfrm>
          <a:prstGeom prst="rect">
            <a:avLst/>
          </a:prstGeom>
          <a:noFill/>
          <a:ln>
            <a:miter lim="800000"/>
            <a:headEnd/>
            <a:tailEnd/>
          </a:ln>
        </p:spPr>
        <p:txBody>
          <a:bodyPr/>
          <a:lstStyle/>
          <a:p>
            <a:pPr algn="r"/>
            <a:r>
              <a:rPr lang="en-US" sz="1400"/>
              <a:t>Automne 2007</a:t>
            </a:r>
          </a:p>
        </p:txBody>
      </p:sp>
    </p:spTree>
    <p:extLst>
      <p:ext uri="{BB962C8B-B14F-4D97-AF65-F5344CB8AC3E}">
        <p14:creationId xmlns:p14="http://schemas.microsoft.com/office/powerpoint/2010/main" val="318872328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2"/>
          <p:cNvSpPr>
            <a:spLocks noGrp="1" noChangeArrowheads="1"/>
          </p:cNvSpPr>
          <p:nvPr>
            <p:ph type="title"/>
          </p:nvPr>
        </p:nvSpPr>
        <p:spPr bwMode="auto">
          <a:xfrm>
            <a:off x="457200" y="655638"/>
            <a:ext cx="8229600" cy="63976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smtClean="0"/>
              <a:t>Radio Frequency Identification (RFID)</a:t>
            </a:r>
          </a:p>
        </p:txBody>
      </p:sp>
      <p:sp>
        <p:nvSpPr>
          <p:cNvPr id="141316" name="Rectangle 3"/>
          <p:cNvSpPr>
            <a:spLocks noGrp="1" noChangeArrowheads="1"/>
          </p:cNvSpPr>
          <p:nvPr>
            <p:ph sz="quarter" idx="1"/>
          </p:nvPr>
        </p:nvSpPr>
        <p:spPr bwMode="auto">
          <a:xfrm>
            <a:off x="457200" y="1447800"/>
            <a:ext cx="8229600" cy="46783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1800" b="1" smtClean="0">
                <a:latin typeface="Helvetica" pitchFamily="1" charset="0"/>
              </a:rPr>
              <a:t>Une méthode d’identification automatique permettant  de stocker et de récupérer des informations sur une étiquette RFID</a:t>
            </a:r>
          </a:p>
          <a:p>
            <a:pPr eaLnBrk="1" hangingPunct="1"/>
            <a:endParaRPr lang="fr-CA" sz="1800" b="1" smtClean="0">
              <a:latin typeface="Helvetica" pitchFamily="1" charset="0"/>
            </a:endParaRPr>
          </a:p>
          <a:p>
            <a:pPr eaLnBrk="1" hangingPunct="1"/>
            <a:r>
              <a:rPr lang="fr-CA" sz="1800" b="1" smtClean="0">
                <a:latin typeface="Helvetica" pitchFamily="1" charset="0"/>
              </a:rPr>
              <a:t>Vise à remplacer les codes à barre</a:t>
            </a:r>
          </a:p>
          <a:p>
            <a:pPr lvl="1" eaLnBrk="1" hangingPunct="1"/>
            <a:r>
              <a:rPr lang="fr-CA" sz="1600" smtClean="0">
                <a:latin typeface="Helvetica" pitchFamily="1" charset="0"/>
              </a:rPr>
              <a:t>Les codes à barre ont été introduits dans les années ’70 pour la gestion des inventaires</a:t>
            </a:r>
          </a:p>
          <a:p>
            <a:pPr lvl="1" eaLnBrk="1" hangingPunct="1"/>
            <a:r>
              <a:rPr lang="fr-CA" sz="1600" smtClean="0">
                <a:latin typeface="Helvetica" pitchFamily="1" charset="0"/>
              </a:rPr>
              <a:t>Les codes à barre étaient reliés à des BDs ce qui permettait d’informatiser rapidement l’information et de suivre l’évolution des marchandises</a:t>
            </a:r>
          </a:p>
          <a:p>
            <a:pPr lvl="1" eaLnBrk="1" hangingPunct="1"/>
            <a:r>
              <a:rPr lang="fr-CA" sz="1600" smtClean="0">
                <a:latin typeface="Helvetica" pitchFamily="1" charset="0"/>
              </a:rPr>
              <a:t>Permet de faire des études de marketing sur les habitudes des utilisateurs</a:t>
            </a:r>
          </a:p>
          <a:p>
            <a:pPr eaLnBrk="1" hangingPunct="1"/>
            <a:endParaRPr lang="fr-CA" sz="1800" smtClean="0">
              <a:latin typeface="Helvetica" pitchFamily="1" charset="0"/>
            </a:endParaRPr>
          </a:p>
          <a:p>
            <a:pPr eaLnBrk="1" hangingPunct="1"/>
            <a:r>
              <a:rPr lang="fr-CA" sz="1800" b="1" smtClean="0">
                <a:latin typeface="Helvetica" pitchFamily="1" charset="0"/>
              </a:rPr>
              <a:t>Faiblesse des codes à barre</a:t>
            </a:r>
          </a:p>
          <a:p>
            <a:pPr lvl="1" eaLnBrk="1" hangingPunct="1"/>
            <a:r>
              <a:rPr lang="fr-CA" sz="1600" smtClean="0"/>
              <a:t>Pas très utiles une fois à l’extérieur du magasin, de l’entrpôt, etc.</a:t>
            </a:r>
          </a:p>
          <a:p>
            <a:pPr lvl="1" eaLnBrk="1" hangingPunct="1"/>
            <a:r>
              <a:rPr lang="fr-CA" sz="1600" smtClean="0"/>
              <a:t>Contient uniquement l’ID du produit</a:t>
            </a:r>
          </a:p>
          <a:p>
            <a:pPr lvl="1" eaLnBrk="1" hangingPunct="1"/>
            <a:r>
              <a:rPr lang="fr-CA" sz="1600" smtClean="0"/>
              <a:t>Informations limités sur les habitudes des utilisateurs</a:t>
            </a:r>
            <a:endParaRPr lang="en-US" sz="2400" smtClean="0"/>
          </a:p>
        </p:txBody>
      </p:sp>
      <p:sp>
        <p:nvSpPr>
          <p:cNvPr id="141314" name="Espace réservé de la date 3"/>
          <p:cNvSpPr>
            <a:spLocks noGrp="1"/>
          </p:cNvSpPr>
          <p:nvPr>
            <p:ph type="dt" sz="half" idx="14"/>
          </p:nvPr>
        </p:nvSpPr>
        <p:spPr bwMode="auto">
          <a:xfrm>
            <a:off x="6553200" y="6245225"/>
            <a:ext cx="2133600" cy="476250"/>
          </a:xfrm>
          <a:prstGeom prst="rect">
            <a:avLst/>
          </a:prstGeom>
          <a:noFill/>
          <a:ln>
            <a:miter lim="800000"/>
            <a:headEnd/>
            <a:tailEnd/>
          </a:ln>
        </p:spPr>
        <p:txBody>
          <a:bodyPr/>
          <a:lstStyle/>
          <a:p>
            <a:pPr algn="r"/>
            <a:r>
              <a:rPr lang="en-US" sz="1400"/>
              <a:t>Automne 2007</a:t>
            </a:r>
          </a:p>
        </p:txBody>
      </p:sp>
    </p:spTree>
    <p:extLst>
      <p:ext uri="{BB962C8B-B14F-4D97-AF65-F5344CB8AC3E}">
        <p14:creationId xmlns:p14="http://schemas.microsoft.com/office/powerpoint/2010/main" val="399141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2"/>
          <p:cNvSpPr>
            <a:spLocks noGrp="1" noChangeArrowheads="1"/>
          </p:cNvSpPr>
          <p:nvPr>
            <p:ph type="title"/>
          </p:nvPr>
        </p:nvSpPr>
        <p:spPr bwMode="auto">
          <a:xfrm>
            <a:off x="457200" y="609600"/>
            <a:ext cx="8229600" cy="5334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smtClean="0"/>
              <a:t>Étiquette RFID</a:t>
            </a:r>
          </a:p>
        </p:txBody>
      </p:sp>
      <p:sp>
        <p:nvSpPr>
          <p:cNvPr id="142340" name="Rectangle 3"/>
          <p:cNvSpPr>
            <a:spLocks noGrp="1" noChangeArrowheads="1"/>
          </p:cNvSpPr>
          <p:nvPr>
            <p:ph sz="quarter" idx="1"/>
          </p:nvPr>
        </p:nvSpPr>
        <p:spPr bwMode="auto">
          <a:xfrm>
            <a:off x="457200" y="1600200"/>
            <a:ext cx="4191000" cy="48006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000" b="1" smtClean="0"/>
              <a:t>L’étiquette contient</a:t>
            </a:r>
          </a:p>
          <a:p>
            <a:pPr lvl="1" eaLnBrk="1" hangingPunct="1"/>
            <a:r>
              <a:rPr lang="en-US" sz="1800" smtClean="0"/>
              <a:t>Identificateur unique</a:t>
            </a:r>
          </a:p>
          <a:p>
            <a:pPr lvl="2" eaLnBrk="1" hangingPunct="1"/>
            <a:r>
              <a:rPr lang="en-US" sz="1600" smtClean="0"/>
              <a:t>Statique</a:t>
            </a:r>
          </a:p>
          <a:p>
            <a:pPr lvl="2" eaLnBrk="1" hangingPunct="1"/>
            <a:r>
              <a:rPr lang="en-US" sz="1600" smtClean="0"/>
              <a:t>Permet de différencier les objets</a:t>
            </a:r>
          </a:p>
          <a:p>
            <a:pPr lvl="1" eaLnBrk="1" hangingPunct="1"/>
            <a:r>
              <a:rPr lang="en-US" sz="1800" smtClean="0"/>
              <a:t>Communication sans fil</a:t>
            </a:r>
          </a:p>
          <a:p>
            <a:pPr lvl="1" eaLnBrk="1" hangingPunct="1"/>
            <a:r>
              <a:rPr lang="en-US" sz="1800" smtClean="0"/>
              <a:t>Logique (en quantité limité)</a:t>
            </a:r>
          </a:p>
          <a:p>
            <a:pPr eaLnBrk="1" hangingPunct="1"/>
            <a:endParaRPr lang="en-US" sz="1800" smtClean="0"/>
          </a:p>
          <a:p>
            <a:pPr eaLnBrk="1" hangingPunct="1"/>
            <a:r>
              <a:rPr lang="en-US" sz="2000" b="1" smtClean="0"/>
              <a:t>Peut aussi contenir</a:t>
            </a:r>
          </a:p>
          <a:p>
            <a:pPr lvl="1" eaLnBrk="1" hangingPunct="1"/>
            <a:r>
              <a:rPr lang="en-US" sz="1800" smtClean="0"/>
              <a:t>Mémoire en écriture</a:t>
            </a:r>
          </a:p>
          <a:p>
            <a:pPr lvl="1" eaLnBrk="1" hangingPunct="1"/>
            <a:r>
              <a:rPr lang="en-US" sz="1800" smtClean="0"/>
              <a:t>Capteurs environnementaux (température, pression, accélération, etc.)</a:t>
            </a:r>
          </a:p>
        </p:txBody>
      </p:sp>
      <p:sp>
        <p:nvSpPr>
          <p:cNvPr id="142338" name="Espace réservé de la date 3"/>
          <p:cNvSpPr>
            <a:spLocks noGrp="1"/>
          </p:cNvSpPr>
          <p:nvPr>
            <p:ph type="dt" sz="half" idx="14"/>
          </p:nvPr>
        </p:nvSpPr>
        <p:spPr bwMode="auto">
          <a:xfrm>
            <a:off x="6553200" y="6245225"/>
            <a:ext cx="2133600" cy="476250"/>
          </a:xfrm>
          <a:prstGeom prst="rect">
            <a:avLst/>
          </a:prstGeom>
          <a:noFill/>
          <a:ln>
            <a:miter lim="800000"/>
            <a:headEnd/>
            <a:tailEnd/>
          </a:ln>
        </p:spPr>
        <p:txBody>
          <a:bodyPr/>
          <a:lstStyle/>
          <a:p>
            <a:pPr algn="r"/>
            <a:r>
              <a:rPr lang="en-US" sz="1400"/>
              <a:t>Automne 2007</a:t>
            </a:r>
          </a:p>
        </p:txBody>
      </p:sp>
      <p:sp>
        <p:nvSpPr>
          <p:cNvPr id="142341" name="Text Box 4"/>
          <p:cNvSpPr txBox="1">
            <a:spLocks noChangeArrowheads="1"/>
          </p:cNvSpPr>
          <p:nvPr/>
        </p:nvSpPr>
        <p:spPr bwMode="auto">
          <a:xfrm>
            <a:off x="4810125" y="2638425"/>
            <a:ext cx="2667000" cy="2057400"/>
          </a:xfrm>
          <a:prstGeom prst="rect">
            <a:avLst/>
          </a:prstGeom>
          <a:solidFill>
            <a:srgbClr val="C0C0C0">
              <a:alpha val="50195"/>
            </a:srgbClr>
          </a:solidFill>
          <a:ln w="19050">
            <a:solidFill>
              <a:schemeClr val="accent1"/>
            </a:solidFill>
            <a:miter lim="800000"/>
            <a:headEnd/>
            <a:tailEnd/>
          </a:ln>
        </p:spPr>
        <p:txBody>
          <a:bodyPr anchor="b"/>
          <a:lstStyle/>
          <a:p>
            <a:pPr>
              <a:spcBef>
                <a:spcPct val="50000"/>
              </a:spcBef>
            </a:pPr>
            <a:r>
              <a:rPr lang="en-US" sz="1800" b="1" i="1">
                <a:cs typeface="Arial" charset="0"/>
              </a:rPr>
              <a:t>RFID tag</a:t>
            </a:r>
          </a:p>
        </p:txBody>
      </p:sp>
      <p:sp>
        <p:nvSpPr>
          <p:cNvPr id="142342" name="Rectangle 5"/>
          <p:cNvSpPr>
            <a:spLocks noChangeArrowheads="1"/>
          </p:cNvSpPr>
          <p:nvPr/>
        </p:nvSpPr>
        <p:spPr bwMode="auto">
          <a:xfrm>
            <a:off x="5038725" y="3552825"/>
            <a:ext cx="838200" cy="304800"/>
          </a:xfrm>
          <a:prstGeom prst="rect">
            <a:avLst/>
          </a:prstGeom>
          <a:solidFill>
            <a:schemeClr val="hlink"/>
          </a:solidFill>
          <a:ln w="9525">
            <a:solidFill>
              <a:schemeClr val="accent1"/>
            </a:solidFill>
            <a:miter lim="800000"/>
            <a:headEnd/>
            <a:tailEnd/>
          </a:ln>
        </p:spPr>
        <p:txBody>
          <a:bodyPr wrap="none" anchor="ctr"/>
          <a:lstStyle/>
          <a:p>
            <a:pPr algn="ctr"/>
            <a:r>
              <a:rPr lang="en-US" sz="1800">
                <a:solidFill>
                  <a:schemeClr val="bg1"/>
                </a:solidFill>
                <a:cs typeface="Arial" charset="0"/>
              </a:rPr>
              <a:t>ID</a:t>
            </a:r>
          </a:p>
        </p:txBody>
      </p:sp>
      <p:sp>
        <p:nvSpPr>
          <p:cNvPr id="142343" name="Rectangle 6"/>
          <p:cNvSpPr>
            <a:spLocks noChangeArrowheads="1"/>
          </p:cNvSpPr>
          <p:nvPr/>
        </p:nvSpPr>
        <p:spPr bwMode="auto">
          <a:xfrm>
            <a:off x="5953125" y="3552825"/>
            <a:ext cx="1295400" cy="304800"/>
          </a:xfrm>
          <a:prstGeom prst="rect">
            <a:avLst/>
          </a:prstGeom>
          <a:solidFill>
            <a:schemeClr val="accent1"/>
          </a:solidFill>
          <a:ln w="9525">
            <a:solidFill>
              <a:schemeClr val="accent1"/>
            </a:solidFill>
            <a:miter lim="800000"/>
            <a:headEnd/>
            <a:tailEnd/>
          </a:ln>
        </p:spPr>
        <p:txBody>
          <a:bodyPr wrap="none" anchor="ctr"/>
          <a:lstStyle/>
          <a:p>
            <a:pPr algn="ctr"/>
            <a:r>
              <a:rPr lang="en-US" sz="1800">
                <a:cs typeface="Arial" charset="0"/>
              </a:rPr>
              <a:t>Memory</a:t>
            </a:r>
          </a:p>
        </p:txBody>
      </p:sp>
      <p:sp>
        <p:nvSpPr>
          <p:cNvPr id="142344" name="Rectangle 7"/>
          <p:cNvSpPr>
            <a:spLocks noChangeArrowheads="1"/>
          </p:cNvSpPr>
          <p:nvPr/>
        </p:nvSpPr>
        <p:spPr bwMode="auto">
          <a:xfrm>
            <a:off x="5038725" y="3171825"/>
            <a:ext cx="2209800" cy="304800"/>
          </a:xfrm>
          <a:prstGeom prst="rect">
            <a:avLst/>
          </a:prstGeom>
          <a:solidFill>
            <a:schemeClr val="hlink"/>
          </a:solidFill>
          <a:ln w="9525">
            <a:solidFill>
              <a:schemeClr val="accent1"/>
            </a:solidFill>
            <a:miter lim="800000"/>
            <a:headEnd/>
            <a:tailEnd/>
          </a:ln>
        </p:spPr>
        <p:txBody>
          <a:bodyPr wrap="none" anchor="ctr"/>
          <a:lstStyle/>
          <a:p>
            <a:pPr algn="ctr"/>
            <a:r>
              <a:rPr lang="en-US" sz="1800">
                <a:solidFill>
                  <a:schemeClr val="bg1"/>
                </a:solidFill>
                <a:cs typeface="Arial" charset="0"/>
              </a:rPr>
              <a:t>Logic</a:t>
            </a:r>
          </a:p>
        </p:txBody>
      </p:sp>
      <p:sp>
        <p:nvSpPr>
          <p:cNvPr id="142345" name="Rectangle 8"/>
          <p:cNvSpPr>
            <a:spLocks noChangeArrowheads="1"/>
          </p:cNvSpPr>
          <p:nvPr/>
        </p:nvSpPr>
        <p:spPr bwMode="auto">
          <a:xfrm>
            <a:off x="5038725" y="2790825"/>
            <a:ext cx="2209800" cy="304800"/>
          </a:xfrm>
          <a:prstGeom prst="rect">
            <a:avLst/>
          </a:prstGeom>
          <a:solidFill>
            <a:schemeClr val="hlink"/>
          </a:solidFill>
          <a:ln w="9525">
            <a:solidFill>
              <a:schemeClr val="accent1"/>
            </a:solidFill>
            <a:miter lim="800000"/>
            <a:headEnd/>
            <a:tailEnd/>
          </a:ln>
        </p:spPr>
        <p:txBody>
          <a:bodyPr wrap="none" anchor="ctr"/>
          <a:lstStyle/>
          <a:p>
            <a:pPr algn="ctr"/>
            <a:r>
              <a:rPr lang="en-US" sz="1800">
                <a:solidFill>
                  <a:schemeClr val="bg1"/>
                </a:solidFill>
                <a:cs typeface="Arial" charset="0"/>
              </a:rPr>
              <a:t>Wireless comm</a:t>
            </a:r>
          </a:p>
        </p:txBody>
      </p:sp>
      <p:sp>
        <p:nvSpPr>
          <p:cNvPr id="142346" name="Rectangle 9"/>
          <p:cNvSpPr>
            <a:spLocks noChangeArrowheads="1"/>
          </p:cNvSpPr>
          <p:nvPr/>
        </p:nvSpPr>
        <p:spPr bwMode="auto">
          <a:xfrm>
            <a:off x="5038725" y="3933825"/>
            <a:ext cx="2209800" cy="304800"/>
          </a:xfrm>
          <a:prstGeom prst="rect">
            <a:avLst/>
          </a:prstGeom>
          <a:solidFill>
            <a:schemeClr val="accent1"/>
          </a:solidFill>
          <a:ln w="9525">
            <a:solidFill>
              <a:schemeClr val="accent1"/>
            </a:solidFill>
            <a:miter lim="800000"/>
            <a:headEnd/>
            <a:tailEnd/>
          </a:ln>
        </p:spPr>
        <p:txBody>
          <a:bodyPr wrap="none" anchor="ctr"/>
          <a:lstStyle/>
          <a:p>
            <a:pPr algn="ctr"/>
            <a:r>
              <a:rPr lang="en-US" sz="1800">
                <a:cs typeface="Arial" charset="0"/>
              </a:rPr>
              <a:t>Sensor(s)</a:t>
            </a:r>
          </a:p>
        </p:txBody>
      </p:sp>
      <p:sp>
        <p:nvSpPr>
          <p:cNvPr id="142347" name="Text Box 10"/>
          <p:cNvSpPr txBox="1">
            <a:spLocks noChangeArrowheads="1"/>
          </p:cNvSpPr>
          <p:nvPr/>
        </p:nvSpPr>
        <p:spPr bwMode="auto">
          <a:xfrm>
            <a:off x="4810125" y="4848225"/>
            <a:ext cx="2667000" cy="990600"/>
          </a:xfrm>
          <a:prstGeom prst="rect">
            <a:avLst/>
          </a:prstGeom>
          <a:solidFill>
            <a:srgbClr val="C0C0C0">
              <a:alpha val="50195"/>
            </a:srgbClr>
          </a:solidFill>
          <a:ln w="19050">
            <a:solidFill>
              <a:schemeClr val="accent1"/>
            </a:solidFill>
            <a:miter lim="800000"/>
            <a:headEnd/>
            <a:tailEnd/>
          </a:ln>
        </p:spPr>
        <p:txBody>
          <a:bodyPr anchor="b"/>
          <a:lstStyle/>
          <a:p>
            <a:pPr>
              <a:spcBef>
                <a:spcPct val="50000"/>
              </a:spcBef>
            </a:pPr>
            <a:r>
              <a:rPr lang="en-US" sz="1800" b="1" i="1">
                <a:cs typeface="Arial" charset="0"/>
              </a:rPr>
              <a:t>Physical object</a:t>
            </a:r>
          </a:p>
        </p:txBody>
      </p:sp>
      <p:sp>
        <p:nvSpPr>
          <p:cNvPr id="142348" name="Line 11"/>
          <p:cNvSpPr>
            <a:spLocks noChangeShapeType="1"/>
          </p:cNvSpPr>
          <p:nvPr/>
        </p:nvSpPr>
        <p:spPr bwMode="auto">
          <a:xfrm>
            <a:off x="7248525" y="4086225"/>
            <a:ext cx="914400" cy="0"/>
          </a:xfrm>
          <a:prstGeom prst="line">
            <a:avLst/>
          </a:prstGeom>
          <a:noFill/>
          <a:ln w="19050">
            <a:solidFill>
              <a:schemeClr val="bg2"/>
            </a:solidFill>
            <a:round/>
            <a:headEnd type="triangle" w="lg" len="lg"/>
            <a:tailEnd type="none" w="lg" len="lg"/>
          </a:ln>
        </p:spPr>
        <p:txBody>
          <a:bodyPr/>
          <a:lstStyle/>
          <a:p>
            <a:endParaRPr lang="en-US"/>
          </a:p>
        </p:txBody>
      </p:sp>
      <p:sp>
        <p:nvSpPr>
          <p:cNvPr id="142349" name="Line 12"/>
          <p:cNvSpPr>
            <a:spLocks noChangeShapeType="1"/>
          </p:cNvSpPr>
          <p:nvPr/>
        </p:nvSpPr>
        <p:spPr bwMode="auto">
          <a:xfrm>
            <a:off x="7096125" y="4238625"/>
            <a:ext cx="0" cy="914400"/>
          </a:xfrm>
          <a:prstGeom prst="line">
            <a:avLst/>
          </a:prstGeom>
          <a:noFill/>
          <a:ln w="19050">
            <a:solidFill>
              <a:schemeClr val="bg2"/>
            </a:solidFill>
            <a:round/>
            <a:headEnd type="triangle" w="lg" len="lg"/>
            <a:tailEnd type="none" w="lg" len="lg"/>
          </a:ln>
        </p:spPr>
        <p:txBody>
          <a:bodyPr/>
          <a:lstStyle/>
          <a:p>
            <a:endParaRPr lang="en-US"/>
          </a:p>
        </p:txBody>
      </p:sp>
      <p:sp>
        <p:nvSpPr>
          <p:cNvPr id="142350" name="Text Box 13"/>
          <p:cNvSpPr txBox="1">
            <a:spLocks noChangeArrowheads="1"/>
          </p:cNvSpPr>
          <p:nvPr/>
        </p:nvSpPr>
        <p:spPr bwMode="auto">
          <a:xfrm>
            <a:off x="7629525" y="2257425"/>
            <a:ext cx="1219200" cy="3581400"/>
          </a:xfrm>
          <a:prstGeom prst="rect">
            <a:avLst/>
          </a:prstGeom>
          <a:solidFill>
            <a:srgbClr val="C0C0C0">
              <a:alpha val="25098"/>
            </a:srgbClr>
          </a:solidFill>
          <a:ln w="9525">
            <a:solidFill>
              <a:schemeClr val="accent1"/>
            </a:solidFill>
            <a:miter lim="800000"/>
            <a:headEnd/>
            <a:tailEnd/>
          </a:ln>
        </p:spPr>
        <p:txBody>
          <a:bodyPr anchor="b"/>
          <a:lstStyle/>
          <a:p>
            <a:pPr>
              <a:spcBef>
                <a:spcPct val="50000"/>
              </a:spcBef>
            </a:pPr>
            <a:r>
              <a:rPr lang="en-US" sz="1800" b="1" i="1">
                <a:cs typeface="Arial" charset="0"/>
              </a:rPr>
              <a:t>Environment</a:t>
            </a:r>
          </a:p>
        </p:txBody>
      </p:sp>
      <p:sp>
        <p:nvSpPr>
          <p:cNvPr id="142351" name="AutoShape 14"/>
          <p:cNvSpPr>
            <a:spLocks noChangeArrowheads="1"/>
          </p:cNvSpPr>
          <p:nvPr/>
        </p:nvSpPr>
        <p:spPr bwMode="auto">
          <a:xfrm>
            <a:off x="5419725" y="1266825"/>
            <a:ext cx="2286000" cy="1143000"/>
          </a:xfrm>
          <a:prstGeom prst="cloudCallout">
            <a:avLst>
              <a:gd name="adj1" fmla="val -35972"/>
              <a:gd name="adj2" fmla="val -2778"/>
            </a:avLst>
          </a:prstGeom>
          <a:solidFill>
            <a:schemeClr val="accent1"/>
          </a:solidFill>
          <a:ln w="9525">
            <a:solidFill>
              <a:schemeClr val="accent1"/>
            </a:solidFill>
            <a:round/>
            <a:headEnd/>
            <a:tailEnd/>
          </a:ln>
        </p:spPr>
        <p:txBody>
          <a:bodyPr anchor="ctr"/>
          <a:lstStyle/>
          <a:p>
            <a:pPr algn="ctr"/>
            <a:r>
              <a:rPr lang="en-US" sz="1800">
                <a:cs typeface="Arial" charset="0"/>
              </a:rPr>
              <a:t>Information Network</a:t>
            </a:r>
          </a:p>
        </p:txBody>
      </p:sp>
      <p:sp>
        <p:nvSpPr>
          <p:cNvPr id="142352" name="Line 15"/>
          <p:cNvSpPr>
            <a:spLocks noChangeShapeType="1"/>
          </p:cNvSpPr>
          <p:nvPr/>
        </p:nvSpPr>
        <p:spPr bwMode="auto">
          <a:xfrm flipH="1">
            <a:off x="6257925" y="2181225"/>
            <a:ext cx="228600" cy="609600"/>
          </a:xfrm>
          <a:prstGeom prst="line">
            <a:avLst/>
          </a:prstGeom>
          <a:noFill/>
          <a:ln w="19050">
            <a:solidFill>
              <a:schemeClr val="bg2"/>
            </a:solidFill>
            <a:round/>
            <a:headEnd type="triangle" w="lg" len="lg"/>
            <a:tailEnd type="triangle" w="lg" len="lg"/>
          </a:ln>
        </p:spPr>
        <p:txBody>
          <a:bodyPr/>
          <a:lstStyle/>
          <a:p>
            <a:endParaRPr lang="en-US"/>
          </a:p>
        </p:txBody>
      </p:sp>
    </p:spTree>
    <p:extLst>
      <p:ext uri="{BB962C8B-B14F-4D97-AF65-F5344CB8AC3E}">
        <p14:creationId xmlns:p14="http://schemas.microsoft.com/office/powerpoint/2010/main" val="13132769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2"/>
          <p:cNvSpPr>
            <a:spLocks noGrp="1" noChangeArrowheads="1"/>
          </p:cNvSpPr>
          <p:nvPr>
            <p:ph type="title"/>
          </p:nvPr>
        </p:nvSpPr>
        <p:spPr bwMode="auto">
          <a:xfrm>
            <a:off x="457200" y="579438"/>
            <a:ext cx="8229600" cy="56356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GB" sz="2800" smtClean="0"/>
              <a:t>Electronic Product Code (EPC)</a:t>
            </a:r>
          </a:p>
        </p:txBody>
      </p:sp>
      <p:pic>
        <p:nvPicPr>
          <p:cNvPr id="143364" name="Picture 3"/>
          <p:cNvPicPr>
            <a:picLocks noGrp="1" noChangeAspect="1" noChangeArrowheads="1"/>
          </p:cNvPicPr>
          <p:nvPr>
            <p:ph sz="half" idx="2"/>
          </p:nvPr>
        </p:nvPicPr>
        <p:blipFill>
          <a:blip r:embed="rId2" cstate="print"/>
          <a:srcRect/>
          <a:stretch>
            <a:fillRect/>
          </a:stretch>
        </p:blipFill>
        <p:spPr bwMode="auto">
          <a:xfrm>
            <a:off x="1981200" y="1104900"/>
            <a:ext cx="5334000" cy="977900"/>
          </a:xfrm>
          <a:noFill/>
          <a:ln>
            <a:miter lim="800000"/>
            <a:headEnd/>
            <a:tailEnd/>
          </a:ln>
        </p:spPr>
      </p:pic>
      <p:sp>
        <p:nvSpPr>
          <p:cNvPr id="143362" name="Espace réservé de la date 4"/>
          <p:cNvSpPr>
            <a:spLocks noGrp="1"/>
          </p:cNvSpPr>
          <p:nvPr>
            <p:ph type="dt" sz="quarter" idx="4294967295"/>
          </p:nvPr>
        </p:nvSpPr>
        <p:spPr bwMode="auto">
          <a:xfrm>
            <a:off x="7010400" y="6245225"/>
            <a:ext cx="2133600" cy="476250"/>
          </a:xfrm>
          <a:prstGeom prst="rect">
            <a:avLst/>
          </a:prstGeom>
          <a:noFill/>
          <a:ln>
            <a:miter lim="800000"/>
            <a:headEnd/>
            <a:tailEnd/>
          </a:ln>
        </p:spPr>
        <p:txBody>
          <a:bodyPr/>
          <a:lstStyle/>
          <a:p>
            <a:pPr algn="r"/>
            <a:r>
              <a:rPr lang="en-US" sz="1400"/>
              <a:t>Automne 2007</a:t>
            </a:r>
          </a:p>
        </p:txBody>
      </p:sp>
      <p:grpSp>
        <p:nvGrpSpPr>
          <p:cNvPr id="143365" name="Group 6"/>
          <p:cNvGrpSpPr>
            <a:grpSpLocks/>
          </p:cNvGrpSpPr>
          <p:nvPr/>
        </p:nvGrpSpPr>
        <p:grpSpPr bwMode="auto">
          <a:xfrm>
            <a:off x="1371600" y="2852738"/>
            <a:ext cx="6329363" cy="3459162"/>
            <a:chOff x="960" y="1728"/>
            <a:chExt cx="3987" cy="2179"/>
          </a:xfrm>
        </p:grpSpPr>
        <p:pic>
          <p:nvPicPr>
            <p:cNvPr id="143368" name="Picture 4"/>
            <p:cNvPicPr>
              <a:picLocks noChangeAspect="1" noChangeArrowheads="1"/>
            </p:cNvPicPr>
            <p:nvPr/>
          </p:nvPicPr>
          <p:blipFill>
            <a:blip r:embed="rId3" cstate="print"/>
            <a:srcRect/>
            <a:stretch>
              <a:fillRect/>
            </a:stretch>
          </p:blipFill>
          <p:spPr bwMode="auto">
            <a:xfrm>
              <a:off x="960" y="1728"/>
              <a:ext cx="3987" cy="2179"/>
            </a:xfrm>
            <a:prstGeom prst="rect">
              <a:avLst/>
            </a:prstGeom>
            <a:noFill/>
            <a:ln w="9525">
              <a:noFill/>
              <a:miter lim="800000"/>
              <a:headEnd/>
              <a:tailEnd/>
            </a:ln>
          </p:spPr>
        </p:pic>
        <p:sp>
          <p:nvSpPr>
            <p:cNvPr id="143369" name="Rectangle 5"/>
            <p:cNvSpPr>
              <a:spLocks noChangeArrowheads="1"/>
            </p:cNvSpPr>
            <p:nvPr/>
          </p:nvSpPr>
          <p:spPr bwMode="auto">
            <a:xfrm>
              <a:off x="1056" y="3752"/>
              <a:ext cx="1440" cy="96"/>
            </a:xfrm>
            <a:prstGeom prst="rect">
              <a:avLst/>
            </a:prstGeom>
            <a:solidFill>
              <a:schemeClr val="bg1"/>
            </a:solidFill>
            <a:ln w="9525">
              <a:noFill/>
              <a:miter lim="800000"/>
              <a:headEnd/>
              <a:tailEnd/>
            </a:ln>
          </p:spPr>
          <p:txBody>
            <a:bodyPr wrap="none" anchor="ctr"/>
            <a:lstStyle/>
            <a:p>
              <a:endParaRPr lang="en-US"/>
            </a:p>
          </p:txBody>
        </p:sp>
      </p:grpSp>
      <p:sp>
        <p:nvSpPr>
          <p:cNvPr id="143366" name="AutoShape 7"/>
          <p:cNvSpPr>
            <a:spLocks/>
          </p:cNvSpPr>
          <p:nvPr/>
        </p:nvSpPr>
        <p:spPr bwMode="auto">
          <a:xfrm rot="-5400000">
            <a:off x="3657600" y="1066800"/>
            <a:ext cx="228600" cy="2286000"/>
          </a:xfrm>
          <a:prstGeom prst="leftBrace">
            <a:avLst>
              <a:gd name="adj1" fmla="val 83333"/>
              <a:gd name="adj2" fmla="val 50000"/>
            </a:avLst>
          </a:prstGeom>
          <a:noFill/>
          <a:ln w="9525">
            <a:solidFill>
              <a:schemeClr val="tx1"/>
            </a:solidFill>
            <a:round/>
            <a:headEnd/>
            <a:tailEnd/>
          </a:ln>
        </p:spPr>
        <p:txBody>
          <a:bodyPr wrap="none" anchor="ctr"/>
          <a:lstStyle/>
          <a:p>
            <a:endParaRPr lang="en-US"/>
          </a:p>
        </p:txBody>
      </p:sp>
      <p:sp>
        <p:nvSpPr>
          <p:cNvPr id="143367" name="Text Box 8"/>
          <p:cNvSpPr txBox="1">
            <a:spLocks noChangeArrowheads="1"/>
          </p:cNvSpPr>
          <p:nvPr/>
        </p:nvSpPr>
        <p:spPr bwMode="auto">
          <a:xfrm>
            <a:off x="3465513" y="2317750"/>
            <a:ext cx="611187" cy="336550"/>
          </a:xfrm>
          <a:prstGeom prst="rect">
            <a:avLst/>
          </a:prstGeom>
          <a:noFill/>
          <a:ln w="9525">
            <a:noFill/>
            <a:miter lim="800000"/>
            <a:headEnd/>
            <a:tailEnd/>
          </a:ln>
        </p:spPr>
        <p:txBody>
          <a:bodyPr wrap="none">
            <a:spAutoFit/>
          </a:bodyPr>
          <a:lstStyle/>
          <a:p>
            <a:r>
              <a:rPr lang="fr-CA" sz="1600" b="1"/>
              <a:t>UPC</a:t>
            </a:r>
            <a:endParaRPr lang="en-US" sz="1600" b="1"/>
          </a:p>
        </p:txBody>
      </p:sp>
    </p:spTree>
    <p:extLst>
      <p:ext uri="{BB962C8B-B14F-4D97-AF65-F5344CB8AC3E}">
        <p14:creationId xmlns:p14="http://schemas.microsoft.com/office/powerpoint/2010/main" val="656918338"/>
      </p:ext>
    </p:extLst>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Rectangle 3"/>
          <p:cNvSpPr>
            <a:spLocks noGrp="1" noChangeArrowheads="1"/>
          </p:cNvSpPr>
          <p:nvPr>
            <p:ph type="title"/>
          </p:nvPr>
        </p:nvSpPr>
        <p:spPr bwMode="auto">
          <a:xfrm>
            <a:off x="457200" y="609600"/>
            <a:ext cx="8229600" cy="639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smtClean="0"/>
              <a:t>Grande variété d’étiquettes RFID</a:t>
            </a:r>
          </a:p>
        </p:txBody>
      </p:sp>
      <p:sp>
        <p:nvSpPr>
          <p:cNvPr id="144386" name="Espace réservé de la date 2"/>
          <p:cNvSpPr>
            <a:spLocks noGrp="1"/>
          </p:cNvSpPr>
          <p:nvPr>
            <p:ph type="dt" sz="half" idx="10"/>
          </p:nvPr>
        </p:nvSpPr>
        <p:spPr bwMode="auto">
          <a:xfrm>
            <a:off x="6553200" y="6245225"/>
            <a:ext cx="2133600" cy="476250"/>
          </a:xfrm>
          <a:prstGeom prst="rect">
            <a:avLst/>
          </a:prstGeom>
          <a:noFill/>
          <a:ln>
            <a:miter lim="800000"/>
            <a:headEnd/>
            <a:tailEnd/>
          </a:ln>
        </p:spPr>
        <p:txBody>
          <a:bodyPr/>
          <a:lstStyle/>
          <a:p>
            <a:pPr algn="r"/>
            <a:r>
              <a:rPr lang="en-US" sz="1400"/>
              <a:t>Automne 2007</a:t>
            </a:r>
          </a:p>
        </p:txBody>
      </p:sp>
      <p:pic>
        <p:nvPicPr>
          <p:cNvPr id="144387" name="Picture 2" descr="lb_rfid2"/>
          <p:cNvPicPr>
            <a:picLocks noChangeAspect="1" noChangeArrowheads="1"/>
          </p:cNvPicPr>
          <p:nvPr/>
        </p:nvPicPr>
        <p:blipFill>
          <a:blip r:embed="rId2" cstate="print"/>
          <a:srcRect/>
          <a:stretch>
            <a:fillRect/>
          </a:stretch>
        </p:blipFill>
        <p:spPr bwMode="auto">
          <a:xfrm>
            <a:off x="5181600" y="1828800"/>
            <a:ext cx="1628775" cy="1085850"/>
          </a:xfrm>
          <a:prstGeom prst="rect">
            <a:avLst/>
          </a:prstGeom>
          <a:noFill/>
          <a:ln w="9525">
            <a:noFill/>
            <a:miter lim="800000"/>
            <a:headEnd/>
            <a:tailEnd/>
          </a:ln>
        </p:spPr>
      </p:pic>
      <p:pic>
        <p:nvPicPr>
          <p:cNvPr id="144389" name="Picture 4" descr="rfid"/>
          <p:cNvPicPr>
            <a:picLocks noChangeAspect="1" noChangeArrowheads="1"/>
          </p:cNvPicPr>
          <p:nvPr/>
        </p:nvPicPr>
        <p:blipFill>
          <a:blip r:embed="rId3" cstate="print"/>
          <a:srcRect/>
          <a:stretch>
            <a:fillRect/>
          </a:stretch>
        </p:blipFill>
        <p:spPr bwMode="auto">
          <a:xfrm>
            <a:off x="914400" y="4495800"/>
            <a:ext cx="1249363" cy="998538"/>
          </a:xfrm>
          <a:prstGeom prst="rect">
            <a:avLst/>
          </a:prstGeom>
          <a:noFill/>
          <a:ln w="9525">
            <a:noFill/>
            <a:miter lim="800000"/>
            <a:headEnd/>
            <a:tailEnd/>
          </a:ln>
        </p:spPr>
      </p:pic>
      <p:pic>
        <p:nvPicPr>
          <p:cNvPr id="144390" name="Picture 5" descr="images3"/>
          <p:cNvPicPr>
            <a:picLocks noChangeAspect="1" noChangeArrowheads="1"/>
          </p:cNvPicPr>
          <p:nvPr/>
        </p:nvPicPr>
        <p:blipFill>
          <a:blip r:embed="rId4" cstate="print"/>
          <a:srcRect/>
          <a:stretch>
            <a:fillRect/>
          </a:stretch>
        </p:blipFill>
        <p:spPr bwMode="auto">
          <a:xfrm>
            <a:off x="7364413" y="4579938"/>
            <a:ext cx="1206500" cy="1143000"/>
          </a:xfrm>
          <a:prstGeom prst="rect">
            <a:avLst/>
          </a:prstGeom>
          <a:noFill/>
          <a:ln w="9525">
            <a:noFill/>
            <a:miter lim="800000"/>
            <a:headEnd/>
            <a:tailEnd/>
          </a:ln>
        </p:spPr>
      </p:pic>
      <p:pic>
        <p:nvPicPr>
          <p:cNvPr id="144391" name="Picture 6" descr="id_tag"/>
          <p:cNvPicPr>
            <a:picLocks noChangeAspect="1" noChangeArrowheads="1"/>
          </p:cNvPicPr>
          <p:nvPr/>
        </p:nvPicPr>
        <p:blipFill>
          <a:blip r:embed="rId5" cstate="print"/>
          <a:srcRect/>
          <a:stretch>
            <a:fillRect/>
          </a:stretch>
        </p:blipFill>
        <p:spPr bwMode="auto">
          <a:xfrm>
            <a:off x="7467600" y="2209800"/>
            <a:ext cx="984250" cy="984250"/>
          </a:xfrm>
          <a:prstGeom prst="rect">
            <a:avLst/>
          </a:prstGeom>
          <a:noFill/>
          <a:ln w="9525">
            <a:noFill/>
            <a:miter lim="800000"/>
            <a:headEnd/>
            <a:tailEnd/>
          </a:ln>
        </p:spPr>
      </p:pic>
      <p:pic>
        <p:nvPicPr>
          <p:cNvPr id="144392" name="Picture 7" descr="lb_rfid"/>
          <p:cNvPicPr>
            <a:picLocks noChangeAspect="1" noChangeArrowheads="1"/>
          </p:cNvPicPr>
          <p:nvPr/>
        </p:nvPicPr>
        <p:blipFill>
          <a:blip r:embed="rId6" cstate="print"/>
          <a:srcRect/>
          <a:stretch>
            <a:fillRect/>
          </a:stretch>
        </p:blipFill>
        <p:spPr bwMode="auto">
          <a:xfrm>
            <a:off x="685800" y="1600200"/>
            <a:ext cx="1123950" cy="1044575"/>
          </a:xfrm>
          <a:prstGeom prst="rect">
            <a:avLst/>
          </a:prstGeom>
          <a:noFill/>
          <a:ln w="9525">
            <a:noFill/>
            <a:miter lim="800000"/>
            <a:headEnd/>
            <a:tailEnd/>
          </a:ln>
        </p:spPr>
      </p:pic>
      <p:pic>
        <p:nvPicPr>
          <p:cNvPr id="144393" name="Picture 8" descr="FasTrak1"/>
          <p:cNvPicPr>
            <a:picLocks noChangeAspect="1" noChangeArrowheads="1"/>
          </p:cNvPicPr>
          <p:nvPr/>
        </p:nvPicPr>
        <p:blipFill>
          <a:blip r:embed="rId7" cstate="print"/>
          <a:srcRect/>
          <a:stretch>
            <a:fillRect/>
          </a:stretch>
        </p:blipFill>
        <p:spPr bwMode="auto">
          <a:xfrm>
            <a:off x="4648200" y="4038600"/>
            <a:ext cx="1281113" cy="1127125"/>
          </a:xfrm>
          <a:prstGeom prst="rect">
            <a:avLst/>
          </a:prstGeom>
          <a:noFill/>
          <a:ln w="9525">
            <a:noFill/>
            <a:miter lim="800000"/>
            <a:headEnd/>
            <a:tailEnd/>
          </a:ln>
        </p:spPr>
      </p:pic>
      <p:pic>
        <p:nvPicPr>
          <p:cNvPr id="144394" name="Picture 9" descr="tags_payment"/>
          <p:cNvPicPr>
            <a:picLocks noChangeAspect="1" noChangeArrowheads="1"/>
          </p:cNvPicPr>
          <p:nvPr/>
        </p:nvPicPr>
        <p:blipFill>
          <a:blip r:embed="rId8" cstate="print"/>
          <a:srcRect/>
          <a:stretch>
            <a:fillRect/>
          </a:stretch>
        </p:blipFill>
        <p:spPr bwMode="auto">
          <a:xfrm>
            <a:off x="2057400" y="2971800"/>
            <a:ext cx="1462088" cy="981075"/>
          </a:xfrm>
          <a:prstGeom prst="rect">
            <a:avLst/>
          </a:prstGeom>
          <a:noFill/>
          <a:ln w="9525">
            <a:noFill/>
            <a:miter lim="800000"/>
            <a:headEnd/>
            <a:tailEnd/>
          </a:ln>
        </p:spPr>
      </p:pic>
      <p:pic>
        <p:nvPicPr>
          <p:cNvPr id="144395" name="Picture 10" descr="etag_l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886200" y="1676400"/>
            <a:ext cx="777875" cy="1336675"/>
          </a:xfrm>
          <a:prstGeom prst="rect">
            <a:avLst/>
          </a:prstGeom>
          <a:noFill/>
          <a:ln w="9525">
            <a:noFill/>
            <a:miter lim="800000"/>
            <a:headEnd/>
            <a:tailEnd/>
          </a:ln>
        </p:spPr>
      </p:pic>
    </p:spTree>
    <p:extLst>
      <p:ext uri="{BB962C8B-B14F-4D97-AF65-F5344CB8AC3E}">
        <p14:creationId xmlns:p14="http://schemas.microsoft.com/office/powerpoint/2010/main" val="113078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2"/>
          <p:cNvSpPr>
            <a:spLocks noGrp="1" noChangeArrowheads="1"/>
          </p:cNvSpPr>
          <p:nvPr>
            <p:ph type="title"/>
          </p:nvPr>
        </p:nvSpPr>
        <p:spPr bwMode="auto">
          <a:xfrm>
            <a:off x="457200" y="579438"/>
            <a:ext cx="8229600" cy="48736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400" smtClean="0"/>
              <a:t>Quelques exemples… d’équipements de lectures</a:t>
            </a:r>
          </a:p>
        </p:txBody>
      </p:sp>
      <p:sp>
        <p:nvSpPr>
          <p:cNvPr id="145410" name="Espace réservé de la date 3"/>
          <p:cNvSpPr>
            <a:spLocks noGrp="1"/>
          </p:cNvSpPr>
          <p:nvPr>
            <p:ph type="dt" sz="half" idx="14"/>
          </p:nvPr>
        </p:nvSpPr>
        <p:spPr bwMode="auto">
          <a:xfrm>
            <a:off x="6553200" y="6245225"/>
            <a:ext cx="2133600" cy="476250"/>
          </a:xfrm>
          <a:prstGeom prst="rect">
            <a:avLst/>
          </a:prstGeom>
          <a:noFill/>
          <a:ln>
            <a:miter lim="800000"/>
            <a:headEnd/>
            <a:tailEnd/>
          </a:ln>
        </p:spPr>
        <p:txBody>
          <a:bodyPr/>
          <a:lstStyle/>
          <a:p>
            <a:pPr algn="r"/>
            <a:r>
              <a:rPr lang="en-US" sz="1400"/>
              <a:t>Automne 2007</a:t>
            </a:r>
          </a:p>
        </p:txBody>
      </p:sp>
      <p:pic>
        <p:nvPicPr>
          <p:cNvPr id="145412" name="Picture 3" descr="mediawebserver"/>
          <p:cNvPicPr>
            <a:picLocks noChangeAspect="1" noChangeArrowheads="1"/>
          </p:cNvPicPr>
          <p:nvPr/>
        </p:nvPicPr>
        <p:blipFill>
          <a:blip r:embed="rId2" cstate="print"/>
          <a:srcRect/>
          <a:stretch>
            <a:fillRect/>
          </a:stretch>
        </p:blipFill>
        <p:spPr bwMode="auto">
          <a:xfrm>
            <a:off x="457200" y="1219200"/>
            <a:ext cx="2209800" cy="2209800"/>
          </a:xfrm>
          <a:prstGeom prst="rect">
            <a:avLst/>
          </a:prstGeom>
          <a:noFill/>
          <a:ln w="9525">
            <a:noFill/>
            <a:miter lim="800000"/>
            <a:headEnd/>
            <a:tailEnd/>
          </a:ln>
        </p:spPr>
      </p:pic>
      <p:pic>
        <p:nvPicPr>
          <p:cNvPr id="145413" name="Picture 4" descr="double_gate"/>
          <p:cNvPicPr>
            <a:picLocks noChangeAspect="1" noChangeArrowheads="1"/>
          </p:cNvPicPr>
          <p:nvPr/>
        </p:nvPicPr>
        <p:blipFill>
          <a:blip r:embed="rId3" cstate="print"/>
          <a:srcRect/>
          <a:stretch>
            <a:fillRect/>
          </a:stretch>
        </p:blipFill>
        <p:spPr bwMode="auto">
          <a:xfrm>
            <a:off x="3398838" y="1219200"/>
            <a:ext cx="1782762" cy="2209800"/>
          </a:xfrm>
          <a:prstGeom prst="rect">
            <a:avLst/>
          </a:prstGeom>
          <a:noFill/>
          <a:ln w="9525">
            <a:noFill/>
            <a:miter lim="800000"/>
            <a:headEnd/>
            <a:tailEnd/>
          </a:ln>
        </p:spPr>
      </p:pic>
      <p:pic>
        <p:nvPicPr>
          <p:cNvPr id="145414" name="Picture 5" descr="rfid_gate_metro"/>
          <p:cNvPicPr>
            <a:picLocks noChangeAspect="1" noChangeArrowheads="1"/>
          </p:cNvPicPr>
          <p:nvPr/>
        </p:nvPicPr>
        <p:blipFill>
          <a:blip r:embed="rId4" cstate="print"/>
          <a:srcRect/>
          <a:stretch>
            <a:fillRect/>
          </a:stretch>
        </p:blipFill>
        <p:spPr bwMode="auto">
          <a:xfrm>
            <a:off x="5791200" y="1219200"/>
            <a:ext cx="2971800" cy="2228850"/>
          </a:xfrm>
          <a:prstGeom prst="rect">
            <a:avLst/>
          </a:prstGeom>
          <a:noFill/>
          <a:ln w="9525">
            <a:noFill/>
            <a:miter lim="800000"/>
            <a:headEnd/>
            <a:tailEnd/>
          </a:ln>
        </p:spPr>
      </p:pic>
      <p:pic>
        <p:nvPicPr>
          <p:cNvPr id="145415" name="Picture 6" descr="A handheld reader to track, find and manage files"/>
          <p:cNvPicPr>
            <a:picLocks noChangeAspect="1" noChangeArrowheads="1"/>
          </p:cNvPicPr>
          <p:nvPr/>
        </p:nvPicPr>
        <p:blipFill>
          <a:blip r:embed="rId5" cstate="print"/>
          <a:srcRect/>
          <a:stretch>
            <a:fillRect/>
          </a:stretch>
        </p:blipFill>
        <p:spPr bwMode="auto">
          <a:xfrm>
            <a:off x="2057400" y="3733800"/>
            <a:ext cx="1660525" cy="2209800"/>
          </a:xfrm>
          <a:prstGeom prst="rect">
            <a:avLst/>
          </a:prstGeom>
          <a:noFill/>
          <a:ln w="9525">
            <a:noFill/>
            <a:miter lim="800000"/>
            <a:headEnd/>
            <a:tailEnd/>
          </a:ln>
        </p:spPr>
      </p:pic>
      <p:pic>
        <p:nvPicPr>
          <p:cNvPr id="145416" name="Picture 7" descr="prod_pic_SCAN1555"/>
          <p:cNvPicPr>
            <a:picLocks noChangeAspect="1" noChangeArrowheads="1"/>
          </p:cNvPicPr>
          <p:nvPr/>
        </p:nvPicPr>
        <p:blipFill>
          <a:blip r:embed="rId6" cstate="print"/>
          <a:srcRect/>
          <a:stretch>
            <a:fillRect/>
          </a:stretch>
        </p:blipFill>
        <p:spPr bwMode="auto">
          <a:xfrm>
            <a:off x="4876800" y="3914775"/>
            <a:ext cx="2057400" cy="2057400"/>
          </a:xfrm>
          <a:prstGeom prst="rect">
            <a:avLst/>
          </a:prstGeom>
          <a:noFill/>
          <a:ln w="9525">
            <a:noFill/>
            <a:miter lim="800000"/>
            <a:headEnd/>
            <a:tailEnd/>
          </a:ln>
        </p:spPr>
      </p:pic>
    </p:spTree>
    <p:extLst>
      <p:ext uri="{BB962C8B-B14F-4D97-AF65-F5344CB8AC3E}">
        <p14:creationId xmlns:p14="http://schemas.microsoft.com/office/powerpoint/2010/main" val="231988135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457200" y="152400"/>
            <a:ext cx="8229600" cy="5334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r>
              <a:rPr lang="fr-CA" sz="2800" dirty="0" smtClean="0">
                <a:latin typeface="Times New Roman" pitchFamily="18" charset="0"/>
              </a:rPr>
              <a:t>Mobilité Réseaux sans fil</a:t>
            </a:r>
            <a:endParaRPr lang="en-US" sz="2800" dirty="0" smtClean="0">
              <a:latin typeface="Times New Roman" pitchFamily="18" charset="0"/>
            </a:endParaRPr>
          </a:p>
        </p:txBody>
      </p:sp>
      <p:pic>
        <p:nvPicPr>
          <p:cNvPr id="6146" name="Picture 2"/>
          <p:cNvPicPr>
            <a:picLocks noGrp="1" noChangeAspect="1" noChangeArrowheads="1"/>
          </p:cNvPicPr>
          <p:nvPr>
            <p:ph sz="quarter" idx="1"/>
          </p:nvPr>
        </p:nvPicPr>
        <p:blipFill>
          <a:blip r:embed="rId2" cstate="print"/>
          <a:stretch>
            <a:fillRect/>
          </a:stretch>
        </p:blipFill>
        <p:spPr bwMode="auto">
          <a:xfrm>
            <a:off x="918709" y="1600200"/>
            <a:ext cx="6544582" cy="4873625"/>
          </a:xfrm>
          <a:prstGeom prst="rect">
            <a:avLst/>
          </a:prstGeom>
          <a:noFill/>
          <a:ln w="9525">
            <a:noFill/>
            <a:miter lim="800000"/>
            <a:headEnd/>
            <a:tailEnd/>
          </a:ln>
        </p:spPr>
      </p:pic>
      <p:sp>
        <p:nvSpPr>
          <p:cNvPr id="5" name="ZoneTexte 4"/>
          <p:cNvSpPr txBox="1"/>
          <p:nvPr/>
        </p:nvSpPr>
        <p:spPr>
          <a:xfrm>
            <a:off x="6781800" y="5791200"/>
            <a:ext cx="2087431" cy="230832"/>
          </a:xfrm>
          <a:prstGeom prst="rect">
            <a:avLst/>
          </a:prstGeom>
          <a:noFill/>
        </p:spPr>
        <p:txBody>
          <a:bodyPr wrap="none" rtlCol="0">
            <a:spAutoFit/>
          </a:bodyPr>
          <a:lstStyle/>
          <a:p>
            <a:r>
              <a:rPr lang="fr-CA" sz="900" dirty="0" smtClean="0"/>
              <a:t>Source : http://www.telecom-cloud.net/</a:t>
            </a:r>
            <a:endParaRPr lang="en-US" sz="900" dirty="0"/>
          </a:p>
        </p:txBody>
      </p:sp>
      <p:sp>
        <p:nvSpPr>
          <p:cNvPr id="2" name="Rectangle 1"/>
          <p:cNvSpPr/>
          <p:nvPr/>
        </p:nvSpPr>
        <p:spPr>
          <a:xfrm>
            <a:off x="3352800" y="2133600"/>
            <a:ext cx="2514600" cy="276999"/>
          </a:xfrm>
          <a:prstGeom prst="rect">
            <a:avLst/>
          </a:prstGeom>
        </p:spPr>
        <p:txBody>
          <a:bodyPr wrap="square">
            <a:spAutoFit/>
          </a:bodyPr>
          <a:lstStyle/>
          <a:p>
            <a:r>
              <a:rPr lang="fr-CA" sz="1200" dirty="0"/>
              <a:t>Wireless </a:t>
            </a:r>
            <a:r>
              <a:rPr lang="fr-CA" sz="1200" dirty="0" err="1"/>
              <a:t>Regional</a:t>
            </a:r>
            <a:r>
              <a:rPr lang="fr-CA" sz="1200" dirty="0"/>
              <a:t> Area Networks</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2"/>
          <p:cNvSpPr>
            <a:spLocks noGrp="1" noChangeArrowheads="1"/>
          </p:cNvSpPr>
          <p:nvPr>
            <p:ph type="ctrTitle"/>
          </p:nvPr>
        </p:nvSpPr>
        <p:spPr bwMode="auto">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sz="4600" smtClean="0"/>
              <a:t>Mobile Ad-hoc NETwork</a:t>
            </a:r>
            <a:br>
              <a:rPr lang="en-US" sz="4600" smtClean="0"/>
            </a:br>
            <a:r>
              <a:rPr lang="en-US" sz="4600" smtClean="0"/>
              <a:t>(MANET) </a:t>
            </a:r>
          </a:p>
        </p:txBody>
      </p:sp>
      <p:sp>
        <p:nvSpPr>
          <p:cNvPr id="148482" name="Rectangle 17"/>
          <p:cNvSpPr>
            <a:spLocks noGrp="1" noChangeArrowheads="1"/>
          </p:cNvSpPr>
          <p:nvPr>
            <p:ph type="ftr" sz="quarter" idx="11"/>
          </p:nvPr>
        </p:nvSpPr>
        <p:spPr bwMode="auto">
          <a:xfrm>
            <a:off x="3124200" y="6248400"/>
            <a:ext cx="2895600" cy="457200"/>
          </a:xfrm>
          <a:prstGeom prst="rect">
            <a:avLst/>
          </a:prstGeom>
          <a:noFill/>
          <a:ln>
            <a:miter lim="800000"/>
            <a:headEnd/>
            <a:tailEnd/>
          </a:ln>
        </p:spPr>
        <p:txBody>
          <a:bodyPr/>
          <a:lstStyle/>
          <a:p>
            <a:r>
              <a:rPr lang="fr-CA"/>
              <a:t>INF4405</a:t>
            </a:r>
            <a:endParaRPr lang="en-US"/>
          </a:p>
        </p:txBody>
      </p:sp>
      <p:sp>
        <p:nvSpPr>
          <p:cNvPr id="148483" name="Rectangle 18"/>
          <p:cNvSpPr>
            <a:spLocks noGrp="1" noChangeArrowheads="1"/>
          </p:cNvSpPr>
          <p:nvPr>
            <p:ph type="sldNum" sz="quarter" idx="12"/>
          </p:nvPr>
        </p:nvSpPr>
        <p:spPr>
          <a:xfrm>
            <a:off x="7010400" y="6248400"/>
            <a:ext cx="2133600" cy="457200"/>
          </a:xfrm>
          <a:prstGeom prst="rect">
            <a:avLst/>
          </a:prstGeom>
          <a:noFill/>
        </p:spPr>
        <p:txBody>
          <a:bodyPr/>
          <a:lstStyle/>
          <a:p>
            <a:fld id="{313063B9-4EB3-4988-9FE5-06406876D540}" type="slidenum">
              <a:rPr lang="en-US">
                <a:latin typeface="Arial" charset="0"/>
              </a:rPr>
              <a:pPr/>
              <a:t>70</a:t>
            </a:fld>
            <a:endParaRPr lang="en-US">
              <a:latin typeface="Arial" charset="0"/>
            </a:endParaRPr>
          </a:p>
        </p:txBody>
      </p:sp>
    </p:spTree>
    <p:extLst>
      <p:ext uri="{BB962C8B-B14F-4D97-AF65-F5344CB8AC3E}">
        <p14:creationId xmlns:p14="http://schemas.microsoft.com/office/powerpoint/2010/main" val="3372670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3"/>
          <p:cNvSpPr>
            <a:spLocks noGrp="1" noChangeArrowheads="1"/>
          </p:cNvSpPr>
          <p:nvPr>
            <p:ph type="title"/>
          </p:nvPr>
        </p:nvSpPr>
        <p:spPr bwMode="auto">
          <a:xfrm>
            <a:off x="1350963" y="404813"/>
            <a:ext cx="7793037" cy="131603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FR" sz="4000" smtClean="0"/>
              <a:t>Concepts de base</a:t>
            </a:r>
            <a:br>
              <a:rPr lang="fr-FR" sz="4000" smtClean="0"/>
            </a:br>
            <a:r>
              <a:rPr lang="fr-FR" sz="4000" smtClean="0"/>
              <a:t>   </a:t>
            </a:r>
            <a:r>
              <a:rPr lang="fr-FR" sz="3800" smtClean="0"/>
              <a:t>L</a:t>
            </a:r>
            <a:r>
              <a:rPr lang="fr-FR" sz="3800" smtClean="0">
                <a:solidFill>
                  <a:srgbClr val="6666FF"/>
                </a:solidFill>
              </a:rPr>
              <a:t>es réseaux ad hoc</a:t>
            </a:r>
            <a:endParaRPr lang="en-CA" sz="3800" smtClean="0">
              <a:solidFill>
                <a:srgbClr val="6666FF"/>
              </a:solidFill>
            </a:endParaRPr>
          </a:p>
        </p:txBody>
      </p:sp>
      <p:sp>
        <p:nvSpPr>
          <p:cNvPr id="149509" name="Rectangle 4"/>
          <p:cNvSpPr>
            <a:spLocks noGrp="1" noChangeArrowheads="1"/>
          </p:cNvSpPr>
          <p:nvPr>
            <p:ph sz="quarter" idx="1"/>
          </p:nvPr>
        </p:nvSpPr>
        <p:spPr bwMode="auto">
          <a:xfrm>
            <a:off x="900113" y="2133600"/>
            <a:ext cx="5616575" cy="3527425"/>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FR" sz="1800" smtClean="0"/>
              <a:t>MANETs (Mobile ad hoc networks)  </a:t>
            </a:r>
            <a:endParaRPr lang="fr-FR" sz="1800" b="1" smtClean="0">
              <a:solidFill>
                <a:schemeClr val="hlink"/>
              </a:solidFill>
            </a:endParaRPr>
          </a:p>
          <a:p>
            <a:pPr eaLnBrk="1" hangingPunct="1"/>
            <a:r>
              <a:rPr lang="fr-FR" sz="1800" smtClean="0"/>
              <a:t>Réseaux sans fil basés sur la  norme IEEE 802.11</a:t>
            </a:r>
          </a:p>
          <a:p>
            <a:pPr eaLnBrk="1" hangingPunct="1"/>
            <a:r>
              <a:rPr lang="fr-FR" sz="1800" smtClean="0"/>
              <a:t>Sans infrastructures</a:t>
            </a:r>
          </a:p>
          <a:p>
            <a:pPr eaLnBrk="1" hangingPunct="1"/>
            <a:r>
              <a:rPr lang="fr-FR" sz="1800" smtClean="0"/>
              <a:t>Tous les nœuds sont mobiles</a:t>
            </a:r>
          </a:p>
          <a:p>
            <a:pPr eaLnBrk="1" hangingPunct="1"/>
            <a:r>
              <a:rPr lang="fr-FR" sz="1800" smtClean="0"/>
              <a:t>Pas d’administrateur</a:t>
            </a:r>
          </a:p>
          <a:p>
            <a:pPr eaLnBrk="1" hangingPunct="1"/>
            <a:endParaRPr lang="fr-FR" sz="2000" smtClean="0"/>
          </a:p>
          <a:p>
            <a:pPr eaLnBrk="1" hangingPunct="1"/>
            <a:r>
              <a:rPr lang="en-US" sz="1800" smtClean="0"/>
              <a:t>Applications:</a:t>
            </a:r>
            <a:endParaRPr lang="fr-FR" sz="1800" smtClean="0"/>
          </a:p>
          <a:p>
            <a:pPr lvl="1" eaLnBrk="1" hangingPunct="1">
              <a:buSzPct val="85000"/>
              <a:buFont typeface="Wingdings" pitchFamily="2" charset="2"/>
              <a:buChar char="§"/>
            </a:pPr>
            <a:r>
              <a:rPr lang="fr-FR" sz="1600" smtClean="0"/>
              <a:t>Op</a:t>
            </a:r>
            <a:r>
              <a:rPr lang="fr-CA" sz="1600" smtClean="0"/>
              <a:t>érations de secours;</a:t>
            </a:r>
          </a:p>
          <a:p>
            <a:pPr lvl="1" eaLnBrk="1" hangingPunct="1">
              <a:buSzPct val="85000"/>
              <a:buFont typeface="Wingdings" pitchFamily="2" charset="2"/>
              <a:buChar char="§"/>
            </a:pPr>
            <a:r>
              <a:rPr lang="fr-FR" sz="1600" smtClean="0"/>
              <a:t>Missions d</a:t>
            </a:r>
            <a:r>
              <a:rPr lang="en-CA" sz="1600" smtClean="0"/>
              <a:t>’exploration etc.</a:t>
            </a:r>
            <a:endParaRPr lang="fr-FR" sz="1600" smtClean="0"/>
          </a:p>
        </p:txBody>
      </p:sp>
      <p:sp>
        <p:nvSpPr>
          <p:cNvPr id="149506" name="Espace réservé du numéro de diapositive 4"/>
          <p:cNvSpPr>
            <a:spLocks noGrp="1"/>
          </p:cNvSpPr>
          <p:nvPr>
            <p:ph type="sldNum" sz="quarter" idx="15"/>
          </p:nvPr>
        </p:nvSpPr>
        <p:spPr>
          <a:xfrm>
            <a:off x="6248400" y="6457950"/>
            <a:ext cx="2895600" cy="476250"/>
          </a:xfrm>
          <a:prstGeom prst="rect">
            <a:avLst/>
          </a:prstGeom>
          <a:noFill/>
        </p:spPr>
        <p:txBody>
          <a:bodyPr/>
          <a:lstStyle/>
          <a:p>
            <a:fld id="{87665B5B-CEA3-46AE-A090-41C80ED96AD6}" type="slidenum">
              <a:rPr lang="en-US">
                <a:latin typeface="Arial" charset="0"/>
              </a:rPr>
              <a:pPr/>
              <a:t>71</a:t>
            </a:fld>
            <a:endParaRPr lang="en-US">
              <a:latin typeface="Arial" charset="0"/>
            </a:endParaRPr>
          </a:p>
        </p:txBody>
      </p:sp>
      <p:sp>
        <p:nvSpPr>
          <p:cNvPr id="149507" name="Oval 2"/>
          <p:cNvSpPr>
            <a:spLocks noChangeArrowheads="1"/>
          </p:cNvSpPr>
          <p:nvPr/>
        </p:nvSpPr>
        <p:spPr bwMode="auto">
          <a:xfrm>
            <a:off x="5508625" y="3213100"/>
            <a:ext cx="2232025" cy="2305050"/>
          </a:xfrm>
          <a:prstGeom prst="ellipse">
            <a:avLst/>
          </a:prstGeom>
          <a:solidFill>
            <a:schemeClr val="bg1"/>
          </a:solidFill>
          <a:ln w="9525">
            <a:solidFill>
              <a:schemeClr val="tx1"/>
            </a:solidFill>
            <a:prstDash val="dash"/>
            <a:round/>
            <a:headEnd/>
            <a:tailEnd/>
          </a:ln>
        </p:spPr>
        <p:txBody>
          <a:bodyPr wrap="none" anchor="ctr"/>
          <a:lstStyle/>
          <a:p>
            <a:endParaRPr lang="en-US"/>
          </a:p>
        </p:txBody>
      </p:sp>
      <p:sp>
        <p:nvSpPr>
          <p:cNvPr id="149510" name="Oval 5"/>
          <p:cNvSpPr>
            <a:spLocks noChangeArrowheads="1"/>
          </p:cNvSpPr>
          <p:nvPr/>
        </p:nvSpPr>
        <p:spPr bwMode="auto">
          <a:xfrm>
            <a:off x="5724525" y="3787775"/>
            <a:ext cx="288925"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49511" name="Oval 6"/>
          <p:cNvSpPr>
            <a:spLocks noChangeArrowheads="1"/>
          </p:cNvSpPr>
          <p:nvPr/>
        </p:nvSpPr>
        <p:spPr bwMode="auto">
          <a:xfrm>
            <a:off x="5005388" y="5013325"/>
            <a:ext cx="287337" cy="287338"/>
          </a:xfrm>
          <a:prstGeom prst="ellipse">
            <a:avLst/>
          </a:prstGeom>
          <a:solidFill>
            <a:schemeClr val="accent1"/>
          </a:solidFill>
          <a:ln w="9525">
            <a:solidFill>
              <a:schemeClr val="tx1"/>
            </a:solidFill>
            <a:round/>
            <a:headEnd/>
            <a:tailEnd/>
          </a:ln>
        </p:spPr>
        <p:txBody>
          <a:bodyPr wrap="none" anchor="ctr"/>
          <a:lstStyle/>
          <a:p>
            <a:pPr algn="ctr"/>
            <a:r>
              <a:rPr lang="fr-FR" sz="2000">
                <a:latin typeface="Tahoma" pitchFamily="34" charset="0"/>
                <a:cs typeface="Arial" charset="0"/>
              </a:rPr>
              <a:t>3</a:t>
            </a:r>
            <a:endParaRPr lang="en-CA" sz="2000">
              <a:latin typeface="Tahoma" pitchFamily="34" charset="0"/>
              <a:cs typeface="Arial" charset="0"/>
            </a:endParaRPr>
          </a:p>
        </p:txBody>
      </p:sp>
      <p:sp>
        <p:nvSpPr>
          <p:cNvPr id="149512" name="Oval 7"/>
          <p:cNvSpPr>
            <a:spLocks noChangeArrowheads="1"/>
          </p:cNvSpPr>
          <p:nvPr/>
        </p:nvSpPr>
        <p:spPr bwMode="auto">
          <a:xfrm>
            <a:off x="6516688" y="4221163"/>
            <a:ext cx="288925" cy="288925"/>
          </a:xfrm>
          <a:prstGeom prst="ellipse">
            <a:avLst/>
          </a:prstGeom>
          <a:solidFill>
            <a:srgbClr val="99CCFF"/>
          </a:solidFill>
          <a:ln w="9525">
            <a:solidFill>
              <a:schemeClr val="bg2"/>
            </a:solidFill>
            <a:round/>
            <a:headEnd/>
            <a:tailEnd/>
          </a:ln>
        </p:spPr>
        <p:txBody>
          <a:bodyPr wrap="none" anchor="ctr"/>
          <a:lstStyle/>
          <a:p>
            <a:pPr algn="ctr"/>
            <a:r>
              <a:rPr lang="fr-FR" sz="2000">
                <a:latin typeface="Tahoma" pitchFamily="34" charset="0"/>
                <a:cs typeface="Arial" charset="0"/>
              </a:rPr>
              <a:t>1</a:t>
            </a:r>
            <a:endParaRPr lang="en-CA" sz="2000">
              <a:latin typeface="Tahoma" pitchFamily="34" charset="0"/>
              <a:cs typeface="Arial" charset="0"/>
            </a:endParaRPr>
          </a:p>
        </p:txBody>
      </p:sp>
      <p:sp>
        <p:nvSpPr>
          <p:cNvPr id="149513" name="Oval 8"/>
          <p:cNvSpPr>
            <a:spLocks noChangeArrowheads="1"/>
          </p:cNvSpPr>
          <p:nvPr/>
        </p:nvSpPr>
        <p:spPr bwMode="auto">
          <a:xfrm>
            <a:off x="6084888" y="4724400"/>
            <a:ext cx="288925" cy="288925"/>
          </a:xfrm>
          <a:prstGeom prst="ellipse">
            <a:avLst/>
          </a:prstGeom>
          <a:solidFill>
            <a:schemeClr val="accent1"/>
          </a:solidFill>
          <a:ln w="9525">
            <a:solidFill>
              <a:schemeClr val="tx1"/>
            </a:solidFill>
            <a:round/>
            <a:headEnd/>
            <a:tailEnd/>
          </a:ln>
        </p:spPr>
        <p:txBody>
          <a:bodyPr wrap="none" anchor="ctr"/>
          <a:lstStyle/>
          <a:p>
            <a:pPr algn="ctr"/>
            <a:r>
              <a:rPr lang="fr-FR" sz="2000">
                <a:latin typeface="Tahoma" pitchFamily="34" charset="0"/>
                <a:cs typeface="Arial" charset="0"/>
              </a:rPr>
              <a:t>2</a:t>
            </a:r>
            <a:endParaRPr lang="en-CA" sz="2000">
              <a:latin typeface="Tahoma" pitchFamily="34" charset="0"/>
              <a:cs typeface="Arial" charset="0"/>
            </a:endParaRPr>
          </a:p>
        </p:txBody>
      </p:sp>
      <p:sp>
        <p:nvSpPr>
          <p:cNvPr id="149514" name="Oval 9"/>
          <p:cNvSpPr>
            <a:spLocks noChangeArrowheads="1"/>
          </p:cNvSpPr>
          <p:nvPr/>
        </p:nvSpPr>
        <p:spPr bwMode="auto">
          <a:xfrm>
            <a:off x="7165975" y="3787775"/>
            <a:ext cx="2873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49515" name="Line 10"/>
          <p:cNvSpPr>
            <a:spLocks noChangeShapeType="1"/>
          </p:cNvSpPr>
          <p:nvPr/>
        </p:nvSpPr>
        <p:spPr bwMode="auto">
          <a:xfrm>
            <a:off x="6013450" y="4005263"/>
            <a:ext cx="503238" cy="360362"/>
          </a:xfrm>
          <a:prstGeom prst="line">
            <a:avLst/>
          </a:prstGeom>
          <a:noFill/>
          <a:ln w="12700">
            <a:solidFill>
              <a:schemeClr val="tx1"/>
            </a:solidFill>
            <a:round/>
            <a:headEnd/>
            <a:tailEnd/>
          </a:ln>
        </p:spPr>
        <p:txBody>
          <a:bodyPr/>
          <a:lstStyle/>
          <a:p>
            <a:endParaRPr lang="en-US"/>
          </a:p>
        </p:txBody>
      </p:sp>
      <p:sp>
        <p:nvSpPr>
          <p:cNvPr id="149516" name="Line 11"/>
          <p:cNvSpPr>
            <a:spLocks noChangeShapeType="1"/>
          </p:cNvSpPr>
          <p:nvPr/>
        </p:nvSpPr>
        <p:spPr bwMode="auto">
          <a:xfrm flipH="1">
            <a:off x="6373813" y="4510088"/>
            <a:ext cx="215900" cy="285750"/>
          </a:xfrm>
          <a:prstGeom prst="line">
            <a:avLst/>
          </a:prstGeom>
          <a:noFill/>
          <a:ln w="9525">
            <a:solidFill>
              <a:schemeClr val="tx1"/>
            </a:solidFill>
            <a:round/>
            <a:headEnd/>
            <a:tailEnd/>
          </a:ln>
        </p:spPr>
        <p:txBody>
          <a:bodyPr/>
          <a:lstStyle/>
          <a:p>
            <a:endParaRPr lang="en-US"/>
          </a:p>
        </p:txBody>
      </p:sp>
      <p:sp>
        <p:nvSpPr>
          <p:cNvPr id="149517" name="Line 12"/>
          <p:cNvSpPr>
            <a:spLocks noChangeShapeType="1"/>
          </p:cNvSpPr>
          <p:nvPr/>
        </p:nvSpPr>
        <p:spPr bwMode="auto">
          <a:xfrm flipV="1">
            <a:off x="6805613" y="4005263"/>
            <a:ext cx="360362" cy="287337"/>
          </a:xfrm>
          <a:prstGeom prst="line">
            <a:avLst/>
          </a:prstGeom>
          <a:noFill/>
          <a:ln w="9525">
            <a:solidFill>
              <a:schemeClr val="tx1"/>
            </a:solidFill>
            <a:round/>
            <a:headEnd/>
            <a:tailEnd/>
          </a:ln>
        </p:spPr>
        <p:txBody>
          <a:bodyPr/>
          <a:lstStyle/>
          <a:p>
            <a:endParaRPr lang="en-US"/>
          </a:p>
        </p:txBody>
      </p:sp>
      <p:sp>
        <p:nvSpPr>
          <p:cNvPr id="149518" name="Text Box 13"/>
          <p:cNvSpPr txBox="1">
            <a:spLocks noChangeArrowheads="1"/>
          </p:cNvSpPr>
          <p:nvPr/>
        </p:nvSpPr>
        <p:spPr bwMode="auto">
          <a:xfrm>
            <a:off x="3492500" y="6165850"/>
            <a:ext cx="3095625" cy="396875"/>
          </a:xfrm>
          <a:prstGeom prst="rect">
            <a:avLst/>
          </a:prstGeom>
          <a:noFill/>
          <a:ln w="9525">
            <a:noFill/>
            <a:miter lim="800000"/>
            <a:headEnd/>
            <a:tailEnd/>
          </a:ln>
        </p:spPr>
        <p:txBody>
          <a:bodyPr>
            <a:spAutoFit/>
          </a:bodyPr>
          <a:lstStyle/>
          <a:p>
            <a:pPr>
              <a:spcBef>
                <a:spcPct val="50000"/>
              </a:spcBef>
            </a:pPr>
            <a:endParaRPr lang="en-US" sz="2000">
              <a:latin typeface="Tahoma" pitchFamily="34" charset="0"/>
              <a:cs typeface="Arial" charset="0"/>
            </a:endParaRPr>
          </a:p>
        </p:txBody>
      </p:sp>
      <p:sp>
        <p:nvSpPr>
          <p:cNvPr id="149519" name="Text Box 14"/>
          <p:cNvSpPr txBox="1">
            <a:spLocks noChangeArrowheads="1"/>
          </p:cNvSpPr>
          <p:nvPr/>
        </p:nvSpPr>
        <p:spPr bwMode="auto">
          <a:xfrm>
            <a:off x="4191000" y="5686425"/>
            <a:ext cx="4362450" cy="523875"/>
          </a:xfrm>
          <a:prstGeom prst="rect">
            <a:avLst/>
          </a:prstGeom>
          <a:noFill/>
          <a:ln w="9525">
            <a:noFill/>
            <a:miter lim="800000"/>
            <a:headEnd/>
            <a:tailEnd/>
          </a:ln>
        </p:spPr>
        <p:txBody>
          <a:bodyPr wrap="none">
            <a:spAutoFit/>
          </a:bodyPr>
          <a:lstStyle/>
          <a:p>
            <a:r>
              <a:rPr lang="fr-FR">
                <a:latin typeface="Tahoma" pitchFamily="34" charset="0"/>
                <a:cs typeface="Arial" charset="0"/>
              </a:rPr>
              <a:t>Exemple de réseau ad hoc</a:t>
            </a:r>
            <a:endParaRPr lang="en-CA">
              <a:latin typeface="Tahoma" pitchFamily="34" charset="0"/>
              <a:cs typeface="Arial" charset="0"/>
            </a:endParaRPr>
          </a:p>
        </p:txBody>
      </p:sp>
      <p:sp>
        <p:nvSpPr>
          <p:cNvPr id="149520" name="Line 15"/>
          <p:cNvSpPr>
            <a:spLocks noChangeShapeType="1"/>
          </p:cNvSpPr>
          <p:nvPr/>
        </p:nvSpPr>
        <p:spPr bwMode="auto">
          <a:xfrm flipH="1">
            <a:off x="5292725" y="4940300"/>
            <a:ext cx="792163" cy="215900"/>
          </a:xfrm>
          <a:prstGeom prst="line">
            <a:avLst/>
          </a:prstGeom>
          <a:noFill/>
          <a:ln w="12700">
            <a:solidFill>
              <a:schemeClr val="tx1"/>
            </a:solidFill>
            <a:round/>
            <a:headEnd/>
            <a:tailEnd/>
          </a:ln>
        </p:spPr>
        <p:txBody>
          <a:bodyPr/>
          <a:lstStyle/>
          <a:p>
            <a:endParaRPr lang="en-US"/>
          </a:p>
        </p:txBody>
      </p:sp>
      <p:sp>
        <p:nvSpPr>
          <p:cNvPr id="152592" name="Line 16"/>
          <p:cNvSpPr>
            <a:spLocks noChangeShapeType="1"/>
          </p:cNvSpPr>
          <p:nvPr/>
        </p:nvSpPr>
        <p:spPr bwMode="auto">
          <a:xfrm flipH="1">
            <a:off x="6302375" y="4437063"/>
            <a:ext cx="215900" cy="287337"/>
          </a:xfrm>
          <a:prstGeom prst="line">
            <a:avLst/>
          </a:prstGeom>
          <a:noFill/>
          <a:ln w="28575">
            <a:solidFill>
              <a:schemeClr val="hlink"/>
            </a:solidFill>
            <a:round/>
            <a:headEnd/>
            <a:tailEnd type="triangle" w="med" len="med"/>
          </a:ln>
        </p:spPr>
        <p:txBody>
          <a:bodyPr/>
          <a:lstStyle/>
          <a:p>
            <a:endParaRPr lang="en-US"/>
          </a:p>
        </p:txBody>
      </p:sp>
      <p:sp>
        <p:nvSpPr>
          <p:cNvPr id="152593" name="Line 17"/>
          <p:cNvSpPr>
            <a:spLocks noChangeShapeType="1"/>
          </p:cNvSpPr>
          <p:nvPr/>
        </p:nvSpPr>
        <p:spPr bwMode="auto">
          <a:xfrm flipH="1">
            <a:off x="5292725" y="4868863"/>
            <a:ext cx="720725" cy="215900"/>
          </a:xfrm>
          <a:prstGeom prst="line">
            <a:avLst/>
          </a:prstGeom>
          <a:noFill/>
          <a:ln w="28575">
            <a:solidFill>
              <a:schemeClr val="hlink"/>
            </a:solidFill>
            <a:round/>
            <a:headEnd/>
            <a:tailEnd type="triangle" w="med" len="med"/>
          </a:ln>
        </p:spPr>
        <p:txBody>
          <a:bodyPr/>
          <a:lstStyle/>
          <a:p>
            <a:endParaRPr lang="en-US"/>
          </a:p>
        </p:txBody>
      </p:sp>
    </p:spTree>
    <p:extLst>
      <p:ext uri="{BB962C8B-B14F-4D97-AF65-F5344CB8AC3E}">
        <p14:creationId xmlns:p14="http://schemas.microsoft.com/office/powerpoint/2010/main" val="2893200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2592"/>
                                        </p:tgtEl>
                                        <p:attrNameLst>
                                          <p:attrName>style.visibility</p:attrName>
                                        </p:attrNameLst>
                                      </p:cBhvr>
                                      <p:to>
                                        <p:strVal val="visible"/>
                                      </p:to>
                                    </p:set>
                                    <p:animEffect transition="in" filter="box(in)">
                                      <p:cBhvr>
                                        <p:cTn id="7" dur="500"/>
                                        <p:tgtEl>
                                          <p:spTgt spid="152592"/>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52593"/>
                                        </p:tgtEl>
                                        <p:attrNameLst>
                                          <p:attrName>style.visibility</p:attrName>
                                        </p:attrNameLst>
                                      </p:cBhvr>
                                      <p:to>
                                        <p:strVal val="visible"/>
                                      </p:to>
                                    </p:set>
                                    <p:animEffect transition="in" filter="box(in)">
                                      <p:cBhvr>
                                        <p:cTn id="11" dur="500"/>
                                        <p:tgtEl>
                                          <p:spTgt spid="152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92" grpId="0" animBg="1"/>
      <p:bldP spid="15259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Introduction a MANET</a:t>
            </a:r>
          </a:p>
        </p:txBody>
      </p:sp>
      <p:sp>
        <p:nvSpPr>
          <p:cNvPr id="150532" name="Rectangle 3"/>
          <p:cNvSpPr>
            <a:spLocks noGrp="1" noChangeArrowheads="1"/>
          </p:cNvSpPr>
          <p:nvPr>
            <p:ph type="body" sz="half" idx="1"/>
          </p:nvPr>
        </p:nvSpPr>
        <p:spPr bwMode="auto">
          <a:xfrm>
            <a:off x="457200" y="1981200"/>
            <a:ext cx="8458200" cy="3886200"/>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pPr>
            <a:r>
              <a:rPr lang="fr-FR" sz="2800" smtClean="0"/>
              <a:t>Réseau improvise:</a:t>
            </a:r>
          </a:p>
          <a:p>
            <a:pPr lvl="1" eaLnBrk="1" hangingPunct="1">
              <a:lnSpc>
                <a:spcPct val="90000"/>
              </a:lnSpc>
            </a:pPr>
            <a:r>
              <a:rPr lang="fr-FR" sz="2400" smtClean="0"/>
              <a:t>Sans infrastructure fixe.</a:t>
            </a:r>
          </a:p>
          <a:p>
            <a:pPr eaLnBrk="1" hangingPunct="1">
              <a:lnSpc>
                <a:spcPct val="90000"/>
              </a:lnSpc>
            </a:pPr>
            <a:r>
              <a:rPr lang="fr-FR" sz="2800" smtClean="0"/>
              <a:t>Routeurs et nœuds mobiles:</a:t>
            </a:r>
          </a:p>
          <a:p>
            <a:pPr lvl="1" eaLnBrk="1" hangingPunct="1">
              <a:lnSpc>
                <a:spcPct val="90000"/>
              </a:lnSpc>
            </a:pPr>
            <a:r>
              <a:rPr lang="fr-FR" sz="2400" smtClean="0"/>
              <a:t>Topologie dynamique.</a:t>
            </a:r>
          </a:p>
          <a:p>
            <a:pPr eaLnBrk="1" hangingPunct="1">
              <a:lnSpc>
                <a:spcPct val="90000"/>
              </a:lnSpc>
            </a:pPr>
            <a:r>
              <a:rPr lang="fr-FR" sz="2800" smtClean="0"/>
              <a:t>Utilisant les technologies sans fil:</a:t>
            </a:r>
          </a:p>
          <a:p>
            <a:pPr lvl="1" eaLnBrk="1" hangingPunct="1">
              <a:lnSpc>
                <a:spcPct val="90000"/>
              </a:lnSpc>
            </a:pPr>
            <a:r>
              <a:rPr lang="fr-FR" sz="2400" smtClean="0"/>
              <a:t>802.11 (Wi-Fi):</a:t>
            </a:r>
          </a:p>
          <a:p>
            <a:pPr lvl="2" eaLnBrk="1" hangingPunct="1">
              <a:lnSpc>
                <a:spcPct val="90000"/>
              </a:lnSpc>
            </a:pPr>
            <a:r>
              <a:rPr lang="fr-FR" sz="2000" smtClean="0"/>
              <a:t>802.11a</a:t>
            </a:r>
          </a:p>
          <a:p>
            <a:pPr lvl="2" eaLnBrk="1" hangingPunct="1">
              <a:lnSpc>
                <a:spcPct val="90000"/>
              </a:lnSpc>
            </a:pPr>
            <a:r>
              <a:rPr lang="fr-FR" sz="2000" smtClean="0"/>
              <a:t>802.11b</a:t>
            </a:r>
          </a:p>
          <a:p>
            <a:pPr lvl="2" eaLnBrk="1" hangingPunct="1">
              <a:lnSpc>
                <a:spcPct val="90000"/>
              </a:lnSpc>
            </a:pPr>
            <a:r>
              <a:rPr lang="fr-FR" sz="2000" smtClean="0"/>
              <a:t>802.11g</a:t>
            </a:r>
          </a:p>
        </p:txBody>
      </p:sp>
      <p:pic>
        <p:nvPicPr>
          <p:cNvPr id="150533" name="Picture 4"/>
          <p:cNvPicPr>
            <a:picLocks noGrp="1" noChangeAspect="1" noChangeArrowheads="1"/>
          </p:cNvPicPr>
          <p:nvPr>
            <p:ph sz="quarter" idx="2"/>
          </p:nvPr>
        </p:nvPicPr>
        <p:blipFill>
          <a:blip r:embed="rId3" cstate="print">
            <a:clrChange>
              <a:clrFrom>
                <a:srgbClr val="FCFEFC"/>
              </a:clrFrom>
              <a:clrTo>
                <a:srgbClr val="FCFEFC">
                  <a:alpha val="0"/>
                </a:srgbClr>
              </a:clrTo>
            </a:clrChange>
          </a:blip>
          <a:srcRect/>
          <a:stretch>
            <a:fillRect/>
          </a:stretch>
        </p:blipFill>
        <p:spPr bwMode="auto">
          <a:xfrm>
            <a:off x="4267200" y="4191000"/>
            <a:ext cx="3995738" cy="2667000"/>
          </a:xfrm>
          <a:noFill/>
          <a:ln>
            <a:miter lim="800000"/>
            <a:headEnd/>
            <a:tailEnd/>
          </a:ln>
        </p:spPr>
      </p:pic>
      <p:sp>
        <p:nvSpPr>
          <p:cNvPr id="150530" name="Espace réservé du numéro de diapositive 6"/>
          <p:cNvSpPr>
            <a:spLocks noGrp="1"/>
          </p:cNvSpPr>
          <p:nvPr>
            <p:ph type="sldNum" sz="quarter" idx="4294967295"/>
          </p:nvPr>
        </p:nvSpPr>
        <p:spPr>
          <a:xfrm>
            <a:off x="6248400" y="6457950"/>
            <a:ext cx="2895600" cy="476250"/>
          </a:xfrm>
          <a:prstGeom prst="rect">
            <a:avLst/>
          </a:prstGeom>
          <a:noFill/>
        </p:spPr>
        <p:txBody>
          <a:bodyPr/>
          <a:lstStyle/>
          <a:p>
            <a:fld id="{98689625-8776-446F-83C1-11BB71ED95B6}" type="slidenum">
              <a:rPr lang="en-US" sz="2400">
                <a:latin typeface="Arial" charset="0"/>
              </a:rPr>
              <a:pPr/>
              <a:t>72</a:t>
            </a:fld>
            <a:endParaRPr lang="en-US" sz="2400">
              <a:latin typeface="Arial" charset="0"/>
            </a:endParaRPr>
          </a:p>
        </p:txBody>
      </p:sp>
    </p:spTree>
    <p:extLst>
      <p:ext uri="{BB962C8B-B14F-4D97-AF65-F5344CB8AC3E}">
        <p14:creationId xmlns:p14="http://schemas.microsoft.com/office/powerpoint/2010/main" val="2053767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mtClean="0">
                <a:latin typeface="Times New Roman" pitchFamily="18" charset="0"/>
              </a:rPr>
              <a:t>VANET : Vehicular ad hoc networks</a:t>
            </a:r>
            <a:endParaRPr lang="en-US" smtClean="0">
              <a:latin typeface="Times New Roman" pitchFamily="18" charset="0"/>
            </a:endParaRPr>
          </a:p>
        </p:txBody>
      </p:sp>
      <p:sp>
        <p:nvSpPr>
          <p:cNvPr id="151556" name="Rectangle 3"/>
          <p:cNvSpPr>
            <a:spLocks noGrp="1" noChangeArrowheads="1"/>
          </p:cNvSpPr>
          <p:nvPr>
            <p:ph sz="quarter"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80000"/>
              </a:lnSpc>
            </a:pPr>
            <a:endParaRPr lang="en-US" sz="2200" smtClean="0">
              <a:latin typeface="Times New Roman" pitchFamily="18" charset="0"/>
            </a:endParaRPr>
          </a:p>
          <a:p>
            <a:pPr eaLnBrk="1" hangingPunct="1">
              <a:lnSpc>
                <a:spcPct val="80000"/>
              </a:lnSpc>
            </a:pPr>
            <a:r>
              <a:rPr lang="en-US" sz="2200" smtClean="0">
                <a:latin typeface="Times New Roman" pitchFamily="18" charset="0"/>
              </a:rPr>
              <a:t>La communication de voiture-à-voiture (V2V), souvent mentionnée comme des </a:t>
            </a:r>
            <a:r>
              <a:rPr lang="en-US" sz="2200" b="1" smtClean="0">
                <a:latin typeface="Times New Roman" pitchFamily="18" charset="0"/>
              </a:rPr>
              <a:t>réseaux ad hoc véhiculaires </a:t>
            </a:r>
            <a:r>
              <a:rPr lang="en-US" sz="2200" smtClean="0">
                <a:latin typeface="Times New Roman" pitchFamily="18" charset="0"/>
              </a:rPr>
              <a:t>(VANETs ou Vehicular Ad hoc Networks), permet de nouveaux services pour des véhicules et crée de nombreuses opportunités pour améliorer la sécurité routière. </a:t>
            </a:r>
          </a:p>
          <a:p>
            <a:pPr eaLnBrk="1" hangingPunct="1">
              <a:lnSpc>
                <a:spcPct val="80000"/>
              </a:lnSpc>
            </a:pPr>
            <a:r>
              <a:rPr lang="en-US" sz="2200" smtClean="0">
                <a:latin typeface="Times New Roman" pitchFamily="18" charset="0"/>
              </a:rPr>
              <a:t>La communication entre véhicules peut par exemple être utilisée pour aider à la conduite et proposer des services de sécurité active comme l'avertisseur d'accident, le trafic temps réel et des systèmes actifs de diffusion de l'information (de météorologie ou de navigation). </a:t>
            </a:r>
          </a:p>
          <a:p>
            <a:pPr eaLnBrk="1" hangingPunct="1">
              <a:lnSpc>
                <a:spcPct val="80000"/>
              </a:lnSpc>
            </a:pPr>
            <a:r>
              <a:rPr lang="en-US" sz="2200" smtClean="0">
                <a:latin typeface="Times New Roman" pitchFamily="18" charset="0"/>
              </a:rPr>
              <a:t>Cependant, ces nouveaux services pour les réseaux de véhicules posent beaucoup de défis technologiques pour les protocoles réseaux et la sécurité des communications. </a:t>
            </a:r>
          </a:p>
        </p:txBody>
      </p:sp>
      <p:sp>
        <p:nvSpPr>
          <p:cNvPr id="151554" name="Espace réservé du numéro de diapositive 4"/>
          <p:cNvSpPr>
            <a:spLocks noGrp="1"/>
          </p:cNvSpPr>
          <p:nvPr>
            <p:ph type="sldNum" sz="quarter" idx="15"/>
          </p:nvPr>
        </p:nvSpPr>
        <p:spPr>
          <a:xfrm>
            <a:off x="6248400" y="6457950"/>
            <a:ext cx="2895600" cy="476250"/>
          </a:xfrm>
          <a:prstGeom prst="rect">
            <a:avLst/>
          </a:prstGeom>
          <a:noFill/>
        </p:spPr>
        <p:txBody>
          <a:bodyPr/>
          <a:lstStyle/>
          <a:p>
            <a:fld id="{20BBC29C-5FE1-4DBA-B396-690E8AD130A2}" type="slidenum">
              <a:rPr lang="en-US">
                <a:latin typeface="Arial" charset="0"/>
              </a:rPr>
              <a:pPr/>
              <a:t>73</a:t>
            </a:fld>
            <a:endParaRPr lang="en-US">
              <a:latin typeface="Arial" charset="0"/>
            </a:endParaRPr>
          </a:p>
        </p:txBody>
      </p:sp>
    </p:spTree>
    <p:extLst>
      <p:ext uri="{BB962C8B-B14F-4D97-AF65-F5344CB8AC3E}">
        <p14:creationId xmlns:p14="http://schemas.microsoft.com/office/powerpoint/2010/main" val="42574794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fr-CA" smtClean="0">
                <a:latin typeface="Times New Roman" pitchFamily="18" charset="0"/>
              </a:rPr>
              <a:t>VANET : Vehicular ad hoc networks</a:t>
            </a:r>
            <a:endParaRPr lang="en-US" smtClean="0">
              <a:latin typeface="Times New Roman" pitchFamily="18" charset="0"/>
            </a:endParaRPr>
          </a:p>
        </p:txBody>
      </p:sp>
      <p:pic>
        <p:nvPicPr>
          <p:cNvPr id="152581" name="Picture 3"/>
          <p:cNvPicPr>
            <a:picLocks noGrp="1" noChangeAspect="1" noChangeArrowheads="1"/>
          </p:cNvPicPr>
          <p:nvPr>
            <p:ph sz="quarter" idx="1"/>
          </p:nvPr>
        </p:nvPicPr>
        <p:blipFill>
          <a:blip r:embed="rId2" cstate="print"/>
          <a:stretch>
            <a:fillRect/>
          </a:stretch>
        </p:blipFill>
        <p:spPr bwMode="auto">
          <a:xfrm>
            <a:off x="781050" y="2260600"/>
            <a:ext cx="6819900" cy="3552825"/>
          </a:xfrm>
          <a:noFill/>
          <a:ln>
            <a:miter lim="800000"/>
            <a:headEnd/>
            <a:tailEnd/>
          </a:ln>
        </p:spPr>
      </p:pic>
      <p:sp>
        <p:nvSpPr>
          <p:cNvPr id="152578" name="Espace réservé du numéro de diapositive 4"/>
          <p:cNvSpPr>
            <a:spLocks noGrp="1"/>
          </p:cNvSpPr>
          <p:nvPr>
            <p:ph type="sldNum" sz="quarter" idx="15"/>
          </p:nvPr>
        </p:nvSpPr>
        <p:spPr>
          <a:xfrm>
            <a:off x="6248400" y="6457950"/>
            <a:ext cx="2895600" cy="476250"/>
          </a:xfrm>
          <a:prstGeom prst="rect">
            <a:avLst/>
          </a:prstGeom>
          <a:noFill/>
        </p:spPr>
        <p:txBody>
          <a:bodyPr/>
          <a:lstStyle/>
          <a:p>
            <a:fld id="{7850E823-90B6-4319-98A8-E2D29B7F82DB}" type="slidenum">
              <a:rPr lang="en-US">
                <a:latin typeface="Arial" charset="0"/>
              </a:rPr>
              <a:pPr/>
              <a:t>74</a:t>
            </a:fld>
            <a:endParaRPr lang="en-US">
              <a:latin typeface="Arial" charset="0"/>
            </a:endParaRPr>
          </a:p>
        </p:txBody>
      </p:sp>
      <p:sp>
        <p:nvSpPr>
          <p:cNvPr id="152580" name="Text Box 4"/>
          <p:cNvSpPr txBox="1">
            <a:spLocks noChangeArrowheads="1"/>
          </p:cNvSpPr>
          <p:nvPr/>
        </p:nvSpPr>
        <p:spPr bwMode="auto">
          <a:xfrm>
            <a:off x="914400" y="5753100"/>
            <a:ext cx="5092700" cy="366713"/>
          </a:xfrm>
          <a:prstGeom prst="rect">
            <a:avLst/>
          </a:prstGeom>
          <a:noFill/>
          <a:ln w="9525">
            <a:noFill/>
            <a:miter lim="800000"/>
            <a:headEnd/>
            <a:tailEnd/>
          </a:ln>
        </p:spPr>
        <p:txBody>
          <a:bodyPr wrap="none">
            <a:spAutoFit/>
          </a:bodyPr>
          <a:lstStyle/>
          <a:p>
            <a:r>
              <a:rPr lang="en-US">
                <a:latin typeface="Times New Roman" pitchFamily="18" charset="0"/>
              </a:rPr>
              <a:t>Types de communication dans un réseau de véhicules</a:t>
            </a:r>
          </a:p>
        </p:txBody>
      </p:sp>
    </p:spTree>
    <p:extLst>
      <p:ext uri="{BB962C8B-B14F-4D97-AF65-F5344CB8AC3E}">
        <p14:creationId xmlns:p14="http://schemas.microsoft.com/office/powerpoint/2010/main" val="345960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563562"/>
          </a:xfrm>
        </p:spPr>
        <p:txBody>
          <a:bodyPr/>
          <a:lstStyle/>
          <a:p>
            <a:pPr algn="ctr"/>
            <a:r>
              <a:rPr lang="en-CA" dirty="0" smtClean="0"/>
              <a:t>BAN Body area sensor networks</a:t>
            </a:r>
            <a:endParaRPr lang="fr-CA"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9" y="2286000"/>
            <a:ext cx="771149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78105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639762"/>
          </a:xfrm>
        </p:spPr>
        <p:txBody>
          <a:bodyPr/>
          <a:lstStyle/>
          <a:p>
            <a:pPr algn="ctr"/>
            <a:r>
              <a:rPr lang="en-CA" dirty="0" smtClean="0"/>
              <a:t>Body area sensor networks</a:t>
            </a:r>
            <a:endParaRPr lang="fr-CA" dirty="0"/>
          </a:p>
        </p:txBody>
      </p:sp>
      <p:pic>
        <p:nvPicPr>
          <p:cNvPr id="12290" name="Picture 2" descr="http://news.idealo.co.uk/wp-content/uploads/2012/07/nike-plus-training-shoes-embedded-sens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3276600" cy="221633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600200" y="3575506"/>
            <a:ext cx="1231427" cy="215444"/>
          </a:xfrm>
          <a:prstGeom prst="rect">
            <a:avLst/>
          </a:prstGeom>
          <a:noFill/>
        </p:spPr>
        <p:txBody>
          <a:bodyPr wrap="none" rtlCol="0">
            <a:spAutoFit/>
          </a:bodyPr>
          <a:lstStyle/>
          <a:p>
            <a:r>
              <a:rPr lang="en-CA" sz="800" dirty="0" smtClean="0"/>
              <a:t>Source: www.nike.com</a:t>
            </a:r>
            <a:endParaRPr lang="fr-CA" sz="800" dirty="0"/>
          </a:p>
        </p:txBody>
      </p:sp>
      <p:pic>
        <p:nvPicPr>
          <p:cNvPr id="12292" name="Picture 4" descr="Hexoskin : le tee-shirt qui mesure vos performances sportiv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50" y="1143000"/>
            <a:ext cx="2857500" cy="177165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4876800" y="3099137"/>
            <a:ext cx="3581400" cy="1015663"/>
          </a:xfrm>
          <a:prstGeom prst="rect">
            <a:avLst/>
          </a:prstGeom>
          <a:noFill/>
        </p:spPr>
        <p:txBody>
          <a:bodyPr wrap="square" rtlCol="0">
            <a:spAutoFit/>
          </a:bodyPr>
          <a:lstStyle/>
          <a:p>
            <a:pPr algn="ctr"/>
            <a:r>
              <a:rPr lang="fr-FR" sz="2000" dirty="0" smtClean="0"/>
              <a:t>Mouvement, respiration, rythme cardiaque en temps réel.</a:t>
            </a:r>
            <a:endParaRPr lang="fr-FR" sz="2000" dirty="0"/>
          </a:p>
        </p:txBody>
      </p:sp>
      <p:sp>
        <p:nvSpPr>
          <p:cNvPr id="7" name="ZoneTexte 6"/>
          <p:cNvSpPr txBox="1"/>
          <p:nvPr/>
        </p:nvSpPr>
        <p:spPr>
          <a:xfrm>
            <a:off x="7086600" y="3796963"/>
            <a:ext cx="1561646" cy="215444"/>
          </a:xfrm>
          <a:prstGeom prst="rect">
            <a:avLst/>
          </a:prstGeom>
          <a:noFill/>
        </p:spPr>
        <p:txBody>
          <a:bodyPr wrap="none" rtlCol="0">
            <a:spAutoFit/>
          </a:bodyPr>
          <a:lstStyle/>
          <a:p>
            <a:r>
              <a:rPr lang="en-CA" sz="800" dirty="0"/>
              <a:t>Source: http://</a:t>
            </a:r>
            <a:r>
              <a:rPr lang="en-CA" sz="800" dirty="0" smtClean="0"/>
              <a:t>www.techtogs.fr</a:t>
            </a:r>
            <a:endParaRPr lang="fr-CA" sz="800" dirty="0"/>
          </a:p>
        </p:txBody>
      </p:sp>
      <p:pic>
        <p:nvPicPr>
          <p:cNvPr id="12294" name="Picture 6" descr="Le tatouage temporaire qui met les sportifs au pied du &quot;m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267200"/>
            <a:ext cx="3276600" cy="203149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3371850" y="4343400"/>
            <a:ext cx="3581400" cy="1631216"/>
          </a:xfrm>
          <a:prstGeom prst="rect">
            <a:avLst/>
          </a:prstGeom>
          <a:noFill/>
        </p:spPr>
        <p:txBody>
          <a:bodyPr wrap="square" rtlCol="0">
            <a:spAutoFit/>
          </a:bodyPr>
          <a:lstStyle/>
          <a:p>
            <a:pPr algn="ctr"/>
            <a:r>
              <a:rPr lang="fr-FR" sz="2000" dirty="0" smtClean="0"/>
              <a:t>Tatouage temporaire qui effectue des mesures biochimiques en temps réel. Université de San Diego, Californie.</a:t>
            </a:r>
            <a:endParaRPr lang="fr-FR" sz="2000" dirty="0"/>
          </a:p>
        </p:txBody>
      </p:sp>
    </p:spTree>
    <p:extLst>
      <p:ext uri="{BB962C8B-B14F-4D97-AF65-F5344CB8AC3E}">
        <p14:creationId xmlns:p14="http://schemas.microsoft.com/office/powerpoint/2010/main" val="3069246968"/>
      </p:ext>
    </p:extLst>
  </p:cSld>
  <p:clrMapOvr>
    <a:masterClrMapping/>
  </p:clrMapOvr>
  <p:timing>
    <p:tnLst>
      <p:par>
        <p:cTn xmlns:p14="http://schemas.microsoft.com/office/powerpoint/2010/mai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inf4402">
  <a:themeElements>
    <a:clrScheme name="inf440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f440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nf440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f440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f440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f440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f440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f440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f440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f440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f440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f440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f440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f440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inf4402</Template>
  <TotalTime>2765</TotalTime>
  <Words>3561</Words>
  <Application>Microsoft Macintosh PowerPoint</Application>
  <PresentationFormat>Présentation à l'écran (4:3)</PresentationFormat>
  <Paragraphs>560</Paragraphs>
  <Slides>74</Slides>
  <Notes>22</Notes>
  <HiddenSlides>0</HiddenSlides>
  <MMClips>0</MMClips>
  <ScaleCrop>false</ScaleCrop>
  <HeadingPairs>
    <vt:vector size="6" baseType="variant">
      <vt:variant>
        <vt:lpstr>Thème</vt:lpstr>
      </vt:variant>
      <vt:variant>
        <vt:i4>3</vt:i4>
      </vt:variant>
      <vt:variant>
        <vt:lpstr>Serveurs OLE incorporés</vt:lpstr>
      </vt:variant>
      <vt:variant>
        <vt:i4>4</vt:i4>
      </vt:variant>
      <vt:variant>
        <vt:lpstr>Titres des diapositives</vt:lpstr>
      </vt:variant>
      <vt:variant>
        <vt:i4>74</vt:i4>
      </vt:variant>
    </vt:vector>
  </HeadingPairs>
  <TitlesOfParts>
    <vt:vector size="81" baseType="lpstr">
      <vt:lpstr>inf4402</vt:lpstr>
      <vt:lpstr>Custom Design</vt:lpstr>
      <vt:lpstr>Oriel</vt:lpstr>
      <vt:lpstr>ClipArt</vt:lpstr>
      <vt:lpstr>VISIO</vt:lpstr>
      <vt:lpstr>Clip</vt:lpstr>
      <vt:lpstr>Bitmap Image</vt:lpstr>
      <vt:lpstr>Module 1   Introduction à l’Informatique Mobile</vt:lpstr>
      <vt:lpstr>Présentation PowerPoint</vt:lpstr>
      <vt:lpstr>Présentation PowerPoint</vt:lpstr>
      <vt:lpstr>Présentation PowerPoint</vt:lpstr>
      <vt:lpstr>Présentation PowerPoint</vt:lpstr>
      <vt:lpstr>Présentation PowerPoint</vt:lpstr>
      <vt:lpstr>Mobilité Réseaux sans fil</vt:lpstr>
      <vt:lpstr>BAN Body area sensor networks</vt:lpstr>
      <vt:lpstr>Body area sensor networks</vt:lpstr>
      <vt:lpstr>PAN Personal area networks</vt:lpstr>
      <vt:lpstr>WLAN Wireless local area networks</vt:lpstr>
      <vt:lpstr>WMAN : Wireless metropolitan area networks</vt:lpstr>
      <vt:lpstr>Présentation PowerPoint</vt:lpstr>
      <vt:lpstr>Evolution communication sans fil</vt:lpstr>
      <vt:lpstr>Présentation PowerPoint</vt:lpstr>
      <vt:lpstr>Présentation PowerPoint</vt:lpstr>
      <vt:lpstr>Evolution communication sans fil</vt:lpstr>
      <vt:lpstr>Présentation PowerPoint</vt:lpstr>
      <vt:lpstr>Mobilité et informatique mobile</vt:lpstr>
      <vt:lpstr>Informatique mobile </vt:lpstr>
      <vt:lpstr>Informatique mobile</vt:lpstr>
      <vt:lpstr>Informatique mobile</vt:lpstr>
      <vt:lpstr>Informatique mobile</vt:lpstr>
      <vt:lpstr>Informatique mobile</vt:lpstr>
      <vt:lpstr>Informatique mobile</vt:lpstr>
      <vt:lpstr>Informatique mobile</vt:lpstr>
      <vt:lpstr>Informatique mobile</vt:lpstr>
      <vt:lpstr>Informatique mobile</vt:lpstr>
      <vt:lpstr>Informatique Mobile</vt:lpstr>
      <vt:lpstr>Fondements de l’architecture cellulaire</vt:lpstr>
      <vt:lpstr>Vision des réseaux 3G  PAN, LAN, WAN et le Satellite</vt:lpstr>
      <vt:lpstr>Fondements de l’architecture cellulaire</vt:lpstr>
      <vt:lpstr>Présentation PowerPoint</vt:lpstr>
      <vt:lpstr>Fondements de l’architecture cellulaire</vt:lpstr>
      <vt:lpstr>Fondements de l’architecture cellulaire</vt:lpstr>
      <vt:lpstr>LTE: Long Term Evolution</vt:lpstr>
      <vt:lpstr>Evolution réseaux cellulaires</vt:lpstr>
      <vt:lpstr>LTE: Long Term Evolution</vt:lpstr>
      <vt:lpstr>Fondements de l’architecture cellulaire</vt:lpstr>
      <vt:lpstr>Fondements de l’architecture cellulaire</vt:lpstr>
      <vt:lpstr>Illustration de la relève</vt:lpstr>
      <vt:lpstr>Fondements de l’architecture cellulaire</vt:lpstr>
      <vt:lpstr>Relève dure (hard handoff)</vt:lpstr>
      <vt:lpstr>Présentation PowerPoint</vt:lpstr>
      <vt:lpstr>Présentation PowerPoint</vt:lpstr>
      <vt:lpstr>Fondements de l’architecture cellulaire</vt:lpstr>
      <vt:lpstr>Relève</vt:lpstr>
      <vt:lpstr>Présentation PowerPoint</vt:lpstr>
      <vt:lpstr>Fondements de l’architecture cellulaire</vt:lpstr>
      <vt:lpstr>Présentation PowerPoint</vt:lpstr>
      <vt:lpstr>Présentation PowerPoint</vt:lpstr>
      <vt:lpstr>Présentation PowerPoint</vt:lpstr>
      <vt:lpstr>Présentation PowerPoint</vt:lpstr>
      <vt:lpstr>Architectures Bluetooth: piconets &amp; scatternet</vt:lpstr>
      <vt:lpstr>Quelques exemples</vt:lpstr>
      <vt:lpstr>Vision de Bluetooth à long terme</vt:lpstr>
      <vt:lpstr>Présentation PowerPoint</vt:lpstr>
      <vt:lpstr>Norme 802.11 (Wi-Fi)</vt:lpstr>
      <vt:lpstr>Présentation PowerPoint</vt:lpstr>
      <vt:lpstr>Les réseaux de senseurs</vt:lpstr>
      <vt:lpstr>Les réseaux de senseurs (suite)</vt:lpstr>
      <vt:lpstr>Caractéristiques des réseaux de senseurs</vt:lpstr>
      <vt:lpstr>Application existantes des réseaux de senseurs</vt:lpstr>
      <vt:lpstr>Présentation PowerPoint</vt:lpstr>
      <vt:lpstr>Radio Frequency Identification (RFID)</vt:lpstr>
      <vt:lpstr>Étiquette RFID</vt:lpstr>
      <vt:lpstr>Electronic Product Code (EPC)</vt:lpstr>
      <vt:lpstr>Grande variété d’étiquettes RFID</vt:lpstr>
      <vt:lpstr>Quelques exemples… d’équipements de lectures</vt:lpstr>
      <vt:lpstr>Mobile Ad-hoc NETwork (MANET) </vt:lpstr>
      <vt:lpstr>Concepts de base    Les réseaux ad hoc</vt:lpstr>
      <vt:lpstr>Introduction a MANET</vt:lpstr>
      <vt:lpstr>VANET : Vehicular ad hoc networks</vt:lpstr>
      <vt:lpstr>VANET : Vehicular ad hoc networks</vt:lpstr>
    </vt:vector>
  </TitlesOfParts>
  <Company>none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  Fondements des systèmes répartis</dc:title>
  <dc:creator>none</dc:creator>
  <cp:lastModifiedBy>Alejandro Quintero</cp:lastModifiedBy>
  <cp:revision>787</cp:revision>
  <cp:lastPrinted>2013-12-16T20:51:56Z</cp:lastPrinted>
  <dcterms:created xsi:type="dcterms:W3CDTF">2005-08-24T15:32:00Z</dcterms:created>
  <dcterms:modified xsi:type="dcterms:W3CDTF">2017-01-23T13:38:27Z</dcterms:modified>
</cp:coreProperties>
</file>